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3"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48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31144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fr-FR"/>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3256598"/>
            <a:ext cx="7477601" cy="666512"/>
          </a:xfrm>
          <a:prstGeom prst="rect">
            <a:avLst/>
          </a:prstGeom>
          <a:noFill/>
          <a:ln/>
        </p:spPr>
        <p:txBody>
          <a:bodyPr wrap="square" rtlCol="0" anchor="t"/>
          <a:lstStyle/>
          <a:p>
            <a:pPr marL="0" indent="0">
              <a:lnSpc>
                <a:spcPts val="2624"/>
              </a:lnSpc>
              <a:buNone/>
            </a:pPr>
            <a:r>
              <a:rPr lang="en-US" sz="2800" dirty="0">
                <a:solidFill>
                  <a:srgbClr val="DCD7E5"/>
                </a:solidFill>
                <a:latin typeface="Heebo" pitchFamily="34" charset="0"/>
                <a:ea typeface="Heebo" pitchFamily="34" charset="-122"/>
                <a:cs typeface="Heebo" pitchFamily="34" charset="-120"/>
              </a:rPr>
              <a:t>Analyse des données Market Place</a:t>
            </a:r>
            <a:r>
              <a:rPr lang="en-US" sz="1750" dirty="0">
                <a:solidFill>
                  <a:srgbClr val="DCD7E5"/>
                </a:solidFill>
                <a:latin typeface="Heebo" pitchFamily="34" charset="0"/>
                <a:ea typeface="Heebo" pitchFamily="34" charset="-122"/>
                <a:cs typeface="Heebo" pitchFamily="34" charset="-120"/>
              </a:rPr>
              <a:t>:</a:t>
            </a:r>
          </a:p>
          <a:p>
            <a:pPr marL="0" indent="0">
              <a:lnSpc>
                <a:spcPts val="2624"/>
              </a:lnSpc>
              <a:buNone/>
            </a:pPr>
            <a:r>
              <a:rPr lang="en-US" sz="1750" dirty="0">
                <a:solidFill>
                  <a:srgbClr val="DCD7E5"/>
                </a:solidFill>
                <a:latin typeface="Heebo" pitchFamily="34" charset="0"/>
                <a:ea typeface="Heebo" pitchFamily="34" charset="-122"/>
                <a:cs typeface="Heebo" pitchFamily="34" charset="-120"/>
              </a:rPr>
              <a:t> Profits, Chiffre d'affaires, méthodes d'expédition et clients</a:t>
            </a:r>
            <a:endParaRPr lang="en-US" sz="1750" dirty="0"/>
          </a:p>
        </p:txBody>
      </p:sp>
      <p:sp>
        <p:nvSpPr>
          <p:cNvPr id="6" name="Text 2"/>
          <p:cNvSpPr/>
          <p:nvPr/>
        </p:nvSpPr>
        <p:spPr>
          <a:xfrm>
            <a:off x="6319599" y="4173022"/>
            <a:ext cx="7477601" cy="999768"/>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Cette présentation explore les données et examine de près les segments, les pays, les rabais et les modes d'expédition pour obtenir un aperçu des performances de l'entreprise.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fr-FR"/>
          </a:p>
        </p:txBody>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662464"/>
            <a:ext cx="9306401" cy="2083118"/>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 Analyses du poids des segments et catégories de produits</a:t>
            </a:r>
            <a:endParaRPr lang="en-US" sz="4374" dirty="0"/>
          </a:p>
        </p:txBody>
      </p:sp>
      <p:pic>
        <p:nvPicPr>
          <p:cNvPr id="6" name="Image 2" descr="preencoded.png"/>
          <p:cNvPicPr>
            <a:picLocks noChangeAspect="1"/>
          </p:cNvPicPr>
          <p:nvPr/>
        </p:nvPicPr>
        <p:blipFill>
          <a:blip r:embed="rId5"/>
          <a:stretch>
            <a:fillRect/>
          </a:stretch>
        </p:blipFill>
        <p:spPr>
          <a:xfrm>
            <a:off x="5616654" y="3221950"/>
            <a:ext cx="6869430" cy="2221944"/>
          </a:xfrm>
          <a:prstGeom prst="rect">
            <a:avLst/>
          </a:prstGeom>
        </p:spPr>
      </p:pic>
      <p:sp>
        <p:nvSpPr>
          <p:cNvPr id="7" name="Shape 2"/>
          <p:cNvSpPr/>
          <p:nvPr/>
        </p:nvSpPr>
        <p:spPr>
          <a:xfrm>
            <a:off x="4490799" y="6086832"/>
            <a:ext cx="499943" cy="499943"/>
          </a:xfrm>
          <a:prstGeom prst="roundRect">
            <a:avLst>
              <a:gd name="adj" fmla="val 20000"/>
            </a:avLst>
          </a:prstGeom>
          <a:solidFill>
            <a:srgbClr val="3C136D"/>
          </a:solidFill>
          <a:ln w="7620">
            <a:solidFill>
              <a:srgbClr val="552C86"/>
            </a:solidFill>
            <a:prstDash val="solid"/>
          </a:ln>
        </p:spPr>
        <p:txBody>
          <a:bodyPr/>
          <a:lstStyle/>
          <a:p>
            <a:endParaRPr lang="fr-FR"/>
          </a:p>
        </p:txBody>
      </p:sp>
      <p:sp>
        <p:nvSpPr>
          <p:cNvPr id="8" name="Text 3"/>
          <p:cNvSpPr/>
          <p:nvPr/>
        </p:nvSpPr>
        <p:spPr>
          <a:xfrm>
            <a:off x="4680585" y="6170176"/>
            <a:ext cx="120372" cy="333256"/>
          </a:xfrm>
          <a:prstGeom prst="rect">
            <a:avLst/>
          </a:prstGeom>
          <a:noFill/>
          <a:ln/>
        </p:spPr>
        <p:txBody>
          <a:bodyPr wrap="none" rtlCol="0" anchor="t"/>
          <a:lstStyle/>
          <a:p>
            <a:pPr marL="0" indent="0" algn="ctr">
              <a:lnSpc>
                <a:spcPts val="2624"/>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9" name="Text 4"/>
          <p:cNvSpPr/>
          <p:nvPr/>
        </p:nvSpPr>
        <p:spPr>
          <a:xfrm>
            <a:off x="5212913" y="6086832"/>
            <a:ext cx="3094792"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le segment Consumer</a:t>
            </a:r>
            <a:endParaRPr lang="en-US" sz="2187" dirty="0"/>
          </a:p>
        </p:txBody>
      </p:sp>
      <p:sp>
        <p:nvSpPr>
          <p:cNvPr id="10" name="Text 5"/>
          <p:cNvSpPr/>
          <p:nvPr/>
        </p:nvSpPr>
        <p:spPr>
          <a:xfrm>
            <a:off x="5212913" y="6567249"/>
            <a:ext cx="3820001" cy="999768"/>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 représente 52% des revenus totaux, démontrant une importance significative.</a:t>
            </a:r>
            <a:endParaRPr lang="en-US" sz="1750" dirty="0"/>
          </a:p>
        </p:txBody>
      </p:sp>
      <p:sp>
        <p:nvSpPr>
          <p:cNvPr id="11" name="Shape 6"/>
          <p:cNvSpPr/>
          <p:nvPr/>
        </p:nvSpPr>
        <p:spPr>
          <a:xfrm>
            <a:off x="9255085" y="6086832"/>
            <a:ext cx="499943" cy="499943"/>
          </a:xfrm>
          <a:prstGeom prst="roundRect">
            <a:avLst>
              <a:gd name="adj" fmla="val 20000"/>
            </a:avLst>
          </a:prstGeom>
          <a:solidFill>
            <a:srgbClr val="3C136D"/>
          </a:solidFill>
          <a:ln w="7620">
            <a:solidFill>
              <a:srgbClr val="552C86"/>
            </a:solidFill>
            <a:prstDash val="solid"/>
          </a:ln>
        </p:spPr>
        <p:txBody>
          <a:bodyPr/>
          <a:lstStyle/>
          <a:p>
            <a:endParaRPr lang="fr-FR"/>
          </a:p>
        </p:txBody>
      </p:sp>
      <p:sp>
        <p:nvSpPr>
          <p:cNvPr id="12" name="Text 7"/>
          <p:cNvSpPr/>
          <p:nvPr/>
        </p:nvSpPr>
        <p:spPr>
          <a:xfrm>
            <a:off x="9410343" y="6170176"/>
            <a:ext cx="189309" cy="333256"/>
          </a:xfrm>
          <a:prstGeom prst="rect">
            <a:avLst/>
          </a:prstGeom>
          <a:noFill/>
          <a:ln/>
        </p:spPr>
        <p:txBody>
          <a:bodyPr wrap="none" rtlCol="0" anchor="t"/>
          <a:lstStyle/>
          <a:p>
            <a:pPr marL="0" indent="0" algn="ctr">
              <a:lnSpc>
                <a:spcPts val="2624"/>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3" name="Text 8"/>
          <p:cNvSpPr/>
          <p:nvPr/>
        </p:nvSpPr>
        <p:spPr>
          <a:xfrm>
            <a:off x="9977199" y="6086832"/>
            <a:ext cx="3737015"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la catégorie Office supplies</a:t>
            </a:r>
            <a:endParaRPr lang="en-US" sz="2187" dirty="0"/>
          </a:p>
        </p:txBody>
      </p:sp>
      <p:sp>
        <p:nvSpPr>
          <p:cNvPr id="14" name="Text 9"/>
          <p:cNvSpPr/>
          <p:nvPr/>
        </p:nvSpPr>
        <p:spPr>
          <a:xfrm>
            <a:off x="9977199" y="6567249"/>
            <a:ext cx="3820001" cy="666512"/>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représente 42% des ventes, ce qui est fait la catégorie reine.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2180927"/>
          </a:xfrm>
          <a:prstGeom prst="rect">
            <a:avLst/>
          </a:prstGeom>
          <a:solidFill>
            <a:srgbClr val="0D0A2C">
              <a:alpha val="75000"/>
            </a:srgbClr>
          </a:solidFill>
          <a:ln/>
        </p:spPr>
        <p:txBody>
          <a:bodyPr/>
          <a:lstStyle/>
          <a:p>
            <a:endParaRPr lang="fr-FR"/>
          </a:p>
        </p:txBody>
      </p:sp>
      <p:pic>
        <p:nvPicPr>
          <p:cNvPr id="4" name="Image 1" descr="preencoded.png"/>
          <p:cNvPicPr>
            <a:picLocks noChangeAspect="1"/>
          </p:cNvPicPr>
          <p:nvPr/>
        </p:nvPicPr>
        <p:blipFill>
          <a:blip r:embed="rId4"/>
          <a:stretch>
            <a:fillRect/>
          </a:stretch>
        </p:blipFill>
        <p:spPr>
          <a:xfrm>
            <a:off x="0" y="0"/>
            <a:ext cx="14630400" cy="1944172"/>
          </a:xfrm>
          <a:prstGeom prst="rect">
            <a:avLst/>
          </a:prstGeom>
        </p:spPr>
      </p:pic>
      <p:sp>
        <p:nvSpPr>
          <p:cNvPr id="5" name="Text 1"/>
          <p:cNvSpPr/>
          <p:nvPr/>
        </p:nvSpPr>
        <p:spPr>
          <a:xfrm>
            <a:off x="3621167" y="2371844"/>
            <a:ext cx="6652974" cy="486013"/>
          </a:xfrm>
          <a:prstGeom prst="rect">
            <a:avLst/>
          </a:prstGeom>
          <a:noFill/>
          <a:ln/>
        </p:spPr>
        <p:txBody>
          <a:bodyPr wrap="none" rtlCol="0" anchor="t"/>
          <a:lstStyle/>
          <a:p>
            <a:pPr marL="0" indent="0">
              <a:lnSpc>
                <a:spcPts val="3827"/>
              </a:lnSpc>
              <a:buNone/>
            </a:pPr>
            <a:r>
              <a:rPr lang="en-US" sz="3062" dirty="0">
                <a:solidFill>
                  <a:srgbClr val="F2F0F4"/>
                </a:solidFill>
                <a:latin typeface="Montserrat" pitchFamily="34" charset="0"/>
                <a:ea typeface="Montserrat" pitchFamily="34" charset="-122"/>
                <a:cs typeface="Montserrat" pitchFamily="34" charset="-120"/>
              </a:rPr>
              <a:t>I) Analyse des ventes et des profits</a:t>
            </a:r>
            <a:endParaRPr lang="en-US" sz="3062" dirty="0"/>
          </a:p>
        </p:txBody>
      </p:sp>
      <p:sp>
        <p:nvSpPr>
          <p:cNvPr id="6" name="Text 2"/>
          <p:cNvSpPr/>
          <p:nvPr/>
        </p:nvSpPr>
        <p:spPr>
          <a:xfrm>
            <a:off x="3621167" y="3091101"/>
            <a:ext cx="7388066" cy="466487"/>
          </a:xfrm>
          <a:prstGeom prst="rect">
            <a:avLst/>
          </a:prstGeom>
          <a:noFill/>
          <a:ln/>
        </p:spPr>
        <p:txBody>
          <a:bodyPr wrap="square" rtlCol="0" anchor="t"/>
          <a:lstStyle/>
          <a:p>
            <a:pPr marL="0" indent="0">
              <a:lnSpc>
                <a:spcPts val="1837"/>
              </a:lnSpc>
              <a:buNone/>
            </a:pPr>
            <a:r>
              <a:rPr lang="en-US" sz="1225" dirty="0">
                <a:solidFill>
                  <a:srgbClr val="DCD7E5"/>
                </a:solidFill>
                <a:latin typeface="Heebo" pitchFamily="34" charset="0"/>
                <a:ea typeface="Heebo" pitchFamily="34" charset="-122"/>
                <a:cs typeface="Heebo" pitchFamily="34" charset="-120"/>
              </a:rPr>
              <a:t>L'évolution des globale des ventes et des profits par année, nous montre une croissance constante, avec certain point de rupture du fait de la sous performance de certain pays.</a:t>
            </a:r>
            <a:endParaRPr lang="en-US" sz="1225" dirty="0"/>
          </a:p>
        </p:txBody>
      </p:sp>
      <p:pic>
        <p:nvPicPr>
          <p:cNvPr id="7" name="Image 2" descr="preencoded.png"/>
          <p:cNvPicPr>
            <a:picLocks noChangeAspect="1"/>
          </p:cNvPicPr>
          <p:nvPr/>
        </p:nvPicPr>
        <p:blipFill>
          <a:blip r:embed="rId5"/>
          <a:stretch>
            <a:fillRect/>
          </a:stretch>
        </p:blipFill>
        <p:spPr>
          <a:xfrm>
            <a:off x="3621167" y="3732490"/>
            <a:ext cx="6031468" cy="1986082"/>
          </a:xfrm>
          <a:prstGeom prst="rect">
            <a:avLst/>
          </a:prstGeom>
        </p:spPr>
      </p:pic>
      <p:pic>
        <p:nvPicPr>
          <p:cNvPr id="8" name="Image 3" descr="preencoded.png"/>
          <p:cNvPicPr>
            <a:picLocks noChangeAspect="1"/>
          </p:cNvPicPr>
          <p:nvPr/>
        </p:nvPicPr>
        <p:blipFill>
          <a:blip r:embed="rId6"/>
          <a:stretch>
            <a:fillRect/>
          </a:stretch>
        </p:blipFill>
        <p:spPr>
          <a:xfrm>
            <a:off x="3621167" y="5893475"/>
            <a:ext cx="6192322" cy="2255282"/>
          </a:xfrm>
          <a:prstGeom prst="rect">
            <a:avLst/>
          </a:prstGeom>
        </p:spPr>
      </p:pic>
      <p:sp>
        <p:nvSpPr>
          <p:cNvPr id="9" name="Text 3"/>
          <p:cNvSpPr/>
          <p:nvPr/>
        </p:nvSpPr>
        <p:spPr>
          <a:xfrm>
            <a:off x="3621167" y="8382000"/>
            <a:ext cx="3888462" cy="486013"/>
          </a:xfrm>
          <a:prstGeom prst="rect">
            <a:avLst/>
          </a:prstGeom>
          <a:noFill/>
          <a:ln/>
        </p:spPr>
        <p:txBody>
          <a:bodyPr wrap="none" rtlCol="0" anchor="t"/>
          <a:lstStyle/>
          <a:p>
            <a:pPr marL="0" indent="0">
              <a:lnSpc>
                <a:spcPts val="3827"/>
              </a:lnSpc>
              <a:buNone/>
            </a:pPr>
            <a:r>
              <a:rPr lang="en-US" sz="3062" dirty="0">
                <a:solidFill>
                  <a:srgbClr val="F2F0F4"/>
                </a:solidFill>
                <a:latin typeface="Montserrat" pitchFamily="34" charset="0"/>
                <a:ea typeface="Montserrat" pitchFamily="34" charset="-122"/>
                <a:cs typeface="Montserrat" pitchFamily="34" charset="-120"/>
              </a:rPr>
              <a:t>Les Flops</a:t>
            </a:r>
            <a:endParaRPr lang="en-US" sz="3062" dirty="0"/>
          </a:p>
        </p:txBody>
      </p:sp>
      <p:sp>
        <p:nvSpPr>
          <p:cNvPr id="10" name="Text 4"/>
          <p:cNvSpPr/>
          <p:nvPr/>
        </p:nvSpPr>
        <p:spPr>
          <a:xfrm>
            <a:off x="3621167" y="9101257"/>
            <a:ext cx="7388066" cy="466487"/>
          </a:xfrm>
          <a:prstGeom prst="rect">
            <a:avLst/>
          </a:prstGeom>
          <a:noFill/>
          <a:ln/>
        </p:spPr>
        <p:txBody>
          <a:bodyPr wrap="square" rtlCol="0" anchor="t"/>
          <a:lstStyle/>
          <a:p>
            <a:pPr marL="0" indent="0">
              <a:lnSpc>
                <a:spcPts val="1837"/>
              </a:lnSpc>
              <a:buNone/>
            </a:pPr>
            <a:r>
              <a:rPr lang="en-US" sz="1225" dirty="0">
                <a:solidFill>
                  <a:srgbClr val="DCD7E5"/>
                </a:solidFill>
                <a:latin typeface="Heebo" pitchFamily="34" charset="0"/>
                <a:ea typeface="Heebo" pitchFamily="34" charset="-122"/>
                <a:cs typeface="Heebo" pitchFamily="34" charset="-120"/>
              </a:rPr>
              <a:t> une analyse globale des profits nous permet de mettre en lumière les pays qui ne sont pas rentable et qui affichent un </a:t>
            </a:r>
            <a:r>
              <a:rPr lang="en-US" sz="1225" dirty="0" err="1">
                <a:solidFill>
                  <a:srgbClr val="DCD7E5"/>
                </a:solidFill>
                <a:latin typeface="Heebo" pitchFamily="34" charset="0"/>
                <a:ea typeface="Heebo" pitchFamily="34" charset="-122"/>
                <a:cs typeface="Heebo" pitchFamily="34" charset="-120"/>
              </a:rPr>
              <a:t>solde</a:t>
            </a:r>
            <a:r>
              <a:rPr lang="en-US" sz="1225" dirty="0">
                <a:solidFill>
                  <a:srgbClr val="DCD7E5"/>
                </a:solidFill>
                <a:latin typeface="Heebo" pitchFamily="34" charset="0"/>
                <a:ea typeface="Heebo" pitchFamily="34" charset="-122"/>
                <a:cs typeface="Heebo" pitchFamily="34" charset="-120"/>
              </a:rPr>
              <a:t> </a:t>
            </a:r>
            <a:r>
              <a:rPr lang="en-US" sz="1225" dirty="0" err="1">
                <a:solidFill>
                  <a:srgbClr val="DCD7E5"/>
                </a:solidFill>
                <a:latin typeface="Heebo" pitchFamily="34" charset="0"/>
                <a:ea typeface="Heebo" pitchFamily="34" charset="-122"/>
                <a:cs typeface="Heebo" pitchFamily="34" charset="-120"/>
              </a:rPr>
              <a:t>négatif</a:t>
            </a:r>
            <a:r>
              <a:rPr lang="en-US" sz="1225" dirty="0">
                <a:solidFill>
                  <a:srgbClr val="DCD7E5"/>
                </a:solidFill>
                <a:latin typeface="Heebo" pitchFamily="34" charset="0"/>
                <a:ea typeface="Heebo" pitchFamily="34" charset="-122"/>
                <a:cs typeface="Heebo" pitchFamily="34" charset="-120"/>
              </a:rPr>
              <a:t>.</a:t>
            </a:r>
            <a:endParaRPr lang="en-US" sz="1225" dirty="0"/>
          </a:p>
        </p:txBody>
      </p:sp>
      <p:sp>
        <p:nvSpPr>
          <p:cNvPr id="11" name="Text 5"/>
          <p:cNvSpPr/>
          <p:nvPr/>
        </p:nvSpPr>
        <p:spPr>
          <a:xfrm>
            <a:off x="3621167" y="9898142"/>
            <a:ext cx="1944172" cy="243007"/>
          </a:xfrm>
          <a:prstGeom prst="rect">
            <a:avLst/>
          </a:prstGeom>
          <a:noFill/>
          <a:ln/>
        </p:spPr>
        <p:txBody>
          <a:bodyPr wrap="none" rtlCol="0" anchor="t"/>
          <a:lstStyle/>
          <a:p>
            <a:pPr marL="0" indent="0">
              <a:lnSpc>
                <a:spcPts val="1914"/>
              </a:lnSpc>
              <a:buNone/>
            </a:pPr>
            <a:r>
              <a:rPr lang="en-US" sz="1531" dirty="0">
                <a:solidFill>
                  <a:srgbClr val="F2F0F4"/>
                </a:solidFill>
                <a:latin typeface="Montserrat" pitchFamily="34" charset="0"/>
                <a:ea typeface="Montserrat" pitchFamily="34" charset="-122"/>
                <a:cs typeface="Montserrat" pitchFamily="34" charset="-120"/>
              </a:rPr>
              <a:t>Pays non rentable</a:t>
            </a:r>
            <a:endParaRPr lang="en-US" sz="1531" dirty="0"/>
          </a:p>
        </p:txBody>
      </p:sp>
      <p:sp>
        <p:nvSpPr>
          <p:cNvPr id="12" name="Text 6"/>
          <p:cNvSpPr/>
          <p:nvPr/>
        </p:nvSpPr>
        <p:spPr>
          <a:xfrm>
            <a:off x="3621167" y="10296644"/>
            <a:ext cx="3504367" cy="932974"/>
          </a:xfrm>
          <a:prstGeom prst="rect">
            <a:avLst/>
          </a:prstGeom>
          <a:noFill/>
          <a:ln/>
        </p:spPr>
        <p:txBody>
          <a:bodyPr wrap="square" rtlCol="0" anchor="t"/>
          <a:lstStyle/>
          <a:p>
            <a:pPr marL="0" indent="0">
              <a:lnSpc>
                <a:spcPts val="1837"/>
              </a:lnSpc>
              <a:buNone/>
            </a:pPr>
            <a:r>
              <a:rPr lang="en-US" sz="1225" dirty="0">
                <a:solidFill>
                  <a:srgbClr val="DCD7E5"/>
                </a:solidFill>
                <a:latin typeface="Heebo" pitchFamily="34" charset="0"/>
                <a:ea typeface="Heebo" pitchFamily="34" charset="-122"/>
                <a:cs typeface="Heebo" pitchFamily="34" charset="-120"/>
              </a:rPr>
              <a:t>Le Danemark, le Portugal, l'Ireland, la Suède et les Pays-Bas enregistrent des pertes significatives, nécessitant une analyse approfondie pour déterminer les causes.</a:t>
            </a:r>
            <a:endParaRPr lang="en-US" sz="1225" dirty="0"/>
          </a:p>
        </p:txBody>
      </p:sp>
      <p:pic>
        <p:nvPicPr>
          <p:cNvPr id="13" name="Image 4" descr="preencoded.png"/>
          <p:cNvPicPr>
            <a:picLocks noChangeAspect="1"/>
          </p:cNvPicPr>
          <p:nvPr/>
        </p:nvPicPr>
        <p:blipFill>
          <a:blip r:embed="rId7"/>
          <a:stretch>
            <a:fillRect/>
          </a:stretch>
        </p:blipFill>
        <p:spPr>
          <a:xfrm>
            <a:off x="7512487" y="9029438"/>
            <a:ext cx="5378323" cy="25489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fr-FR"/>
          </a:p>
        </p:txBody>
      </p:sp>
      <p:sp>
        <p:nvSpPr>
          <p:cNvPr id="4" name="Text 1"/>
          <p:cNvSpPr/>
          <p:nvPr/>
        </p:nvSpPr>
        <p:spPr>
          <a:xfrm>
            <a:off x="2037993" y="1106091"/>
            <a:ext cx="6260306"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II) Analyse des remises</a:t>
            </a:r>
            <a:endParaRPr lang="en-US" sz="4374" dirty="0"/>
          </a:p>
        </p:txBody>
      </p:sp>
      <p:sp>
        <p:nvSpPr>
          <p:cNvPr id="5" name="Text 2"/>
          <p:cNvSpPr/>
          <p:nvPr/>
        </p:nvSpPr>
        <p:spPr>
          <a:xfrm>
            <a:off x="2037993" y="2244804"/>
            <a:ext cx="10554414" cy="666512"/>
          </a:xfrm>
          <a:prstGeom prst="rect">
            <a:avLst/>
          </a:prstGeom>
          <a:noFill/>
          <a:ln/>
        </p:spPr>
        <p:txBody>
          <a:bodyPr wrap="square" rtlCol="0" anchor="t"/>
          <a:lstStyle/>
          <a:p>
            <a:pPr marL="0" indent="0">
              <a:lnSpc>
                <a:spcPts val="2624"/>
              </a:lnSpc>
              <a:buNone/>
            </a:pPr>
            <a:r>
              <a:rPr lang="en-US" sz="1750" dirty="0">
                <a:solidFill>
                  <a:srgbClr val="DCD7E5"/>
                </a:solidFill>
                <a:latin typeface="Heebo" pitchFamily="34" charset="0"/>
                <a:ea typeface="Heebo" pitchFamily="34" charset="-122"/>
                <a:cs typeface="Heebo" pitchFamily="34" charset="-120"/>
              </a:rPr>
              <a:t>Le segment Consumer bénéficie d'une plus grande proportion de rabais , tandis que le segment Home office affiche une proportion de rabais la plus </a:t>
            </a:r>
            <a:r>
              <a:rPr lang="en-US" sz="1750" dirty="0" err="1">
                <a:solidFill>
                  <a:srgbClr val="DCD7E5"/>
                </a:solidFill>
                <a:latin typeface="Heebo" pitchFamily="34" charset="0"/>
                <a:ea typeface="Heebo" pitchFamily="34" charset="-122"/>
                <a:cs typeface="Heebo" pitchFamily="34" charset="-120"/>
              </a:rPr>
              <a:t>faible</a:t>
            </a:r>
            <a:r>
              <a:rPr lang="en-US" sz="1750" dirty="0">
                <a:solidFill>
                  <a:srgbClr val="DCD7E5"/>
                </a:solidFill>
                <a:latin typeface="Heebo" pitchFamily="34" charset="0"/>
                <a:ea typeface="Heebo" pitchFamily="34" charset="-122"/>
                <a:cs typeface="Heebo" pitchFamily="34" charset="-120"/>
              </a:rPr>
              <a:t>. </a:t>
            </a:r>
            <a:endParaRPr lang="en-US" sz="1750" dirty="0"/>
          </a:p>
        </p:txBody>
      </p:sp>
      <p:pic>
        <p:nvPicPr>
          <p:cNvPr id="6" name="Image 1" descr="preencoded.png"/>
          <p:cNvPicPr>
            <a:picLocks noChangeAspect="1"/>
          </p:cNvPicPr>
          <p:nvPr/>
        </p:nvPicPr>
        <p:blipFill>
          <a:blip r:embed="rId4"/>
          <a:stretch>
            <a:fillRect/>
          </a:stretch>
        </p:blipFill>
        <p:spPr>
          <a:xfrm>
            <a:off x="2037993" y="3161228"/>
            <a:ext cx="10554414" cy="39621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743"/>
          </a:xfrm>
          <a:prstGeom prst="rect">
            <a:avLst/>
          </a:prstGeom>
          <a:solidFill>
            <a:srgbClr val="0D0A2C">
              <a:alpha val="75000"/>
            </a:srgbClr>
          </a:solidFill>
          <a:ln/>
        </p:spPr>
        <p:txBody>
          <a:bodyPr/>
          <a:lstStyle/>
          <a:p>
            <a:endParaRPr lang="fr-FR"/>
          </a:p>
        </p:txBody>
      </p:sp>
      <p:sp>
        <p:nvSpPr>
          <p:cNvPr id="4" name="Text 1"/>
          <p:cNvSpPr/>
          <p:nvPr/>
        </p:nvSpPr>
        <p:spPr>
          <a:xfrm>
            <a:off x="2166699" y="596027"/>
            <a:ext cx="5419487" cy="677466"/>
          </a:xfrm>
          <a:prstGeom prst="rect">
            <a:avLst/>
          </a:prstGeom>
          <a:noFill/>
          <a:ln/>
        </p:spPr>
        <p:txBody>
          <a:bodyPr wrap="none" rtlCol="0" anchor="t"/>
          <a:lstStyle/>
          <a:p>
            <a:pPr marL="0" indent="0">
              <a:lnSpc>
                <a:spcPts val="5334"/>
              </a:lnSpc>
              <a:buNone/>
            </a:pPr>
            <a:r>
              <a:rPr lang="en-US" sz="4267" dirty="0">
                <a:solidFill>
                  <a:srgbClr val="F2F0F4"/>
                </a:solidFill>
                <a:latin typeface="Montserrat" pitchFamily="34" charset="0"/>
                <a:ea typeface="Montserrat" pitchFamily="34" charset="-122"/>
                <a:cs typeface="Montserrat" pitchFamily="34" charset="-120"/>
              </a:rPr>
              <a:t>III) Analyse clients </a:t>
            </a:r>
            <a:endParaRPr lang="en-US" sz="4267" dirty="0"/>
          </a:p>
        </p:txBody>
      </p:sp>
      <p:sp>
        <p:nvSpPr>
          <p:cNvPr id="5" name="Text 2"/>
          <p:cNvSpPr/>
          <p:nvPr/>
        </p:nvSpPr>
        <p:spPr>
          <a:xfrm>
            <a:off x="2166699" y="1706999"/>
            <a:ext cx="10297001" cy="650319"/>
          </a:xfrm>
          <a:prstGeom prst="rect">
            <a:avLst/>
          </a:prstGeom>
          <a:noFill/>
          <a:ln/>
        </p:spPr>
        <p:txBody>
          <a:bodyPr wrap="square" rtlCol="0" anchor="t"/>
          <a:lstStyle/>
          <a:p>
            <a:pPr marL="0" indent="0">
              <a:lnSpc>
                <a:spcPts val="2560"/>
              </a:lnSpc>
              <a:buNone/>
            </a:pPr>
            <a:r>
              <a:rPr lang="en-US" sz="1707" dirty="0">
                <a:solidFill>
                  <a:srgbClr val="DCD7E5"/>
                </a:solidFill>
                <a:latin typeface="Heebo" pitchFamily="34" charset="0"/>
                <a:ea typeface="Heebo" pitchFamily="34" charset="-122"/>
                <a:cs typeface="Heebo" pitchFamily="34" charset="-120"/>
              </a:rPr>
              <a:t>L'analyse des modes d'expédition révèle que la livraison économique est le mode d'expédition le plus courant, suivie de la livraison économique +.</a:t>
            </a:r>
            <a:endParaRPr lang="en-US" sz="1707" dirty="0"/>
          </a:p>
        </p:txBody>
      </p:sp>
      <p:pic>
        <p:nvPicPr>
          <p:cNvPr id="6" name="Image 1" descr="preencoded.png"/>
          <p:cNvPicPr>
            <a:picLocks noChangeAspect="1"/>
          </p:cNvPicPr>
          <p:nvPr/>
        </p:nvPicPr>
        <p:blipFill>
          <a:blip r:embed="rId4"/>
          <a:stretch>
            <a:fillRect/>
          </a:stretch>
        </p:blipFill>
        <p:spPr>
          <a:xfrm>
            <a:off x="2166699" y="2601158"/>
            <a:ext cx="2330291" cy="2330291"/>
          </a:xfrm>
          <a:prstGeom prst="rect">
            <a:avLst/>
          </a:prstGeom>
        </p:spPr>
      </p:pic>
      <p:sp>
        <p:nvSpPr>
          <p:cNvPr id="7" name="Text 3"/>
          <p:cNvSpPr/>
          <p:nvPr/>
        </p:nvSpPr>
        <p:spPr>
          <a:xfrm>
            <a:off x="2166699" y="5202317"/>
            <a:ext cx="2330291" cy="677466"/>
          </a:xfrm>
          <a:prstGeom prst="rect">
            <a:avLst/>
          </a:prstGeom>
          <a:noFill/>
          <a:ln/>
        </p:spPr>
        <p:txBody>
          <a:bodyPr wrap="square" rtlCol="0" anchor="t"/>
          <a:lstStyle/>
          <a:p>
            <a:pPr marL="0" indent="0" algn="l">
              <a:lnSpc>
                <a:spcPts val="2667"/>
              </a:lnSpc>
              <a:buNone/>
            </a:pPr>
            <a:r>
              <a:rPr lang="en-US" sz="2134" dirty="0">
                <a:solidFill>
                  <a:srgbClr val="DCD7E5"/>
                </a:solidFill>
                <a:latin typeface="Montserrat" pitchFamily="34" charset="0"/>
                <a:ea typeface="Montserrat" pitchFamily="34" charset="-122"/>
                <a:cs typeface="Montserrat" pitchFamily="34" charset="-120"/>
              </a:rPr>
              <a:t>Livraison Economique</a:t>
            </a:r>
            <a:endParaRPr lang="en-US" sz="2134" dirty="0"/>
          </a:p>
        </p:txBody>
      </p:sp>
      <p:sp>
        <p:nvSpPr>
          <p:cNvPr id="8" name="Text 4"/>
          <p:cNvSpPr/>
          <p:nvPr/>
        </p:nvSpPr>
        <p:spPr>
          <a:xfrm>
            <a:off x="2166699" y="6009799"/>
            <a:ext cx="2330291" cy="1625798"/>
          </a:xfrm>
          <a:prstGeom prst="rect">
            <a:avLst/>
          </a:prstGeom>
          <a:noFill/>
          <a:ln/>
        </p:spPr>
        <p:txBody>
          <a:bodyPr wrap="square" rtlCol="0" anchor="t"/>
          <a:lstStyle/>
          <a:p>
            <a:pPr marL="0" indent="0" algn="l">
              <a:lnSpc>
                <a:spcPts val="2560"/>
              </a:lnSpc>
              <a:buNone/>
            </a:pPr>
            <a:r>
              <a:rPr lang="en-US" sz="1707" dirty="0">
                <a:solidFill>
                  <a:srgbClr val="DCD7E5"/>
                </a:solidFill>
                <a:latin typeface="Heebo" pitchFamily="34" charset="0"/>
                <a:ea typeface="Heebo" pitchFamily="34" charset="-122"/>
                <a:cs typeface="Heebo" pitchFamily="34" charset="-120"/>
              </a:rPr>
              <a:t>Le choix préféré de la majorité des clients, ce qui reflète une préférence pour l'économie.</a:t>
            </a:r>
            <a:endParaRPr lang="en-US" sz="1707" dirty="0"/>
          </a:p>
        </p:txBody>
      </p:sp>
      <p:pic>
        <p:nvPicPr>
          <p:cNvPr id="9" name="Image 2" descr="preencoded.png"/>
          <p:cNvPicPr>
            <a:picLocks noChangeAspect="1"/>
          </p:cNvPicPr>
          <p:nvPr/>
        </p:nvPicPr>
        <p:blipFill>
          <a:blip r:embed="rId5"/>
          <a:stretch>
            <a:fillRect/>
          </a:stretch>
        </p:blipFill>
        <p:spPr>
          <a:xfrm>
            <a:off x="4822150" y="2601158"/>
            <a:ext cx="2330410" cy="2330410"/>
          </a:xfrm>
          <a:prstGeom prst="rect">
            <a:avLst/>
          </a:prstGeom>
        </p:spPr>
      </p:pic>
      <p:sp>
        <p:nvSpPr>
          <p:cNvPr id="10" name="Text 5"/>
          <p:cNvSpPr/>
          <p:nvPr/>
        </p:nvSpPr>
        <p:spPr>
          <a:xfrm>
            <a:off x="4822150" y="5202436"/>
            <a:ext cx="2330410" cy="338733"/>
          </a:xfrm>
          <a:prstGeom prst="rect">
            <a:avLst/>
          </a:prstGeom>
          <a:noFill/>
          <a:ln/>
        </p:spPr>
        <p:txBody>
          <a:bodyPr wrap="none" rtlCol="0" anchor="t"/>
          <a:lstStyle/>
          <a:p>
            <a:pPr marL="0" indent="0" algn="l">
              <a:lnSpc>
                <a:spcPts val="2667"/>
              </a:lnSpc>
              <a:buNone/>
            </a:pPr>
            <a:r>
              <a:rPr lang="en-US" sz="2134" dirty="0">
                <a:solidFill>
                  <a:srgbClr val="DCD7E5"/>
                </a:solidFill>
                <a:latin typeface="Montserrat" pitchFamily="34" charset="0"/>
                <a:ea typeface="Montserrat" pitchFamily="34" charset="-122"/>
                <a:cs typeface="Montserrat" pitchFamily="34" charset="-120"/>
              </a:rPr>
              <a:t>Livraison Eco +</a:t>
            </a:r>
            <a:endParaRPr lang="en-US" sz="2134" dirty="0"/>
          </a:p>
        </p:txBody>
      </p:sp>
      <p:sp>
        <p:nvSpPr>
          <p:cNvPr id="11" name="Text 6"/>
          <p:cNvSpPr/>
          <p:nvPr/>
        </p:nvSpPr>
        <p:spPr>
          <a:xfrm>
            <a:off x="4822150" y="5671185"/>
            <a:ext cx="2330410" cy="975479"/>
          </a:xfrm>
          <a:prstGeom prst="rect">
            <a:avLst/>
          </a:prstGeom>
          <a:noFill/>
          <a:ln/>
        </p:spPr>
        <p:txBody>
          <a:bodyPr wrap="square" rtlCol="0" anchor="t"/>
          <a:lstStyle/>
          <a:p>
            <a:pPr marL="0" indent="0" algn="l">
              <a:lnSpc>
                <a:spcPts val="2560"/>
              </a:lnSpc>
              <a:buNone/>
            </a:pPr>
            <a:r>
              <a:rPr lang="en-US" sz="1707" dirty="0">
                <a:solidFill>
                  <a:srgbClr val="DCD7E5"/>
                </a:solidFill>
                <a:latin typeface="Heebo" pitchFamily="34" charset="0"/>
                <a:ea typeface="Heebo" pitchFamily="34" charset="-122"/>
                <a:cs typeface="Heebo" pitchFamily="34" charset="-120"/>
              </a:rPr>
              <a:t>un choix populaire pour les clients qui souhaites payer un peu plus.</a:t>
            </a:r>
            <a:endParaRPr lang="en-US" sz="1707" dirty="0"/>
          </a:p>
        </p:txBody>
      </p:sp>
      <p:pic>
        <p:nvPicPr>
          <p:cNvPr id="12" name="Image 3" descr="preencoded.png"/>
          <p:cNvPicPr>
            <a:picLocks noChangeAspect="1"/>
          </p:cNvPicPr>
          <p:nvPr/>
        </p:nvPicPr>
        <p:blipFill>
          <a:blip r:embed="rId6"/>
          <a:stretch>
            <a:fillRect/>
          </a:stretch>
        </p:blipFill>
        <p:spPr>
          <a:xfrm>
            <a:off x="7477720" y="2601158"/>
            <a:ext cx="2330410" cy="2330410"/>
          </a:xfrm>
          <a:prstGeom prst="rect">
            <a:avLst/>
          </a:prstGeom>
        </p:spPr>
      </p:pic>
      <p:sp>
        <p:nvSpPr>
          <p:cNvPr id="13" name="Text 7"/>
          <p:cNvSpPr/>
          <p:nvPr/>
        </p:nvSpPr>
        <p:spPr>
          <a:xfrm>
            <a:off x="7477720" y="5202436"/>
            <a:ext cx="2330410" cy="677466"/>
          </a:xfrm>
          <a:prstGeom prst="rect">
            <a:avLst/>
          </a:prstGeom>
          <a:noFill/>
          <a:ln/>
        </p:spPr>
        <p:txBody>
          <a:bodyPr wrap="square" rtlCol="0" anchor="t"/>
          <a:lstStyle/>
          <a:p>
            <a:pPr marL="0" indent="0" algn="l">
              <a:lnSpc>
                <a:spcPts val="2667"/>
              </a:lnSpc>
              <a:buNone/>
            </a:pPr>
            <a:r>
              <a:rPr lang="en-US" sz="2134" dirty="0">
                <a:solidFill>
                  <a:srgbClr val="DCD7E5"/>
                </a:solidFill>
                <a:latin typeface="Montserrat" pitchFamily="34" charset="0"/>
                <a:ea typeface="Montserrat" pitchFamily="34" charset="-122"/>
                <a:cs typeface="Montserrat" pitchFamily="34" charset="-120"/>
              </a:rPr>
              <a:t>Livraison prioritaire</a:t>
            </a:r>
            <a:endParaRPr lang="en-US" sz="2134" dirty="0"/>
          </a:p>
        </p:txBody>
      </p:sp>
      <p:sp>
        <p:nvSpPr>
          <p:cNvPr id="14" name="Text 8"/>
          <p:cNvSpPr/>
          <p:nvPr/>
        </p:nvSpPr>
        <p:spPr>
          <a:xfrm>
            <a:off x="7477720" y="6009918"/>
            <a:ext cx="2330410" cy="1625798"/>
          </a:xfrm>
          <a:prstGeom prst="rect">
            <a:avLst/>
          </a:prstGeom>
          <a:noFill/>
          <a:ln/>
        </p:spPr>
        <p:txBody>
          <a:bodyPr wrap="square" rtlCol="0" anchor="t"/>
          <a:lstStyle/>
          <a:p>
            <a:pPr marL="0" indent="0" algn="l">
              <a:lnSpc>
                <a:spcPts val="2560"/>
              </a:lnSpc>
              <a:buNone/>
            </a:pPr>
            <a:r>
              <a:rPr lang="en-US" sz="1707" dirty="0">
                <a:solidFill>
                  <a:srgbClr val="DCD7E5"/>
                </a:solidFill>
                <a:latin typeface="Heebo" pitchFamily="34" charset="0"/>
                <a:ea typeface="Heebo" pitchFamily="34" charset="-122"/>
                <a:cs typeface="Heebo" pitchFamily="34" charset="-120"/>
              </a:rPr>
              <a:t>La livraison prioritaire est une option moins populaire, mais elle est toujours utilisée par une fraction de clients.</a:t>
            </a:r>
            <a:endParaRPr lang="en-US" sz="1707" dirty="0"/>
          </a:p>
        </p:txBody>
      </p:sp>
      <p:pic>
        <p:nvPicPr>
          <p:cNvPr id="15" name="Image 4" descr="preencoded.png"/>
          <p:cNvPicPr>
            <a:picLocks noChangeAspect="1"/>
          </p:cNvPicPr>
          <p:nvPr/>
        </p:nvPicPr>
        <p:blipFill>
          <a:blip r:embed="rId7"/>
          <a:stretch>
            <a:fillRect/>
          </a:stretch>
        </p:blipFill>
        <p:spPr>
          <a:xfrm>
            <a:off x="10133290" y="2601158"/>
            <a:ext cx="2330410" cy="2330410"/>
          </a:xfrm>
          <a:prstGeom prst="rect">
            <a:avLst/>
          </a:prstGeom>
        </p:spPr>
      </p:pic>
      <p:sp>
        <p:nvSpPr>
          <p:cNvPr id="16" name="Text 9"/>
          <p:cNvSpPr/>
          <p:nvPr/>
        </p:nvSpPr>
        <p:spPr>
          <a:xfrm>
            <a:off x="10133290" y="5202436"/>
            <a:ext cx="2330410" cy="677466"/>
          </a:xfrm>
          <a:prstGeom prst="rect">
            <a:avLst/>
          </a:prstGeom>
          <a:noFill/>
          <a:ln/>
        </p:spPr>
        <p:txBody>
          <a:bodyPr wrap="square" rtlCol="0" anchor="t"/>
          <a:lstStyle/>
          <a:p>
            <a:pPr marL="0" indent="0" algn="l">
              <a:lnSpc>
                <a:spcPts val="2667"/>
              </a:lnSpc>
              <a:buNone/>
            </a:pPr>
            <a:r>
              <a:rPr lang="en-US" sz="2134" dirty="0">
                <a:solidFill>
                  <a:srgbClr val="DCD7E5"/>
                </a:solidFill>
                <a:latin typeface="Montserrat" pitchFamily="34" charset="0"/>
                <a:ea typeface="Montserrat" pitchFamily="34" charset="-122"/>
                <a:cs typeface="Montserrat" pitchFamily="34" charset="-120"/>
              </a:rPr>
              <a:t>Livraison immédiate</a:t>
            </a:r>
            <a:endParaRPr lang="en-US" sz="2134" dirty="0"/>
          </a:p>
        </p:txBody>
      </p:sp>
      <p:sp>
        <p:nvSpPr>
          <p:cNvPr id="17" name="Text 10"/>
          <p:cNvSpPr/>
          <p:nvPr/>
        </p:nvSpPr>
        <p:spPr>
          <a:xfrm>
            <a:off x="10133290" y="6009918"/>
            <a:ext cx="2330410" cy="650319"/>
          </a:xfrm>
          <a:prstGeom prst="rect">
            <a:avLst/>
          </a:prstGeom>
          <a:noFill/>
          <a:ln/>
        </p:spPr>
        <p:txBody>
          <a:bodyPr wrap="square" rtlCol="0" anchor="t"/>
          <a:lstStyle/>
          <a:p>
            <a:pPr marL="0" indent="0" algn="l">
              <a:lnSpc>
                <a:spcPts val="2560"/>
              </a:lnSpc>
              <a:buNone/>
            </a:pPr>
            <a:r>
              <a:rPr lang="en-US" sz="1707" dirty="0">
                <a:solidFill>
                  <a:srgbClr val="DCD7E5"/>
                </a:solidFill>
                <a:latin typeface="Heebo" pitchFamily="34" charset="0"/>
                <a:ea typeface="Heebo" pitchFamily="34" charset="-122"/>
                <a:cs typeface="Heebo" pitchFamily="34" charset="-120"/>
              </a:rPr>
              <a:t>Qui ne concerne que quelques clients</a:t>
            </a:r>
            <a:endParaRPr lang="en-US" sz="170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fr-FR"/>
          </a:p>
        </p:txBody>
      </p:sp>
      <p:sp>
        <p:nvSpPr>
          <p:cNvPr id="4" name="Text 1"/>
          <p:cNvSpPr/>
          <p:nvPr/>
        </p:nvSpPr>
        <p:spPr>
          <a:xfrm>
            <a:off x="2149505" y="735173"/>
            <a:ext cx="55549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Conclusion : </a:t>
            </a:r>
          </a:p>
          <a:p>
            <a:pPr marL="0" indent="0">
              <a:lnSpc>
                <a:spcPts val="5468"/>
              </a:lnSpc>
              <a:buNone/>
            </a:pPr>
            <a:endParaRPr lang="en-US" sz="4374" dirty="0"/>
          </a:p>
        </p:txBody>
      </p:sp>
      <p:sp>
        <p:nvSpPr>
          <p:cNvPr id="9" name="ZoneTexte 8">
            <a:extLst>
              <a:ext uri="{FF2B5EF4-FFF2-40B4-BE49-F238E27FC236}">
                <a16:creationId xmlns:a16="http://schemas.microsoft.com/office/drawing/2014/main" id="{5D13BCE3-5958-AD9A-3998-433C795FD4E7}"/>
              </a:ext>
            </a:extLst>
          </p:cNvPr>
          <p:cNvSpPr txBox="1"/>
          <p:nvPr/>
        </p:nvSpPr>
        <p:spPr>
          <a:xfrm>
            <a:off x="1271239" y="1616927"/>
            <a:ext cx="12076771" cy="5909310"/>
          </a:xfrm>
          <a:prstGeom prst="rect">
            <a:avLst/>
          </a:prstGeom>
          <a:noFill/>
        </p:spPr>
        <p:txBody>
          <a:bodyPr wrap="square" rtlCol="0">
            <a:spAutoFit/>
          </a:bodyPr>
          <a:lstStyle/>
          <a:p>
            <a:endParaRPr lang="fr-FR" dirty="0">
              <a:solidFill>
                <a:schemeClr val="bg1"/>
              </a:solidFill>
            </a:endParaRPr>
          </a:p>
          <a:p>
            <a:r>
              <a:rPr lang="fr-FR" dirty="0">
                <a:solidFill>
                  <a:schemeClr val="bg1"/>
                </a:solidFill>
              </a:rPr>
              <a:t>Optimiser les coûts de transport : Comme Economy est le mode de transport le plus utilisé, l'entreprise pourrait négocier des tarifs préférentiels avec les transporteurs pour réduire les coûts. De plus, elle pourrait encourager les clients à choisir des modes de transport plus économiques.</a:t>
            </a:r>
          </a:p>
          <a:p>
            <a:endParaRPr lang="fr-FR" dirty="0">
              <a:solidFill>
                <a:schemeClr val="bg1"/>
              </a:solidFill>
            </a:endParaRPr>
          </a:p>
          <a:p>
            <a:r>
              <a:rPr lang="fr-FR" dirty="0">
                <a:solidFill>
                  <a:schemeClr val="bg1"/>
                </a:solidFill>
              </a:rPr>
              <a:t>Cibler les pays et les segments de clients les plus rentables : L'entreprise pourrait se concentrer sur les pays et les segments de clients qui génèrent le plus de ventes et de profits, tels que les consumer, et adapter ses stratégies de marketing et de vente en conséquence.</a:t>
            </a:r>
          </a:p>
          <a:p>
            <a:endParaRPr lang="fr-FR" dirty="0">
              <a:solidFill>
                <a:schemeClr val="bg1"/>
              </a:solidFill>
            </a:endParaRPr>
          </a:p>
          <a:p>
            <a:r>
              <a:rPr lang="fr-FR" dirty="0">
                <a:solidFill>
                  <a:schemeClr val="bg1"/>
                </a:solidFill>
              </a:rPr>
              <a:t>Réduire les remises : L'entreprise pourrait réduire les remises offertes aux clients, en particulier dans les pays où les remises sont les plus élevées, comme la Suède. Cela pourrait aider à augmenter les marges bénéficiaires.</a:t>
            </a:r>
          </a:p>
          <a:p>
            <a:endParaRPr lang="fr-FR" dirty="0">
              <a:solidFill>
                <a:schemeClr val="bg1"/>
              </a:solidFill>
            </a:endParaRPr>
          </a:p>
          <a:p>
            <a:r>
              <a:rPr lang="fr-FR" dirty="0">
                <a:solidFill>
                  <a:schemeClr val="bg1"/>
                </a:solidFill>
              </a:rPr>
              <a:t>Développer des stratégies de vente ciblées : L'entreprise pourrait développer des stratégies de vente ciblées pour les différents pays et segments de clients, en fonction de leurs préférences et de leurs habitudes d'achat.</a:t>
            </a:r>
          </a:p>
          <a:p>
            <a:endParaRPr lang="fr-FR" dirty="0">
              <a:solidFill>
                <a:schemeClr val="bg1"/>
              </a:solidFill>
            </a:endParaRPr>
          </a:p>
          <a:p>
            <a:r>
              <a:rPr lang="fr-FR" dirty="0">
                <a:solidFill>
                  <a:schemeClr val="bg1"/>
                </a:solidFill>
              </a:rPr>
              <a:t>Améliorer l'expérience client : En collectant des informations sur les clients et leurs préférences, l'entreprise pourrait améliorer l'expérience client et encourager les achats répétés, ce qui pourrait augmenter les ventes et les profits.</a:t>
            </a:r>
          </a:p>
          <a:p>
            <a:endParaRPr lang="fr-FR" dirty="0">
              <a:solidFill>
                <a:schemeClr val="bg1"/>
              </a:solidFill>
            </a:endParaRPr>
          </a:p>
          <a:p>
            <a:r>
              <a:rPr lang="fr-FR" dirty="0">
                <a:solidFill>
                  <a:schemeClr val="bg1"/>
                </a:solidFill>
              </a:rPr>
              <a:t>En résumé, l'entreprise pourrait augmenter son chiffre d’affaire en réduisant les zones d’actions,  en optimisant les coûts de transport , en contrôlant les remises, et en augmentant les avantages de certains segments de clients (les plus rentables), en améliorant l'expérience client et en développant des stratégies de vente ciblées.</a:t>
            </a:r>
          </a:p>
        </p:txBody>
      </p:sp>
    </p:spTree>
    <p:extLst>
      <p:ext uri="{BB962C8B-B14F-4D97-AF65-F5344CB8AC3E}">
        <p14:creationId xmlns:p14="http://schemas.microsoft.com/office/powerpoint/2010/main" val="370436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978</TotalTime>
  <Words>586</Words>
  <Application>Microsoft Office PowerPoint</Application>
  <PresentationFormat>Personnalisé</PresentationFormat>
  <Paragraphs>47</Paragraphs>
  <Slides>6</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Heebo</vt:lpstr>
      <vt:lpstr>Montserrat</vt:lpstr>
      <vt:lpstr>Office Theme</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chistophe Ki</cp:lastModifiedBy>
  <cp:revision>2</cp:revision>
  <dcterms:created xsi:type="dcterms:W3CDTF">2024-06-18T13:51:26Z</dcterms:created>
  <dcterms:modified xsi:type="dcterms:W3CDTF">2024-06-19T06:11:24Z</dcterms:modified>
</cp:coreProperties>
</file>