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5"/>
  </p:notesMasterIdLst>
  <p:handoutMasterIdLst>
    <p:handoutMasterId r:id="rId16"/>
  </p:handoutMasterIdLst>
  <p:sldIdLst>
    <p:sldId id="350" r:id="rId5"/>
    <p:sldId id="352" r:id="rId6"/>
    <p:sldId id="356" r:id="rId7"/>
    <p:sldId id="361" r:id="rId8"/>
    <p:sldId id="353" r:id="rId9"/>
    <p:sldId id="365" r:id="rId10"/>
    <p:sldId id="334" r:id="rId11"/>
    <p:sldId id="368" r:id="rId12"/>
    <p:sldId id="366" r:id="rId13"/>
    <p:sldId id="343" r:id="rId1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024403-5AEF-4DD5-B812-6E7AAF71168F}" v="423" dt="2023-06-04T15:13:08.764"/>
    <p1510:client id="{3320E3B6-5171-7959-C721-6B69A35756D3}" v="918" dt="2023-06-04T21:13:57.937"/>
    <p1510:client id="{36E383AF-027B-B02C-D350-27E0383D80C1}" v="238" dt="2023-06-04T21:14:29.069"/>
    <p1510:client id="{4990517C-3735-2902-0F93-95EB2D86A217}" v="102" dt="2023-06-04T19:59:16.486"/>
    <p1510:client id="{7EB0CAAC-3837-63C8-55FE-73C39FB89B2B}" v="266" dt="2023-06-04T20:43:54.881"/>
    <p1510:client id="{8FD950B3-4CA0-A528-5005-82229BBF1691}" v="51" dt="2023-06-04T19:24:42.707"/>
    <p1510:client id="{AB4C72D9-B5D3-487B-AA0C-7D5A1AAD4696}" v="179" dt="2023-06-04T15:53:45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4.xml" Id="rId8" /><Relationship Type="http://schemas.openxmlformats.org/officeDocument/2006/relationships/slide" Target="slides/slide9.xml" Id="rId13" /><Relationship Type="http://schemas.openxmlformats.org/officeDocument/2006/relationships/presProps" Target="presProps.xml" Id="rId18" /><Relationship Type="http://schemas.openxmlformats.org/officeDocument/2006/relationships/customXml" Target="../customXml/item3.xml" Id="rId3" /><Relationship Type="http://schemas.openxmlformats.org/officeDocument/2006/relationships/tableStyles" Target="tableStyles.xml" Id="rId21" /><Relationship Type="http://schemas.openxmlformats.org/officeDocument/2006/relationships/slide" Target="slides/slide3.xml" Id="rId7" /><Relationship Type="http://schemas.openxmlformats.org/officeDocument/2006/relationships/slide" Target="slides/slide8.xml" Id="rId12" /><Relationship Type="http://schemas.openxmlformats.org/officeDocument/2006/relationships/commentAuthors" Target="commentAuthors.xml" Id="rId17" /><Relationship Type="http://schemas.openxmlformats.org/officeDocument/2006/relationships/customXml" Target="../customXml/item2.xml" Id="rId2" /><Relationship Type="http://schemas.openxmlformats.org/officeDocument/2006/relationships/handoutMaster" Target="handoutMasters/handoutMaster1.xml" Id="rId16" /><Relationship Type="http://schemas.openxmlformats.org/officeDocument/2006/relationships/theme" Target="theme/theme1.xml" Id="rId20" /><Relationship Type="http://schemas.openxmlformats.org/officeDocument/2006/relationships/customXml" Target="../customXml/item1.xml" Id="rId1" /><Relationship Type="http://schemas.openxmlformats.org/officeDocument/2006/relationships/slide" Target="slides/slide2.xml" Id="rId6" /><Relationship Type="http://schemas.openxmlformats.org/officeDocument/2006/relationships/slide" Target="slides/slide7.xml" Id="rId11" /><Relationship Type="http://schemas.openxmlformats.org/officeDocument/2006/relationships/slide" Target="slides/slide1.xml" Id="rId5" /><Relationship Type="http://schemas.openxmlformats.org/officeDocument/2006/relationships/notesMaster" Target="notesMasters/notesMaster1.xml" Id="rId15" /><Relationship Type="http://schemas.microsoft.com/office/2015/10/relationships/revisionInfo" Target="revisionInfo.xml" Id="rId23" /><Relationship Type="http://schemas.openxmlformats.org/officeDocument/2006/relationships/slide" Target="slides/slide6.xml" Id="rId10" /><Relationship Type="http://schemas.openxmlformats.org/officeDocument/2006/relationships/viewProps" Target="viewProps.xml" Id="rId19" /><Relationship Type="http://schemas.openxmlformats.org/officeDocument/2006/relationships/slideMaster" Target="slideMasters/slideMaster1.xml" Id="rId4" /><Relationship Type="http://schemas.openxmlformats.org/officeDocument/2006/relationships/slide" Target="slides/slide5.xml" Id="rId9" /><Relationship Type="http://schemas.openxmlformats.org/officeDocument/2006/relationships/slide" Target="slides/slide10.xml" Id="rId14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F6ECA55-825B-40C4-AA80-03964DC4EE0C}" type="datetime1">
              <a:rPr lang="fr-FR" noProof="0" smtClean="0"/>
              <a:t>04/06/2023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497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79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581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145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291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6389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5802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69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145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</p:grp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e libre 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21" name="Forme libre 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22" name="Forme libre 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</p:grpSp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8" name="Espace réservé du contenu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7645359A-0831-4F53-9B76-98B4927FDA58}" type="datetime4">
              <a:rPr lang="fr-FR" noProof="0" smtClean="0">
                <a:latin typeface="+mn-lt"/>
              </a:rPr>
              <a:t>4 juin 2023</a:t>
            </a:fld>
            <a:endParaRPr lang="fr-FR" noProof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e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orme libre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39" name="Forme libre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40" name="Forme libre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</p:grpSp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0" name="Espace réservé du texte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1" name="Espace réservé du contenu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24" name="Espace réservé du contenu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C6288466-8D88-4E34-AAEC-DD4F94D8780C}" type="datetime4">
              <a:rPr lang="fr-FR" noProof="0" smtClean="0">
                <a:latin typeface="+mn-lt"/>
              </a:rPr>
              <a:t>4 juin 2023</a:t>
            </a:fld>
            <a:endParaRPr lang="fr-FR" noProof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capitulatif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orme libre 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17" name="Forme libre 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18" name="Forme libre 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</p:grp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4" name="Espace réservé du texte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6" name="Espace réservé du texte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8" name="Espace réservé du texte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C51EE2EC-99B5-4773-BA40-B855AAF653DA}" type="datetime4">
              <a:rPr lang="fr-FR" noProof="0" smtClean="0">
                <a:latin typeface="+mn-lt"/>
              </a:rPr>
              <a:t>4 juin 2023</a:t>
            </a:fld>
            <a:endParaRPr lang="fr-FR" noProof="0">
              <a:latin typeface="+mn-lt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exte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space réservé d’image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orme libre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32" name="Forme libre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33" name="Forme libre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e automatiqu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9" name="Forme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</p:grpSp>
      <p:sp>
        <p:nvSpPr>
          <p:cNvPr id="12" name="Titr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space réservé du texte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5" name="Espace réservé du texte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space réservé du texte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space réservé du texte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Espace réservé du texte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Espace réservé du texte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8" name="Espace réservé du texte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69C78329-F967-4CEA-A59F-5F7BBAF0BBEE}" type="datetime4">
              <a:rPr lang="fr-FR" noProof="0" smtClean="0">
                <a:latin typeface="+mn-lt"/>
              </a:rPr>
              <a:t>4 juin 2023</a:t>
            </a:fld>
            <a:endParaRPr lang="fr-FR" noProof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16" name="Forme libre 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19" name="Forme libre 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</p:grpSp>
      <p:sp>
        <p:nvSpPr>
          <p:cNvPr id="14" name="Espace réservé d’image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131C2904-DF94-4D90-AA4D-36FC60DC9FFF}" type="datetime4">
              <a:rPr lang="fr-FR" noProof="0" smtClean="0">
                <a:latin typeface="+mn-lt"/>
              </a:rPr>
              <a:t>4 juin 2023</a:t>
            </a:fld>
            <a:endParaRPr lang="fr-FR" noProof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us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’image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orme libre 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24" name="Forme libre 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25" name="Forme libre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graphique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 graphique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modifier 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D5D36DBF-28AC-411E-9B0E-58D75FC5605B}" type="datetime4">
              <a:rPr lang="fr-FR" noProof="0" smtClean="0">
                <a:latin typeface="+mn-lt"/>
              </a:rPr>
              <a:t>4 juin 2023</a:t>
            </a:fld>
            <a:endParaRPr lang="fr-FR" noProof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 rtl="0"/>
              <a:t>‹#›</a:t>
            </a:fld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modifier </a:t>
            </a:r>
          </a:p>
        </p:txBody>
      </p:sp>
      <p:sp>
        <p:nvSpPr>
          <p:cNvPr id="9" name="Espace réservé du tableau 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 tableau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AC0E917F-BC7D-4422-A08E-161501F5AE6B}" type="datetime4">
              <a:rPr lang="fr-FR" noProof="0" smtClean="0">
                <a:latin typeface="+mn-lt"/>
              </a:rPr>
              <a:t>4 juin 2023</a:t>
            </a:fld>
            <a:endParaRPr lang="fr-FR" noProof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 rtl="0"/>
              <a:t>‹#›</a:t>
            </a:fld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Zone de texte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-118985"/>
            <a:ext cx="158937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20000" b="1" noProof="0">
                <a:solidFill>
                  <a:schemeClr val="bg1"/>
                </a:solidFill>
              </a:rPr>
              <a:t>« 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Forme automatiqu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20" name="Forme libre 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21" name="Forme libre 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22" name="Forme libre 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23" name="Forme libre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orme libre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26" name="Forme libre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27" name="Forme libre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orme libre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27" name="Forme libre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36" name="Forme libre 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</p:grpSp>
      <p:sp>
        <p:nvSpPr>
          <p:cNvPr id="38" name="Espace réservé d’image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61" name="Titr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space réservé d’image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72" name="Espace réservé du texte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3" name="Espace réservé du texte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4" name="Espace réservé du texte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5" name="Espace réservé du texte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6" name="Espace réservé du texte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7" name="Espace réservé du texte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8" name="Espace réservé du texte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9" name="Espace réservé du texte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Forme automatiqu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29" name="Forme libre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30" name="Forme libre 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31" name="Forme libre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32" name="Forme libre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fr-FR" noProof="0"/>
            </a:p>
          </p:txBody>
        </p:sp>
      </p:grpSp>
      <p:sp>
        <p:nvSpPr>
          <p:cNvPr id="66" name="Espace réservé d’image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69" name="Espace réservé d’image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92103E55-A9A3-4D93-B60F-F23594342DEA}" type="datetime4">
              <a:rPr lang="fr-FR" noProof="0" smtClean="0">
                <a:latin typeface="+mn-lt"/>
              </a:rPr>
              <a:t>4 juin 2023</a:t>
            </a:fld>
            <a:endParaRPr lang="fr-FR" noProof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r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Cliquez pour modifier </a:t>
            </a:r>
          </a:p>
        </p:txBody>
      </p:sp>
      <p:sp>
        <p:nvSpPr>
          <p:cNvPr id="96" name="Espace réservé du texte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97" name="Espace réservé du texte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2" name="Espace réservé du texte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3" name="Espace réservé du texte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106" name="Espace réservé du texte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7" name="Espace réservé du texte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fr-FR" noProof="0"/>
              <a:t>Cliquez pour modifier les styles du texte du masque</a:t>
            </a:r>
          </a:p>
        </p:txBody>
      </p:sp>
      <p:sp>
        <p:nvSpPr>
          <p:cNvPr id="108" name="Espace réservé du texte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09" name="Espace réservé du texte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7" name="Rectangle 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9" name="Rectangle 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A28324AB-2FD4-45BE-AF4D-7383884D3322}" type="datetime4">
              <a:rPr lang="fr-FR" noProof="0" smtClean="0">
                <a:latin typeface="+mn-lt"/>
              </a:rPr>
              <a:t>4 juin 2023</a:t>
            </a:fld>
            <a:endParaRPr lang="fr-FR" noProof="0">
              <a:latin typeface="+mn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noProof="0" smtClean="0"/>
              <a:pPr rtl="0"/>
              <a:t>‹#›</a:t>
            </a:fld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u titre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0" name="Espace réservé de la date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874A61BF-D000-4F99-B580-8C1CD6096ED3}" type="datetime4">
              <a:rPr lang="fr-FR" noProof="0" smtClean="0">
                <a:latin typeface="+mn-lt"/>
              </a:rPr>
              <a:t>4 juin 2023</a:t>
            </a:fld>
            <a:endParaRPr lang="fr-FR" noProof="0">
              <a:latin typeface="+mn-lt"/>
            </a:endParaRPr>
          </a:p>
        </p:txBody>
      </p:sp>
      <p:sp>
        <p:nvSpPr>
          <p:cNvPr id="31" name="Espace réservé du pied de page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Rapport annuel</a:t>
            </a:r>
            <a:endParaRPr lang="fr-FR" b="0" noProof="0"/>
          </a:p>
        </p:txBody>
      </p:sp>
      <p:sp>
        <p:nvSpPr>
          <p:cNvPr id="32" name="Espace réservé du numéro de diapositiv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 rtl="0"/>
              <a:t>‹#›</a:t>
            </a:fld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 rtlCol="0"/>
          <a:lstStyle/>
          <a:p>
            <a:pPr rtl="0"/>
            <a:r>
              <a:rPr lang="fr-FR"/>
              <a:t>Soutenance finale : </a:t>
            </a:r>
            <a:r>
              <a:rPr lang="fr-FR" err="1"/>
              <a:t>Beautify</a:t>
            </a:r>
            <a:endParaRPr lang="fr-FR"/>
          </a:p>
        </p:txBody>
      </p:sp>
      <p:sp>
        <p:nvSpPr>
          <p:cNvPr id="3" name="Espace réservé au texte 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rtlCol="0"/>
          <a:lstStyle/>
          <a:p>
            <a:pPr rtl="0"/>
            <a:r>
              <a:rPr lang="fr-FR"/>
              <a:t> Equipe : The Boys</a:t>
            </a:r>
          </a:p>
          <a:p>
            <a:pPr rtl="0"/>
            <a:r>
              <a:rPr lang="fr-FR"/>
              <a:t>Christophe SAURY, Clément DELESTRE, Arthur QUEROU, Elias BELHASSINE, Pierre COURTEMANCHE </a:t>
            </a:r>
          </a:p>
          <a:p>
            <a:pPr rtl="0"/>
            <a:r>
              <a:rPr lang="fr-FR"/>
              <a:t>09 juin 2023 </a:t>
            </a:r>
          </a:p>
          <a:p>
            <a:pPr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933" y="2323912"/>
            <a:ext cx="4903377" cy="610863"/>
          </a:xfrm>
        </p:spPr>
        <p:txBody>
          <a:bodyPr rtlCol="0" anchor="b">
            <a:normAutofit/>
          </a:bodyPr>
          <a:lstStyle/>
          <a:p>
            <a:r>
              <a:rPr lang="fr-FR" sz="3700"/>
              <a:t>Merci de votre écoute</a:t>
            </a:r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B0C1B152-7CD1-DC52-5E9E-FD7D15ECB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6096000" cy="4876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/>
          <a:lstStyle/>
          <a:p>
            <a:pPr rtl="0"/>
            <a:r>
              <a:rPr lang="fr-FR"/>
              <a:t>Ordre du jour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799"/>
            <a:ext cx="2128157" cy="49329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fr-FR" sz="2200"/>
              <a:t>01. L’équipe 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608496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fr-FR" sz="2200"/>
              <a:t>02. Le Projet </a:t>
            </a:r>
            <a:r>
              <a:rPr lang="fr-FR" sz="2200" err="1"/>
              <a:t>Beautify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369332"/>
          </a:xfrm>
        </p:spPr>
        <p:txBody>
          <a:bodyPr rtlCol="0"/>
          <a:lstStyle/>
          <a:p>
            <a:pPr rtl="0"/>
            <a:r>
              <a:rPr lang="fr-FR" sz="2200"/>
              <a:t>03. Récapitulatif du MVP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369332"/>
          </a:xfrm>
        </p:spPr>
        <p:txBody>
          <a:bodyPr rtlCol="0"/>
          <a:lstStyle/>
          <a:p>
            <a:pPr rtl="0"/>
            <a:r>
              <a:rPr lang="fr-FR" sz="2200"/>
              <a:t>04. Gestion Agile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369332"/>
          </a:xfrm>
        </p:spPr>
        <p:txBody>
          <a:bodyPr rtlCol="0"/>
          <a:lstStyle/>
          <a:p>
            <a:pPr rtl="0"/>
            <a:r>
              <a:rPr lang="fr-FR" sz="2200"/>
              <a:t>05. Clean code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2</a:t>
            </a:fld>
            <a:endParaRPr lang="fr-FR"/>
          </a:p>
        </p:txBody>
      </p:sp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C0BAE34D-BF83-084B-A10C-EB85694B9AC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fr-FR"/>
              <a:t>Soutenance Finale</a:t>
            </a:r>
          </a:p>
        </p:txBody>
      </p:sp>
      <p:sp>
        <p:nvSpPr>
          <p:cNvPr id="13" name="Espace réservé de la date 12">
            <a:extLst>
              <a:ext uri="{FF2B5EF4-FFF2-40B4-BE49-F238E27FC236}">
                <a16:creationId xmlns:a16="http://schemas.microsoft.com/office/drawing/2014/main" id="{2D9626DF-C81E-004B-9A70-7EF103792475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B5B79743-610D-4BA8-96AB-359F8CBCCAD5}" type="datetime4">
              <a:rPr lang="fr-FR" smtClean="0"/>
              <a:t>4 juin 2023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</p:spPr>
        <p:txBody>
          <a:bodyPr rtlCol="0"/>
          <a:lstStyle/>
          <a:p>
            <a:pPr rtl="0"/>
            <a:r>
              <a:rPr lang="fr-FR"/>
              <a:t>Notre équipe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A1E2644-1BD8-DB4D-B01F-F617AABF7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6993" y="4398470"/>
            <a:ext cx="1782679" cy="205837"/>
          </a:xfrm>
        </p:spPr>
        <p:txBody>
          <a:bodyPr rtlCol="0"/>
          <a:lstStyle/>
          <a:p>
            <a:pPr rtl="0"/>
            <a:r>
              <a:rPr lang="fr-FR"/>
              <a:t>Christophe </a:t>
            </a:r>
            <a:r>
              <a:rPr lang="fr-FR" err="1"/>
              <a:t>Saury</a:t>
            </a:r>
            <a:endParaRPr lang="fr-FR"/>
          </a:p>
          <a:p>
            <a:pPr rtl="0"/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F43A531-88E8-744E-9BB5-FD05029B1D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73921" y="4401015"/>
            <a:ext cx="1782678" cy="205837"/>
          </a:xfrm>
        </p:spPr>
        <p:txBody>
          <a:bodyPr rtlCol="0"/>
          <a:lstStyle/>
          <a:p>
            <a:pPr rtl="0"/>
            <a:r>
              <a:rPr lang="fr-FR"/>
              <a:t>Clément </a:t>
            </a:r>
            <a:r>
              <a:rPr lang="fr-FR" err="1"/>
              <a:t>Delestre</a:t>
            </a:r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1DF7B21D-37D3-8344-AC78-C169C79D3D2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335598" y="4401015"/>
            <a:ext cx="1711666" cy="205837"/>
          </a:xfrm>
        </p:spPr>
        <p:txBody>
          <a:bodyPr rtlCol="0"/>
          <a:lstStyle/>
          <a:p>
            <a:pPr rtl="0"/>
            <a:r>
              <a:rPr lang="fr-FR"/>
              <a:t>Arthur </a:t>
            </a:r>
            <a:r>
              <a:rPr lang="fr-FR" err="1"/>
              <a:t>Querou</a:t>
            </a:r>
            <a:endParaRPr lang="fr-FR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70695B8F-A3CD-4845-8150-758480179C2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522725" y="4393382"/>
            <a:ext cx="1711666" cy="205837"/>
          </a:xfrm>
        </p:spPr>
        <p:txBody>
          <a:bodyPr rtlCol="0"/>
          <a:lstStyle/>
          <a:p>
            <a:pPr rtl="0"/>
            <a:r>
              <a:rPr lang="fr-FR"/>
              <a:t>Elias </a:t>
            </a:r>
            <a:r>
              <a:rPr lang="fr-FR" err="1"/>
              <a:t>Belhassine</a:t>
            </a:r>
            <a:endParaRPr lang="fr-FR"/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3</a:t>
            </a:fld>
            <a:endParaRPr lang="fr-FR"/>
          </a:p>
        </p:txBody>
      </p:sp>
      <p:sp>
        <p:nvSpPr>
          <p:cNvPr id="16" name="Espace réservé du pied de page 15">
            <a:extLst>
              <a:ext uri="{FF2B5EF4-FFF2-40B4-BE49-F238E27FC236}">
                <a16:creationId xmlns:a16="http://schemas.microsoft.com/office/drawing/2014/main" id="{1EAEE347-BDD8-5349-BB37-C8938BFCFF4C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fr-FR"/>
              <a:t>Soutenance Finale</a:t>
            </a:r>
          </a:p>
        </p:txBody>
      </p:sp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B160BE06-EC01-1145-BF3B-C02AC24955C4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05FB6DE2-51BB-4BF4-9C2C-7E1F1E3FDD9F}" type="datetime4">
              <a:rPr lang="fr-FR" smtClean="0"/>
              <a:t>4 juin 2023</a:t>
            </a:fld>
            <a:endParaRPr lang="fr-FR"/>
          </a:p>
        </p:txBody>
      </p:sp>
      <p:sp>
        <p:nvSpPr>
          <p:cNvPr id="4" name="Espace réservé du texte 11">
            <a:extLst>
              <a:ext uri="{FF2B5EF4-FFF2-40B4-BE49-F238E27FC236}">
                <a16:creationId xmlns:a16="http://schemas.microsoft.com/office/drawing/2014/main" id="{1E487A22-D9AA-69A7-E9ED-5029A7528F29}"/>
              </a:ext>
            </a:extLst>
          </p:cNvPr>
          <p:cNvSpPr txBox="1">
            <a:spLocks/>
          </p:cNvSpPr>
          <p:nvPr/>
        </p:nvSpPr>
        <p:spPr>
          <a:xfrm>
            <a:off x="9456911" y="4401403"/>
            <a:ext cx="2290593" cy="2058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Pierre Courtemanche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CE3B16-7464-740A-8CD1-E57A5AC50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118" y="2535581"/>
            <a:ext cx="1782678" cy="178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Image 27" descr="Une image contenant Visage humain, personne, cravate, homme&#10;&#10;Description générée automatiquement">
            <a:extLst>
              <a:ext uri="{FF2B5EF4-FFF2-40B4-BE49-F238E27FC236}">
                <a16:creationId xmlns:a16="http://schemas.microsoft.com/office/drawing/2014/main" id="{724D569D-4B00-F773-C45B-2BDD2FEEBB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921" y="2537083"/>
            <a:ext cx="1782678" cy="1782678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E0DB769A-EC91-5A50-92C1-F32EBA42C9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43" y="2525442"/>
            <a:ext cx="1782679" cy="1782679"/>
          </a:xfrm>
          <a:prstGeom prst="rect">
            <a:avLst/>
          </a:prstGeom>
        </p:spPr>
      </p:pic>
      <p:pic>
        <p:nvPicPr>
          <p:cNvPr id="39" name="Image 38" descr="Une image contenant Visage humain, personne, Front, sourcil&#10;&#10;Description générée automatiquement">
            <a:extLst>
              <a:ext uri="{FF2B5EF4-FFF2-40B4-BE49-F238E27FC236}">
                <a16:creationId xmlns:a16="http://schemas.microsoft.com/office/drawing/2014/main" id="{6C5085D7-2209-A841-5B4B-0E8D5B779E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713" y="2525442"/>
            <a:ext cx="1782678" cy="1782678"/>
          </a:xfrm>
          <a:prstGeom prst="rect">
            <a:avLst/>
          </a:prstGeom>
        </p:spPr>
      </p:pic>
      <p:pic>
        <p:nvPicPr>
          <p:cNvPr id="44" name="Image 43" descr="Une image contenant Visage humain, personne, homme, habits&#10;&#10;Description générée automatiquement">
            <a:extLst>
              <a:ext uri="{FF2B5EF4-FFF2-40B4-BE49-F238E27FC236}">
                <a16:creationId xmlns:a16="http://schemas.microsoft.com/office/drawing/2014/main" id="{3B88BA82-19AF-A0D8-BBF0-5149AAA0EC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661" y="2525442"/>
            <a:ext cx="1782678" cy="178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5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E2F441BC-14FC-B2B4-1630-E041359C2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90600"/>
            <a:ext cx="6096000" cy="4876800"/>
          </a:xfrm>
          <a:prstGeom prst="rect">
            <a:avLst/>
          </a:prstGeom>
          <a:noFill/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 anchor="b">
            <a:normAutofit/>
          </a:bodyPr>
          <a:lstStyle/>
          <a:p>
            <a:r>
              <a:rPr lang="fr-FR"/>
              <a:t>Le Projet </a:t>
            </a:r>
            <a:r>
              <a:rPr lang="fr-FR" err="1"/>
              <a:t>Beautify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E50CD6-4086-4F74-BE9D-7473625CEF13}" type="datetime4">
              <a:rPr lang="fr-FR" smtClean="0"/>
              <a:pPr rtl="0">
                <a:spcAft>
                  <a:spcPts val="600"/>
                </a:spcAft>
              </a:pPr>
              <a:t>4 juin 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r>
              <a:rPr lang="fr-FR"/>
              <a:t>Soutenance Finale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fr-FR" smtClean="0"/>
              <a:pPr rtl="0">
                <a:spcAft>
                  <a:spcPts val="600"/>
                </a:spcAft>
              </a:pPr>
              <a:t>4</a:t>
            </a:fld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6126048C-DBF6-A0BF-B627-8997C1E01A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3666" y="2120030"/>
            <a:ext cx="4572001" cy="2795232"/>
          </a:xfrm>
        </p:spPr>
        <p:txBody>
          <a:bodyPr vert="horz" lIns="0" tIns="0" rIns="0" bIns="0" rtlCol="0" anchor="t">
            <a:noAutofit/>
          </a:bodyPr>
          <a:lstStyle/>
          <a:p>
            <a:pPr algn="just"/>
            <a:r>
              <a:rPr lang="fr-FR">
                <a:ea typeface="+mn-lt"/>
                <a:cs typeface="+mn-lt"/>
              </a:rPr>
              <a:t>Application d'aide à la sélection de produits de beauté (soins peau et cheveux) :  </a:t>
            </a:r>
            <a:endParaRPr lang="fr-FR"/>
          </a:p>
          <a:p>
            <a:pPr marL="285750" indent="-285750" algn="just">
              <a:buFont typeface="Calibri" panose="020B0604020202020204" pitchFamily="34" charset="0"/>
              <a:buChar char="-"/>
            </a:pPr>
            <a:r>
              <a:rPr lang="fr-FR">
                <a:ea typeface="+mn-lt"/>
                <a:cs typeface="+mn-lt"/>
              </a:rPr>
              <a:t>Après un scan des produits, </a:t>
            </a:r>
            <a:r>
              <a:rPr lang="fr-FR" err="1">
                <a:ea typeface="+mn-lt"/>
                <a:cs typeface="+mn-lt"/>
              </a:rPr>
              <a:t>Beautify</a:t>
            </a:r>
            <a:r>
              <a:rPr lang="fr-FR">
                <a:ea typeface="+mn-lt"/>
                <a:cs typeface="+mn-lt"/>
              </a:rPr>
              <a:t> fournit des recommandations personnalisées et alternatives plus efficaces </a:t>
            </a:r>
          </a:p>
          <a:p>
            <a:pPr marL="285750" indent="-285750" algn="just">
              <a:buFont typeface="Calibri" panose="020B0604020202020204" pitchFamily="34" charset="0"/>
              <a:buChar char="-"/>
            </a:pPr>
            <a:r>
              <a:rPr lang="fr-FR">
                <a:ea typeface="+mn-lt"/>
                <a:cs typeface="+mn-lt"/>
              </a:rPr>
              <a:t>Permet de suivre votre parcours beauté grâce à son journal de produits</a:t>
            </a:r>
          </a:p>
          <a:p>
            <a:pPr marL="285750" indent="-285750" algn="just">
              <a:buFont typeface="Calibri" panose="020B0604020202020204" pitchFamily="34" charset="0"/>
              <a:buChar char="-"/>
            </a:pPr>
            <a:r>
              <a:rPr lang="fr-FR">
                <a:ea typeface="+mn-lt"/>
                <a:cs typeface="+mn-lt"/>
              </a:rPr>
              <a:t>Véritable coach beauté personnalisé qui répond précisément à vos besoins 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176" y="869294"/>
            <a:ext cx="10527762" cy="610863"/>
          </a:xfrm>
        </p:spPr>
        <p:txBody>
          <a:bodyPr rtlCol="0">
            <a:normAutofit/>
          </a:bodyPr>
          <a:lstStyle/>
          <a:p>
            <a:r>
              <a:rPr lang="fr-FR" sz="4000">
                <a:ea typeface="+mj-lt"/>
                <a:cs typeface="+mj-lt"/>
              </a:rPr>
              <a:t>Récapitulatif du MVP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4E9584-EA07-9B45-9700-4AD3524B8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r>
              <a:rPr lang="fr-FR"/>
              <a:t>Soutenance Finale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865729-8F7C-E34E-AA31-9352CF6D9EB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7A9EC786-545E-4130-8BF3-1D77412435BA}" type="datetime4">
              <a:rPr lang="fr-FR" smtClean="0"/>
              <a:t>4 juin 2023</a:t>
            </a:fld>
            <a:endParaRPr lang="fr-FR"/>
          </a:p>
        </p:txBody>
      </p:sp>
      <p:sp>
        <p:nvSpPr>
          <p:cNvPr id="8" name="Rectangle : coins arrondis 29">
            <a:extLst>
              <a:ext uri="{FF2B5EF4-FFF2-40B4-BE49-F238E27FC236}">
                <a16:creationId xmlns:a16="http://schemas.microsoft.com/office/drawing/2014/main" id="{3CC45D06-4F01-93F2-8902-40DB3950C663}"/>
              </a:ext>
            </a:extLst>
          </p:cNvPr>
          <p:cNvSpPr>
            <a:spLocks/>
          </p:cNvSpPr>
          <p:nvPr/>
        </p:nvSpPr>
        <p:spPr bwMode="auto">
          <a:xfrm>
            <a:off x="190500" y="1575899"/>
            <a:ext cx="6573594" cy="1363297"/>
          </a:xfrm>
          <a:custGeom>
            <a:avLst/>
            <a:gdLst>
              <a:gd name="T0" fmla="*/ 3355336 w 6710671"/>
              <a:gd name="T1" fmla="*/ 0 h 1441021"/>
              <a:gd name="T2" fmla="*/ 6710671 w 6710671"/>
              <a:gd name="T3" fmla="*/ 720511 h 1441021"/>
              <a:gd name="T4" fmla="*/ 3355336 w 6710671"/>
              <a:gd name="T5" fmla="*/ 1441021 h 1441021"/>
              <a:gd name="T6" fmla="*/ 0 w 6710671"/>
              <a:gd name="T7" fmla="*/ 720511 h 1441021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70346 w 6710671"/>
              <a:gd name="T13" fmla="*/ 70346 h 1441021"/>
              <a:gd name="T14" fmla="*/ 6640325 w 6710671"/>
              <a:gd name="T15" fmla="*/ 1370675 h 14410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10671" h="1441021">
                <a:moveTo>
                  <a:pt x="240170" y="0"/>
                </a:moveTo>
                <a:lnTo>
                  <a:pt x="240170" y="0"/>
                </a:lnTo>
                <a:cubicBezTo>
                  <a:pt x="107527" y="0"/>
                  <a:pt x="0" y="107527"/>
                  <a:pt x="0" y="240169"/>
                </a:cubicBezTo>
                <a:lnTo>
                  <a:pt x="0" y="1200851"/>
                </a:lnTo>
                <a:lnTo>
                  <a:pt x="0" y="1200850"/>
                </a:lnTo>
                <a:cubicBezTo>
                  <a:pt x="0" y="1333493"/>
                  <a:pt x="107527" y="1441020"/>
                  <a:pt x="240169" y="1441020"/>
                </a:cubicBezTo>
                <a:lnTo>
                  <a:pt x="6470501" y="1441021"/>
                </a:lnTo>
                <a:lnTo>
                  <a:pt x="6470501" y="1441020"/>
                </a:lnTo>
                <a:cubicBezTo>
                  <a:pt x="6603143" y="1441020"/>
                  <a:pt x="6710671" y="1333493"/>
                  <a:pt x="6710671" y="1200851"/>
                </a:cubicBezTo>
                <a:lnTo>
                  <a:pt x="6710671" y="240170"/>
                </a:lnTo>
                <a:cubicBezTo>
                  <a:pt x="6710671" y="107527"/>
                  <a:pt x="6603143" y="0"/>
                  <a:pt x="6470501" y="0"/>
                </a:cubicBezTo>
                <a:lnTo>
                  <a:pt x="240170" y="0"/>
                </a:lnTo>
                <a:close/>
              </a:path>
            </a:pathLst>
          </a:custGeom>
          <a:solidFill>
            <a:srgbClr val="ED7D31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anchor="ctr" anchorCtr="1"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fr-FR" altLang="fr-FR">
                <a:solidFill>
                  <a:srgbClr val="FFFFFF"/>
                </a:solidFill>
              </a:rPr>
              <a:t>Trouver un nouveau produit de soin</a:t>
            </a:r>
          </a:p>
        </p:txBody>
      </p:sp>
      <p:sp>
        <p:nvSpPr>
          <p:cNvPr id="9" name="Rectangle : coins arrondis 30">
            <a:extLst>
              <a:ext uri="{FF2B5EF4-FFF2-40B4-BE49-F238E27FC236}">
                <a16:creationId xmlns:a16="http://schemas.microsoft.com/office/drawing/2014/main" id="{D2394B87-E6D3-4795-977D-079B770DABDB}"/>
              </a:ext>
            </a:extLst>
          </p:cNvPr>
          <p:cNvSpPr>
            <a:spLocks/>
          </p:cNvSpPr>
          <p:nvPr/>
        </p:nvSpPr>
        <p:spPr bwMode="auto">
          <a:xfrm>
            <a:off x="1551476" y="3080605"/>
            <a:ext cx="1426430" cy="1360366"/>
          </a:xfrm>
          <a:custGeom>
            <a:avLst/>
            <a:gdLst>
              <a:gd name="T0" fmla="*/ 1370846 w 2741691"/>
              <a:gd name="T1" fmla="*/ 0 h 1438470"/>
              <a:gd name="T2" fmla="*/ 2741691 w 2741691"/>
              <a:gd name="T3" fmla="*/ 719235 h 1438470"/>
              <a:gd name="T4" fmla="*/ 1370846 w 2741691"/>
              <a:gd name="T5" fmla="*/ 1438470 h 1438470"/>
              <a:gd name="T6" fmla="*/ 0 w 2741691"/>
              <a:gd name="T7" fmla="*/ 719235 h 143847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70221 w 2741691"/>
              <a:gd name="T13" fmla="*/ 70221 h 1438470"/>
              <a:gd name="T14" fmla="*/ 2671470 w 2741691"/>
              <a:gd name="T15" fmla="*/ 1368249 h 14384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41691" h="1438470">
                <a:moveTo>
                  <a:pt x="239745" y="0"/>
                </a:moveTo>
                <a:lnTo>
                  <a:pt x="239745" y="0"/>
                </a:lnTo>
                <a:cubicBezTo>
                  <a:pt x="107337" y="0"/>
                  <a:pt x="0" y="107337"/>
                  <a:pt x="0" y="239744"/>
                </a:cubicBezTo>
                <a:lnTo>
                  <a:pt x="0" y="1198725"/>
                </a:lnTo>
                <a:lnTo>
                  <a:pt x="0" y="1198724"/>
                </a:lnTo>
                <a:cubicBezTo>
                  <a:pt x="0" y="1331132"/>
                  <a:pt x="107337" y="1438469"/>
                  <a:pt x="239744" y="1438469"/>
                </a:cubicBezTo>
                <a:lnTo>
                  <a:pt x="2501946" y="1438470"/>
                </a:lnTo>
                <a:lnTo>
                  <a:pt x="2501946" y="1438469"/>
                </a:lnTo>
                <a:cubicBezTo>
                  <a:pt x="2634353" y="1438469"/>
                  <a:pt x="2741691" y="1331132"/>
                  <a:pt x="2741691" y="1198725"/>
                </a:cubicBezTo>
                <a:lnTo>
                  <a:pt x="2741691" y="239745"/>
                </a:lnTo>
                <a:cubicBezTo>
                  <a:pt x="2741691" y="107337"/>
                  <a:pt x="2634353" y="0"/>
                  <a:pt x="2501946" y="0"/>
                </a:cubicBezTo>
                <a:lnTo>
                  <a:pt x="239745" y="0"/>
                </a:lnTo>
                <a:close/>
              </a:path>
            </a:pathLst>
          </a:custGeom>
          <a:solidFill>
            <a:srgbClr val="C00000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lIns="91440" tIns="45720" rIns="91440" bIns="45720" anchor="ctr" anchorCtr="1"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fr-FR" altLang="fr-FR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Ajouter un produit à l'application</a:t>
            </a:r>
            <a:endParaRPr lang="en-US"/>
          </a:p>
        </p:txBody>
      </p:sp>
      <p:sp>
        <p:nvSpPr>
          <p:cNvPr id="10" name="Rectangle : coins arrondis 37">
            <a:extLst>
              <a:ext uri="{FF2B5EF4-FFF2-40B4-BE49-F238E27FC236}">
                <a16:creationId xmlns:a16="http://schemas.microsoft.com/office/drawing/2014/main" id="{65227967-CE3D-2043-E80D-45AD7E914783}"/>
              </a:ext>
            </a:extLst>
          </p:cNvPr>
          <p:cNvSpPr>
            <a:spLocks/>
          </p:cNvSpPr>
          <p:nvPr/>
        </p:nvSpPr>
        <p:spPr bwMode="auto">
          <a:xfrm>
            <a:off x="1970332" y="4591905"/>
            <a:ext cx="1012337" cy="1333378"/>
          </a:xfrm>
          <a:custGeom>
            <a:avLst/>
            <a:gdLst>
              <a:gd name="T0" fmla="*/ 516078 w 1032156"/>
              <a:gd name="T1" fmla="*/ 0 h 1402570"/>
              <a:gd name="T2" fmla="*/ 1032156 w 1032156"/>
              <a:gd name="T3" fmla="*/ 701285 h 1402570"/>
              <a:gd name="T4" fmla="*/ 516078 w 1032156"/>
              <a:gd name="T5" fmla="*/ 1402570 h 1402570"/>
              <a:gd name="T6" fmla="*/ 0 w 1032156"/>
              <a:gd name="T7" fmla="*/ 701285 h 140257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50386 w 1032156"/>
              <a:gd name="T13" fmla="*/ 50386 h 1402570"/>
              <a:gd name="T14" fmla="*/ 981770 w 1032156"/>
              <a:gd name="T15" fmla="*/ 1352184 h 14025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32156" h="1402570">
                <a:moveTo>
                  <a:pt x="172026" y="0"/>
                </a:moveTo>
                <a:lnTo>
                  <a:pt x="172026" y="0"/>
                </a:lnTo>
                <a:cubicBezTo>
                  <a:pt x="77018" y="0"/>
                  <a:pt x="0" y="77018"/>
                  <a:pt x="0" y="172025"/>
                </a:cubicBezTo>
                <a:lnTo>
                  <a:pt x="0" y="1230544"/>
                </a:lnTo>
                <a:lnTo>
                  <a:pt x="0" y="1230543"/>
                </a:lnTo>
                <a:cubicBezTo>
                  <a:pt x="0" y="1325551"/>
                  <a:pt x="77018" y="1402569"/>
                  <a:pt x="172025" y="1402569"/>
                </a:cubicBezTo>
                <a:lnTo>
                  <a:pt x="860130" y="1402570"/>
                </a:lnTo>
                <a:lnTo>
                  <a:pt x="860130" y="1402569"/>
                </a:lnTo>
                <a:cubicBezTo>
                  <a:pt x="955137" y="1402569"/>
                  <a:pt x="1032156" y="1325551"/>
                  <a:pt x="1032156" y="1230544"/>
                </a:cubicBezTo>
                <a:lnTo>
                  <a:pt x="1032156" y="172026"/>
                </a:lnTo>
                <a:cubicBezTo>
                  <a:pt x="1032156" y="77018"/>
                  <a:pt x="955137" y="0"/>
                  <a:pt x="860130" y="0"/>
                </a:cubicBezTo>
                <a:lnTo>
                  <a:pt x="172026" y="0"/>
                </a:lnTo>
                <a:close/>
              </a:path>
            </a:pathLst>
          </a:custGeom>
          <a:solidFill>
            <a:srgbClr val="C55A11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anchor="ctr" anchorCtr="1"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fr-FR" altLang="fr-FR">
                <a:solidFill>
                  <a:srgbClr val="FFFFFF"/>
                </a:solidFill>
              </a:rPr>
              <a:t>Donner une note sur 5</a:t>
            </a:r>
          </a:p>
        </p:txBody>
      </p:sp>
      <p:sp>
        <p:nvSpPr>
          <p:cNvPr id="11" name="Rectangle : coins arrondis 39">
            <a:extLst>
              <a:ext uri="{FF2B5EF4-FFF2-40B4-BE49-F238E27FC236}">
                <a16:creationId xmlns:a16="http://schemas.microsoft.com/office/drawing/2014/main" id="{8C35A026-BA5A-9D3F-DD6C-11399A29088A}"/>
              </a:ext>
            </a:extLst>
          </p:cNvPr>
          <p:cNvSpPr>
            <a:spLocks/>
          </p:cNvSpPr>
          <p:nvPr/>
        </p:nvSpPr>
        <p:spPr bwMode="auto">
          <a:xfrm>
            <a:off x="6963630" y="1575899"/>
            <a:ext cx="5155101" cy="1360122"/>
          </a:xfrm>
          <a:custGeom>
            <a:avLst/>
            <a:gdLst>
              <a:gd name="T0" fmla="*/ 1644713 w 3289425"/>
              <a:gd name="T1" fmla="*/ 0 h 1438470"/>
              <a:gd name="T2" fmla="*/ 3289425 w 3289425"/>
              <a:gd name="T3" fmla="*/ 719235 h 1438470"/>
              <a:gd name="T4" fmla="*/ 1644713 w 3289425"/>
              <a:gd name="T5" fmla="*/ 1438470 h 1438470"/>
              <a:gd name="T6" fmla="*/ 0 w 3289425"/>
              <a:gd name="T7" fmla="*/ 719235 h 143847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70221 w 3289425"/>
              <a:gd name="T13" fmla="*/ 70221 h 1438470"/>
              <a:gd name="T14" fmla="*/ 3219204 w 3289425"/>
              <a:gd name="T15" fmla="*/ 1368249 h 14384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89425" h="1438470">
                <a:moveTo>
                  <a:pt x="239745" y="0"/>
                </a:moveTo>
                <a:lnTo>
                  <a:pt x="239745" y="0"/>
                </a:lnTo>
                <a:cubicBezTo>
                  <a:pt x="107337" y="0"/>
                  <a:pt x="0" y="107337"/>
                  <a:pt x="0" y="239744"/>
                </a:cubicBezTo>
                <a:lnTo>
                  <a:pt x="0" y="1198725"/>
                </a:lnTo>
                <a:lnTo>
                  <a:pt x="0" y="1198724"/>
                </a:lnTo>
                <a:cubicBezTo>
                  <a:pt x="0" y="1331132"/>
                  <a:pt x="107337" y="1438469"/>
                  <a:pt x="239744" y="1438469"/>
                </a:cubicBezTo>
                <a:lnTo>
                  <a:pt x="3049680" y="1438470"/>
                </a:lnTo>
                <a:lnTo>
                  <a:pt x="3049680" y="1438469"/>
                </a:lnTo>
                <a:cubicBezTo>
                  <a:pt x="3182087" y="1438469"/>
                  <a:pt x="3289425" y="1331132"/>
                  <a:pt x="3289425" y="1198725"/>
                </a:cubicBezTo>
                <a:lnTo>
                  <a:pt x="3289425" y="239745"/>
                </a:lnTo>
                <a:cubicBezTo>
                  <a:pt x="3289425" y="107337"/>
                  <a:pt x="3182087" y="0"/>
                  <a:pt x="3049680" y="0"/>
                </a:cubicBezTo>
                <a:lnTo>
                  <a:pt x="239745" y="0"/>
                </a:lnTo>
                <a:close/>
              </a:path>
            </a:pathLst>
          </a:custGeom>
          <a:solidFill>
            <a:srgbClr val="ED7D31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lIns="91440" tIns="45720" rIns="91440" bIns="45720" anchor="ctr" anchorCtr="1"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fr-FR" altLang="fr-FR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Accès à l'espace compte</a:t>
            </a:r>
            <a:endParaRPr lang="en-US"/>
          </a:p>
        </p:txBody>
      </p:sp>
      <p:sp>
        <p:nvSpPr>
          <p:cNvPr id="13" name="Rectangle : coins arrondis 43">
            <a:extLst>
              <a:ext uri="{FF2B5EF4-FFF2-40B4-BE49-F238E27FC236}">
                <a16:creationId xmlns:a16="http://schemas.microsoft.com/office/drawing/2014/main" id="{620A3E36-F46E-08C6-D26C-9CE702D14B6B}"/>
              </a:ext>
            </a:extLst>
          </p:cNvPr>
          <p:cNvSpPr>
            <a:spLocks/>
          </p:cNvSpPr>
          <p:nvPr/>
        </p:nvSpPr>
        <p:spPr bwMode="auto">
          <a:xfrm>
            <a:off x="3100876" y="4604605"/>
            <a:ext cx="1591530" cy="1334966"/>
          </a:xfrm>
          <a:custGeom>
            <a:avLst/>
            <a:gdLst>
              <a:gd name="T0" fmla="*/ 810533 w 1621066"/>
              <a:gd name="T1" fmla="*/ 0 h 1402570"/>
              <a:gd name="T2" fmla="*/ 1621066 w 1621066"/>
              <a:gd name="T3" fmla="*/ 701285 h 1402570"/>
              <a:gd name="T4" fmla="*/ 810533 w 1621066"/>
              <a:gd name="T5" fmla="*/ 1402570 h 1402570"/>
              <a:gd name="T6" fmla="*/ 0 w 1621066"/>
              <a:gd name="T7" fmla="*/ 701285 h 140257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68469 w 1621066"/>
              <a:gd name="T13" fmla="*/ 68469 h 1402570"/>
              <a:gd name="T14" fmla="*/ 1552597 w 1621066"/>
              <a:gd name="T15" fmla="*/ 1334101 h 14025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1066" h="1402570">
                <a:moveTo>
                  <a:pt x="233762" y="0"/>
                </a:moveTo>
                <a:lnTo>
                  <a:pt x="233762" y="0"/>
                </a:lnTo>
                <a:cubicBezTo>
                  <a:pt x="104658" y="0"/>
                  <a:pt x="0" y="104658"/>
                  <a:pt x="0" y="233761"/>
                </a:cubicBezTo>
                <a:lnTo>
                  <a:pt x="0" y="1168808"/>
                </a:lnTo>
                <a:lnTo>
                  <a:pt x="0" y="1168807"/>
                </a:lnTo>
                <a:cubicBezTo>
                  <a:pt x="0" y="1297911"/>
                  <a:pt x="104658" y="1402569"/>
                  <a:pt x="233761" y="1402569"/>
                </a:cubicBezTo>
                <a:lnTo>
                  <a:pt x="1387304" y="1402570"/>
                </a:lnTo>
                <a:lnTo>
                  <a:pt x="1387304" y="1402569"/>
                </a:lnTo>
                <a:cubicBezTo>
                  <a:pt x="1516407" y="1402569"/>
                  <a:pt x="1621066" y="1297911"/>
                  <a:pt x="1621066" y="1168808"/>
                </a:cubicBezTo>
                <a:lnTo>
                  <a:pt x="1621066" y="233762"/>
                </a:lnTo>
                <a:cubicBezTo>
                  <a:pt x="1621066" y="104658"/>
                  <a:pt x="1516407" y="0"/>
                  <a:pt x="1387304" y="0"/>
                </a:cubicBezTo>
                <a:lnTo>
                  <a:pt x="233762" y="0"/>
                </a:lnTo>
                <a:close/>
              </a:path>
            </a:pathLst>
          </a:custGeom>
          <a:solidFill>
            <a:srgbClr val="C55A11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anchor="ctr" anchorCtr="1"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fr-FR" altLang="fr-FR">
                <a:solidFill>
                  <a:srgbClr val="FFFFFF"/>
                </a:solidFill>
              </a:rPr>
              <a:t>Écrire un commentaire</a:t>
            </a:r>
          </a:p>
        </p:txBody>
      </p:sp>
      <p:sp>
        <p:nvSpPr>
          <p:cNvPr id="15" name="Rectangle : coins arrondis 30">
            <a:extLst>
              <a:ext uri="{FF2B5EF4-FFF2-40B4-BE49-F238E27FC236}">
                <a16:creationId xmlns:a16="http://schemas.microsoft.com/office/drawing/2014/main" id="{7410878D-0116-AF9F-151E-BEB0CDC0D456}"/>
              </a:ext>
            </a:extLst>
          </p:cNvPr>
          <p:cNvSpPr>
            <a:spLocks/>
          </p:cNvSpPr>
          <p:nvPr/>
        </p:nvSpPr>
        <p:spPr bwMode="auto">
          <a:xfrm>
            <a:off x="116376" y="3080605"/>
            <a:ext cx="1299430" cy="1360366"/>
          </a:xfrm>
          <a:custGeom>
            <a:avLst/>
            <a:gdLst>
              <a:gd name="T0" fmla="*/ 901882 w 1803763"/>
              <a:gd name="T1" fmla="*/ 0 h 1438470"/>
              <a:gd name="T2" fmla="*/ 1803763 w 1803763"/>
              <a:gd name="T3" fmla="*/ 719235 h 1438470"/>
              <a:gd name="T4" fmla="*/ 901882 w 1803763"/>
              <a:gd name="T5" fmla="*/ 1438470 h 1438470"/>
              <a:gd name="T6" fmla="*/ 0 w 1803763"/>
              <a:gd name="T7" fmla="*/ 719235 h 143847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70221 w 1803763"/>
              <a:gd name="T13" fmla="*/ 70221 h 1438470"/>
              <a:gd name="T14" fmla="*/ 1733542 w 1803763"/>
              <a:gd name="T15" fmla="*/ 1368249 h 14384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03763" h="1438470">
                <a:moveTo>
                  <a:pt x="239745" y="0"/>
                </a:moveTo>
                <a:lnTo>
                  <a:pt x="239745" y="0"/>
                </a:lnTo>
                <a:cubicBezTo>
                  <a:pt x="107337" y="0"/>
                  <a:pt x="0" y="107337"/>
                  <a:pt x="0" y="239744"/>
                </a:cubicBezTo>
                <a:lnTo>
                  <a:pt x="0" y="1198725"/>
                </a:lnTo>
                <a:lnTo>
                  <a:pt x="0" y="1198724"/>
                </a:lnTo>
                <a:cubicBezTo>
                  <a:pt x="0" y="1331132"/>
                  <a:pt x="107337" y="1438469"/>
                  <a:pt x="239744" y="1438469"/>
                </a:cubicBezTo>
                <a:lnTo>
                  <a:pt x="1564018" y="1438470"/>
                </a:lnTo>
                <a:lnTo>
                  <a:pt x="1564018" y="1438469"/>
                </a:lnTo>
                <a:cubicBezTo>
                  <a:pt x="1696425" y="1438469"/>
                  <a:pt x="1803763" y="1331132"/>
                  <a:pt x="1803763" y="1198725"/>
                </a:cubicBezTo>
                <a:lnTo>
                  <a:pt x="1803763" y="239745"/>
                </a:lnTo>
                <a:cubicBezTo>
                  <a:pt x="1803763" y="107337"/>
                  <a:pt x="1696425" y="0"/>
                  <a:pt x="1564018" y="0"/>
                </a:cubicBezTo>
                <a:lnTo>
                  <a:pt x="239745" y="0"/>
                </a:lnTo>
                <a:close/>
              </a:path>
            </a:pathLst>
          </a:custGeom>
          <a:solidFill>
            <a:srgbClr val="C00000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lIns="91440" tIns="45720" rIns="91440" bIns="45720" anchor="ctr" anchorCtr="1"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fr-FR" altLang="fr-FR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Scanner un produit</a:t>
            </a:r>
          </a:p>
        </p:txBody>
      </p:sp>
      <p:sp>
        <p:nvSpPr>
          <p:cNvPr id="16" name="Rectangle : coins arrondis 30">
            <a:extLst>
              <a:ext uri="{FF2B5EF4-FFF2-40B4-BE49-F238E27FC236}">
                <a16:creationId xmlns:a16="http://schemas.microsoft.com/office/drawing/2014/main" id="{49D34AD7-B943-DB44-04D9-F7446D176A39}"/>
              </a:ext>
            </a:extLst>
          </p:cNvPr>
          <p:cNvSpPr/>
          <p:nvPr/>
        </p:nvSpPr>
        <p:spPr>
          <a:xfrm>
            <a:off x="4791807" y="3090374"/>
            <a:ext cx="1972287" cy="1360122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C00000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anchor="ctr" anchorCtr="1"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kern="0">
                <a:solidFill>
                  <a:srgbClr val="FFFFFF"/>
                </a:solidFill>
                <a:latin typeface="Calibri"/>
              </a:rPr>
              <a:t>Rec</a:t>
            </a:r>
            <a:r>
              <a:rPr lang="fr-FR">
                <a:solidFill>
                  <a:srgbClr val="FFFFFF"/>
                </a:solidFill>
                <a:latin typeface="Calibri"/>
              </a:rPr>
              <a:t>hercher des produits selon différents critères</a:t>
            </a:r>
          </a:p>
        </p:txBody>
      </p:sp>
      <p:sp>
        <p:nvSpPr>
          <p:cNvPr id="17" name="Rectangle : coins arrondis 40">
            <a:extLst>
              <a:ext uri="{FF2B5EF4-FFF2-40B4-BE49-F238E27FC236}">
                <a16:creationId xmlns:a16="http://schemas.microsoft.com/office/drawing/2014/main" id="{DA9AE6A9-B7DA-0367-C8AC-D991AD65D38C}"/>
              </a:ext>
            </a:extLst>
          </p:cNvPr>
          <p:cNvSpPr/>
          <p:nvPr/>
        </p:nvSpPr>
        <p:spPr>
          <a:xfrm>
            <a:off x="6875707" y="3083780"/>
            <a:ext cx="1090124" cy="1363541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C00000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lIns="91440" tIns="45720" rIns="91440" bIns="45720" anchor="ctr" anchorCtr="1"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Créer un compte</a:t>
            </a:r>
            <a:endParaRPr lang="en-US"/>
          </a:p>
        </p:txBody>
      </p:sp>
      <p:sp>
        <p:nvSpPr>
          <p:cNvPr id="19" name="Rectangle : coins arrondis 30">
            <a:extLst>
              <a:ext uri="{FF2B5EF4-FFF2-40B4-BE49-F238E27FC236}">
                <a16:creationId xmlns:a16="http://schemas.microsoft.com/office/drawing/2014/main" id="{3CA839EA-C2CE-ACDD-2520-1A75A2C840CE}"/>
              </a:ext>
            </a:extLst>
          </p:cNvPr>
          <p:cNvSpPr>
            <a:spLocks/>
          </p:cNvSpPr>
          <p:nvPr/>
        </p:nvSpPr>
        <p:spPr bwMode="auto">
          <a:xfrm>
            <a:off x="3132626" y="3080604"/>
            <a:ext cx="1426430" cy="1360366"/>
          </a:xfrm>
          <a:custGeom>
            <a:avLst/>
            <a:gdLst>
              <a:gd name="T0" fmla="*/ 1370846 w 2741691"/>
              <a:gd name="T1" fmla="*/ 0 h 1438470"/>
              <a:gd name="T2" fmla="*/ 2741691 w 2741691"/>
              <a:gd name="T3" fmla="*/ 719235 h 1438470"/>
              <a:gd name="T4" fmla="*/ 1370846 w 2741691"/>
              <a:gd name="T5" fmla="*/ 1438470 h 1438470"/>
              <a:gd name="T6" fmla="*/ 0 w 2741691"/>
              <a:gd name="T7" fmla="*/ 719235 h 143847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70221 w 2741691"/>
              <a:gd name="T13" fmla="*/ 70221 h 1438470"/>
              <a:gd name="T14" fmla="*/ 2671470 w 2741691"/>
              <a:gd name="T15" fmla="*/ 1368249 h 14384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41691" h="1438470">
                <a:moveTo>
                  <a:pt x="239745" y="0"/>
                </a:moveTo>
                <a:lnTo>
                  <a:pt x="239745" y="0"/>
                </a:lnTo>
                <a:cubicBezTo>
                  <a:pt x="107337" y="0"/>
                  <a:pt x="0" y="107337"/>
                  <a:pt x="0" y="239744"/>
                </a:cubicBezTo>
                <a:lnTo>
                  <a:pt x="0" y="1198725"/>
                </a:lnTo>
                <a:lnTo>
                  <a:pt x="0" y="1198724"/>
                </a:lnTo>
                <a:cubicBezTo>
                  <a:pt x="0" y="1331132"/>
                  <a:pt x="107337" y="1438469"/>
                  <a:pt x="239744" y="1438469"/>
                </a:cubicBezTo>
                <a:lnTo>
                  <a:pt x="2501946" y="1438470"/>
                </a:lnTo>
                <a:lnTo>
                  <a:pt x="2501946" y="1438469"/>
                </a:lnTo>
                <a:cubicBezTo>
                  <a:pt x="2634353" y="1438469"/>
                  <a:pt x="2741691" y="1331132"/>
                  <a:pt x="2741691" y="1198725"/>
                </a:cubicBezTo>
                <a:lnTo>
                  <a:pt x="2741691" y="239745"/>
                </a:lnTo>
                <a:cubicBezTo>
                  <a:pt x="2741691" y="107337"/>
                  <a:pt x="2634353" y="0"/>
                  <a:pt x="2501946" y="0"/>
                </a:cubicBezTo>
                <a:lnTo>
                  <a:pt x="239745" y="0"/>
                </a:lnTo>
                <a:close/>
              </a:path>
            </a:pathLst>
          </a:custGeom>
          <a:solidFill>
            <a:srgbClr val="C00000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lIns="91440" tIns="45720" rIns="91440" bIns="45720" anchor="ctr" anchorCtr="1"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fr-FR" altLang="fr-FR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Voir les informations sur un produit</a:t>
            </a:r>
            <a:endParaRPr lang="fr-FR" altLang="fr-FR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20" name="Rectangle : coins arrondis 40">
            <a:extLst>
              <a:ext uri="{FF2B5EF4-FFF2-40B4-BE49-F238E27FC236}">
                <a16:creationId xmlns:a16="http://schemas.microsoft.com/office/drawing/2014/main" id="{1ED21759-D790-01D2-F063-EAA2595CDC40}"/>
              </a:ext>
            </a:extLst>
          </p:cNvPr>
          <p:cNvSpPr/>
          <p:nvPr/>
        </p:nvSpPr>
        <p:spPr>
          <a:xfrm>
            <a:off x="8057051" y="3083780"/>
            <a:ext cx="1232755" cy="1363541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C00000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lIns="91440" tIns="45720" rIns="91440" bIns="45720" anchor="ctr" anchorCtr="1"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Se connecter</a:t>
            </a:r>
            <a:endParaRPr lang="fr-FR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21" name="Rectangle : coins arrondis 40">
            <a:extLst>
              <a:ext uri="{FF2B5EF4-FFF2-40B4-BE49-F238E27FC236}">
                <a16:creationId xmlns:a16="http://schemas.microsoft.com/office/drawing/2014/main" id="{1CF91864-7C23-B384-B49C-769C57267379}"/>
              </a:ext>
            </a:extLst>
          </p:cNvPr>
          <p:cNvSpPr/>
          <p:nvPr/>
        </p:nvSpPr>
        <p:spPr>
          <a:xfrm>
            <a:off x="9371501" y="3083780"/>
            <a:ext cx="1547080" cy="1363541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C00000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lIns="91440" tIns="45720" rIns="91440" bIns="45720" anchor="ctr" anchorCtr="1"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Modifier ses informations</a:t>
            </a:r>
            <a:endParaRPr lang="en-US"/>
          </a:p>
        </p:txBody>
      </p:sp>
      <p:sp>
        <p:nvSpPr>
          <p:cNvPr id="22" name="Rectangle : coins arrondis 40">
            <a:extLst>
              <a:ext uri="{FF2B5EF4-FFF2-40B4-BE49-F238E27FC236}">
                <a16:creationId xmlns:a16="http://schemas.microsoft.com/office/drawing/2014/main" id="{A25DCCA0-CC03-3B61-E0E7-E39FEAC7B8E1}"/>
              </a:ext>
            </a:extLst>
          </p:cNvPr>
          <p:cNvSpPr/>
          <p:nvPr/>
        </p:nvSpPr>
        <p:spPr>
          <a:xfrm>
            <a:off x="10990507" y="3083780"/>
            <a:ext cx="1128224" cy="1363541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C00000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lIns="91440" tIns="45720" rIns="91440" bIns="45720" anchor="ctr" anchorCtr="1"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err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Mdp</a:t>
            </a:r>
            <a:r>
              <a:rPr lang="fr-FR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et rôles sécurisés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3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176" y="869294"/>
            <a:ext cx="10527762" cy="610863"/>
          </a:xfrm>
        </p:spPr>
        <p:txBody>
          <a:bodyPr rtlCol="0">
            <a:normAutofit/>
          </a:bodyPr>
          <a:lstStyle/>
          <a:p>
            <a:r>
              <a:rPr lang="fr-FR" sz="4000">
                <a:ea typeface="+mj-lt"/>
                <a:cs typeface="+mj-lt"/>
              </a:rPr>
              <a:t>Récapitulatif du MVP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6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4E9584-EA07-9B45-9700-4AD3524B82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r>
              <a:rPr lang="fr-FR"/>
              <a:t>Soutenance Finale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865729-8F7C-E34E-AA31-9352CF6D9EB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7A9EC786-545E-4130-8BF3-1D77412435BA}" type="datetime4">
              <a:rPr lang="fr-FR" smtClean="0"/>
              <a:t>4 juin 2023</a:t>
            </a:fld>
            <a:endParaRPr lang="fr-FR"/>
          </a:p>
        </p:txBody>
      </p:sp>
      <p:sp>
        <p:nvSpPr>
          <p:cNvPr id="2" name="Rectangle : coins arrondis 4">
            <a:extLst>
              <a:ext uri="{FF2B5EF4-FFF2-40B4-BE49-F238E27FC236}">
                <a16:creationId xmlns:a16="http://schemas.microsoft.com/office/drawing/2014/main" id="{EF830DDC-56C2-9BC8-463B-914A993BC3EC}"/>
              </a:ext>
            </a:extLst>
          </p:cNvPr>
          <p:cNvSpPr>
            <a:spLocks/>
          </p:cNvSpPr>
          <p:nvPr/>
        </p:nvSpPr>
        <p:spPr bwMode="auto">
          <a:xfrm>
            <a:off x="3461482" y="1609969"/>
            <a:ext cx="4976813" cy="1441450"/>
          </a:xfrm>
          <a:custGeom>
            <a:avLst/>
            <a:gdLst>
              <a:gd name="T0" fmla="*/ 4484318 w 8968636"/>
              <a:gd name="T1" fmla="*/ 0 h 1441021"/>
              <a:gd name="T2" fmla="*/ 8968636 w 8968636"/>
              <a:gd name="T3" fmla="*/ 720511 h 1441021"/>
              <a:gd name="T4" fmla="*/ 4484318 w 8968636"/>
              <a:gd name="T5" fmla="*/ 1441021 h 1441021"/>
              <a:gd name="T6" fmla="*/ 0 w 8968636"/>
              <a:gd name="T7" fmla="*/ 720511 h 1441021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70346 w 8968636"/>
              <a:gd name="T13" fmla="*/ 70346 h 1441021"/>
              <a:gd name="T14" fmla="*/ 8898290 w 8968636"/>
              <a:gd name="T15" fmla="*/ 1370675 h 14410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68636" h="1441021">
                <a:moveTo>
                  <a:pt x="240170" y="0"/>
                </a:moveTo>
                <a:lnTo>
                  <a:pt x="240170" y="0"/>
                </a:lnTo>
                <a:cubicBezTo>
                  <a:pt x="107527" y="0"/>
                  <a:pt x="0" y="107527"/>
                  <a:pt x="0" y="240169"/>
                </a:cubicBezTo>
                <a:lnTo>
                  <a:pt x="0" y="1200851"/>
                </a:lnTo>
                <a:lnTo>
                  <a:pt x="0" y="1200850"/>
                </a:lnTo>
                <a:cubicBezTo>
                  <a:pt x="0" y="1333493"/>
                  <a:pt x="107527" y="1441020"/>
                  <a:pt x="240169" y="1441020"/>
                </a:cubicBezTo>
                <a:lnTo>
                  <a:pt x="8728466" y="1441021"/>
                </a:lnTo>
                <a:lnTo>
                  <a:pt x="8728466" y="1441020"/>
                </a:lnTo>
                <a:cubicBezTo>
                  <a:pt x="8861108" y="1441020"/>
                  <a:pt x="8968636" y="1333493"/>
                  <a:pt x="8968636" y="1200851"/>
                </a:cubicBezTo>
                <a:lnTo>
                  <a:pt x="8968636" y="240170"/>
                </a:lnTo>
                <a:cubicBezTo>
                  <a:pt x="8968636" y="107527"/>
                  <a:pt x="8861108" y="0"/>
                  <a:pt x="8728466" y="0"/>
                </a:cubicBezTo>
                <a:lnTo>
                  <a:pt x="240170" y="0"/>
                </a:lnTo>
                <a:close/>
              </a:path>
            </a:pathLst>
          </a:custGeom>
          <a:solidFill>
            <a:srgbClr val="ED7D31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anchor="ctr" anchorCtr="1"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fr-FR" altLang="fr-FR">
                <a:solidFill>
                  <a:srgbClr val="FFFFFF"/>
                </a:solidFill>
              </a:rPr>
              <a:t>Accéder à la partie conseil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A1B8D09F-D828-E76A-16FD-FEDF40637153}"/>
              </a:ext>
            </a:extLst>
          </p:cNvPr>
          <p:cNvSpPr/>
          <p:nvPr/>
        </p:nvSpPr>
        <p:spPr>
          <a:xfrm>
            <a:off x="3456720" y="3135557"/>
            <a:ext cx="2497137" cy="1438275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C00000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lIns="91440" tIns="45720" rIns="91440" bIns="45720" anchor="ctr" anchorCtr="1"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2" name="Rectangle : coins arrondis 8">
            <a:extLst>
              <a:ext uri="{FF2B5EF4-FFF2-40B4-BE49-F238E27FC236}">
                <a16:creationId xmlns:a16="http://schemas.microsoft.com/office/drawing/2014/main" id="{81809DB6-EE4D-D70E-6E1E-1BE64A79CE6B}"/>
              </a:ext>
            </a:extLst>
          </p:cNvPr>
          <p:cNvSpPr>
            <a:spLocks/>
          </p:cNvSpPr>
          <p:nvPr/>
        </p:nvSpPr>
        <p:spPr bwMode="auto">
          <a:xfrm>
            <a:off x="3455132" y="4689719"/>
            <a:ext cx="2495550" cy="1392238"/>
          </a:xfrm>
          <a:custGeom>
            <a:avLst/>
            <a:gdLst>
              <a:gd name="T0" fmla="*/ 719258 w 1438515"/>
              <a:gd name="T1" fmla="*/ 0 h 1402570"/>
              <a:gd name="T2" fmla="*/ 1438515 w 1438515"/>
              <a:gd name="T3" fmla="*/ 701285 h 1402570"/>
              <a:gd name="T4" fmla="*/ 719258 w 1438515"/>
              <a:gd name="T5" fmla="*/ 1402570 h 1402570"/>
              <a:gd name="T6" fmla="*/ 0 w 1438515"/>
              <a:gd name="T7" fmla="*/ 701285 h 140257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68469 w 1438515"/>
              <a:gd name="T13" fmla="*/ 68469 h 1402570"/>
              <a:gd name="T14" fmla="*/ 1370046 w 1438515"/>
              <a:gd name="T15" fmla="*/ 1334101 h 14025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38515" h="1402570">
                <a:moveTo>
                  <a:pt x="233762" y="0"/>
                </a:moveTo>
                <a:lnTo>
                  <a:pt x="233762" y="0"/>
                </a:lnTo>
                <a:cubicBezTo>
                  <a:pt x="104658" y="0"/>
                  <a:pt x="0" y="104658"/>
                  <a:pt x="0" y="233761"/>
                </a:cubicBezTo>
                <a:lnTo>
                  <a:pt x="0" y="1168808"/>
                </a:lnTo>
                <a:lnTo>
                  <a:pt x="0" y="1168807"/>
                </a:lnTo>
                <a:cubicBezTo>
                  <a:pt x="0" y="1297911"/>
                  <a:pt x="104658" y="1402569"/>
                  <a:pt x="233761" y="1402569"/>
                </a:cubicBezTo>
                <a:lnTo>
                  <a:pt x="1204753" y="1402570"/>
                </a:lnTo>
                <a:lnTo>
                  <a:pt x="1204753" y="1402569"/>
                </a:lnTo>
                <a:cubicBezTo>
                  <a:pt x="1333856" y="1402569"/>
                  <a:pt x="1438515" y="1297911"/>
                  <a:pt x="1438515" y="1168808"/>
                </a:cubicBezTo>
                <a:lnTo>
                  <a:pt x="1438515" y="233762"/>
                </a:lnTo>
                <a:cubicBezTo>
                  <a:pt x="1438515" y="104658"/>
                  <a:pt x="1333856" y="0"/>
                  <a:pt x="1204753" y="0"/>
                </a:cubicBezTo>
                <a:lnTo>
                  <a:pt x="233762" y="0"/>
                </a:lnTo>
                <a:close/>
              </a:path>
            </a:pathLst>
          </a:custGeom>
          <a:solidFill>
            <a:srgbClr val="C55A11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lIns="91440" tIns="45720" rIns="91440" bIns="45720" anchor="ctr" anchorCtr="1"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fr-FR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Proposer des recommandations selon les besoins</a:t>
            </a:r>
          </a:p>
        </p:txBody>
      </p:sp>
      <p:sp>
        <p:nvSpPr>
          <p:cNvPr id="14" name="Rectangle : coins arrondis 32">
            <a:extLst>
              <a:ext uri="{FF2B5EF4-FFF2-40B4-BE49-F238E27FC236}">
                <a16:creationId xmlns:a16="http://schemas.microsoft.com/office/drawing/2014/main" id="{D3980DC8-DC0E-1BFF-9C84-62BFDA9B15A6}"/>
              </a:ext>
            </a:extLst>
          </p:cNvPr>
          <p:cNvSpPr>
            <a:spLocks/>
          </p:cNvSpPr>
          <p:nvPr/>
        </p:nvSpPr>
        <p:spPr bwMode="auto">
          <a:xfrm>
            <a:off x="6088795" y="4692894"/>
            <a:ext cx="1439862" cy="1403350"/>
          </a:xfrm>
          <a:custGeom>
            <a:avLst/>
            <a:gdLst>
              <a:gd name="T0" fmla="*/ 719258 w 1438515"/>
              <a:gd name="T1" fmla="*/ 0 h 1402570"/>
              <a:gd name="T2" fmla="*/ 1438515 w 1438515"/>
              <a:gd name="T3" fmla="*/ 701285 h 1402570"/>
              <a:gd name="T4" fmla="*/ 719258 w 1438515"/>
              <a:gd name="T5" fmla="*/ 1402570 h 1402570"/>
              <a:gd name="T6" fmla="*/ 0 w 1438515"/>
              <a:gd name="T7" fmla="*/ 701285 h 140257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68469 w 1438515"/>
              <a:gd name="T13" fmla="*/ 68469 h 1402570"/>
              <a:gd name="T14" fmla="*/ 1370046 w 1438515"/>
              <a:gd name="T15" fmla="*/ 1334101 h 14025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38515" h="1402570">
                <a:moveTo>
                  <a:pt x="233762" y="0"/>
                </a:moveTo>
                <a:lnTo>
                  <a:pt x="233762" y="0"/>
                </a:lnTo>
                <a:cubicBezTo>
                  <a:pt x="104658" y="0"/>
                  <a:pt x="0" y="104658"/>
                  <a:pt x="0" y="233761"/>
                </a:cubicBezTo>
                <a:lnTo>
                  <a:pt x="0" y="1168808"/>
                </a:lnTo>
                <a:lnTo>
                  <a:pt x="0" y="1168807"/>
                </a:lnTo>
                <a:cubicBezTo>
                  <a:pt x="0" y="1297911"/>
                  <a:pt x="104658" y="1402569"/>
                  <a:pt x="233761" y="1402569"/>
                </a:cubicBezTo>
                <a:lnTo>
                  <a:pt x="1204753" y="1402570"/>
                </a:lnTo>
                <a:lnTo>
                  <a:pt x="1204753" y="1402569"/>
                </a:lnTo>
                <a:cubicBezTo>
                  <a:pt x="1333856" y="1402569"/>
                  <a:pt x="1438515" y="1297911"/>
                  <a:pt x="1438515" y="1168808"/>
                </a:cubicBezTo>
                <a:lnTo>
                  <a:pt x="1438515" y="233762"/>
                </a:lnTo>
                <a:cubicBezTo>
                  <a:pt x="1438515" y="104658"/>
                  <a:pt x="1333856" y="0"/>
                  <a:pt x="1204753" y="0"/>
                </a:cubicBezTo>
                <a:lnTo>
                  <a:pt x="233762" y="0"/>
                </a:lnTo>
                <a:close/>
              </a:path>
            </a:pathLst>
          </a:custGeom>
          <a:solidFill>
            <a:srgbClr val="C55A11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lIns="91440" tIns="45720" rIns="91440" bIns="45720" anchor="ctr" anchorCtr="1"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fr-FR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Faire passer un quiz</a:t>
            </a:r>
          </a:p>
        </p:txBody>
      </p:sp>
      <p:sp>
        <p:nvSpPr>
          <p:cNvPr id="18" name="Rectangle : coins arrondis 41">
            <a:extLst>
              <a:ext uri="{FF2B5EF4-FFF2-40B4-BE49-F238E27FC236}">
                <a16:creationId xmlns:a16="http://schemas.microsoft.com/office/drawing/2014/main" id="{7D042ED1-BD1A-FFD1-7769-7DB5D53D75D9}"/>
              </a:ext>
            </a:extLst>
          </p:cNvPr>
          <p:cNvSpPr>
            <a:spLocks/>
          </p:cNvSpPr>
          <p:nvPr/>
        </p:nvSpPr>
        <p:spPr bwMode="auto">
          <a:xfrm>
            <a:off x="6014182" y="3132382"/>
            <a:ext cx="2432050" cy="1438275"/>
          </a:xfrm>
          <a:custGeom>
            <a:avLst/>
            <a:gdLst>
              <a:gd name="T0" fmla="*/ 1268593 w 2537185"/>
              <a:gd name="T1" fmla="*/ 0 h 1438470"/>
              <a:gd name="T2" fmla="*/ 2537185 w 2537185"/>
              <a:gd name="T3" fmla="*/ 719235 h 1438470"/>
              <a:gd name="T4" fmla="*/ 1268593 w 2537185"/>
              <a:gd name="T5" fmla="*/ 1438470 h 1438470"/>
              <a:gd name="T6" fmla="*/ 0 w 2537185"/>
              <a:gd name="T7" fmla="*/ 719235 h 143847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70221 w 2537185"/>
              <a:gd name="T13" fmla="*/ 70221 h 1438470"/>
              <a:gd name="T14" fmla="*/ 2466964 w 2537185"/>
              <a:gd name="T15" fmla="*/ 1368249 h 14384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37185" h="1438470">
                <a:moveTo>
                  <a:pt x="239745" y="0"/>
                </a:moveTo>
                <a:lnTo>
                  <a:pt x="239745" y="0"/>
                </a:lnTo>
                <a:cubicBezTo>
                  <a:pt x="107337" y="0"/>
                  <a:pt x="0" y="107337"/>
                  <a:pt x="0" y="239744"/>
                </a:cubicBezTo>
                <a:lnTo>
                  <a:pt x="0" y="1198725"/>
                </a:lnTo>
                <a:lnTo>
                  <a:pt x="0" y="1198724"/>
                </a:lnTo>
                <a:cubicBezTo>
                  <a:pt x="0" y="1331132"/>
                  <a:pt x="107337" y="1438469"/>
                  <a:pt x="239744" y="1438469"/>
                </a:cubicBezTo>
                <a:lnTo>
                  <a:pt x="2297440" y="1438470"/>
                </a:lnTo>
                <a:lnTo>
                  <a:pt x="2297440" y="1438469"/>
                </a:lnTo>
                <a:cubicBezTo>
                  <a:pt x="2429847" y="1438469"/>
                  <a:pt x="2537185" y="1331132"/>
                  <a:pt x="2537185" y="1198725"/>
                </a:cubicBezTo>
                <a:lnTo>
                  <a:pt x="2537185" y="239745"/>
                </a:lnTo>
                <a:cubicBezTo>
                  <a:pt x="2537185" y="107337"/>
                  <a:pt x="2429847" y="0"/>
                  <a:pt x="2297440" y="0"/>
                </a:cubicBezTo>
                <a:lnTo>
                  <a:pt x="239745" y="0"/>
                </a:lnTo>
                <a:close/>
              </a:path>
            </a:pathLst>
          </a:custGeom>
          <a:solidFill>
            <a:srgbClr val="C00000"/>
          </a:solidFill>
          <a:ln w="12701">
            <a:solidFill>
              <a:srgbClr val="2F528F"/>
            </a:solidFill>
            <a:miter lim="800000"/>
            <a:headEnd/>
            <a:tailEnd/>
          </a:ln>
        </p:spPr>
        <p:txBody>
          <a:bodyPr lIns="91440" tIns="45720" rIns="91440" bIns="45720" anchor="ctr" anchorCtr="1"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/>
            <a:endParaRPr lang="fr-FR" altLang="fr-FR">
              <a:solidFill>
                <a:srgbClr val="FFFFFF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8062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Espace réservé d’image 19" descr="Gros plan en noir et blanc d’une jeune pousse">
            <a:extLst>
              <a:ext uri="{FF2B5EF4-FFF2-40B4-BE49-F238E27FC236}">
                <a16:creationId xmlns:a16="http://schemas.microsoft.com/office/drawing/2014/main" id="{12F007AF-B3B3-4BBC-9990-D46E31738B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8704A28-E62C-2E4A-A2A4-AD85CB612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</p:spPr>
        <p:txBody>
          <a:bodyPr rtlCol="0"/>
          <a:lstStyle/>
          <a:p>
            <a:pPr rtl="0"/>
            <a:r>
              <a:rPr lang="fr-FR"/>
              <a:t>Démonstration 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D6EE753-BEBB-4348-896E-73627FDDC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94680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465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391" y="879063"/>
            <a:ext cx="5583160" cy="610863"/>
          </a:xfrm>
        </p:spPr>
        <p:txBody>
          <a:bodyPr rtlCol="0">
            <a:normAutofit/>
          </a:bodyPr>
          <a:lstStyle/>
          <a:p>
            <a:r>
              <a:rPr lang="fr-FR"/>
              <a:t>Gestion Agile : Scrum</a:t>
            </a:r>
          </a:p>
        </p:txBody>
      </p:sp>
      <p:sp>
        <p:nvSpPr>
          <p:cNvPr id="45" name="Espace réservé du texte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Itération</a:t>
            </a:r>
          </a:p>
        </p:txBody>
      </p:sp>
      <p:sp>
        <p:nvSpPr>
          <p:cNvPr id="44" name="Espace réservé du texte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Réalisation du projet par périodes de sprints, avant de se réunir pour discuter des avancements</a:t>
            </a:r>
          </a:p>
        </p:txBody>
      </p:sp>
      <p:sp>
        <p:nvSpPr>
          <p:cNvPr id="47" name="Espace réservé du texte 46">
            <a:extLst>
              <a:ext uri="{FF2B5EF4-FFF2-40B4-BE49-F238E27FC236}">
                <a16:creationId xmlns:a16="http://schemas.microsoft.com/office/drawing/2014/main" id="{DDA232CE-EB44-41DD-920C-AEDD5C33D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Séparation par compétence</a:t>
            </a:r>
          </a:p>
        </p:txBody>
      </p:sp>
      <p:sp>
        <p:nvSpPr>
          <p:cNvPr id="46" name="Espace réservé du texte 45">
            <a:extLst>
              <a:ext uri="{FF2B5EF4-FFF2-40B4-BE49-F238E27FC236}">
                <a16:creationId xmlns:a16="http://schemas.microsoft.com/office/drawing/2014/main" id="{A09D80D2-95FB-43C6-96F8-7EF7737C28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Séparation des différentes tâches en prenant en compte les compétences de chacun</a:t>
            </a:r>
          </a:p>
        </p:txBody>
      </p:sp>
      <p:sp>
        <p:nvSpPr>
          <p:cNvPr id="49" name="Espace réservé du texte 48">
            <a:extLst>
              <a:ext uri="{FF2B5EF4-FFF2-40B4-BE49-F238E27FC236}">
                <a16:creationId xmlns:a16="http://schemas.microsoft.com/office/drawing/2014/main" id="{ED796758-F31D-4250-A439-D6DE9523C8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Communication constante</a:t>
            </a:r>
          </a:p>
        </p:txBody>
      </p:sp>
      <p:sp>
        <p:nvSpPr>
          <p:cNvPr id="48" name="Espace réservé du texte 47">
            <a:extLst>
              <a:ext uri="{FF2B5EF4-FFF2-40B4-BE49-F238E27FC236}">
                <a16:creationId xmlns:a16="http://schemas.microsoft.com/office/drawing/2014/main" id="{CEBFC0C0-C506-47F0-AE21-8A46DB8664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Communication sur les avancés en continu à travers la messagerie </a:t>
            </a:r>
            <a:r>
              <a:rPr lang="fr-FR" err="1"/>
              <a:t>Whatsapp</a:t>
            </a:r>
            <a:r>
              <a:rPr lang="fr-FR"/>
              <a:t> et utilisation de Teams pour travailler à plusieurs sur les rendus</a:t>
            </a:r>
          </a:p>
        </p:txBody>
      </p:sp>
      <p:sp>
        <p:nvSpPr>
          <p:cNvPr id="51" name="Espace réservé du texte 50">
            <a:extLst>
              <a:ext uri="{FF2B5EF4-FFF2-40B4-BE49-F238E27FC236}">
                <a16:creationId xmlns:a16="http://schemas.microsoft.com/office/drawing/2014/main" id="{D582AC9C-B267-4C04-9E50-051DE433538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Démonstration du produit</a:t>
            </a:r>
          </a:p>
        </p:txBody>
      </p:sp>
      <p:sp>
        <p:nvSpPr>
          <p:cNvPr id="50" name="Espace réservé du texte 49">
            <a:extLst>
              <a:ext uri="{FF2B5EF4-FFF2-40B4-BE49-F238E27FC236}">
                <a16:creationId xmlns:a16="http://schemas.microsoft.com/office/drawing/2014/main" id="{C60A09F8-DA84-487F-81AC-337BE4A9F3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449585" cy="57431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Démonstration du produit à chaque étape du codage à tous les membres de l'équipe</a:t>
            </a:r>
          </a:p>
        </p:txBody>
      </p:sp>
      <p:sp>
        <p:nvSpPr>
          <p:cNvPr id="53" name="Espace réservé du texte 52">
            <a:extLst>
              <a:ext uri="{FF2B5EF4-FFF2-40B4-BE49-F238E27FC236}">
                <a16:creationId xmlns:a16="http://schemas.microsoft.com/office/drawing/2014/main" id="{A1B673DD-4FEC-4191-8446-77B89805FF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Rétrospective évaluative</a:t>
            </a:r>
          </a:p>
        </p:txBody>
      </p:sp>
      <p:sp>
        <p:nvSpPr>
          <p:cNvPr id="52" name="Espace réservé du texte 51">
            <a:extLst>
              <a:ext uri="{FF2B5EF4-FFF2-40B4-BE49-F238E27FC236}">
                <a16:creationId xmlns:a16="http://schemas.microsoft.com/office/drawing/2014/main" id="{1E84004F-53E7-47E5-A493-1980475C42D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736013"/>
            <a:ext cx="4838700" cy="90834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Évaluation de nos techniques et approches de travail après chaque rendu pour une amélioration constante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r>
              <a:rPr lang="fr-FR"/>
              <a:t>Soutenance Finale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96012727-D5AB-4EAD-B29A-A79D263D6E35}" type="datetime4">
              <a:rPr lang="fr-FR" smtClean="0"/>
              <a:t>4 juin 2023</a:t>
            </a:fld>
            <a:endParaRPr lang="fr-FR"/>
          </a:p>
        </p:txBody>
      </p:sp>
      <p:sp>
        <p:nvSpPr>
          <p:cNvPr id="7" name="Espace réservé du texte 48">
            <a:extLst>
              <a:ext uri="{FF2B5EF4-FFF2-40B4-BE49-F238E27FC236}">
                <a16:creationId xmlns:a16="http://schemas.microsoft.com/office/drawing/2014/main" id="{BDFD5CB9-762B-4EAE-03CB-C2A9F2F42C9D}"/>
              </a:ext>
            </a:extLst>
          </p:cNvPr>
          <p:cNvSpPr txBox="1">
            <a:spLocks/>
          </p:cNvSpPr>
          <p:nvPr/>
        </p:nvSpPr>
        <p:spPr>
          <a:xfrm>
            <a:off x="6364817" y="4704147"/>
            <a:ext cx="4838700" cy="3159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Versioning du code</a:t>
            </a:r>
          </a:p>
        </p:txBody>
      </p:sp>
      <p:sp>
        <p:nvSpPr>
          <p:cNvPr id="9" name="Espace réservé du texte 47">
            <a:extLst>
              <a:ext uri="{FF2B5EF4-FFF2-40B4-BE49-F238E27FC236}">
                <a16:creationId xmlns:a16="http://schemas.microsoft.com/office/drawing/2014/main" id="{63619283-EF44-0325-2EB5-271455086899}"/>
              </a:ext>
            </a:extLst>
          </p:cNvPr>
          <p:cNvSpPr txBox="1">
            <a:spLocks/>
          </p:cNvSpPr>
          <p:nvPr/>
        </p:nvSpPr>
        <p:spPr>
          <a:xfrm>
            <a:off x="6364817" y="5022134"/>
            <a:ext cx="4838700" cy="9083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Utilisation de </a:t>
            </a:r>
            <a:r>
              <a:rPr lang="fr-FR" err="1"/>
              <a:t>github</a:t>
            </a:r>
            <a:r>
              <a:rPr lang="fr-FR"/>
              <a:t> pour le versioning du code et pour travailler en parallèle sur le code. </a:t>
            </a:r>
          </a:p>
        </p:txBody>
      </p:sp>
    </p:spTree>
    <p:extLst>
      <p:ext uri="{BB962C8B-B14F-4D97-AF65-F5344CB8AC3E}">
        <p14:creationId xmlns:p14="http://schemas.microsoft.com/office/powerpoint/2010/main" val="1197322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/>
              <a:t>Clean Code</a:t>
            </a:r>
          </a:p>
        </p:txBody>
      </p:sp>
      <p:sp>
        <p:nvSpPr>
          <p:cNvPr id="45" name="Espace réservé du texte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2900" indent="-342900" algn="just">
              <a:buFont typeface="Calibri" panose="020B0604020202020204" pitchFamily="34" charset="0"/>
              <a:buChar char="-"/>
            </a:pPr>
            <a:r>
              <a:rPr lang="fr-FR" sz="2000"/>
              <a:t>Respect des bonnes pratiques et conventions de développement en </a:t>
            </a:r>
            <a:r>
              <a:rPr lang="fr-FR" sz="2000" err="1"/>
              <a:t>Angular</a:t>
            </a:r>
          </a:p>
        </p:txBody>
      </p:sp>
      <p:sp>
        <p:nvSpPr>
          <p:cNvPr id="47" name="Espace réservé du texte 46">
            <a:extLst>
              <a:ext uri="{FF2B5EF4-FFF2-40B4-BE49-F238E27FC236}">
                <a16:creationId xmlns:a16="http://schemas.microsoft.com/office/drawing/2014/main" id="{DDA232CE-EB44-41DD-920C-AEDD5C33D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74007" y="4213403"/>
            <a:ext cx="4935578" cy="89881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just">
              <a:buFont typeface="Calibri" panose="020B0604020202020204" pitchFamily="34" charset="0"/>
              <a:buChar char="-"/>
            </a:pPr>
            <a:r>
              <a:rPr lang="fr-FR" sz="2000">
                <a:ea typeface="+mj-lt"/>
                <a:cs typeface="+mj-lt"/>
              </a:rPr>
              <a:t>Utilisation minimum de boucle for et </a:t>
            </a:r>
            <a:r>
              <a:rPr lang="fr-FR" sz="2000" err="1">
                <a:ea typeface="+mj-lt"/>
                <a:cs typeface="+mj-lt"/>
              </a:rPr>
              <a:t>while</a:t>
            </a:r>
            <a:endParaRPr lang="fr-FR" sz="2000" err="1"/>
          </a:p>
        </p:txBody>
      </p:sp>
      <p:sp>
        <p:nvSpPr>
          <p:cNvPr id="49" name="Espace réservé du texte 48">
            <a:extLst>
              <a:ext uri="{FF2B5EF4-FFF2-40B4-BE49-F238E27FC236}">
                <a16:creationId xmlns:a16="http://schemas.microsoft.com/office/drawing/2014/main" id="{ED796758-F31D-4250-A439-D6DE9523C8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03731" y="4217151"/>
            <a:ext cx="4838700" cy="31591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fr-FR" sz="2000"/>
              <a:t>Noms explicites pour les classes pour une meilleur compréhension du code</a:t>
            </a:r>
            <a:endParaRPr lang="fr-FR"/>
          </a:p>
        </p:txBody>
      </p:sp>
      <p:sp>
        <p:nvSpPr>
          <p:cNvPr id="51" name="Espace réservé du texte 50">
            <a:extLst>
              <a:ext uri="{FF2B5EF4-FFF2-40B4-BE49-F238E27FC236}">
                <a16:creationId xmlns:a16="http://schemas.microsoft.com/office/drawing/2014/main" id="{D582AC9C-B267-4C04-9E50-051DE433538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fr-FR" sz="2000"/>
              <a:t>Découpage précis des classes</a:t>
            </a: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r>
              <a:rPr lang="fr-FR"/>
              <a:t>Soutenance Finale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96012727-D5AB-4EAD-B29A-A79D263D6E35}" type="datetime4">
              <a:rPr lang="fr-FR" smtClean="0"/>
              <a:t>4 juin 2023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3437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364_TF78853419_Win32" id="{06DFD251-222A-4452-8496-9F2CF7E3DE5B}" vid="{41331B5A-6860-4ABD-9857-B75B07E7B56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950664C4412D4AB12DCA5A976D558D" ma:contentTypeVersion="9" ma:contentTypeDescription="Crée un document." ma:contentTypeScope="" ma:versionID="ab09fc6dc64871305d05de7b1d2bd514">
  <xsd:schema xmlns:xsd="http://www.w3.org/2001/XMLSchema" xmlns:xs="http://www.w3.org/2001/XMLSchema" xmlns:p="http://schemas.microsoft.com/office/2006/metadata/properties" xmlns:ns2="d88e80f9-52c7-450b-a1e0-f1ea4463611e" xmlns:ns3="73f2fdcf-fcee-4476-ba10-9ce5cd052e13" targetNamespace="http://schemas.microsoft.com/office/2006/metadata/properties" ma:root="true" ma:fieldsID="14c3bbdc2f38c76fc9a10770a3a41766" ns2:_="" ns3:_="">
    <xsd:import namespace="d88e80f9-52c7-450b-a1e0-f1ea4463611e"/>
    <xsd:import namespace="73f2fdcf-fcee-4476-ba10-9ce5cd052e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8e80f9-52c7-450b-a1e0-f1ea446361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a337c0f8-57ca-4de5-b31c-15c7ec7d57d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f2fdcf-fcee-4476-ba10-9ce5cd052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88e80f9-52c7-450b-a1e0-f1ea4463611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A283D70-2BDB-4738-A28D-2415EF2605CD}"/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75fda827-4fe9-48ee-be3d-9a9093218e93"/>
    <ds:schemaRef ds:uri="e091d88d-1f91-446b-b87e-f8bdb4ad720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{DFD1F82B-E619-47DE-9DDF-18DF9EBFB7D9}tf78853419_win32</Template>
  <Application>Microsoft Office PowerPoint</Application>
  <PresentationFormat>Widescreen</PresentationFormat>
  <Slides>10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Thème1</vt:lpstr>
      <vt:lpstr>Soutenance finale : Beautify</vt:lpstr>
      <vt:lpstr>Ordre du jour</vt:lpstr>
      <vt:lpstr>Notre équipe</vt:lpstr>
      <vt:lpstr>Le Projet Beautify</vt:lpstr>
      <vt:lpstr>Récapitulatif du MVP</vt:lpstr>
      <vt:lpstr>Récapitulatif du MVP</vt:lpstr>
      <vt:lpstr>Démonstration </vt:lpstr>
      <vt:lpstr>Gestion Agile : Scrum</vt:lpstr>
      <vt:lpstr>Clean Code</vt:lpstr>
      <vt:lpstr>Merci de votre écoute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finale : Beautify</dc:title>
  <dc:creator>Pierre COURTEMANCHE</dc:creator>
  <cp:revision>1</cp:revision>
  <dcterms:created xsi:type="dcterms:W3CDTF">2023-06-04T13:59:42Z</dcterms:created>
  <dcterms:modified xsi:type="dcterms:W3CDTF">2023-06-04T21:14:48Z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0x010100F3950664C4412D4AB12DCA5A976D558D</vt:lpwstr>
  </property>
</Properties>
</file>