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253B799-88AD-4E82-94EA-4C586AA40AB4}">
          <p14:sldIdLst>
            <p14:sldId id="256"/>
            <p14:sldId id="257"/>
            <p14:sldId id="258"/>
            <p14:sldId id="259"/>
            <p14:sldId id="260"/>
            <p14:sldId id="261"/>
            <p14:sldId id="262"/>
            <p14:sldId id="263"/>
          </p14:sldIdLst>
        </p14:section>
        <p14:section name="Section sans titre" id="{8660ABAD-16BA-4612-9793-4E9DB844EF0B}">
          <p14:sldIdLst>
            <p14:sldId id="264"/>
            <p14:sldId id="265"/>
            <p14:sldId id="267"/>
            <p14:sldId id="266"/>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8/13/2021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05848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172426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15898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4279399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8/13/2021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41400291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smtClean="0"/>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429478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89743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83422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8/13/2021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8101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smtClean="0"/>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8/13/2021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318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8/13/2021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977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8/13/2021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6507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smtClean="0">
                <a:effectLst>
                  <a:outerShdw blurRad="38100" dist="38100" dir="2700000" algn="tl">
                    <a:srgbClr val="000000">
                      <a:alpha val="43137"/>
                    </a:srgbClr>
                  </a:outerShdw>
                </a:effectLst>
              </a:rPr>
              <a:t>Digital-</a:t>
            </a:r>
            <a:r>
              <a:rPr lang="fr-FR" b="1" dirty="0" smtClean="0">
                <a:effectLst>
                  <a:outerShdw blurRad="38100" dist="38100" dir="2700000" algn="tl">
                    <a:srgbClr val="000000">
                      <a:alpha val="43137"/>
                    </a:srgbClr>
                  </a:outerShdw>
                </a:effectLst>
              </a:rPr>
              <a:t>School</a:t>
            </a:r>
            <a:endParaRPr lang="fr-FR" b="1" dirty="0">
              <a:effectLst>
                <a:outerShdw blurRad="38100" dist="38100" dir="2700000" algn="tl">
                  <a:srgbClr val="000000">
                    <a:alpha val="43137"/>
                  </a:srgbClr>
                </a:outerShdw>
              </a:effectLst>
            </a:endParaRPr>
          </a:p>
        </p:txBody>
      </p:sp>
      <p:sp>
        <p:nvSpPr>
          <p:cNvPr id="3" name="Sous-titre 2"/>
          <p:cNvSpPr>
            <a:spLocks noGrp="1"/>
          </p:cNvSpPr>
          <p:nvPr>
            <p:ph type="subTitle" idx="1"/>
          </p:nvPr>
        </p:nvSpPr>
        <p:spPr/>
        <p:txBody>
          <a:bodyPr/>
          <a:lstStyle/>
          <a:p>
            <a:pPr marL="342900" indent="-342900">
              <a:buFont typeface="Wingdings" panose="05000000000000000000" pitchFamily="2" charset="2"/>
              <a:buChar char="§"/>
            </a:pPr>
            <a:r>
              <a:rPr lang="fr-FR" b="1" dirty="0" smtClean="0">
                <a:effectLst>
                  <a:outerShdw blurRad="38100" dist="38100" dir="2700000" algn="tl">
                    <a:srgbClr val="000000">
                      <a:alpha val="43137"/>
                    </a:srgbClr>
                  </a:outerShdw>
                </a:effectLst>
              </a:rPr>
              <a:t>Ecole Numérique</a:t>
            </a:r>
            <a:endParaRPr lang="fr-F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16848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571500" indent="-571500">
              <a:buFont typeface="Wingdings" panose="05000000000000000000" pitchFamily="2" charset="2"/>
              <a:buChar char="§"/>
            </a:pPr>
            <a:r>
              <a:rPr lang="fr-FR" b="1" dirty="0"/>
              <a:t>Base de Données de l’Etablissement</a:t>
            </a:r>
          </a:p>
        </p:txBody>
      </p:sp>
      <p:sp>
        <p:nvSpPr>
          <p:cNvPr id="3" name="Espace réservé du contenu 2"/>
          <p:cNvSpPr>
            <a:spLocks noGrp="1"/>
          </p:cNvSpPr>
          <p:nvPr>
            <p:ph sz="half" idx="1"/>
          </p:nvPr>
        </p:nvSpPr>
        <p:spPr>
          <a:xfrm>
            <a:off x="1371600" y="2132511"/>
            <a:ext cx="6126480" cy="3734890"/>
          </a:xfrm>
        </p:spPr>
        <p:txBody>
          <a:bodyPr/>
          <a:lstStyle/>
          <a:p>
            <a:pPr marL="0" indent="0" algn="just">
              <a:buNone/>
            </a:pPr>
            <a:r>
              <a:rPr lang="fr-FR" dirty="0" smtClean="0"/>
              <a:t>La Base de Données Contiens le Nom et les Information de Tous les élèves l’inscription sur l’application est conditionné à l’existant l’existence du Numéro de Matricule assigné à l’élève dans la base de donnée de l’établissement en question.</a:t>
            </a:r>
            <a:endParaRPr lang="fr-FR" dirty="0"/>
          </a:p>
        </p:txBody>
      </p:sp>
      <p:pic>
        <p:nvPicPr>
          <p:cNvPr id="5" name="Espace réservé du contenu 4" descr="&lt;strong&gt;Base De Données&lt;/strong&gt; Stockage · Images vectorielles gratuites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08197" y="2132510"/>
            <a:ext cx="2964603" cy="3581400"/>
          </a:xfrm>
        </p:spPr>
      </p:pic>
    </p:spTree>
    <p:extLst>
      <p:ext uri="{BB962C8B-B14F-4D97-AF65-F5344CB8AC3E}">
        <p14:creationId xmlns:p14="http://schemas.microsoft.com/office/powerpoint/2010/main" val="192545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571500" indent="-571500">
              <a:buFont typeface="Wingdings" panose="05000000000000000000" pitchFamily="2" charset="2"/>
              <a:buChar char="§"/>
            </a:pPr>
            <a:r>
              <a:rPr lang="fr-FR" b="1" dirty="0"/>
              <a:t>Bulletins de Notes</a:t>
            </a:r>
          </a:p>
        </p:txBody>
      </p:sp>
      <p:sp>
        <p:nvSpPr>
          <p:cNvPr id="3" name="Espace réservé du contenu 2"/>
          <p:cNvSpPr>
            <a:spLocks noGrp="1"/>
          </p:cNvSpPr>
          <p:nvPr>
            <p:ph sz="half" idx="1"/>
          </p:nvPr>
        </p:nvSpPr>
        <p:spPr>
          <a:xfrm>
            <a:off x="1371599" y="2285999"/>
            <a:ext cx="5618745" cy="3581401"/>
          </a:xfrm>
        </p:spPr>
        <p:txBody>
          <a:bodyPr/>
          <a:lstStyle/>
          <a:p>
            <a:pPr marL="0" indent="0" algn="just">
              <a:buNone/>
            </a:pPr>
            <a:r>
              <a:rPr lang="fr-FR" dirty="0" smtClean="0"/>
              <a:t>Après que le professeur termine de renseigner la moyenne obtenue par chaque élève ou étudiant; ces notes sont automatiquement envoyés vers le feuillet bulletin qui permet de classe le note selon d’id attribuer aux matières et après que tout les enseignant ont terminés de renseigner leurs notes le Bulletins est automatiquement dressé et en même la moyenne est calculée.</a:t>
            </a:r>
          </a:p>
          <a:p>
            <a:pPr marL="0" indent="0" algn="just">
              <a:buNone/>
            </a:pPr>
            <a:r>
              <a:rPr lang="fr-FR" dirty="0" smtClean="0"/>
              <a:t>Après approbation de l’administrateur principale un exemplaire en envoyé aux parents et à l’élève ou étudiant.</a:t>
            </a:r>
            <a:endParaRPr lang="fr-FR" dirty="0"/>
          </a:p>
        </p:txBody>
      </p:sp>
      <p:pic>
        <p:nvPicPr>
          <p:cNvPr id="7" name="Espace réservé du contenu 6" descr="&lt;strong&gt;Bulletin&lt;/strong&gt; &lt;strong&gt;De&lt;/strong&gt; Vote Élection · Images vectorielles gratuites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90345" y="2286000"/>
            <a:ext cx="3516735" cy="3581400"/>
          </a:xfrm>
        </p:spPr>
      </p:pic>
    </p:spTree>
    <p:extLst>
      <p:ext uri="{BB962C8B-B14F-4D97-AF65-F5344CB8AC3E}">
        <p14:creationId xmlns:p14="http://schemas.microsoft.com/office/powerpoint/2010/main" val="852850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571500" indent="-571500">
              <a:buFont typeface="Wingdings" panose="05000000000000000000" pitchFamily="2" charset="2"/>
              <a:buChar char="§"/>
            </a:pPr>
            <a:r>
              <a:rPr lang="fr-FR" b="1" dirty="0"/>
              <a:t>Transfert d’Etablissement</a:t>
            </a:r>
          </a:p>
        </p:txBody>
      </p:sp>
      <p:sp>
        <p:nvSpPr>
          <p:cNvPr id="3" name="Espace réservé du contenu 2"/>
          <p:cNvSpPr>
            <a:spLocks noGrp="1"/>
          </p:cNvSpPr>
          <p:nvPr>
            <p:ph sz="half" idx="1"/>
          </p:nvPr>
        </p:nvSpPr>
        <p:spPr>
          <a:xfrm>
            <a:off x="1240971" y="1371600"/>
            <a:ext cx="5394959" cy="5094513"/>
          </a:xfrm>
        </p:spPr>
        <p:txBody>
          <a:bodyPr>
            <a:normAutofit/>
          </a:bodyPr>
          <a:lstStyle/>
          <a:p>
            <a:pPr marL="0" indent="0" algn="just">
              <a:buNone/>
            </a:pPr>
            <a:r>
              <a:rPr lang="fr-FR" dirty="0" smtClean="0"/>
              <a:t>En Cas de Transfert d’un établissement vers un autre l’administrateur classe le dossier de l’élève dans une Table Archive et son compte est automatiquement supprimer dés qu’il est archivé par la suite une copie de sont dossiers envoyé dans l’</a:t>
            </a:r>
            <a:r>
              <a:rPr lang="fr-FR" dirty="0"/>
              <a:t>é</a:t>
            </a:r>
            <a:r>
              <a:rPr lang="fr-FR" dirty="0" smtClean="0"/>
              <a:t>tablissement récepteur qui contient tout ces informations dés suppression du compte élève le compte parent est automatiquement dissous car le compte parent est relié au compte élève grâce au Numéro Matricule de l’élève en un mot le parent ne peut pas avoir de compte sans l’</a:t>
            </a:r>
            <a:r>
              <a:rPr lang="fr-FR" dirty="0" err="1" smtClean="0"/>
              <a:t>Id_Mat</a:t>
            </a:r>
            <a:r>
              <a:rPr lang="fr-FR" dirty="0" smtClean="0"/>
              <a:t> de son Enfant.</a:t>
            </a:r>
          </a:p>
        </p:txBody>
      </p:sp>
      <p:pic>
        <p:nvPicPr>
          <p:cNvPr id="5" name="Espace réservé du contenu 4" descr="Claves para aprender idiomas"/>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24625" y="2408634"/>
            <a:ext cx="4448175" cy="3336131"/>
          </a:xfrm>
        </p:spPr>
      </p:pic>
    </p:spTree>
    <p:extLst>
      <p:ext uri="{BB962C8B-B14F-4D97-AF65-F5344CB8AC3E}">
        <p14:creationId xmlns:p14="http://schemas.microsoft.com/office/powerpoint/2010/main" val="1585151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0"/>
            <a:ext cx="9601200" cy="1485900"/>
          </a:xfrm>
        </p:spPr>
        <p:txBody>
          <a:bodyPr/>
          <a:lstStyle/>
          <a:p>
            <a:pPr marL="285750" indent="-285750"/>
            <a:r>
              <a:rPr lang="fr-FR" b="1" dirty="0"/>
              <a:t>Couleurs de l’Application</a:t>
            </a:r>
          </a:p>
        </p:txBody>
      </p:sp>
      <p:sp>
        <p:nvSpPr>
          <p:cNvPr id="3" name="Espace réservé du contenu 2"/>
          <p:cNvSpPr>
            <a:spLocks noGrp="1"/>
          </p:cNvSpPr>
          <p:nvPr>
            <p:ph sz="half" idx="1"/>
          </p:nvPr>
        </p:nvSpPr>
        <p:spPr>
          <a:xfrm>
            <a:off x="1371600" y="1123406"/>
            <a:ext cx="4447786" cy="5499463"/>
          </a:xfrm>
        </p:spPr>
        <p:txBody>
          <a:bodyPr>
            <a:normAutofit lnSpcReduction="10000"/>
          </a:bodyPr>
          <a:lstStyle/>
          <a:p>
            <a:pPr marL="0" indent="0">
              <a:buNone/>
            </a:pPr>
            <a:r>
              <a:rPr lang="fr-FR" dirty="0" smtClean="0"/>
              <a:t>Couleur de Fond:</a:t>
            </a:r>
          </a:p>
          <a:p>
            <a:pPr marL="0" indent="0">
              <a:buNone/>
            </a:pPr>
            <a:r>
              <a:rPr lang="fr-FR" dirty="0" smtClean="0"/>
              <a:t>Bleu roi #318CE7</a:t>
            </a:r>
          </a:p>
          <a:p>
            <a:pPr marL="0" indent="0">
              <a:buNone/>
            </a:pPr>
            <a:r>
              <a:rPr lang="fr-FR" dirty="0" smtClean="0"/>
              <a:t>Bar de Navigateur:</a:t>
            </a:r>
          </a:p>
          <a:p>
            <a:pPr marL="0" indent="0">
              <a:buNone/>
            </a:pPr>
            <a:r>
              <a:rPr lang="fr-FR" dirty="0" smtClean="0"/>
              <a:t>Bleu smalt:</a:t>
            </a:r>
          </a:p>
          <a:p>
            <a:pPr marL="0" indent="0">
              <a:buNone/>
            </a:pPr>
            <a:r>
              <a:rPr lang="fr-FR" dirty="0" smtClean="0"/>
              <a:t>#003399</a:t>
            </a:r>
          </a:p>
          <a:p>
            <a:pPr marL="0" indent="0">
              <a:buNone/>
            </a:pPr>
            <a:r>
              <a:rPr lang="fr-FR" dirty="0" smtClean="0"/>
              <a:t>Formulaire inscription:</a:t>
            </a:r>
          </a:p>
          <a:p>
            <a:pPr marL="0" indent="0">
              <a:buNone/>
            </a:pPr>
            <a:r>
              <a:rPr lang="fr-FR" dirty="0" smtClean="0"/>
              <a:t>Cérulé #74D0F1</a:t>
            </a:r>
          </a:p>
          <a:p>
            <a:pPr marL="0" indent="0">
              <a:buNone/>
            </a:pPr>
            <a:r>
              <a:rPr lang="fr-FR" dirty="0" smtClean="0"/>
              <a:t>Connexion:</a:t>
            </a:r>
          </a:p>
          <a:p>
            <a:pPr marL="0" indent="0">
              <a:buNone/>
            </a:pPr>
            <a:r>
              <a:rPr lang="fr-FR" dirty="0" smtClean="0"/>
              <a:t>Bleu </a:t>
            </a:r>
            <a:r>
              <a:rPr lang="fr-FR" dirty="0" err="1" smtClean="0"/>
              <a:t>cobat</a:t>
            </a:r>
            <a:r>
              <a:rPr lang="fr-FR" dirty="0" smtClean="0"/>
              <a:t> #22427C</a:t>
            </a:r>
          </a:p>
          <a:p>
            <a:pPr marL="0" indent="0">
              <a:buNone/>
            </a:pPr>
            <a:r>
              <a:rPr lang="fr-FR" dirty="0" err="1" smtClean="0"/>
              <a:t>Text</a:t>
            </a:r>
            <a:r>
              <a:rPr lang="fr-FR" dirty="0" smtClean="0"/>
              <a:t>:</a:t>
            </a:r>
          </a:p>
          <a:p>
            <a:pPr marL="0" indent="0">
              <a:buNone/>
            </a:pPr>
            <a:r>
              <a:rPr lang="fr-FR" dirty="0" smtClean="0"/>
              <a:t>Blanc #FFFFFF</a:t>
            </a:r>
          </a:p>
          <a:p>
            <a:pPr marL="0" indent="0">
              <a:buNone/>
            </a:pPr>
            <a:r>
              <a:rPr lang="fr-FR" dirty="0" smtClean="0"/>
              <a:t>Bouton:</a:t>
            </a:r>
          </a:p>
          <a:p>
            <a:pPr marL="0" indent="0">
              <a:buNone/>
            </a:pPr>
            <a:r>
              <a:rPr lang="fr-FR" dirty="0" smtClean="0"/>
              <a:t>Bleu nuit #0F056B</a:t>
            </a:r>
          </a:p>
          <a:p>
            <a:pPr marL="0" indent="0">
              <a:buNone/>
            </a:pPr>
            <a:endParaRPr lang="fr-FR" dirty="0"/>
          </a:p>
        </p:txBody>
      </p:sp>
      <p:pic>
        <p:nvPicPr>
          <p:cNvPr id="5" name="Espace réservé du contenu 4" descr="Esri développe une nouvelle &lt;strong&gt;application&lt;/strong&gt; mobile, Arcgis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24625" y="2399752"/>
            <a:ext cx="4448175" cy="3353895"/>
          </a:xfrm>
        </p:spPr>
      </p:pic>
    </p:spTree>
    <p:extLst>
      <p:ext uri="{BB962C8B-B14F-4D97-AF65-F5344CB8AC3E}">
        <p14:creationId xmlns:p14="http://schemas.microsoft.com/office/powerpoint/2010/main" val="1392616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571500" indent="-571500">
              <a:buFont typeface="Wingdings" panose="05000000000000000000" pitchFamily="2" charset="2"/>
              <a:buChar char="§"/>
            </a:pPr>
            <a:r>
              <a:rPr lang="fr-FR" b="1" dirty="0"/>
              <a:t>Forum</a:t>
            </a:r>
          </a:p>
        </p:txBody>
      </p:sp>
      <p:sp>
        <p:nvSpPr>
          <p:cNvPr id="3" name="Espace réservé du contenu 2"/>
          <p:cNvSpPr>
            <a:spLocks noGrp="1"/>
          </p:cNvSpPr>
          <p:nvPr>
            <p:ph sz="half" idx="1"/>
          </p:nvPr>
        </p:nvSpPr>
        <p:spPr>
          <a:xfrm>
            <a:off x="1371600" y="2285999"/>
            <a:ext cx="5909172" cy="3581401"/>
          </a:xfrm>
        </p:spPr>
        <p:txBody>
          <a:bodyPr/>
          <a:lstStyle/>
          <a:p>
            <a:pPr marL="0" indent="0" algn="just">
              <a:buNone/>
            </a:pPr>
            <a:r>
              <a:rPr lang="fr-FR" dirty="0" smtClean="0"/>
              <a:t>Les Forum de discussion sont des grands classes de discussion ouvert à tous mais l’accès est au forum dépend du filière d’étude et par ailleurs il y’a aussi un forum principal tout les élèves peuvent y accès sans la seule conditions est d’être élèves de l’établissement.</a:t>
            </a:r>
            <a:endParaRPr lang="fr-FR" dirty="0"/>
          </a:p>
        </p:txBody>
      </p:sp>
      <p:pic>
        <p:nvPicPr>
          <p:cNvPr id="5" name="Espace réservé du contenu 4" descr="Main page archive - 2012hs.igem.org"/>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80772" y="2285999"/>
            <a:ext cx="3692027" cy="3581401"/>
          </a:xfrm>
        </p:spPr>
      </p:pic>
    </p:spTree>
    <p:extLst>
      <p:ext uri="{BB962C8B-B14F-4D97-AF65-F5344CB8AC3E}">
        <p14:creationId xmlns:p14="http://schemas.microsoft.com/office/powerpoint/2010/main" val="2686060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3900" y="685800"/>
            <a:ext cx="3855720" cy="1038497"/>
          </a:xfrm>
        </p:spPr>
        <p:txBody>
          <a:bodyPr/>
          <a:lstStyle/>
          <a:p>
            <a:r>
              <a:rPr lang="fr-FR" b="1" dirty="0" smtClean="0">
                <a:effectLst>
                  <a:outerShdw blurRad="38100" dist="38100" dir="2700000" algn="tl">
                    <a:srgbClr val="000000">
                      <a:alpha val="43137"/>
                    </a:srgbClr>
                  </a:outerShdw>
                </a:effectLst>
              </a:rPr>
              <a:t>Digital-</a:t>
            </a:r>
            <a:r>
              <a:rPr lang="fr-FR" b="1" dirty="0" smtClean="0">
                <a:effectLst>
                  <a:outerShdw blurRad="38100" dist="38100" dir="2700000" algn="tl">
                    <a:srgbClr val="000000">
                      <a:alpha val="43137"/>
                    </a:srgbClr>
                  </a:outerShdw>
                </a:effectLst>
              </a:rPr>
              <a:t>School</a:t>
            </a:r>
            <a:endParaRPr lang="fr-FR" b="1" dirty="0">
              <a:effectLst>
                <a:outerShdw blurRad="38100" dist="38100" dir="2700000" algn="tl">
                  <a:srgbClr val="000000">
                    <a:alpha val="43137"/>
                  </a:srgbClr>
                </a:outerShdw>
              </a:effectLst>
            </a:endParaRPr>
          </a:p>
        </p:txBody>
      </p:sp>
      <p:pic>
        <p:nvPicPr>
          <p:cNvPr id="5" name="Espace réservé du contenu 4" descr="&lt;strong&gt;Digital&lt;/strong&gt; Creation With Coding And 3D Printing June Malaysia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6338" y="1319014"/>
            <a:ext cx="5211762" cy="3908821"/>
          </a:xfrm>
        </p:spPr>
      </p:pic>
      <p:sp>
        <p:nvSpPr>
          <p:cNvPr id="4" name="Espace réservé du texte 3"/>
          <p:cNvSpPr>
            <a:spLocks noGrp="1"/>
          </p:cNvSpPr>
          <p:nvPr>
            <p:ph type="body" sz="half" idx="2"/>
          </p:nvPr>
        </p:nvSpPr>
        <p:spPr>
          <a:xfrm>
            <a:off x="723900" y="1476103"/>
            <a:ext cx="3855720" cy="4391297"/>
          </a:xfrm>
        </p:spPr>
        <p:txBody>
          <a:bodyPr>
            <a:normAutofit/>
          </a:bodyPr>
          <a:lstStyle/>
          <a:p>
            <a:r>
              <a:rPr lang="fr-FR" dirty="0" smtClean="0"/>
              <a:t>Le Projet Digital </a:t>
            </a:r>
            <a:r>
              <a:rPr lang="fr-FR" dirty="0" smtClean="0"/>
              <a:t>School</a:t>
            </a:r>
            <a:r>
              <a:rPr lang="fr-FR" dirty="0" smtClean="0"/>
              <a:t> est un plateforme permettant aux élèves et enseignement; voir étudiants et professeurs à partages, échangés sur des problèmes rencontres par les apprenant sur un page Forum.</a:t>
            </a:r>
          </a:p>
          <a:p>
            <a:r>
              <a:rPr lang="fr-FR" dirty="0" smtClean="0"/>
              <a:t>D’un autre côte les établissements scolaires peuvent maintenant à l’aide de cet Platform interagir avec les parents d’élève et en plus sa permettra de numériser la parcours scolaire de tout un chacun  des élèves et étudiants (Dossiers Scolaire) et en plus le l’application aura plein d’autre fonctionnalité.</a:t>
            </a:r>
            <a:endParaRPr lang="fr-FR" dirty="0"/>
          </a:p>
        </p:txBody>
      </p:sp>
    </p:spTree>
    <p:extLst>
      <p:ext uri="{BB962C8B-B14F-4D97-AF65-F5344CB8AC3E}">
        <p14:creationId xmlns:p14="http://schemas.microsoft.com/office/powerpoint/2010/main" val="1167294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buFont typeface="+mj-lt"/>
              <a:buAutoNum type="romanUcPeriod"/>
            </a:pPr>
            <a:r>
              <a:rPr lang="fr-FR" b="1" dirty="0" smtClean="0">
                <a:effectLst>
                  <a:outerShdw blurRad="38100" dist="38100" dir="2700000" algn="tl">
                    <a:srgbClr val="000000">
                      <a:alpha val="43137"/>
                    </a:srgbClr>
                  </a:outerShdw>
                </a:effectLst>
              </a:rPr>
              <a:t>Les Types de Compte</a:t>
            </a:r>
            <a:endParaRPr lang="fr-FR" b="1"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1371600" y="1658983"/>
            <a:ext cx="9601200" cy="4208417"/>
          </a:xfrm>
        </p:spPr>
        <p:txBody>
          <a:bodyPr/>
          <a:lstStyle/>
          <a:p>
            <a:pPr marL="0" indent="0" algn="just">
              <a:buNone/>
            </a:pPr>
            <a:r>
              <a:rPr lang="fr-FR" dirty="0" smtClean="0"/>
              <a:t>L’application sera composé de 4 Types de Comptes:</a:t>
            </a:r>
          </a:p>
          <a:p>
            <a:pPr algn="just">
              <a:buFont typeface="Wingdings" panose="05000000000000000000" pitchFamily="2" charset="2"/>
              <a:buChar char="§"/>
            </a:pPr>
            <a:r>
              <a:rPr lang="fr-FR" dirty="0" smtClean="0"/>
              <a:t>Administration (Directeur, Censeur, Surveillant, D.R)</a:t>
            </a:r>
          </a:p>
          <a:p>
            <a:pPr algn="just">
              <a:buFont typeface="Wingdings" panose="05000000000000000000" pitchFamily="2" charset="2"/>
              <a:buChar char="§"/>
            </a:pPr>
            <a:r>
              <a:rPr lang="fr-FR" dirty="0" smtClean="0"/>
              <a:t>Enseignants ou Professeurs;</a:t>
            </a:r>
          </a:p>
          <a:p>
            <a:pPr algn="just">
              <a:buFont typeface="Wingdings" panose="05000000000000000000" pitchFamily="2" charset="2"/>
              <a:buChar char="§"/>
            </a:pPr>
            <a:r>
              <a:rPr lang="fr-FR" dirty="0" smtClean="0"/>
              <a:t>Elèves, Etudiant, et Apprenant.</a:t>
            </a:r>
          </a:p>
          <a:p>
            <a:pPr algn="just">
              <a:buFont typeface="Wingdings" panose="05000000000000000000" pitchFamily="2" charset="2"/>
              <a:buChar char="§"/>
            </a:pPr>
            <a:r>
              <a:rPr lang="fr-FR" dirty="0" smtClean="0"/>
              <a:t>Parents.</a:t>
            </a:r>
          </a:p>
          <a:p>
            <a:pPr marL="0" indent="0" algn="just">
              <a:buNone/>
            </a:pPr>
            <a:endParaRPr lang="fr-FR" dirty="0"/>
          </a:p>
        </p:txBody>
      </p:sp>
    </p:spTree>
    <p:extLst>
      <p:ext uri="{BB962C8B-B14F-4D97-AF65-F5344CB8AC3E}">
        <p14:creationId xmlns:p14="http://schemas.microsoft.com/office/powerpoint/2010/main" val="3131810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742950" indent="-742950">
              <a:buFont typeface="Wingdings" panose="05000000000000000000" pitchFamily="2" charset="2"/>
              <a:buChar char="§"/>
            </a:pPr>
            <a:r>
              <a:rPr lang="fr-FR" b="1" dirty="0">
                <a:effectLst>
                  <a:outerShdw blurRad="38100" dist="38100" dir="2700000" algn="tl">
                    <a:srgbClr val="000000">
                      <a:alpha val="43137"/>
                    </a:srgbClr>
                  </a:outerShdw>
                </a:effectLst>
              </a:rPr>
              <a:t>Administration (</a:t>
            </a:r>
            <a:r>
              <a:rPr lang="fr-FR" b="1" dirty="0" smtClean="0">
                <a:effectLst>
                  <a:outerShdw blurRad="38100" dist="38100" dir="2700000" algn="tl">
                    <a:srgbClr val="000000">
                      <a:alpha val="43137"/>
                    </a:srgbClr>
                  </a:outerShdw>
                </a:effectLst>
              </a:rPr>
              <a:t>Directeur, Proviseur, </a:t>
            </a:r>
            <a:r>
              <a:rPr lang="fr-FR" b="1" dirty="0">
                <a:effectLst>
                  <a:outerShdw blurRad="38100" dist="38100" dir="2700000" algn="tl">
                    <a:srgbClr val="000000">
                      <a:alpha val="43137"/>
                    </a:srgbClr>
                  </a:outerShdw>
                </a:effectLst>
              </a:rPr>
              <a:t>Censeur, Surveillant, D.R)</a:t>
            </a:r>
          </a:p>
        </p:txBody>
      </p:sp>
      <p:sp>
        <p:nvSpPr>
          <p:cNvPr id="3" name="Espace réservé du contenu 2"/>
          <p:cNvSpPr>
            <a:spLocks noGrp="1"/>
          </p:cNvSpPr>
          <p:nvPr>
            <p:ph idx="1"/>
          </p:nvPr>
        </p:nvSpPr>
        <p:spPr/>
        <p:txBody>
          <a:bodyPr/>
          <a:lstStyle/>
          <a:p>
            <a:pPr marL="0" indent="0" algn="just">
              <a:buNone/>
            </a:pPr>
            <a:r>
              <a:rPr lang="fr-FR" dirty="0" smtClean="0"/>
              <a:t>L’Administrateur Principale, lui il a comme fonction de créer les classe et l’assignation des enseignements aux différents classe, c’est qui validé l’inscription des enseignement sur le Platform en un mots sans son autorisation, l’individu ne pourra pas avoir accès à l’application comme un enseignant.</a:t>
            </a:r>
          </a:p>
          <a:p>
            <a:pPr marL="0" indent="0" algn="just">
              <a:buNone/>
            </a:pPr>
            <a:r>
              <a:rPr lang="fr-FR" dirty="0" smtClean="0"/>
              <a:t>Il peut aussi supprimer le compte d’un enseignant en cas de renvoi de son établissement.</a:t>
            </a:r>
          </a:p>
          <a:p>
            <a:pPr marL="0" indent="0" algn="just">
              <a:buNone/>
            </a:pPr>
            <a:r>
              <a:rPr lang="fr-FR" dirty="0" smtClean="0"/>
              <a:t>Et c’est seulement lui qui peut aussi échangé recevoir les messages venant des parents; on peut avoir </a:t>
            </a:r>
            <a:r>
              <a:rPr lang="fr-FR" dirty="0" smtClean="0">
                <a:effectLst>
                  <a:outerShdw blurRad="38100" dist="38100" dir="2700000" algn="tl">
                    <a:srgbClr val="000000">
                      <a:alpha val="43137"/>
                    </a:srgbClr>
                  </a:outerShdw>
                </a:effectLst>
              </a:rPr>
              <a:t>2 types de Compte Administrateur:</a:t>
            </a:r>
          </a:p>
          <a:p>
            <a:pPr algn="just">
              <a:buFont typeface="Wingdings" panose="05000000000000000000" pitchFamily="2" charset="2"/>
              <a:buChar char="ü"/>
            </a:pPr>
            <a:r>
              <a:rPr lang="fr-FR" b="1" dirty="0" smtClean="0"/>
              <a:t>Administrateur Principale (Directeur, Proviseur)</a:t>
            </a:r>
          </a:p>
          <a:p>
            <a:pPr algn="just">
              <a:buFont typeface="Wingdings" panose="05000000000000000000" pitchFamily="2" charset="2"/>
              <a:buChar char="ü"/>
            </a:pPr>
            <a:r>
              <a:rPr lang="fr-FR" b="1" dirty="0" smtClean="0"/>
              <a:t>Administrateur secondaire(Censeur, Surveillant, D.R, Directeur Adjoint).</a:t>
            </a:r>
          </a:p>
        </p:txBody>
      </p:sp>
    </p:spTree>
    <p:extLst>
      <p:ext uri="{BB962C8B-B14F-4D97-AF65-F5344CB8AC3E}">
        <p14:creationId xmlns:p14="http://schemas.microsoft.com/office/powerpoint/2010/main" val="2894390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571500" indent="-571500">
              <a:buFont typeface="Wingdings" panose="05000000000000000000" pitchFamily="2" charset="2"/>
              <a:buChar char="§"/>
            </a:pPr>
            <a:r>
              <a:rPr lang="fr-FR" b="1" dirty="0">
                <a:effectLst>
                  <a:outerShdw blurRad="38100" dist="38100" dir="2700000" algn="tl">
                    <a:srgbClr val="000000">
                      <a:alpha val="43137"/>
                    </a:srgbClr>
                  </a:outerShdw>
                </a:effectLst>
              </a:rPr>
              <a:t>Enseignants ou </a:t>
            </a:r>
            <a:r>
              <a:rPr lang="fr-FR" b="1" dirty="0" smtClean="0">
                <a:effectLst>
                  <a:outerShdw blurRad="38100" dist="38100" dir="2700000" algn="tl">
                    <a:srgbClr val="000000">
                      <a:alpha val="43137"/>
                    </a:srgbClr>
                  </a:outerShdw>
                </a:effectLst>
              </a:rPr>
              <a:t>Professeurs</a:t>
            </a:r>
            <a:endParaRPr lang="fr-FR" b="1"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pPr marL="0" indent="0" algn="just">
              <a:buNone/>
            </a:pPr>
            <a:r>
              <a:rPr lang="fr-FR" dirty="0" smtClean="0"/>
              <a:t>Les Enseignants ont le droit d’accédé a la liste des élèves ou des étudiants de leur classe mais ne peut rien modifier concernant les  élèves; ils ont le droit de renseigné les notes des élèves de leurs classes respectifs après les examens ou devoirs pour cela dans les comptes enseignants ils auront 2 types de Table (1 (une) Table Devoir 1(une) Table Examen (comportant la liste des élèves ou étudiants et la matière enseignée par l’enseignant)). </a:t>
            </a:r>
          </a:p>
          <a:p>
            <a:pPr marL="0" indent="0" algn="just">
              <a:buNone/>
            </a:pPr>
            <a:r>
              <a:rPr lang="fr-FR" dirty="0" smtClean="0"/>
              <a:t>Il peut aussi crée une classe dans laquelle il pourra interagir avec sa classe en dehors des horaires de cours normal et l’accès à la classe est permit par un lien d’invitation.</a:t>
            </a:r>
          </a:p>
          <a:p>
            <a:pPr marL="0" indent="0" algn="just">
              <a:buNone/>
            </a:pPr>
            <a:r>
              <a:rPr lang="fr-FR" dirty="0" smtClean="0"/>
              <a:t>Et aussi il peut accéder aux forum de discutions entant que Enseignant ou Professeurs.</a:t>
            </a:r>
          </a:p>
          <a:p>
            <a:pPr marL="0" indent="0" algn="just">
              <a:buNone/>
            </a:pPr>
            <a:endParaRPr lang="fr-FR" dirty="0"/>
          </a:p>
        </p:txBody>
      </p:sp>
    </p:spTree>
    <p:extLst>
      <p:ext uri="{BB962C8B-B14F-4D97-AF65-F5344CB8AC3E}">
        <p14:creationId xmlns:p14="http://schemas.microsoft.com/office/powerpoint/2010/main" val="2151880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Elèves, Etudiant, et Apprenant.</a:t>
            </a:r>
          </a:p>
        </p:txBody>
      </p:sp>
      <p:sp>
        <p:nvSpPr>
          <p:cNvPr id="3" name="Espace réservé du contenu 2"/>
          <p:cNvSpPr>
            <a:spLocks noGrp="1"/>
          </p:cNvSpPr>
          <p:nvPr>
            <p:ph sz="half" idx="1"/>
          </p:nvPr>
        </p:nvSpPr>
        <p:spPr>
          <a:xfrm>
            <a:off x="1371599" y="2285999"/>
            <a:ext cx="5153025" cy="3581401"/>
          </a:xfrm>
        </p:spPr>
        <p:txBody>
          <a:bodyPr/>
          <a:lstStyle/>
          <a:p>
            <a:pPr marL="0" indent="0" algn="just">
              <a:buNone/>
            </a:pPr>
            <a:r>
              <a:rPr lang="fr-FR" dirty="0" smtClean="0"/>
              <a:t>Avec le Compte élève, étudiant ou apprenant la personne pourra accéder aux classes, interagir avec les enseignants, voir son dossiers scolaire et aussi le téléchargé en cas de besoin.</a:t>
            </a:r>
          </a:p>
          <a:p>
            <a:pPr marL="0" indent="0" algn="just">
              <a:buNone/>
            </a:pPr>
            <a:r>
              <a:rPr lang="fr-FR" dirty="0" smtClean="0"/>
              <a:t>Le dossiers scolaire contient l’ensemble des informations sur l’élève depuis son le début de son cycle à la fin de son cycle.</a:t>
            </a:r>
            <a:endParaRPr lang="fr-FR" dirty="0"/>
          </a:p>
        </p:txBody>
      </p:sp>
      <p:pic>
        <p:nvPicPr>
          <p:cNvPr id="5" name="Espace réservé du contenu 4" descr="L’&lt;strong&gt;apprenant&lt;/strong&gt; conscient… – Croissance et objectifs : un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24625" y="2285999"/>
            <a:ext cx="4448175" cy="2966897"/>
          </a:xfrm>
        </p:spPr>
      </p:pic>
    </p:spTree>
    <p:extLst>
      <p:ext uri="{BB962C8B-B14F-4D97-AF65-F5344CB8AC3E}">
        <p14:creationId xmlns:p14="http://schemas.microsoft.com/office/powerpoint/2010/main" val="3285550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280852"/>
            <a:ext cx="9601200" cy="1485900"/>
          </a:xfrm>
        </p:spPr>
        <p:txBody>
          <a:bodyPr/>
          <a:lstStyle/>
          <a:p>
            <a:r>
              <a:rPr lang="fr-FR" dirty="0" smtClean="0"/>
              <a:t>Suite</a:t>
            </a:r>
            <a:endParaRPr lang="fr-FR" dirty="0"/>
          </a:p>
        </p:txBody>
      </p:sp>
      <p:sp>
        <p:nvSpPr>
          <p:cNvPr id="3" name="Espace réservé du contenu 2"/>
          <p:cNvSpPr>
            <a:spLocks noGrp="1"/>
          </p:cNvSpPr>
          <p:nvPr>
            <p:ph idx="1"/>
          </p:nvPr>
        </p:nvSpPr>
        <p:spPr>
          <a:xfrm>
            <a:off x="1371600" y="979715"/>
            <a:ext cx="9601200" cy="4887686"/>
          </a:xfrm>
        </p:spPr>
        <p:txBody>
          <a:bodyPr>
            <a:normAutofit/>
          </a:bodyPr>
          <a:lstStyle/>
          <a:p>
            <a:pPr marL="0" indent="0" algn="just">
              <a:buNone/>
            </a:pPr>
            <a:r>
              <a:rPr lang="fr-FR" dirty="0" smtClean="0"/>
              <a:t>Il existe 3 types de comptes élèves, étudiant, apprenant:</a:t>
            </a:r>
          </a:p>
          <a:p>
            <a:pPr algn="just">
              <a:buFont typeface="Wingdings" panose="05000000000000000000" pitchFamily="2" charset="2"/>
              <a:buChar char="Ø"/>
            </a:pPr>
            <a:r>
              <a:rPr lang="fr-FR" b="1" dirty="0" smtClean="0"/>
              <a:t>Elève-</a:t>
            </a:r>
            <a:r>
              <a:rPr lang="fr-FR" b="1" dirty="0" err="1" smtClean="0"/>
              <a:t>Standart</a:t>
            </a:r>
            <a:r>
              <a:rPr lang="fr-FR" b="1" dirty="0" smtClean="0"/>
              <a:t>: </a:t>
            </a:r>
            <a:r>
              <a:rPr lang="fr-FR" dirty="0" smtClean="0"/>
              <a:t>ce type de compte peut être appeler compte Normal car la personne a seulement les rôles de base (Discuté sur le Forum, Accédé à sa classe, voir et télécharger son Dossier scolaire; son inscription est conditionner à l’existence de son Numéro Matricule dans la base de données de l’établissement.</a:t>
            </a:r>
          </a:p>
          <a:p>
            <a:pPr algn="just">
              <a:buFont typeface="Wingdings" panose="05000000000000000000" pitchFamily="2" charset="2"/>
              <a:buChar char="Ø"/>
            </a:pPr>
            <a:r>
              <a:rPr lang="fr-FR" b="1" dirty="0" smtClean="0"/>
              <a:t>Elève-Responsable: </a:t>
            </a:r>
            <a:r>
              <a:rPr lang="fr-FR" dirty="0" smtClean="0"/>
              <a:t>Responsable de classe, Représentant des élèves, lui il a le droit de publier des informations, d’envoyer des doléances ou allégations au Administrateur Principale et son inscription compte est validé par l’administrateur principale et le compte élèves, étudiant, apprenant change de type Elève-Responsable à Elève-</a:t>
            </a:r>
            <a:r>
              <a:rPr lang="fr-FR" dirty="0" err="1" smtClean="0"/>
              <a:t>Standart</a:t>
            </a:r>
            <a:r>
              <a:rPr lang="fr-FR" dirty="0" smtClean="0"/>
              <a:t> ou Journaliste mais ce changement de type est conditionné à la validation de L’Administrateur Principal</a:t>
            </a:r>
          </a:p>
          <a:p>
            <a:pPr algn="just">
              <a:buFont typeface="Wingdings" panose="05000000000000000000" pitchFamily="2" charset="2"/>
              <a:buChar char="Ø"/>
            </a:pPr>
            <a:r>
              <a:rPr lang="fr-FR" dirty="0" smtClean="0"/>
              <a:t> </a:t>
            </a:r>
            <a:r>
              <a:rPr lang="fr-FR" b="1" dirty="0" smtClean="0"/>
              <a:t>Elève-Journaliste: </a:t>
            </a:r>
            <a:r>
              <a:rPr lang="fr-FR" dirty="0" smtClean="0"/>
              <a:t>Un Elève-Journaliste lui il peut effectuer la publication d’article sous validation sur l’établissement, les professeurs et enseignants et sur parfois des élèves ou étudiants de l’établissement en-même temps des informations divers.</a:t>
            </a:r>
            <a:endParaRPr lang="fr-FR" b="1" dirty="0"/>
          </a:p>
        </p:txBody>
      </p:sp>
    </p:spTree>
    <p:extLst>
      <p:ext uri="{BB962C8B-B14F-4D97-AF65-F5344CB8AC3E}">
        <p14:creationId xmlns:p14="http://schemas.microsoft.com/office/powerpoint/2010/main" val="1638982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571500" indent="-571500">
              <a:buFont typeface="Wingdings" panose="05000000000000000000" pitchFamily="2" charset="2"/>
              <a:buChar char="§"/>
            </a:pPr>
            <a:r>
              <a:rPr lang="fr-FR" b="1" dirty="0">
                <a:effectLst>
                  <a:outerShdw blurRad="38100" dist="38100" dir="2700000" algn="tl">
                    <a:srgbClr val="000000">
                      <a:alpha val="43137"/>
                    </a:srgbClr>
                  </a:outerShdw>
                </a:effectLst>
              </a:rPr>
              <a:t>Parents</a:t>
            </a:r>
          </a:p>
        </p:txBody>
      </p:sp>
      <p:sp>
        <p:nvSpPr>
          <p:cNvPr id="3" name="Espace réservé du contenu 2"/>
          <p:cNvSpPr>
            <a:spLocks noGrp="1"/>
          </p:cNvSpPr>
          <p:nvPr>
            <p:ph sz="half" idx="1"/>
          </p:nvPr>
        </p:nvSpPr>
        <p:spPr/>
        <p:txBody>
          <a:bodyPr/>
          <a:lstStyle/>
          <a:p>
            <a:pPr marL="0" indent="0" algn="just">
              <a:buNone/>
            </a:pPr>
            <a:r>
              <a:rPr lang="fr-FR" dirty="0" smtClean="0"/>
              <a:t>Les parents quant a eux ils reçoivent les relevées de notes de leur enfants, les bulletins, notes de devoirs après chaque renseignement effectuer par l’enseignant ou professeurs en même temps que l’élève.</a:t>
            </a:r>
          </a:p>
          <a:p>
            <a:pPr marL="0" indent="0" algn="just">
              <a:buNone/>
            </a:pPr>
            <a:r>
              <a:rPr lang="fr-FR" dirty="0" smtClean="0"/>
              <a:t>Et aussi avoirs accès au Dossier Scolaire de son enfant. </a:t>
            </a:r>
            <a:endParaRPr lang="fr-FR" dirty="0"/>
          </a:p>
        </p:txBody>
      </p:sp>
      <p:pic>
        <p:nvPicPr>
          <p:cNvPr id="5" name="Espace réservé du contenu 4" descr="Réussir sa première classe » Réunion de &lt;strong&gt;parents&lt;/strong&gt;"/>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83235" y="2171700"/>
            <a:ext cx="4689565" cy="2609851"/>
          </a:xfrm>
        </p:spPr>
      </p:pic>
    </p:spTree>
    <p:extLst>
      <p:ext uri="{BB962C8B-B14F-4D97-AF65-F5344CB8AC3E}">
        <p14:creationId xmlns:p14="http://schemas.microsoft.com/office/powerpoint/2010/main" val="3041025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532" y="411480"/>
            <a:ext cx="5316583" cy="2157884"/>
          </a:xfrm>
        </p:spPr>
        <p:txBody>
          <a:bodyPr/>
          <a:lstStyle/>
          <a:p>
            <a:r>
              <a:rPr lang="fr-FR" b="1" dirty="0" smtClean="0">
                <a:effectLst>
                  <a:outerShdw blurRad="38100" dist="38100" dir="2700000" algn="tl">
                    <a:srgbClr val="000000">
                      <a:alpha val="43137"/>
                    </a:srgbClr>
                  </a:outerShdw>
                </a:effectLst>
              </a:rPr>
              <a:t>II.	Fonctionnement</a:t>
            </a:r>
            <a:endParaRPr lang="fr-FR" b="1" dirty="0">
              <a:effectLst>
                <a:outerShdw blurRad="38100" dist="38100" dir="2700000" algn="tl">
                  <a:srgbClr val="000000">
                    <a:alpha val="43137"/>
                  </a:srgbClr>
                </a:outerShdw>
              </a:effectLst>
            </a:endParaRPr>
          </a:p>
        </p:txBody>
      </p:sp>
      <p:pic>
        <p:nvPicPr>
          <p:cNvPr id="5" name="Espace réservé pour une image  4"/>
          <p:cNvPicPr>
            <a:picLocks noGrp="1" noChangeAspect="1"/>
          </p:cNvPicPr>
          <p:nvPr>
            <p:ph type="pic" idx="1"/>
          </p:nvPr>
        </p:nvPicPr>
        <p:blipFill>
          <a:blip r:embed="rId2">
            <a:extLst>
              <a:ext uri="{28A0092B-C50C-407E-A947-70E740481C1C}">
                <a14:useLocalDpi xmlns:a14="http://schemas.microsoft.com/office/drawing/2010/main" val="0"/>
              </a:ext>
            </a:extLst>
          </a:blip>
          <a:srcRect l="25723" r="25723"/>
          <a:stretch>
            <a:fillRect/>
          </a:stretch>
        </p:blipFill>
        <p:spPr/>
      </p:pic>
      <p:sp>
        <p:nvSpPr>
          <p:cNvPr id="4" name="Espace réservé du texte 3"/>
          <p:cNvSpPr>
            <a:spLocks noGrp="1"/>
          </p:cNvSpPr>
          <p:nvPr>
            <p:ph type="body" sz="half" idx="2"/>
          </p:nvPr>
        </p:nvSpPr>
        <p:spPr>
          <a:xfrm>
            <a:off x="723899" y="1771751"/>
            <a:ext cx="3855720" cy="4550672"/>
          </a:xfrm>
        </p:spPr>
        <p:txBody>
          <a:bodyPr>
            <a:normAutofit/>
          </a:bodyPr>
          <a:lstStyle/>
          <a:p>
            <a:pPr marL="285750" indent="-285750">
              <a:buFont typeface="Wingdings" panose="05000000000000000000" pitchFamily="2" charset="2"/>
              <a:buChar char="v"/>
            </a:pPr>
            <a:r>
              <a:rPr lang="fr-FR" sz="2000" b="1" dirty="0" smtClean="0"/>
              <a:t>Base de Données de l’Etablissement</a:t>
            </a:r>
          </a:p>
          <a:p>
            <a:pPr marL="285750" indent="-285750">
              <a:buFont typeface="Wingdings" panose="05000000000000000000" pitchFamily="2" charset="2"/>
              <a:buChar char="v"/>
            </a:pPr>
            <a:r>
              <a:rPr lang="fr-FR" sz="2000" b="1" dirty="0" smtClean="0"/>
              <a:t>Transfert d’Etablissement</a:t>
            </a:r>
          </a:p>
          <a:p>
            <a:pPr marL="285750" indent="-285750">
              <a:buFont typeface="Wingdings" panose="05000000000000000000" pitchFamily="2" charset="2"/>
              <a:buChar char="v"/>
            </a:pPr>
            <a:r>
              <a:rPr lang="fr-FR" sz="2000" b="1" dirty="0" smtClean="0"/>
              <a:t>Bulletins de Notes</a:t>
            </a:r>
          </a:p>
          <a:p>
            <a:pPr marL="285750" indent="-285750">
              <a:buFont typeface="Wingdings" panose="05000000000000000000" pitchFamily="2" charset="2"/>
              <a:buChar char="v"/>
            </a:pPr>
            <a:r>
              <a:rPr lang="fr-FR" sz="2000" b="1" dirty="0" smtClean="0"/>
              <a:t>Couleurs de l’Application</a:t>
            </a:r>
          </a:p>
          <a:p>
            <a:pPr marL="285750" indent="-285750">
              <a:buFont typeface="Wingdings" panose="05000000000000000000" pitchFamily="2" charset="2"/>
              <a:buChar char="v"/>
            </a:pPr>
            <a:r>
              <a:rPr lang="fr-FR" sz="2000" b="1" dirty="0" smtClean="0"/>
              <a:t>Forum</a:t>
            </a:r>
          </a:p>
          <a:p>
            <a:endParaRPr lang="fr-FR" dirty="0"/>
          </a:p>
        </p:txBody>
      </p:sp>
    </p:spTree>
    <p:extLst>
      <p:ext uri="{BB962C8B-B14F-4D97-AF65-F5344CB8AC3E}">
        <p14:creationId xmlns:p14="http://schemas.microsoft.com/office/powerpoint/2010/main" val="317062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TM10001105[[fn=Cadrage]]</Template>
  <TotalTime>184</TotalTime>
  <Words>978</Words>
  <Application>Microsoft Office PowerPoint</Application>
  <PresentationFormat>Grand écran</PresentationFormat>
  <Paragraphs>61</Paragraphs>
  <Slides>14</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14</vt:i4>
      </vt:variant>
    </vt:vector>
  </HeadingPairs>
  <TitlesOfParts>
    <vt:vector size="17" baseType="lpstr">
      <vt:lpstr>Franklin Gothic Book</vt:lpstr>
      <vt:lpstr>Wingdings</vt:lpstr>
      <vt:lpstr>Crop</vt:lpstr>
      <vt:lpstr>Digital-School</vt:lpstr>
      <vt:lpstr>Digital-School</vt:lpstr>
      <vt:lpstr>Les Types de Compte</vt:lpstr>
      <vt:lpstr>Administration (Directeur, Proviseur, Censeur, Surveillant, D.R)</vt:lpstr>
      <vt:lpstr>Enseignants ou Professeurs</vt:lpstr>
      <vt:lpstr>Elèves, Etudiant, et Apprenant.</vt:lpstr>
      <vt:lpstr>Suite</vt:lpstr>
      <vt:lpstr>Parents</vt:lpstr>
      <vt:lpstr>II. Fonctionnement</vt:lpstr>
      <vt:lpstr>Base de Données de l’Etablissement</vt:lpstr>
      <vt:lpstr>Bulletins de Notes</vt:lpstr>
      <vt:lpstr>Transfert d’Etablissement</vt:lpstr>
      <vt:lpstr>Couleurs de l’Application</vt:lpstr>
      <vt:lpstr>Forum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Digital-School</dc:title>
  <dc:creator>Toumany dit Christophe Diarra</dc:creator>
  <cp:lastModifiedBy>Toumany dit Christophe Diarra</cp:lastModifiedBy>
  <cp:revision>20</cp:revision>
  <dcterms:created xsi:type="dcterms:W3CDTF">2021-08-13T14:59:14Z</dcterms:created>
  <dcterms:modified xsi:type="dcterms:W3CDTF">2021-08-13T18:03:47Z</dcterms:modified>
</cp:coreProperties>
</file>