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912DE-9178-47A4-AA77-D3FF4D277201}" type="datetimeFigureOut">
              <a:rPr lang="fr-FR" smtClean="0"/>
              <a:t>16/08/2021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A43A2-668E-4062-941B-EE18ED4DD2E7}" type="slidenum">
              <a:rPr lang="fr-FR" smtClean="0"/>
              <a:t>‹N°›</a:t>
            </a:fld>
            <a:endParaRPr lang="fr-FR"/>
          </a:p>
        </p:txBody>
      </p:sp>
    </p:spTree>
    <p:extLst>
      <p:ext uri="{BB962C8B-B14F-4D97-AF65-F5344CB8AC3E}">
        <p14:creationId xmlns:p14="http://schemas.microsoft.com/office/powerpoint/2010/main" val="14855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6EA43A2-668E-4062-941B-EE18ED4DD2E7}" type="slidenum">
              <a:rPr lang="fr-FR" smtClean="0"/>
              <a:t>2</a:t>
            </a:fld>
            <a:endParaRPr lang="fr-FR"/>
          </a:p>
        </p:txBody>
      </p:sp>
    </p:spTree>
    <p:extLst>
      <p:ext uri="{BB962C8B-B14F-4D97-AF65-F5344CB8AC3E}">
        <p14:creationId xmlns:p14="http://schemas.microsoft.com/office/powerpoint/2010/main" val="107764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F0E6E6C-3ED2-459F-BA07-25DC6A1C77F9}" type="datetimeFigureOut">
              <a:rPr lang="fr-FR" smtClean="0"/>
              <a:t>16/08/2021</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7DC5D0A-FADF-430F-801C-9226382EC945}" type="slidenum">
              <a:rPr lang="fr-FR" smtClean="0"/>
              <a:t>‹N°›</a:t>
            </a:fld>
            <a:endParaRPr lang="fr-FR"/>
          </a:p>
        </p:txBody>
      </p:sp>
    </p:spTree>
    <p:extLst>
      <p:ext uri="{BB962C8B-B14F-4D97-AF65-F5344CB8AC3E}">
        <p14:creationId xmlns:p14="http://schemas.microsoft.com/office/powerpoint/2010/main" val="355455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F0E6E6C-3ED2-459F-BA07-25DC6A1C77F9}"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350739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F0E6E6C-3ED2-459F-BA07-25DC6A1C77F9}" type="datetimeFigureOut">
              <a:rPr lang="fr-FR" smtClean="0"/>
              <a:t>16/08/2021</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7DC5D0A-FADF-430F-801C-9226382EC945}" type="slidenum">
              <a:rPr lang="fr-FR" smtClean="0"/>
              <a:t>‹N°›</a:t>
            </a:fld>
            <a:endParaRPr lang="fr-FR"/>
          </a:p>
        </p:txBody>
      </p:sp>
    </p:spTree>
    <p:extLst>
      <p:ext uri="{BB962C8B-B14F-4D97-AF65-F5344CB8AC3E}">
        <p14:creationId xmlns:p14="http://schemas.microsoft.com/office/powerpoint/2010/main" val="55901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F0E6E6C-3ED2-459F-BA07-25DC6A1C77F9}"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90872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0E6E6C-3ED2-459F-BA07-25DC6A1C77F9}" type="datetimeFigureOut">
              <a:rPr lang="fr-FR" smtClean="0"/>
              <a:t>16/08/2021</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7DC5D0A-FADF-430F-801C-9226382EC945}" type="slidenum">
              <a:rPr lang="fr-FR" smtClean="0"/>
              <a:t>‹N°›</a:t>
            </a:fld>
            <a:endParaRPr lang="fr-FR"/>
          </a:p>
        </p:txBody>
      </p:sp>
    </p:spTree>
    <p:extLst>
      <p:ext uri="{BB962C8B-B14F-4D97-AF65-F5344CB8AC3E}">
        <p14:creationId xmlns:p14="http://schemas.microsoft.com/office/powerpoint/2010/main" val="233840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F0E6E6C-3ED2-459F-BA07-25DC6A1C77F9}"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283774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F0E6E6C-3ED2-459F-BA07-25DC6A1C77F9}" type="datetimeFigureOut">
              <a:rPr lang="fr-FR" smtClean="0"/>
              <a:t>16/08/2021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369230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F0E6E6C-3ED2-459F-BA07-25DC6A1C77F9}" type="datetimeFigureOut">
              <a:rPr lang="fr-FR" smtClean="0"/>
              <a:t>16/08/2021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287844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E6E6C-3ED2-459F-BA07-25DC6A1C77F9}" type="datetimeFigureOut">
              <a:rPr lang="fr-FR" smtClean="0"/>
              <a:t>16/08/2021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402240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F0E6E6C-3ED2-459F-BA07-25DC6A1C77F9}" type="datetimeFigureOut">
              <a:rPr lang="fr-FR" smtClean="0"/>
              <a:t>16/08/2021</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7DC5D0A-FADF-430F-801C-9226382EC945}" type="slidenum">
              <a:rPr lang="fr-FR" smtClean="0"/>
              <a:t>‹N°›</a:t>
            </a:fld>
            <a:endParaRPr lang="fr-FR"/>
          </a:p>
        </p:txBody>
      </p:sp>
    </p:spTree>
    <p:extLst>
      <p:ext uri="{BB962C8B-B14F-4D97-AF65-F5344CB8AC3E}">
        <p14:creationId xmlns:p14="http://schemas.microsoft.com/office/powerpoint/2010/main" val="150744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0E6E6C-3ED2-459F-BA07-25DC6A1C77F9}"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DC5D0A-FADF-430F-801C-9226382EC945}" type="slidenum">
              <a:rPr lang="fr-FR" smtClean="0"/>
              <a:t>‹N°›</a:t>
            </a:fld>
            <a:endParaRPr lang="fr-FR"/>
          </a:p>
        </p:txBody>
      </p:sp>
    </p:spTree>
    <p:extLst>
      <p:ext uri="{BB962C8B-B14F-4D97-AF65-F5344CB8AC3E}">
        <p14:creationId xmlns:p14="http://schemas.microsoft.com/office/powerpoint/2010/main" val="101973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F0E6E6C-3ED2-459F-BA07-25DC6A1C77F9}" type="datetimeFigureOut">
              <a:rPr lang="fr-FR" smtClean="0"/>
              <a:t>16/08/2021</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7DC5D0A-FADF-430F-801C-9226382EC945}"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9595016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713AC-F510-4C07-8BCB-C8EB443B932E}"/>
              </a:ext>
            </a:extLst>
          </p:cNvPr>
          <p:cNvSpPr>
            <a:spLocks noGrp="1"/>
          </p:cNvSpPr>
          <p:nvPr>
            <p:ph type="ctrTitle"/>
          </p:nvPr>
        </p:nvSpPr>
        <p:spPr>
          <a:xfrm>
            <a:off x="581191" y="576775"/>
            <a:ext cx="10993549" cy="1918669"/>
          </a:xfrm>
        </p:spPr>
        <p:txBody>
          <a:bodyPr>
            <a:normAutofit/>
          </a:bodyPr>
          <a:lstStyle/>
          <a:p>
            <a:pPr algn="ctr"/>
            <a:r>
              <a:rPr lang="fr-FR" sz="8800" b="1" dirty="0">
                <a:effectLst>
                  <a:outerShdw blurRad="38100" dist="38100" dir="2700000" algn="tl">
                    <a:srgbClr val="000000">
                      <a:alpha val="43137"/>
                    </a:srgbClr>
                  </a:outerShdw>
                </a:effectLst>
              </a:rPr>
              <a:t>Etat-Civil</a:t>
            </a:r>
          </a:p>
        </p:txBody>
      </p:sp>
      <p:sp>
        <p:nvSpPr>
          <p:cNvPr id="3" name="Sous-titre 2">
            <a:extLst>
              <a:ext uri="{FF2B5EF4-FFF2-40B4-BE49-F238E27FC236}">
                <a16:creationId xmlns:a16="http://schemas.microsoft.com/office/drawing/2014/main" id="{32142FD4-91E6-4EC5-8DA9-BA93F551CB9A}"/>
              </a:ext>
            </a:extLst>
          </p:cNvPr>
          <p:cNvSpPr>
            <a:spLocks noGrp="1"/>
          </p:cNvSpPr>
          <p:nvPr>
            <p:ph type="subTitle" idx="1"/>
          </p:nvPr>
        </p:nvSpPr>
        <p:spPr>
          <a:xfrm>
            <a:off x="581194" y="2293035"/>
            <a:ext cx="10993546" cy="792732"/>
          </a:xfrm>
        </p:spPr>
        <p:txBody>
          <a:bodyPr>
            <a:normAutofit/>
          </a:bodyPr>
          <a:lstStyle/>
          <a:p>
            <a:pPr marL="285750" indent="-285750">
              <a:buFont typeface="Arial" panose="020B0604020202020204" pitchFamily="34" charset="0"/>
              <a:buChar char="•"/>
            </a:pPr>
            <a:r>
              <a:rPr lang="fr-FR" b="1" dirty="0">
                <a:effectLst>
                  <a:outerShdw blurRad="38100" dist="38100" dir="2700000" algn="tl">
                    <a:srgbClr val="000000">
                      <a:alpha val="43137"/>
                    </a:srgbClr>
                  </a:outerShdw>
                </a:effectLst>
              </a:rPr>
              <a:t>Acte de naissance, Mariage et décès</a:t>
            </a:r>
          </a:p>
          <a:p>
            <a:pPr marL="285750" indent="-285750">
              <a:buFont typeface="Arial" panose="020B0604020202020204" pitchFamily="34" charset="0"/>
              <a:buChar char="•"/>
            </a:pPr>
            <a:r>
              <a:rPr lang="fr-FR" b="1" dirty="0">
                <a:effectLst>
                  <a:outerShdw blurRad="38100" dist="38100" dir="2700000" algn="tl">
                    <a:srgbClr val="000000">
                      <a:alpha val="43137"/>
                    </a:srgbClr>
                  </a:outerShdw>
                </a:effectLst>
              </a:rPr>
              <a:t>Casier judiciaire</a:t>
            </a:r>
          </a:p>
        </p:txBody>
      </p:sp>
    </p:spTree>
    <p:extLst>
      <p:ext uri="{BB962C8B-B14F-4D97-AF65-F5344CB8AC3E}">
        <p14:creationId xmlns:p14="http://schemas.microsoft.com/office/powerpoint/2010/main" val="183377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1F48E-A6B9-4696-935F-C90D460B3AC8}"/>
              </a:ext>
            </a:extLst>
          </p:cNvPr>
          <p:cNvSpPr>
            <a:spLocks noGrp="1"/>
          </p:cNvSpPr>
          <p:nvPr>
            <p:ph type="title"/>
          </p:nvPr>
        </p:nvSpPr>
        <p:spPr/>
        <p:txBody>
          <a:bodyPr>
            <a:normAutofit/>
          </a:bodyPr>
          <a:lstStyle/>
          <a:p>
            <a:pPr marL="857250" indent="-857250">
              <a:buFont typeface="+mj-lt"/>
              <a:buAutoNum type="romanUcPeriod"/>
            </a:pPr>
            <a:r>
              <a:rPr lang="fr-FR" sz="3600" b="1" dirty="0">
                <a:effectLst>
                  <a:outerShdw blurRad="38100" dist="38100" dir="2700000" algn="tl">
                    <a:srgbClr val="000000">
                      <a:alpha val="43137"/>
                    </a:srgbClr>
                  </a:outerShdw>
                </a:effectLst>
              </a:rPr>
              <a:t>Etat-civil-digital</a:t>
            </a:r>
          </a:p>
        </p:txBody>
      </p:sp>
      <p:sp>
        <p:nvSpPr>
          <p:cNvPr id="3" name="Espace réservé du contenu 2">
            <a:extLst>
              <a:ext uri="{FF2B5EF4-FFF2-40B4-BE49-F238E27FC236}">
                <a16:creationId xmlns:a16="http://schemas.microsoft.com/office/drawing/2014/main" id="{1BED49A7-6302-44AC-BE2B-DA1FE767635A}"/>
              </a:ext>
            </a:extLst>
          </p:cNvPr>
          <p:cNvSpPr>
            <a:spLocks noGrp="1"/>
          </p:cNvSpPr>
          <p:nvPr>
            <p:ph idx="1"/>
          </p:nvPr>
        </p:nvSpPr>
        <p:spPr/>
        <p:txBody>
          <a:bodyPr/>
          <a:lstStyle/>
          <a:p>
            <a:pPr marL="0" indent="0" algn="just">
              <a:buNone/>
            </a:pPr>
            <a:r>
              <a:rPr lang="fr-FR" dirty="0"/>
              <a:t>Le Projet intitulé « Etat-Civil-Digital » consiste à numérisé les documents administratives d’une personne de sa Naissance à son Décès.</a:t>
            </a:r>
          </a:p>
          <a:p>
            <a:pPr marL="0" indent="0" algn="just">
              <a:buNone/>
            </a:pPr>
            <a:r>
              <a:rPr lang="fr-FR" dirty="0"/>
              <a:t>L’idée est de crée une identité Numérique à chaque individus et de facilité à l’Etat la suivit de l’évolution de la population (Croissance de la Population) sur une période donnée et en même temps d’identifier les zones de concentration de la population entre autres.</a:t>
            </a:r>
          </a:p>
        </p:txBody>
      </p:sp>
    </p:spTree>
    <p:extLst>
      <p:ext uri="{BB962C8B-B14F-4D97-AF65-F5344CB8AC3E}">
        <p14:creationId xmlns:p14="http://schemas.microsoft.com/office/powerpoint/2010/main" val="363702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4CCA0-1874-490D-A21C-05F7BAC0189B}"/>
              </a:ext>
            </a:extLst>
          </p:cNvPr>
          <p:cNvSpPr>
            <a:spLocks noGrp="1"/>
          </p:cNvSpPr>
          <p:nvPr>
            <p:ph type="title"/>
          </p:nvPr>
        </p:nvSpPr>
        <p:spPr/>
        <p:txBody>
          <a:bodyPr/>
          <a:lstStyle/>
          <a:p>
            <a:pPr marL="457200" indent="-457200">
              <a:buFont typeface="Arial" panose="020B0604020202020204" pitchFamily="34" charset="0"/>
              <a:buChar char="•"/>
            </a:pPr>
            <a:r>
              <a:rPr lang="fr-FR" b="1" dirty="0">
                <a:effectLst>
                  <a:outerShdw blurRad="38100" dist="38100" dir="2700000" algn="tl">
                    <a:srgbClr val="000000">
                      <a:alpha val="43137"/>
                    </a:srgbClr>
                  </a:outerShdw>
                </a:effectLst>
              </a:rPr>
              <a:t>Acte de naissance</a:t>
            </a:r>
          </a:p>
        </p:txBody>
      </p:sp>
      <p:sp>
        <p:nvSpPr>
          <p:cNvPr id="3" name="Espace réservé du contenu 2">
            <a:extLst>
              <a:ext uri="{FF2B5EF4-FFF2-40B4-BE49-F238E27FC236}">
                <a16:creationId xmlns:a16="http://schemas.microsoft.com/office/drawing/2014/main" id="{8EF8BB19-972A-49AD-B75C-D11161767B9E}"/>
              </a:ext>
            </a:extLst>
          </p:cNvPr>
          <p:cNvSpPr>
            <a:spLocks noGrp="1"/>
          </p:cNvSpPr>
          <p:nvPr>
            <p:ph sz="half" idx="1"/>
          </p:nvPr>
        </p:nvSpPr>
        <p:spPr>
          <a:xfrm>
            <a:off x="581193" y="2096087"/>
            <a:ext cx="5422390" cy="4032256"/>
          </a:xfrm>
        </p:spPr>
        <p:txBody>
          <a:bodyPr>
            <a:normAutofit/>
          </a:bodyPr>
          <a:lstStyle/>
          <a:p>
            <a:pPr marL="0" indent="0" algn="just">
              <a:buNone/>
            </a:pPr>
            <a:r>
              <a:rPr lang="fr-FR" dirty="0"/>
              <a:t>L’Acte de Naissance; pour facilité la suivit du taux de naissance la numérisation de l’Acte de Naissance deviens nécessaire.</a:t>
            </a:r>
          </a:p>
          <a:p>
            <a:pPr marL="0" indent="0" algn="just">
              <a:buNone/>
            </a:pPr>
            <a:r>
              <a:rPr lang="fr-FR" dirty="0"/>
              <a:t>Après l’accouchement depuis la maternité les information biométrique (emprunt, Poids, sexe, Nom et Prénom des Parents) de l’enfant seront prisées.</a:t>
            </a:r>
          </a:p>
          <a:p>
            <a:pPr marL="0" indent="0" algn="just">
              <a:buNone/>
            </a:pPr>
            <a:r>
              <a:rPr lang="fr-FR" dirty="0"/>
              <a:t>Après cela automatique, l’enfant sera ajoutée à la population actuelle, et après ces données sont conservés et un numéro est d’identification est donnée aux parents et eux pourront après renseigné les Prénoms et Nom de l’enfant,  par la suite les enregistrer dans la base de donnée.</a:t>
            </a:r>
          </a:p>
        </p:txBody>
      </p:sp>
      <p:pic>
        <p:nvPicPr>
          <p:cNvPr id="5" name="Espace réservé du contenu 4" descr="Microsoft dévoile sa &lt;strong&gt;tablette&lt;/strong&gt; tactile Surface sous Windows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3822" y="2229733"/>
            <a:ext cx="4946987" cy="3764963"/>
          </a:xfrm>
        </p:spPr>
      </p:pic>
    </p:spTree>
    <p:extLst>
      <p:ext uri="{BB962C8B-B14F-4D97-AF65-F5344CB8AC3E}">
        <p14:creationId xmlns:p14="http://schemas.microsoft.com/office/powerpoint/2010/main" val="281521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2E68C-6365-4C4C-A371-CC2BB0F96844}"/>
              </a:ext>
            </a:extLst>
          </p:cNvPr>
          <p:cNvSpPr>
            <a:spLocks noGrp="1"/>
          </p:cNvSpPr>
          <p:nvPr>
            <p:ph type="title"/>
          </p:nvPr>
        </p:nvSpPr>
        <p:spPr/>
        <p:txBody>
          <a:bodyPr/>
          <a:lstStyle/>
          <a:p>
            <a:pPr marL="457200" indent="-457200">
              <a:buFont typeface="Arial" panose="020B0604020202020204" pitchFamily="34" charset="0"/>
              <a:buChar char="•"/>
            </a:pPr>
            <a:r>
              <a:rPr lang="fr-FR" b="1" dirty="0">
                <a:effectLst>
                  <a:outerShdw blurRad="38100" dist="38100" dir="2700000" algn="tl">
                    <a:srgbClr val="000000">
                      <a:alpha val="43137"/>
                    </a:srgbClr>
                  </a:outerShdw>
                </a:effectLst>
              </a:rPr>
              <a:t>Carnet de Famille &amp; </a:t>
            </a:r>
            <a:r>
              <a:rPr lang="fr-FR" b="1" dirty="0" err="1">
                <a:effectLst>
                  <a:outerShdw blurRad="38100" dist="38100" dir="2700000" algn="tl">
                    <a:srgbClr val="000000">
                      <a:alpha val="43137"/>
                    </a:srgbClr>
                  </a:outerShdw>
                </a:effectLst>
              </a:rPr>
              <a:t>Amo</a:t>
            </a:r>
            <a:r>
              <a:rPr lang="fr-FR" b="1" dirty="0">
                <a:effectLst>
                  <a:outerShdw blurRad="38100" dist="38100" dir="2700000" algn="tl">
                    <a:srgbClr val="000000">
                      <a:alpha val="43137"/>
                    </a:srgbClr>
                  </a:outerShdw>
                </a:effectLst>
              </a:rPr>
              <a:t> (assurance maladie</a:t>
            </a:r>
            <a:r>
              <a:rPr lang="fr-FR" dirty="0"/>
              <a:t>)</a:t>
            </a:r>
          </a:p>
        </p:txBody>
      </p:sp>
      <p:sp>
        <p:nvSpPr>
          <p:cNvPr id="3" name="Espace réservé du contenu 2">
            <a:extLst>
              <a:ext uri="{FF2B5EF4-FFF2-40B4-BE49-F238E27FC236}">
                <a16:creationId xmlns:a16="http://schemas.microsoft.com/office/drawing/2014/main" id="{92E45DDE-3676-4D46-A3FE-F15437CE21DA}"/>
              </a:ext>
            </a:extLst>
          </p:cNvPr>
          <p:cNvSpPr>
            <a:spLocks noGrp="1"/>
          </p:cNvSpPr>
          <p:nvPr>
            <p:ph idx="1"/>
          </p:nvPr>
        </p:nvSpPr>
        <p:spPr/>
        <p:txBody>
          <a:bodyPr/>
          <a:lstStyle/>
          <a:p>
            <a:pPr marL="0" indent="0" algn="just">
              <a:buNone/>
            </a:pPr>
            <a:r>
              <a:rPr lang="fr-FR" dirty="0"/>
              <a:t>Pour généré les carnet de famille automatiquement les parents renseignent leurs numéros d’identifiant et  sélectionne l’option carnet de famille et après renseigne </a:t>
            </a:r>
            <a:r>
              <a:rPr lang="fr-FR" dirty="0" err="1"/>
              <a:t>l’id</a:t>
            </a:r>
            <a:r>
              <a:rPr lang="fr-FR" dirty="0"/>
              <a:t> Enfant, par la suite le parents soumet les informations ce qui permet de configurer automatiquement un carnet de famille.</a:t>
            </a:r>
          </a:p>
          <a:p>
            <a:pPr marL="0" indent="0" algn="just">
              <a:buNone/>
            </a:pPr>
            <a:r>
              <a:rPr lang="fr-FR" dirty="0"/>
              <a:t>Quant à l’inscription de l’enfant à l’AMO la procédure est un peu la même le parent peut soit les contactes soit sur leur plateforme ou en physique et envoyé les informations de l’enfant (Emprunts, Photos acte de naissance numérique) sans que l’enfant ce soit déplacer dans l’une de leurs agents ou services.</a:t>
            </a:r>
          </a:p>
        </p:txBody>
      </p:sp>
    </p:spTree>
    <p:extLst>
      <p:ext uri="{BB962C8B-B14F-4D97-AF65-F5344CB8AC3E}">
        <p14:creationId xmlns:p14="http://schemas.microsoft.com/office/powerpoint/2010/main" val="8029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62C1D-BE68-49B6-A456-6B9E757C06EC}"/>
              </a:ext>
            </a:extLst>
          </p:cNvPr>
          <p:cNvSpPr>
            <a:spLocks noGrp="1"/>
          </p:cNvSpPr>
          <p:nvPr>
            <p:ph type="title"/>
          </p:nvPr>
        </p:nvSpPr>
        <p:spPr/>
        <p:txBody>
          <a:bodyPr/>
          <a:lstStyle/>
          <a:p>
            <a:pPr marL="457200" indent="-457200">
              <a:buFont typeface="Arial" panose="020B0604020202020204" pitchFamily="34" charset="0"/>
              <a:buChar char="•"/>
            </a:pPr>
            <a:r>
              <a:rPr lang="fr-FR" b="1" dirty="0">
                <a:effectLst>
                  <a:outerShdw blurRad="38100" dist="38100" dir="2700000" algn="tl">
                    <a:srgbClr val="000000">
                      <a:alpha val="43137"/>
                    </a:srgbClr>
                  </a:outerShdw>
                </a:effectLst>
              </a:rPr>
              <a:t>Acte de mariage</a:t>
            </a:r>
          </a:p>
        </p:txBody>
      </p:sp>
      <p:sp>
        <p:nvSpPr>
          <p:cNvPr id="3" name="Espace réservé du contenu 2">
            <a:extLst>
              <a:ext uri="{FF2B5EF4-FFF2-40B4-BE49-F238E27FC236}">
                <a16:creationId xmlns:a16="http://schemas.microsoft.com/office/drawing/2014/main" id="{AED61193-12C0-4CE6-896D-7398712CF145}"/>
              </a:ext>
            </a:extLst>
          </p:cNvPr>
          <p:cNvSpPr>
            <a:spLocks noGrp="1"/>
          </p:cNvSpPr>
          <p:nvPr>
            <p:ph sz="half" idx="1"/>
          </p:nvPr>
        </p:nvSpPr>
        <p:spPr/>
        <p:txBody>
          <a:bodyPr/>
          <a:lstStyle/>
          <a:p>
            <a:pPr marL="0" indent="0" algn="just">
              <a:buNone/>
            </a:pPr>
            <a:r>
              <a:rPr lang="fr-FR" dirty="0"/>
              <a:t>L’acte de Mariage Numérique Sera un formulaire conforme à celui disponible dans les services d’Etat-Civil (Mairie) seulement au lieu des signatures les deux (2) Partenaires devront imposer leurs emprunts digital et ce des témoins.</a:t>
            </a:r>
          </a:p>
          <a:p>
            <a:pPr marL="0" indent="0" algn="just">
              <a:buNone/>
            </a:pPr>
            <a:r>
              <a:rPr lang="fr-FR" dirty="0"/>
              <a:t>Ces données seront accessible sur tout le territoire National voir International pour évité que certaines personnes puis ce marier dans plusieurs zones différentes sous le régime de la monogamie.</a:t>
            </a:r>
          </a:p>
          <a:p>
            <a:pPr marL="0" indent="0" algn="just">
              <a:buNone/>
            </a:pPr>
            <a:r>
              <a:rPr lang="fr-FR" dirty="0"/>
              <a:t>Une copie conforme de l’acte de Mariage Numérique sera envoyée au deux (2) partenaires.  </a:t>
            </a:r>
          </a:p>
        </p:txBody>
      </p:sp>
      <p:pic>
        <p:nvPicPr>
          <p:cNvPr id="5" name="Espace réservé du contenu 4" descr="Ipad Comprimé &lt;strong&gt;Tablette Tactile&lt;/strong&gt; - Images vectorielles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3584" y="2228003"/>
            <a:ext cx="5607226" cy="3985181"/>
          </a:xfrm>
        </p:spPr>
      </p:pic>
    </p:spTree>
    <p:extLst>
      <p:ext uri="{BB962C8B-B14F-4D97-AF65-F5344CB8AC3E}">
        <p14:creationId xmlns:p14="http://schemas.microsoft.com/office/powerpoint/2010/main" val="111438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9EEF8-659A-4F8B-BB8F-D6EF8959EF73}"/>
              </a:ext>
            </a:extLst>
          </p:cNvPr>
          <p:cNvSpPr>
            <a:spLocks noGrp="1"/>
          </p:cNvSpPr>
          <p:nvPr>
            <p:ph type="title"/>
          </p:nvPr>
        </p:nvSpPr>
        <p:spPr/>
        <p:txBody>
          <a:bodyPr/>
          <a:lstStyle/>
          <a:p>
            <a:pPr marL="457200" indent="-457200">
              <a:buFont typeface="Arial" panose="020B0604020202020204" pitchFamily="34" charset="0"/>
              <a:buChar char="•"/>
            </a:pPr>
            <a:r>
              <a:rPr lang="fr-FR" b="1" dirty="0">
                <a:effectLst>
                  <a:outerShdw blurRad="38100" dist="38100" dir="2700000" algn="tl">
                    <a:srgbClr val="000000">
                      <a:alpha val="43137"/>
                    </a:srgbClr>
                  </a:outerShdw>
                </a:effectLst>
              </a:rPr>
              <a:t>Acte de décès</a:t>
            </a:r>
          </a:p>
        </p:txBody>
      </p:sp>
      <p:sp>
        <p:nvSpPr>
          <p:cNvPr id="3" name="Espace réservé du contenu 2">
            <a:extLst>
              <a:ext uri="{FF2B5EF4-FFF2-40B4-BE49-F238E27FC236}">
                <a16:creationId xmlns:a16="http://schemas.microsoft.com/office/drawing/2014/main" id="{71E149C3-C1B5-4573-B1B6-5F8C1299CFCA}"/>
              </a:ext>
            </a:extLst>
          </p:cNvPr>
          <p:cNvSpPr>
            <a:spLocks noGrp="1"/>
          </p:cNvSpPr>
          <p:nvPr>
            <p:ph sz="half" idx="1"/>
          </p:nvPr>
        </p:nvSpPr>
        <p:spPr/>
        <p:txBody>
          <a:bodyPr/>
          <a:lstStyle/>
          <a:p>
            <a:pPr marL="0" indent="0" algn="just">
              <a:buNone/>
            </a:pPr>
            <a:r>
              <a:rPr lang="fr-FR" dirty="0"/>
              <a:t>Comme pour la Naissance l’acte de décès est renseignée soit à la morgue ou à la mairie avec son </a:t>
            </a:r>
            <a:r>
              <a:rPr lang="fr-FR" dirty="0" err="1"/>
              <a:t>id_d’Acte</a:t>
            </a:r>
            <a:r>
              <a:rPr lang="fr-FR" dirty="0"/>
              <a:t> de Naissance le formulaire est remplie.</a:t>
            </a:r>
          </a:p>
          <a:p>
            <a:pPr marL="0" indent="0" algn="just">
              <a:buNone/>
            </a:pPr>
            <a:r>
              <a:rPr lang="fr-FR" dirty="0"/>
              <a:t>Cela permettra de connaitre le taux de Mortalité National et par Régional, Zone et aussi la cause de Mortalité la plus fréquente sera déminée (identifier).</a:t>
            </a:r>
          </a:p>
        </p:txBody>
      </p:sp>
      <p:pic>
        <p:nvPicPr>
          <p:cNvPr id="5" name="Espace réservé du contenu 4" descr="Lancement de la Surface Pro, le PC #tactile sous #Windows ..."/>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32220" y="1920240"/>
            <a:ext cx="5278589" cy="4937759"/>
          </a:xfrm>
        </p:spPr>
      </p:pic>
    </p:spTree>
    <p:extLst>
      <p:ext uri="{BB962C8B-B14F-4D97-AF65-F5344CB8AC3E}">
        <p14:creationId xmlns:p14="http://schemas.microsoft.com/office/powerpoint/2010/main" val="81880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DD18E-F6E4-4594-8E4B-BFF691CEB1FB}"/>
              </a:ext>
            </a:extLst>
          </p:cNvPr>
          <p:cNvSpPr>
            <a:spLocks noGrp="1"/>
          </p:cNvSpPr>
          <p:nvPr>
            <p:ph type="title"/>
          </p:nvPr>
        </p:nvSpPr>
        <p:spPr/>
        <p:txBody>
          <a:bodyPr/>
          <a:lstStyle/>
          <a:p>
            <a:pPr marL="457200" indent="-457200">
              <a:buFont typeface="Arial" panose="020B0604020202020204" pitchFamily="34" charset="0"/>
              <a:buChar char="•"/>
            </a:pPr>
            <a:r>
              <a:rPr lang="fr-FR" b="1" dirty="0">
                <a:effectLst>
                  <a:outerShdw blurRad="38100" dist="38100" dir="2700000" algn="tl">
                    <a:srgbClr val="000000">
                      <a:alpha val="43137"/>
                    </a:srgbClr>
                  </a:outerShdw>
                </a:effectLst>
              </a:rPr>
              <a:t>Casier Judiciaire</a:t>
            </a:r>
          </a:p>
        </p:txBody>
      </p:sp>
      <p:sp>
        <p:nvSpPr>
          <p:cNvPr id="3" name="Espace réservé du contenu 2">
            <a:extLst>
              <a:ext uri="{FF2B5EF4-FFF2-40B4-BE49-F238E27FC236}">
                <a16:creationId xmlns:a16="http://schemas.microsoft.com/office/drawing/2014/main" id="{7805BFB6-2259-453E-8C72-74C509190A9B}"/>
              </a:ext>
            </a:extLst>
          </p:cNvPr>
          <p:cNvSpPr>
            <a:spLocks noGrp="1"/>
          </p:cNvSpPr>
          <p:nvPr>
            <p:ph sz="half" idx="1"/>
          </p:nvPr>
        </p:nvSpPr>
        <p:spPr>
          <a:xfrm>
            <a:off x="436098" y="1856935"/>
            <a:ext cx="5567485" cy="4740813"/>
          </a:xfrm>
        </p:spPr>
        <p:txBody>
          <a:bodyPr>
            <a:normAutofit/>
          </a:bodyPr>
          <a:lstStyle/>
          <a:p>
            <a:pPr marL="0" indent="0" algn="just">
              <a:buNone/>
            </a:pPr>
            <a:r>
              <a:rPr lang="fr-FR" dirty="0"/>
              <a:t>Pour cela on aura deux (2) Application bien distincte d’un côte une Application au niveau des services juridiques (Polices, Prison, gendarmerie) sur cet Appli.</a:t>
            </a:r>
          </a:p>
          <a:p>
            <a:pPr marL="0" indent="0" algn="just">
              <a:buNone/>
            </a:pPr>
            <a:r>
              <a:rPr lang="fr-FR" dirty="0"/>
              <a:t>Ils pourront enregistre l’identité de toutes les personnes qui ont déjà été incarcérer et la période d’incarcération sera terminer au niveau des prisons (date d’enfermement et de libération); disponible sur tout le territoire National.</a:t>
            </a:r>
          </a:p>
          <a:p>
            <a:pPr marL="0" indent="0" algn="just">
              <a:buNone/>
            </a:pPr>
            <a:r>
              <a:rPr lang="fr-FR" dirty="0"/>
              <a:t> En cas de besoin du casier judiciaire la personne peut directement télécharger sur une Appli disponible pour cela ou aller le retire au niveau de la justice ou police.</a:t>
            </a:r>
          </a:p>
          <a:p>
            <a:pPr marL="0" indent="0" algn="just">
              <a:buNone/>
            </a:pPr>
            <a:r>
              <a:rPr lang="fr-FR" dirty="0"/>
              <a:t>La Personne n’a plus besoin de ce rendre dans sa ville de Naissance pour l’avoir ou encore le service qui à besoin du case peut directement vérifier sur l’Appli.</a:t>
            </a:r>
          </a:p>
        </p:txBody>
      </p:sp>
      <p:pic>
        <p:nvPicPr>
          <p:cNvPr id="5" name="Espace réservé du contenu 4" descr="Jail, &lt;strong&gt;prison&lt;/strong&gt; P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3583" y="2308860"/>
            <a:ext cx="5607226" cy="3954779"/>
          </a:xfrm>
        </p:spPr>
      </p:pic>
    </p:spTree>
    <p:extLst>
      <p:ext uri="{BB962C8B-B14F-4D97-AF65-F5344CB8AC3E}">
        <p14:creationId xmlns:p14="http://schemas.microsoft.com/office/powerpoint/2010/main" val="2831326792"/>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172</TotalTime>
  <Words>503</Words>
  <Application>Microsoft Office PowerPoint</Application>
  <PresentationFormat>Grand écran</PresentationFormat>
  <Paragraphs>26</Paragraphs>
  <Slides>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Gill Sans MT</vt:lpstr>
      <vt:lpstr>Wingdings 2</vt:lpstr>
      <vt:lpstr>Dividende</vt:lpstr>
      <vt:lpstr>Etat-Civil</vt:lpstr>
      <vt:lpstr>Etat-civil-digital</vt:lpstr>
      <vt:lpstr>Acte de naissance</vt:lpstr>
      <vt:lpstr>Carnet de Famille &amp; Amo (assurance maladie)</vt:lpstr>
      <vt:lpstr>Acte de mariage</vt:lpstr>
      <vt:lpstr>Acte de décès</vt:lpstr>
      <vt:lpstr>Casier Judiciaire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acer</dc:creator>
  <cp:lastModifiedBy>Toumany dit Christophe Diarra</cp:lastModifiedBy>
  <cp:revision>84</cp:revision>
  <dcterms:created xsi:type="dcterms:W3CDTF">2021-08-15T18:37:35Z</dcterms:created>
  <dcterms:modified xsi:type="dcterms:W3CDTF">2021-08-16T09:08:24Z</dcterms:modified>
</cp:coreProperties>
</file>