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6"/>
  </p:notesMasterIdLst>
  <p:handoutMasterIdLst>
    <p:handoutMasterId r:id="rId27"/>
  </p:handoutMasterIdLst>
  <p:sldIdLst>
    <p:sldId id="281" r:id="rId2"/>
    <p:sldId id="257" r:id="rId3"/>
    <p:sldId id="347" r:id="rId4"/>
    <p:sldId id="262" r:id="rId5"/>
    <p:sldId id="346" r:id="rId6"/>
    <p:sldId id="345" r:id="rId7"/>
    <p:sldId id="264" r:id="rId8"/>
    <p:sldId id="338" r:id="rId9"/>
    <p:sldId id="349" r:id="rId10"/>
    <p:sldId id="348" r:id="rId11"/>
    <p:sldId id="350" r:id="rId12"/>
    <p:sldId id="339" r:id="rId13"/>
    <p:sldId id="351" r:id="rId14"/>
    <p:sldId id="340" r:id="rId15"/>
    <p:sldId id="335" r:id="rId16"/>
    <p:sldId id="336" r:id="rId17"/>
    <p:sldId id="337" r:id="rId18"/>
    <p:sldId id="352" r:id="rId19"/>
    <p:sldId id="353" r:id="rId20"/>
    <p:sldId id="341" r:id="rId21"/>
    <p:sldId id="311" r:id="rId22"/>
    <p:sldId id="344" r:id="rId23"/>
    <p:sldId id="343" r:id="rId24"/>
    <p:sldId id="35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F"/>
    <a:srgbClr val="DAB9FC"/>
    <a:srgbClr val="5FDFBD"/>
    <a:srgbClr val="F69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ED74D-FD09-4A01-BC4C-BD3C4ADD979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750A67-B7FF-42E6-8DFD-3AFBC81C141A}">
      <dgm:prSet phldrT="[Texte]"/>
      <dgm:spPr/>
      <dgm:t>
        <a:bodyPr/>
        <a:lstStyle/>
        <a:p>
          <a:r>
            <a:rPr lang="fr-FR" b="1" dirty="0"/>
            <a:t>Effectuer une requête API</a:t>
          </a:r>
          <a:endParaRPr lang="fr-FR" dirty="0"/>
        </a:p>
      </dgm:t>
    </dgm:pt>
    <dgm:pt modelId="{C9E4F6A9-E1F4-4B87-95FC-FC87C263544F}" type="parTrans" cxnId="{6A15C025-B885-40EF-98A2-42AC8211D860}">
      <dgm:prSet/>
      <dgm:spPr/>
      <dgm:t>
        <a:bodyPr/>
        <a:lstStyle/>
        <a:p>
          <a:endParaRPr lang="fr-FR"/>
        </a:p>
      </dgm:t>
    </dgm:pt>
    <dgm:pt modelId="{CEDDD63B-E8E1-4196-BA5E-7D9835AE35F1}" type="sibTrans" cxnId="{6A15C025-B885-40EF-98A2-42AC8211D860}">
      <dgm:prSet/>
      <dgm:spPr/>
      <dgm:t>
        <a:bodyPr/>
        <a:lstStyle/>
        <a:p>
          <a:endParaRPr lang="fr-FR"/>
        </a:p>
      </dgm:t>
    </dgm:pt>
    <dgm:pt modelId="{B23025F6-AD68-4141-B526-11F4AE9AB608}">
      <dgm:prSet phldrT="[Texte]"/>
      <dgm:spPr/>
      <dgm:t>
        <a:bodyPr/>
        <a:lstStyle/>
        <a:p>
          <a:r>
            <a:rPr lang="fr-FR" dirty="0"/>
            <a:t>ID / clé pour accéder à l'API </a:t>
          </a:r>
          <a:r>
            <a:rPr lang="fr-FR" dirty="0" err="1"/>
            <a:t>Edamam</a:t>
          </a:r>
          <a:r>
            <a:rPr lang="fr-FR" dirty="0"/>
            <a:t>.</a:t>
          </a:r>
        </a:p>
      </dgm:t>
    </dgm:pt>
    <dgm:pt modelId="{F8D6E86B-5678-4AE3-901C-D9E6F892F9A3}" type="parTrans" cxnId="{C18F15FB-7AF5-4C0F-BE7C-033741C6232D}">
      <dgm:prSet/>
      <dgm:spPr/>
      <dgm:t>
        <a:bodyPr/>
        <a:lstStyle/>
        <a:p>
          <a:endParaRPr lang="fr-FR"/>
        </a:p>
      </dgm:t>
    </dgm:pt>
    <dgm:pt modelId="{8272873A-8D23-4CE5-876E-59B8EBAC011A}" type="sibTrans" cxnId="{C18F15FB-7AF5-4C0F-BE7C-033741C6232D}">
      <dgm:prSet/>
      <dgm:spPr/>
      <dgm:t>
        <a:bodyPr/>
        <a:lstStyle/>
        <a:p>
          <a:endParaRPr lang="fr-FR"/>
        </a:p>
      </dgm:t>
    </dgm:pt>
    <dgm:pt modelId="{E9A8CF20-8633-4136-9446-2B614A13341D}">
      <dgm:prSet phldrT="[Texte]"/>
      <dgm:spPr/>
      <dgm:t>
        <a:bodyPr/>
        <a:lstStyle/>
        <a:p>
          <a:r>
            <a:rPr lang="fr-FR" b="1" dirty="0"/>
            <a:t>Traiter la réponse de l'API</a:t>
          </a:r>
          <a:endParaRPr lang="fr-FR" dirty="0"/>
        </a:p>
      </dgm:t>
    </dgm:pt>
    <dgm:pt modelId="{EFC994A0-94E7-4192-850B-3F96176FA00D}" type="parTrans" cxnId="{E2ADFE7A-F097-4FBD-91BE-474AD038804E}">
      <dgm:prSet/>
      <dgm:spPr/>
      <dgm:t>
        <a:bodyPr/>
        <a:lstStyle/>
        <a:p>
          <a:endParaRPr lang="fr-FR"/>
        </a:p>
      </dgm:t>
    </dgm:pt>
    <dgm:pt modelId="{EEDC7BA4-1453-4B93-98C8-5385A5F3C216}" type="sibTrans" cxnId="{E2ADFE7A-F097-4FBD-91BE-474AD038804E}">
      <dgm:prSet/>
      <dgm:spPr/>
      <dgm:t>
        <a:bodyPr/>
        <a:lstStyle/>
        <a:p>
          <a:endParaRPr lang="fr-FR"/>
        </a:p>
      </dgm:t>
    </dgm:pt>
    <dgm:pt modelId="{C848DA94-9F76-4CF8-8C22-87BB46EEEBF5}">
      <dgm:prSet phldrT="[Texte]"/>
      <dgm:spPr/>
      <dgm:t>
        <a:bodyPr/>
        <a:lstStyle/>
        <a:p>
          <a:r>
            <a:rPr lang="fr-FR" dirty="0"/>
            <a:t>Extraction données JSON</a:t>
          </a:r>
        </a:p>
      </dgm:t>
    </dgm:pt>
    <dgm:pt modelId="{6618E020-680B-4DE3-93BC-497D1C5D2705}" type="parTrans" cxnId="{B10215A1-628A-4322-9D54-F6B722F5315C}">
      <dgm:prSet/>
      <dgm:spPr/>
      <dgm:t>
        <a:bodyPr/>
        <a:lstStyle/>
        <a:p>
          <a:endParaRPr lang="fr-FR"/>
        </a:p>
      </dgm:t>
    </dgm:pt>
    <dgm:pt modelId="{C3788E41-2F70-40CC-87AD-8354A6668356}" type="sibTrans" cxnId="{B10215A1-628A-4322-9D54-F6B722F5315C}">
      <dgm:prSet/>
      <dgm:spPr/>
      <dgm:t>
        <a:bodyPr/>
        <a:lstStyle/>
        <a:p>
          <a:endParaRPr lang="fr-FR"/>
        </a:p>
      </dgm:t>
    </dgm:pt>
    <dgm:pt modelId="{744EC897-6062-4B7A-B1F8-8C62EBB0339B}">
      <dgm:prSet phldrT="[Texte]"/>
      <dgm:spPr/>
      <dgm:t>
        <a:bodyPr/>
        <a:lstStyle/>
        <a:p>
          <a:r>
            <a:rPr lang="fr-FR" b="1" dirty="0"/>
            <a:t>Enregistrer les données</a:t>
          </a:r>
          <a:endParaRPr lang="fr-FR" dirty="0"/>
        </a:p>
      </dgm:t>
    </dgm:pt>
    <dgm:pt modelId="{DE9A0014-D4BA-410C-8567-98F6C544C256}" type="parTrans" cxnId="{10DA824E-72DD-46F8-9C4C-86E7000AE517}">
      <dgm:prSet/>
      <dgm:spPr/>
      <dgm:t>
        <a:bodyPr/>
        <a:lstStyle/>
        <a:p>
          <a:endParaRPr lang="fr-FR"/>
        </a:p>
      </dgm:t>
    </dgm:pt>
    <dgm:pt modelId="{CEEEA869-2D47-4193-AE2C-4547AEAB0087}" type="sibTrans" cxnId="{10DA824E-72DD-46F8-9C4C-86E7000AE517}">
      <dgm:prSet/>
      <dgm:spPr/>
      <dgm:t>
        <a:bodyPr/>
        <a:lstStyle/>
        <a:p>
          <a:endParaRPr lang="fr-FR"/>
        </a:p>
      </dgm:t>
    </dgm:pt>
    <dgm:pt modelId="{C09F8E19-A693-4A33-948E-C53B7845956E}">
      <dgm:prSet phldrT="[Texte]"/>
      <dgm:spPr/>
      <dgm:t>
        <a:bodyPr/>
        <a:lstStyle/>
        <a:p>
          <a:r>
            <a:rPr lang="fr-FR" dirty="0"/>
            <a:t>Restitution au format csv</a:t>
          </a:r>
        </a:p>
      </dgm:t>
    </dgm:pt>
    <dgm:pt modelId="{5D58FB49-B40E-4CB7-9EA5-5D0146884609}" type="parTrans" cxnId="{5BA52FEB-4101-4F99-96DA-52F6F65F3DF6}">
      <dgm:prSet/>
      <dgm:spPr/>
      <dgm:t>
        <a:bodyPr/>
        <a:lstStyle/>
        <a:p>
          <a:endParaRPr lang="fr-FR"/>
        </a:p>
      </dgm:t>
    </dgm:pt>
    <dgm:pt modelId="{182E9E7F-DE97-49B8-ACB6-02B50FA52404}" type="sibTrans" cxnId="{5BA52FEB-4101-4F99-96DA-52F6F65F3DF6}">
      <dgm:prSet/>
      <dgm:spPr/>
      <dgm:t>
        <a:bodyPr/>
        <a:lstStyle/>
        <a:p>
          <a:endParaRPr lang="fr-FR"/>
        </a:p>
      </dgm:t>
    </dgm:pt>
    <dgm:pt modelId="{4235A756-E672-4FDA-8527-51F8E2599B82}">
      <dgm:prSet/>
      <dgm:spPr/>
      <dgm:t>
        <a:bodyPr/>
        <a:lstStyle/>
        <a:p>
          <a:r>
            <a:rPr lang="fr-FR" dirty="0"/>
            <a:t>Définition URL</a:t>
          </a:r>
        </a:p>
      </dgm:t>
    </dgm:pt>
    <dgm:pt modelId="{08401D4C-C241-4EB0-BD8B-24E29F221425}" type="parTrans" cxnId="{F7A51D02-604C-47E2-96C3-1D4658CD3825}">
      <dgm:prSet/>
      <dgm:spPr/>
      <dgm:t>
        <a:bodyPr/>
        <a:lstStyle/>
        <a:p>
          <a:endParaRPr lang="fr-FR"/>
        </a:p>
      </dgm:t>
    </dgm:pt>
    <dgm:pt modelId="{2BB90D60-B4D0-4260-9C02-6FDE9E2D7728}" type="sibTrans" cxnId="{F7A51D02-604C-47E2-96C3-1D4658CD3825}">
      <dgm:prSet/>
      <dgm:spPr/>
      <dgm:t>
        <a:bodyPr/>
        <a:lstStyle/>
        <a:p>
          <a:endParaRPr lang="fr-FR"/>
        </a:p>
      </dgm:t>
    </dgm:pt>
    <dgm:pt modelId="{F16B0803-E75F-4611-AEF4-510469684F9B}">
      <dgm:prSet phldrT="[Texte]"/>
      <dgm:spPr/>
      <dgm:t>
        <a:bodyPr/>
        <a:lstStyle/>
        <a:p>
          <a:r>
            <a:rPr lang="fr-FR" dirty="0"/>
            <a:t>Liste des 10 produits demandés</a:t>
          </a:r>
        </a:p>
      </dgm:t>
    </dgm:pt>
    <dgm:pt modelId="{8431F0D7-7CD2-4F4C-A69A-EF6BCBD9919B}" type="parTrans" cxnId="{E1E57A77-BAF6-499E-ADC7-69961F5DEE20}">
      <dgm:prSet/>
      <dgm:spPr/>
      <dgm:t>
        <a:bodyPr/>
        <a:lstStyle/>
        <a:p>
          <a:endParaRPr lang="fr-FR"/>
        </a:p>
      </dgm:t>
    </dgm:pt>
    <dgm:pt modelId="{5187A8AA-8434-4E97-B956-EAD94737839E}" type="sibTrans" cxnId="{E1E57A77-BAF6-499E-ADC7-69961F5DEE20}">
      <dgm:prSet/>
      <dgm:spPr/>
      <dgm:t>
        <a:bodyPr/>
        <a:lstStyle/>
        <a:p>
          <a:endParaRPr lang="fr-FR"/>
        </a:p>
      </dgm:t>
    </dgm:pt>
    <dgm:pt modelId="{21B7FECA-7C9F-4288-852A-DFB88382E0B0}" type="pres">
      <dgm:prSet presAssocID="{989ED74D-FD09-4A01-BC4C-BD3C4ADD979B}" presName="rootnode" presStyleCnt="0">
        <dgm:presLayoutVars>
          <dgm:chMax/>
          <dgm:chPref/>
          <dgm:dir/>
          <dgm:animLvl val="lvl"/>
        </dgm:presLayoutVars>
      </dgm:prSet>
      <dgm:spPr/>
    </dgm:pt>
    <dgm:pt modelId="{2CF1646B-7853-4FA7-A3AF-953A50EF19E2}" type="pres">
      <dgm:prSet presAssocID="{5C750A67-B7FF-42E6-8DFD-3AFBC81C141A}" presName="composite" presStyleCnt="0"/>
      <dgm:spPr/>
    </dgm:pt>
    <dgm:pt modelId="{8BB141D2-7567-4940-8FE5-4614B2110483}" type="pres">
      <dgm:prSet presAssocID="{5C750A67-B7FF-42E6-8DFD-3AFBC81C141A}" presName="bentUpArrow1" presStyleLbl="alignImgPlace1" presStyleIdx="0" presStyleCnt="2"/>
      <dgm:spPr/>
    </dgm:pt>
    <dgm:pt modelId="{3E7024EE-2CCA-47DF-B461-BDDF2C1BEBF6}" type="pres">
      <dgm:prSet presAssocID="{5C750A67-B7FF-42E6-8DFD-3AFBC81C141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3FF5364-116D-4EAC-A77A-363F1E726E1E}" type="pres">
      <dgm:prSet presAssocID="{5C750A67-B7FF-42E6-8DFD-3AFBC81C141A}" presName="ChildText" presStyleLbl="revTx" presStyleIdx="0" presStyleCnt="3" custScaleX="104549">
        <dgm:presLayoutVars>
          <dgm:chMax val="0"/>
          <dgm:chPref val="0"/>
          <dgm:bulletEnabled val="1"/>
        </dgm:presLayoutVars>
      </dgm:prSet>
      <dgm:spPr/>
    </dgm:pt>
    <dgm:pt modelId="{107DD020-86B0-4763-AF41-393581C17205}" type="pres">
      <dgm:prSet presAssocID="{CEDDD63B-E8E1-4196-BA5E-7D9835AE35F1}" presName="sibTrans" presStyleCnt="0"/>
      <dgm:spPr/>
    </dgm:pt>
    <dgm:pt modelId="{76AB30E8-37AE-453A-8CBC-FF5DF3E72F94}" type="pres">
      <dgm:prSet presAssocID="{E9A8CF20-8633-4136-9446-2B614A13341D}" presName="composite" presStyleCnt="0"/>
      <dgm:spPr/>
    </dgm:pt>
    <dgm:pt modelId="{C7970357-5D8B-4FFB-B6FB-615D3550AB2C}" type="pres">
      <dgm:prSet presAssocID="{E9A8CF20-8633-4136-9446-2B614A13341D}" presName="bentUpArrow1" presStyleLbl="alignImgPlace1" presStyleIdx="1" presStyleCnt="2"/>
      <dgm:spPr/>
    </dgm:pt>
    <dgm:pt modelId="{6B9225D7-F186-4716-A8C5-8EC8F32152E0}" type="pres">
      <dgm:prSet presAssocID="{E9A8CF20-8633-4136-9446-2B614A13341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CF248BE-F3FA-44C5-A30E-5460863F03DF}" type="pres">
      <dgm:prSet presAssocID="{E9A8CF20-8633-4136-9446-2B614A13341D}" presName="ChildText" presStyleLbl="revTx" presStyleIdx="1" presStyleCnt="3" custScaleX="101515">
        <dgm:presLayoutVars>
          <dgm:chMax val="0"/>
          <dgm:chPref val="0"/>
          <dgm:bulletEnabled val="1"/>
        </dgm:presLayoutVars>
      </dgm:prSet>
      <dgm:spPr/>
    </dgm:pt>
    <dgm:pt modelId="{D90B731E-B19C-4070-A9CE-A466F7DC4330}" type="pres">
      <dgm:prSet presAssocID="{EEDC7BA4-1453-4B93-98C8-5385A5F3C216}" presName="sibTrans" presStyleCnt="0"/>
      <dgm:spPr/>
    </dgm:pt>
    <dgm:pt modelId="{538D84DA-F244-4D71-9AB0-D0DFC9664B89}" type="pres">
      <dgm:prSet presAssocID="{744EC897-6062-4B7A-B1F8-8C62EBB0339B}" presName="composite" presStyleCnt="0"/>
      <dgm:spPr/>
    </dgm:pt>
    <dgm:pt modelId="{71DAC9C1-1197-4121-A445-54CC99321A67}" type="pres">
      <dgm:prSet presAssocID="{744EC897-6062-4B7A-B1F8-8C62EBB0339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AA8B221-27EA-4202-845F-315677E4C352}" type="pres">
      <dgm:prSet presAssocID="{744EC897-6062-4B7A-B1F8-8C62EBB0339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7A51D02-604C-47E2-96C3-1D4658CD3825}" srcId="{5C750A67-B7FF-42E6-8DFD-3AFBC81C141A}" destId="{4235A756-E672-4FDA-8527-51F8E2599B82}" srcOrd="1" destOrd="0" parTransId="{08401D4C-C241-4EB0-BD8B-24E29F221425}" sibTransId="{2BB90D60-B4D0-4260-9C02-6FDE9E2D7728}"/>
    <dgm:cxn modelId="{1560AB0E-8941-4695-8FF3-2DFE86A5D0E4}" type="presOf" srcId="{C09F8E19-A693-4A33-948E-C53B7845956E}" destId="{1AA8B221-27EA-4202-845F-315677E4C352}" srcOrd="0" destOrd="0" presId="urn:microsoft.com/office/officeart/2005/8/layout/StepDownProcess"/>
    <dgm:cxn modelId="{98256A11-7312-4F59-96E7-197D06D18B52}" type="presOf" srcId="{5C750A67-B7FF-42E6-8DFD-3AFBC81C141A}" destId="{3E7024EE-2CCA-47DF-B461-BDDF2C1BEBF6}" srcOrd="0" destOrd="0" presId="urn:microsoft.com/office/officeart/2005/8/layout/StepDownProcess"/>
    <dgm:cxn modelId="{3A037116-D108-4101-B3C6-ADF05B5B1DF4}" type="presOf" srcId="{989ED74D-FD09-4A01-BC4C-BD3C4ADD979B}" destId="{21B7FECA-7C9F-4288-852A-DFB88382E0B0}" srcOrd="0" destOrd="0" presId="urn:microsoft.com/office/officeart/2005/8/layout/StepDownProcess"/>
    <dgm:cxn modelId="{6A15C025-B885-40EF-98A2-42AC8211D860}" srcId="{989ED74D-FD09-4A01-BC4C-BD3C4ADD979B}" destId="{5C750A67-B7FF-42E6-8DFD-3AFBC81C141A}" srcOrd="0" destOrd="0" parTransId="{C9E4F6A9-E1F4-4B87-95FC-FC87C263544F}" sibTransId="{CEDDD63B-E8E1-4196-BA5E-7D9835AE35F1}"/>
    <dgm:cxn modelId="{0D4F436B-68EB-4AA6-87BD-F9B523FC528C}" type="presOf" srcId="{B23025F6-AD68-4141-B526-11F4AE9AB608}" destId="{63FF5364-116D-4EAC-A77A-363F1E726E1E}" srcOrd="0" destOrd="0" presId="urn:microsoft.com/office/officeart/2005/8/layout/StepDownProcess"/>
    <dgm:cxn modelId="{10DA824E-72DD-46F8-9C4C-86E7000AE517}" srcId="{989ED74D-FD09-4A01-BC4C-BD3C4ADD979B}" destId="{744EC897-6062-4B7A-B1F8-8C62EBB0339B}" srcOrd="2" destOrd="0" parTransId="{DE9A0014-D4BA-410C-8567-98F6C544C256}" sibTransId="{CEEEA869-2D47-4193-AE2C-4547AEAB0087}"/>
    <dgm:cxn modelId="{98841754-682E-488F-9E75-0FA64022B827}" type="presOf" srcId="{4235A756-E672-4FDA-8527-51F8E2599B82}" destId="{63FF5364-116D-4EAC-A77A-363F1E726E1E}" srcOrd="0" destOrd="1" presId="urn:microsoft.com/office/officeart/2005/8/layout/StepDownProcess"/>
    <dgm:cxn modelId="{E1E57A77-BAF6-499E-ADC7-69961F5DEE20}" srcId="{E9A8CF20-8633-4136-9446-2B614A13341D}" destId="{F16B0803-E75F-4611-AEF4-510469684F9B}" srcOrd="1" destOrd="0" parTransId="{8431F0D7-7CD2-4F4C-A69A-EF6BCBD9919B}" sibTransId="{5187A8AA-8434-4E97-B956-EAD94737839E}"/>
    <dgm:cxn modelId="{E2ADFE7A-F097-4FBD-91BE-474AD038804E}" srcId="{989ED74D-FD09-4A01-BC4C-BD3C4ADD979B}" destId="{E9A8CF20-8633-4136-9446-2B614A13341D}" srcOrd="1" destOrd="0" parTransId="{EFC994A0-94E7-4192-850B-3F96176FA00D}" sibTransId="{EEDC7BA4-1453-4B93-98C8-5385A5F3C216}"/>
    <dgm:cxn modelId="{FF96977B-1867-4BA3-87C1-388A98BD170B}" type="presOf" srcId="{F16B0803-E75F-4611-AEF4-510469684F9B}" destId="{4CF248BE-F3FA-44C5-A30E-5460863F03DF}" srcOrd="0" destOrd="1" presId="urn:microsoft.com/office/officeart/2005/8/layout/StepDownProcess"/>
    <dgm:cxn modelId="{C70FA489-5AB3-43BF-BB43-3F56759A33A8}" type="presOf" srcId="{E9A8CF20-8633-4136-9446-2B614A13341D}" destId="{6B9225D7-F186-4716-A8C5-8EC8F32152E0}" srcOrd="0" destOrd="0" presId="urn:microsoft.com/office/officeart/2005/8/layout/StepDownProcess"/>
    <dgm:cxn modelId="{08AEA19C-1639-4A2E-B30E-C5656266A2C4}" type="presOf" srcId="{C848DA94-9F76-4CF8-8C22-87BB46EEEBF5}" destId="{4CF248BE-F3FA-44C5-A30E-5460863F03DF}" srcOrd="0" destOrd="0" presId="urn:microsoft.com/office/officeart/2005/8/layout/StepDownProcess"/>
    <dgm:cxn modelId="{B10215A1-628A-4322-9D54-F6B722F5315C}" srcId="{E9A8CF20-8633-4136-9446-2B614A13341D}" destId="{C848DA94-9F76-4CF8-8C22-87BB46EEEBF5}" srcOrd="0" destOrd="0" parTransId="{6618E020-680B-4DE3-93BC-497D1C5D2705}" sibTransId="{C3788E41-2F70-40CC-87AD-8354A6668356}"/>
    <dgm:cxn modelId="{5BA52FEB-4101-4F99-96DA-52F6F65F3DF6}" srcId="{744EC897-6062-4B7A-B1F8-8C62EBB0339B}" destId="{C09F8E19-A693-4A33-948E-C53B7845956E}" srcOrd="0" destOrd="0" parTransId="{5D58FB49-B40E-4CB7-9EA5-5D0146884609}" sibTransId="{182E9E7F-DE97-49B8-ACB6-02B50FA52404}"/>
    <dgm:cxn modelId="{6903E4F8-1BB4-48F5-9A1F-01531E54B7F0}" type="presOf" srcId="{744EC897-6062-4B7A-B1F8-8C62EBB0339B}" destId="{71DAC9C1-1197-4121-A445-54CC99321A67}" srcOrd="0" destOrd="0" presId="urn:microsoft.com/office/officeart/2005/8/layout/StepDownProcess"/>
    <dgm:cxn modelId="{C18F15FB-7AF5-4C0F-BE7C-033741C6232D}" srcId="{5C750A67-B7FF-42E6-8DFD-3AFBC81C141A}" destId="{B23025F6-AD68-4141-B526-11F4AE9AB608}" srcOrd="0" destOrd="0" parTransId="{F8D6E86B-5678-4AE3-901C-D9E6F892F9A3}" sibTransId="{8272873A-8D23-4CE5-876E-59B8EBAC011A}"/>
    <dgm:cxn modelId="{74BAC00B-F4BE-4D5D-84CD-2A5E2E2F361A}" type="presParOf" srcId="{21B7FECA-7C9F-4288-852A-DFB88382E0B0}" destId="{2CF1646B-7853-4FA7-A3AF-953A50EF19E2}" srcOrd="0" destOrd="0" presId="urn:microsoft.com/office/officeart/2005/8/layout/StepDownProcess"/>
    <dgm:cxn modelId="{52C3113A-2898-4438-BD32-65E72C9572C2}" type="presParOf" srcId="{2CF1646B-7853-4FA7-A3AF-953A50EF19E2}" destId="{8BB141D2-7567-4940-8FE5-4614B2110483}" srcOrd="0" destOrd="0" presId="urn:microsoft.com/office/officeart/2005/8/layout/StepDownProcess"/>
    <dgm:cxn modelId="{E95594CE-214F-44B0-AB4D-4B2FBC7660C6}" type="presParOf" srcId="{2CF1646B-7853-4FA7-A3AF-953A50EF19E2}" destId="{3E7024EE-2CCA-47DF-B461-BDDF2C1BEBF6}" srcOrd="1" destOrd="0" presId="urn:microsoft.com/office/officeart/2005/8/layout/StepDownProcess"/>
    <dgm:cxn modelId="{2F38ACC3-FF4F-4E45-B099-39A19E710FC4}" type="presParOf" srcId="{2CF1646B-7853-4FA7-A3AF-953A50EF19E2}" destId="{63FF5364-116D-4EAC-A77A-363F1E726E1E}" srcOrd="2" destOrd="0" presId="urn:microsoft.com/office/officeart/2005/8/layout/StepDownProcess"/>
    <dgm:cxn modelId="{FB747095-EEB5-4631-9649-15D760DFF0E3}" type="presParOf" srcId="{21B7FECA-7C9F-4288-852A-DFB88382E0B0}" destId="{107DD020-86B0-4763-AF41-393581C17205}" srcOrd="1" destOrd="0" presId="urn:microsoft.com/office/officeart/2005/8/layout/StepDownProcess"/>
    <dgm:cxn modelId="{79625690-8D85-4849-9F8A-68AE3F5BD8A3}" type="presParOf" srcId="{21B7FECA-7C9F-4288-852A-DFB88382E0B0}" destId="{76AB30E8-37AE-453A-8CBC-FF5DF3E72F94}" srcOrd="2" destOrd="0" presId="urn:microsoft.com/office/officeart/2005/8/layout/StepDownProcess"/>
    <dgm:cxn modelId="{DF1E65BF-CE79-49C6-8655-3582F3F3386A}" type="presParOf" srcId="{76AB30E8-37AE-453A-8CBC-FF5DF3E72F94}" destId="{C7970357-5D8B-4FFB-B6FB-615D3550AB2C}" srcOrd="0" destOrd="0" presId="urn:microsoft.com/office/officeart/2005/8/layout/StepDownProcess"/>
    <dgm:cxn modelId="{8BEB4B46-32AA-4819-979D-9B2096F6ABEC}" type="presParOf" srcId="{76AB30E8-37AE-453A-8CBC-FF5DF3E72F94}" destId="{6B9225D7-F186-4716-A8C5-8EC8F32152E0}" srcOrd="1" destOrd="0" presId="urn:microsoft.com/office/officeart/2005/8/layout/StepDownProcess"/>
    <dgm:cxn modelId="{BBD03A4B-947D-441C-B7F1-708A245DAEAE}" type="presParOf" srcId="{76AB30E8-37AE-453A-8CBC-FF5DF3E72F94}" destId="{4CF248BE-F3FA-44C5-A30E-5460863F03DF}" srcOrd="2" destOrd="0" presId="urn:microsoft.com/office/officeart/2005/8/layout/StepDownProcess"/>
    <dgm:cxn modelId="{41AE318F-19AF-4F1D-BD2F-F67DE6F40E7B}" type="presParOf" srcId="{21B7FECA-7C9F-4288-852A-DFB88382E0B0}" destId="{D90B731E-B19C-4070-A9CE-A466F7DC4330}" srcOrd="3" destOrd="0" presId="urn:microsoft.com/office/officeart/2005/8/layout/StepDownProcess"/>
    <dgm:cxn modelId="{CB4C4D21-5B18-4486-B069-CC598C578BEF}" type="presParOf" srcId="{21B7FECA-7C9F-4288-852A-DFB88382E0B0}" destId="{538D84DA-F244-4D71-9AB0-D0DFC9664B89}" srcOrd="4" destOrd="0" presId="urn:microsoft.com/office/officeart/2005/8/layout/StepDownProcess"/>
    <dgm:cxn modelId="{0E265A5E-901D-4E84-B370-FC22A86D2E31}" type="presParOf" srcId="{538D84DA-F244-4D71-9AB0-D0DFC9664B89}" destId="{71DAC9C1-1197-4121-A445-54CC99321A67}" srcOrd="0" destOrd="0" presId="urn:microsoft.com/office/officeart/2005/8/layout/StepDownProcess"/>
    <dgm:cxn modelId="{D35505FD-62D5-492D-A021-8FC84DAD29FB}" type="presParOf" srcId="{538D84DA-F244-4D71-9AB0-D0DFC9664B89}" destId="{1AA8B221-27EA-4202-845F-315677E4C35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141D2-7567-4940-8FE5-4614B2110483}">
      <dsp:nvSpPr>
        <dsp:cNvPr id="0" name=""/>
        <dsp:cNvSpPr/>
      </dsp:nvSpPr>
      <dsp:spPr>
        <a:xfrm rot="5400000">
          <a:off x="941720" y="1399419"/>
          <a:ext cx="1237665" cy="140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024EE-2CCA-47DF-B461-BDDF2C1BEBF6}">
      <dsp:nvSpPr>
        <dsp:cNvPr id="0" name=""/>
        <dsp:cNvSpPr/>
      </dsp:nvSpPr>
      <dsp:spPr>
        <a:xfrm>
          <a:off x="613813" y="27442"/>
          <a:ext cx="2083500" cy="14583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Effectuer une requête API</a:t>
          </a:r>
          <a:endParaRPr lang="fr-FR" sz="2600" kern="1200" dirty="0"/>
        </a:p>
      </dsp:txBody>
      <dsp:txXfrm>
        <a:off x="685018" y="98647"/>
        <a:ext cx="1941090" cy="1315972"/>
      </dsp:txXfrm>
    </dsp:sp>
    <dsp:sp modelId="{63FF5364-116D-4EAC-A77A-363F1E726E1E}">
      <dsp:nvSpPr>
        <dsp:cNvPr id="0" name=""/>
        <dsp:cNvSpPr/>
      </dsp:nvSpPr>
      <dsp:spPr>
        <a:xfrm>
          <a:off x="2662847" y="166532"/>
          <a:ext cx="1584272" cy="117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ID / clé pour accéder à l'API </a:t>
          </a:r>
          <a:r>
            <a:rPr lang="fr-FR" sz="1400" kern="1200" dirty="0" err="1"/>
            <a:t>Edamam</a:t>
          </a:r>
          <a:r>
            <a:rPr lang="fr-FR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Définition URL</a:t>
          </a:r>
        </a:p>
      </dsp:txBody>
      <dsp:txXfrm>
        <a:off x="2662847" y="166532"/>
        <a:ext cx="1584272" cy="1178729"/>
      </dsp:txXfrm>
    </dsp:sp>
    <dsp:sp modelId="{C7970357-5D8B-4FFB-B6FB-615D3550AB2C}">
      <dsp:nvSpPr>
        <dsp:cNvPr id="0" name=""/>
        <dsp:cNvSpPr/>
      </dsp:nvSpPr>
      <dsp:spPr>
        <a:xfrm rot="5400000">
          <a:off x="2685706" y="3037663"/>
          <a:ext cx="1237665" cy="140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225D7-F186-4716-A8C5-8EC8F32152E0}">
      <dsp:nvSpPr>
        <dsp:cNvPr id="0" name=""/>
        <dsp:cNvSpPr/>
      </dsp:nvSpPr>
      <dsp:spPr>
        <a:xfrm>
          <a:off x="2357800" y="1665686"/>
          <a:ext cx="2083500" cy="14583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Traiter la réponse de l'API</a:t>
          </a:r>
          <a:endParaRPr lang="fr-FR" sz="2600" kern="1200" dirty="0"/>
        </a:p>
      </dsp:txBody>
      <dsp:txXfrm>
        <a:off x="2429005" y="1736891"/>
        <a:ext cx="1941090" cy="1315972"/>
      </dsp:txXfrm>
    </dsp:sp>
    <dsp:sp modelId="{4CF248BE-F3FA-44C5-A30E-5460863F03DF}">
      <dsp:nvSpPr>
        <dsp:cNvPr id="0" name=""/>
        <dsp:cNvSpPr/>
      </dsp:nvSpPr>
      <dsp:spPr>
        <a:xfrm>
          <a:off x="4429822" y="1804776"/>
          <a:ext cx="1538296" cy="117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Extraction données 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Liste des 10 produits demandés</a:t>
          </a:r>
        </a:p>
      </dsp:txBody>
      <dsp:txXfrm>
        <a:off x="4429822" y="1804776"/>
        <a:ext cx="1538296" cy="1178729"/>
      </dsp:txXfrm>
    </dsp:sp>
    <dsp:sp modelId="{71DAC9C1-1197-4121-A445-54CC99321A67}">
      <dsp:nvSpPr>
        <dsp:cNvPr id="0" name=""/>
        <dsp:cNvSpPr/>
      </dsp:nvSpPr>
      <dsp:spPr>
        <a:xfrm>
          <a:off x="4101787" y="3303931"/>
          <a:ext cx="2083500" cy="14583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Enregistrer les données</a:t>
          </a:r>
          <a:endParaRPr lang="fr-FR" sz="2600" kern="1200" dirty="0"/>
        </a:p>
      </dsp:txBody>
      <dsp:txXfrm>
        <a:off x="4172992" y="3375136"/>
        <a:ext cx="1941090" cy="1315972"/>
      </dsp:txXfrm>
    </dsp:sp>
    <dsp:sp modelId="{1AA8B221-27EA-4202-845F-315677E4C352}">
      <dsp:nvSpPr>
        <dsp:cNvPr id="0" name=""/>
        <dsp:cNvSpPr/>
      </dsp:nvSpPr>
      <dsp:spPr>
        <a:xfrm>
          <a:off x="6185287" y="3443021"/>
          <a:ext cx="1515339" cy="117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Restitution au format csv</a:t>
          </a:r>
        </a:p>
      </dsp:txBody>
      <dsp:txXfrm>
        <a:off x="6185287" y="3443021"/>
        <a:ext cx="1515339" cy="117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3CD5213-F3E0-4FF8-914A-4676CD191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D36AF-A4CC-4633-B8B3-6944B0EF8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0126-3A4A-4BFC-B595-3810DCC3C247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0311C-1EF7-4DB2-AE5D-AE54BE3A6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1932D5-91E5-4EDB-A08E-539FE08AF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2ACD-327D-48FD-88FD-4ADC23782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9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5E9A3-D9EC-4CBF-9F14-8889B015B8AC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D346B-34AE-4441-B895-4B3AE1B52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957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4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0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92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9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8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2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14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8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39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3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4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819-915D-4619-A661-CB9EE54F6C61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6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DD66-6DA8-47CC-BD1A-97969B57E588}" type="datetime1">
              <a:rPr lang="fr-FR" smtClean="0"/>
              <a:t>18/07/2024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E067-1C5E-4F53-B35C-974D514234FB}" type="datetime1">
              <a:rPr lang="fr-FR" smtClean="0"/>
              <a:t>18/07/2024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E792-D0ED-4D55-B23C-3F8400A76CE8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29-4C63-484F-8992-CD7564FDB187}" type="datetime1">
              <a:rPr lang="fr-FR" smtClean="0"/>
              <a:t>18/07/2024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B54-07D9-4624-ADCF-6F335038D323}" type="datetime1">
              <a:rPr lang="fr-FR" smtClean="0"/>
              <a:t>18/07/2024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E771-81E0-45CA-8D20-9E0B03FD4415}" type="datetime1">
              <a:rPr lang="fr-FR" smtClean="0"/>
              <a:t>18/07/2024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347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4178-006A-4DF3-BAF6-CDBD4595B4B5}" type="datetime1">
              <a:rPr lang="fr-FR" smtClean="0"/>
              <a:t>18/07/2024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3FE4-ADA1-4409-BD29-0A851519B326}" type="datetime1">
              <a:rPr lang="fr-FR" smtClean="0"/>
              <a:t>18/07/2024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3DFB-C90D-4BF1-92BB-C99FA832AACE}" type="datetime1">
              <a:rPr lang="fr-FR" smtClean="0"/>
              <a:t>18/07/2024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414B-4DD0-43C0-BBFC-1665BDD09B3C}" type="datetime1">
              <a:rPr lang="fr-FR" smtClean="0"/>
              <a:t>18/07/2024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7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E771-81E0-45CA-8D20-9E0B03FD4415}" type="datetime1">
              <a:rPr lang="fr-FR" smtClean="0"/>
              <a:t>18/07/2024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 Commerce Art vectoriel, icônes et graphiques à télécharger gratuitement">
            <a:extLst>
              <a:ext uri="{FF2B5EF4-FFF2-40B4-BE49-F238E27FC236}">
                <a16:creationId xmlns:a16="http://schemas.microsoft.com/office/drawing/2014/main" id="{27B462CC-DA65-4B78-9E04-F68ABC402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08" y="466627"/>
            <a:ext cx="6434679" cy="51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6F1D930-E7DA-4190-859F-D3DEFE1698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P4 : Etude de faisabilité – Classification automatique objets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4FD4E38-7006-402A-B15F-93D73EB5F8C7}"/>
              </a:ext>
            </a:extLst>
          </p:cNvPr>
          <p:cNvSpPr txBox="1">
            <a:spLocks/>
          </p:cNvSpPr>
          <p:nvPr/>
        </p:nvSpPr>
        <p:spPr>
          <a:xfrm>
            <a:off x="848805" y="5284666"/>
            <a:ext cx="4310406" cy="933254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chemeClr val="bg1"/>
                </a:solidFill>
              </a:rPr>
              <a:t>Auteur : COMAS Christophe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</a:rPr>
              <a:t>MENTOR : Ahmadou Ndiaye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3B61309-D64C-427E-861B-50003C5DC47F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5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10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Features par </a:t>
            </a:r>
            <a:r>
              <a:rPr lang="fr-FR" dirty="0" err="1">
                <a:solidFill>
                  <a:schemeClr val="bg1"/>
                </a:solidFill>
              </a:rPr>
              <a:t>TfidVectorizer</a:t>
            </a:r>
            <a:r>
              <a:rPr lang="fr-FR" dirty="0">
                <a:solidFill>
                  <a:schemeClr val="bg1"/>
                </a:solidFill>
              </a:rPr>
              <a:t>  TF-IDF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5F738B5-AA5C-4314-B276-BA8A9C76C559}"/>
              </a:ext>
            </a:extLst>
          </p:cNvPr>
          <p:cNvSpPr txBox="1"/>
          <p:nvPr/>
        </p:nvSpPr>
        <p:spPr>
          <a:xfrm>
            <a:off x="8557811" y="2443888"/>
            <a:ext cx="2851609" cy="2973050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 Bag of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pondérée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Pondération des mots inutile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mots originaux du corpus sont révélés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Facilité d’utilisation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D0B33-07D1-45B9-9A30-4296702EF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" y="1254675"/>
            <a:ext cx="7820036" cy="45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11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Features par </a:t>
            </a:r>
            <a:r>
              <a:rPr lang="fr-FR" dirty="0" err="1">
                <a:solidFill>
                  <a:schemeClr val="bg1"/>
                </a:solidFill>
              </a:rPr>
              <a:t>TfidVectorizer</a:t>
            </a:r>
            <a:r>
              <a:rPr lang="fr-FR" dirty="0">
                <a:solidFill>
                  <a:schemeClr val="bg1"/>
                </a:solidFill>
              </a:rPr>
              <a:t>  TF-IDF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78A88F7-3A57-4D89-91F8-004FFC3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9694"/>
            <a:ext cx="7525527" cy="39502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688BFD-9C8F-4EDE-A2DE-D9583C714DA5}"/>
              </a:ext>
            </a:extLst>
          </p:cNvPr>
          <p:cNvSpPr txBox="1"/>
          <p:nvPr/>
        </p:nvSpPr>
        <p:spPr>
          <a:xfrm>
            <a:off x="9255395" y="2745545"/>
            <a:ext cx="2851609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 : 0,56</a:t>
            </a:r>
          </a:p>
        </p:txBody>
      </p:sp>
    </p:spTree>
    <p:extLst>
      <p:ext uri="{BB962C8B-B14F-4D97-AF65-F5344CB8AC3E}">
        <p14:creationId xmlns:p14="http://schemas.microsoft.com/office/powerpoint/2010/main" val="64086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12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Words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embeddings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2E7DDF8-C492-404C-85F5-A878C0897737}"/>
              </a:ext>
            </a:extLst>
          </p:cNvPr>
          <p:cNvSpPr txBox="1"/>
          <p:nvPr/>
        </p:nvSpPr>
        <p:spPr>
          <a:xfrm>
            <a:off x="6994689" y="2465004"/>
            <a:ext cx="3836709" cy="21099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Réseau de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neuronnes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avec 3 couches permettant de transformer le texte en vecteur.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vecteur représente le sens des mots et leurs caractéristiques (homme, femme, animal)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01E8955-37F2-4E18-93E6-5DBD9EF32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42" r="52663"/>
          <a:stretch/>
        </p:blipFill>
        <p:spPr>
          <a:xfrm>
            <a:off x="1046028" y="2592396"/>
            <a:ext cx="4640766" cy="21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13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Words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embeddings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497DA6D-DE8C-4481-94E8-6E068D7F5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415"/>
            <a:ext cx="7216117" cy="39502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651D4F9-4507-4646-AC1C-9166FA839221}"/>
              </a:ext>
            </a:extLst>
          </p:cNvPr>
          <p:cNvSpPr txBox="1"/>
          <p:nvPr/>
        </p:nvSpPr>
        <p:spPr>
          <a:xfrm>
            <a:off x="9255395" y="2745545"/>
            <a:ext cx="2851609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 : 0,25</a:t>
            </a:r>
          </a:p>
        </p:txBody>
      </p:sp>
    </p:spTree>
    <p:extLst>
      <p:ext uri="{BB962C8B-B14F-4D97-AF65-F5344CB8AC3E}">
        <p14:creationId xmlns:p14="http://schemas.microsoft.com/office/powerpoint/2010/main" val="87831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14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Modèle BERT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66C3DA9-BB63-4991-BBF8-C455A746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8" y="4015819"/>
            <a:ext cx="6785783" cy="18606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2E7DDF8-C492-404C-85F5-A878C0897737}"/>
              </a:ext>
            </a:extLst>
          </p:cNvPr>
          <p:cNvSpPr txBox="1"/>
          <p:nvPr/>
        </p:nvSpPr>
        <p:spPr>
          <a:xfrm>
            <a:off x="7443950" y="2144909"/>
            <a:ext cx="4114800" cy="364438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Modèle state of the art 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Utilisation d’empilement de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transformers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composés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D’une étape de self-attention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D’une sortie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feed-forward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qui va servir d’input a la couche suivante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niveaux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embeddings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segment de 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position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41E11C-E340-42B1-A7FB-9662D0902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96" y="1419186"/>
            <a:ext cx="6404807" cy="24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15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Modèle BERT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24E6D727-147C-44B7-9B17-238F0769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3" y="1739115"/>
            <a:ext cx="7525527" cy="3950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CF50E41-6F03-4A7C-A693-12A7F185C92E}"/>
              </a:ext>
            </a:extLst>
          </p:cNvPr>
          <p:cNvSpPr txBox="1"/>
          <p:nvPr/>
        </p:nvSpPr>
        <p:spPr>
          <a:xfrm>
            <a:off x="9255395" y="2745545"/>
            <a:ext cx="2851609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 : 0,18</a:t>
            </a:r>
          </a:p>
        </p:txBody>
      </p:sp>
    </p:spTree>
    <p:extLst>
      <p:ext uri="{BB962C8B-B14F-4D97-AF65-F5344CB8AC3E}">
        <p14:creationId xmlns:p14="http://schemas.microsoft.com/office/powerpoint/2010/main" val="1799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16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Traitement des images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8FB0BA3-EFF3-4958-B6C1-E61B1A062A17}"/>
              </a:ext>
            </a:extLst>
          </p:cNvPr>
          <p:cNvSpPr txBox="1"/>
          <p:nvPr/>
        </p:nvSpPr>
        <p:spPr>
          <a:xfrm>
            <a:off x="7465244" y="2676144"/>
            <a:ext cx="3447295" cy="2397621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Réalisation de prétraitement :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Mise a l’échelle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Passage au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grayscale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Ajout d’un filtre médian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6E1DBA-2A19-400C-B1B3-40A34E198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06" y="4287211"/>
            <a:ext cx="3447295" cy="17739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8933A1-4C0F-45B9-8477-5E65EECAA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1" y="1383637"/>
            <a:ext cx="3678479" cy="2608376"/>
          </a:xfrm>
          <a:prstGeom prst="rect">
            <a:avLst/>
          </a:prstGeom>
        </p:spPr>
      </p:pic>
      <p:sp>
        <p:nvSpPr>
          <p:cNvPr id="8" name="Flèche : courbe vers la gauche 7">
            <a:extLst>
              <a:ext uri="{FF2B5EF4-FFF2-40B4-BE49-F238E27FC236}">
                <a16:creationId xmlns:a16="http://schemas.microsoft.com/office/drawing/2014/main" id="{50B7217B-8382-47BC-B229-AA21E5195697}"/>
              </a:ext>
            </a:extLst>
          </p:cNvPr>
          <p:cNvSpPr/>
          <p:nvPr/>
        </p:nvSpPr>
        <p:spPr>
          <a:xfrm rot="20806004">
            <a:off x="6257001" y="3082565"/>
            <a:ext cx="736901" cy="1677971"/>
          </a:xfrm>
          <a:prstGeom prst="curvedLeftArrow">
            <a:avLst>
              <a:gd name="adj1" fmla="val 25000"/>
              <a:gd name="adj2" fmla="val 644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1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17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Classification non supervisée avec données Visuelles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EB3B4F7-E083-4076-953C-16CCD4CAFC79}"/>
              </a:ext>
            </a:extLst>
          </p:cNvPr>
          <p:cNvGrpSpPr/>
          <p:nvPr/>
        </p:nvGrpSpPr>
        <p:grpSpPr>
          <a:xfrm>
            <a:off x="2550026" y="2049646"/>
            <a:ext cx="6060574" cy="2758708"/>
            <a:chOff x="2125820" y="2265448"/>
            <a:chExt cx="6778312" cy="2758708"/>
          </a:xfrm>
        </p:grpSpPr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EABE300A-226E-400A-B450-DB3B9F8FBA4B}"/>
                </a:ext>
              </a:extLst>
            </p:cNvPr>
            <p:cNvSpPr/>
            <p:nvPr/>
          </p:nvSpPr>
          <p:spPr>
            <a:xfrm>
              <a:off x="2125820" y="2265448"/>
              <a:ext cx="6778312" cy="275870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A17724-9FE1-421C-98A2-D5265473618C}"/>
                </a:ext>
              </a:extLst>
            </p:cNvPr>
            <p:cNvSpPr/>
            <p:nvPr/>
          </p:nvSpPr>
          <p:spPr>
            <a:xfrm>
              <a:off x="2366128" y="3093060"/>
              <a:ext cx="1713823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SIFT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606179D-C5B0-40B0-8776-6B308629E797}"/>
                </a:ext>
              </a:extLst>
            </p:cNvPr>
            <p:cNvSpPr/>
            <p:nvPr/>
          </p:nvSpPr>
          <p:spPr>
            <a:xfrm>
              <a:off x="4443798" y="3093060"/>
              <a:ext cx="2142356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VGG16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CF6BEAFD-AB2F-48E5-9060-2694051CF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5"/>
          <a:stretch/>
        </p:blipFill>
        <p:spPr>
          <a:xfrm>
            <a:off x="912001" y="2510282"/>
            <a:ext cx="1504101" cy="18374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BECB34-8B00-4D65-864C-9E8946D9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272" y="3151999"/>
            <a:ext cx="22938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bert_features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([[-1.4480226e-01, -9.4545372e-02, 6.0723805e-01, ...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1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18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Méthode SIFT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alcul des DoG">
            <a:extLst>
              <a:ext uri="{FF2B5EF4-FFF2-40B4-BE49-F238E27FC236}">
                <a16:creationId xmlns:a16="http://schemas.microsoft.com/office/drawing/2014/main" id="{A4E7C682-3EDF-4E42-9900-FED8BBE8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5" y="1730277"/>
            <a:ext cx="53625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77E1457-D2FB-4081-88D0-ED2E613B83F9}"/>
              </a:ext>
            </a:extLst>
          </p:cNvPr>
          <p:cNvSpPr txBox="1"/>
          <p:nvPr/>
        </p:nvSpPr>
        <p:spPr>
          <a:xfrm>
            <a:off x="6485641" y="1798617"/>
            <a:ext cx="4436325" cy="383619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Algorythme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SIFT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 à rotation/échelle/luminosité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Permet de calculer les points clés (bords, coins) de l’image et leurs descripteurs associés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Réalisation de Bag of Visual Word par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clusterisation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des descripteurs de l’image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64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19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Méthode SIFT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731DF9DA-16FE-4DE7-BDFF-3F2F41B8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9694"/>
            <a:ext cx="7443231" cy="39502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328B07-E833-4C06-8531-E6F39F153B88}"/>
              </a:ext>
            </a:extLst>
          </p:cNvPr>
          <p:cNvSpPr txBox="1"/>
          <p:nvPr/>
        </p:nvSpPr>
        <p:spPr>
          <a:xfrm>
            <a:off x="8422064" y="2907018"/>
            <a:ext cx="3299382" cy="21099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Algorythme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SIFT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 : 0,02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 permet pas de conclure sur la faisabilité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9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F36A3-98D7-4592-A76C-EE62BF3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82" y="1332345"/>
            <a:ext cx="10132968" cy="41933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Problématique :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 Expérience vendeur désagréable, manque de fluidité lors de la catégorisation du produit</a:t>
            </a:r>
          </a:p>
          <a:p>
            <a:pPr algn="l">
              <a:buFont typeface="+mj-lt"/>
              <a:buAutoNum type="arabicPeriod"/>
            </a:pPr>
            <a:endParaRPr lang="fr-FR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Solution envisagée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: Modèle classification permettant de détecter les principales catégories d’objets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380E0A2-320F-4B97-AA85-4CA457FF93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Contexte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B9F26D-0E5E-4E95-90A0-4D52B1CC969A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20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Utilisation du transfert </a:t>
            </a:r>
            <a:r>
              <a:rPr lang="fr-FR" dirty="0" err="1">
                <a:solidFill>
                  <a:schemeClr val="bg1"/>
                </a:solidFill>
              </a:rPr>
              <a:t>learning</a:t>
            </a:r>
            <a:r>
              <a:rPr lang="fr-FR" dirty="0">
                <a:solidFill>
                  <a:schemeClr val="bg1"/>
                </a:solidFill>
              </a:rPr>
              <a:t> avec VGG16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A4FC18A-F29E-4B5C-A67B-560E98738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0" y="1739115"/>
            <a:ext cx="6167406" cy="392951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1C928C6-1D14-43AB-9A4B-A68C3097B67D}"/>
              </a:ext>
            </a:extLst>
          </p:cNvPr>
          <p:cNvSpPr txBox="1"/>
          <p:nvPr/>
        </p:nvSpPr>
        <p:spPr>
          <a:xfrm>
            <a:off x="7502952" y="2157670"/>
            <a:ext cx="3447295" cy="354847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Modèle en réseau de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neuronnes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16 couches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Permet l’utilisation de poids prédéfinis '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imagenet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 pour les couches du réseau, gain de temps +++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Récupération des features en excluant la top-layer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6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Classification non supervisée – VGG16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231EA8E4-3444-456A-9AE5-D973B2B4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115"/>
            <a:ext cx="7525527" cy="398679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E10E5EF-B3BE-46D0-83FC-7D4803A8EE06}"/>
              </a:ext>
            </a:extLst>
          </p:cNvPr>
          <p:cNvSpPr txBox="1"/>
          <p:nvPr/>
        </p:nvSpPr>
        <p:spPr>
          <a:xfrm>
            <a:off x="8422063" y="2907018"/>
            <a:ext cx="3436561" cy="124676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 : 0,4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Etude de faisabilité : favorable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28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Classification supervisée VGG16 – Données visuelles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257A7F3-1108-4FFB-8BA0-BE84FC6DE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0"/>
          <a:stretch/>
        </p:blipFill>
        <p:spPr>
          <a:xfrm>
            <a:off x="611957" y="1235854"/>
            <a:ext cx="4695334" cy="467259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01FB41-0452-4735-846F-A61BB161E69F}"/>
              </a:ext>
            </a:extLst>
          </p:cNvPr>
          <p:cNvSpPr txBox="1"/>
          <p:nvPr/>
        </p:nvSpPr>
        <p:spPr>
          <a:xfrm>
            <a:off x="6367021" y="2680775"/>
            <a:ext cx="3299382" cy="1822192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0,8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classification automatisée uniquement sur la base des images semble réalisable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6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Classification supervisée – </a:t>
            </a:r>
            <a:r>
              <a:rPr lang="fr-FR" dirty="0" err="1">
                <a:solidFill>
                  <a:schemeClr val="bg1"/>
                </a:solidFill>
              </a:rPr>
              <a:t>dATA</a:t>
            </a:r>
            <a:r>
              <a:rPr lang="fr-FR" dirty="0">
                <a:solidFill>
                  <a:schemeClr val="bg1"/>
                </a:solidFill>
              </a:rPr>
              <a:t> AUGMENTATION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64E7DE4-B3B2-46AC-884C-FB550D1A6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0"/>
          <a:stretch/>
        </p:blipFill>
        <p:spPr>
          <a:xfrm>
            <a:off x="5917675" y="1614562"/>
            <a:ext cx="4114800" cy="413148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618988-5B33-483A-A171-640365BE7D70}"/>
              </a:ext>
            </a:extLst>
          </p:cNvPr>
          <p:cNvSpPr txBox="1"/>
          <p:nvPr/>
        </p:nvSpPr>
        <p:spPr>
          <a:xfrm>
            <a:off x="2816256" y="1078280"/>
            <a:ext cx="680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RandomFlip</a:t>
            </a:r>
            <a:r>
              <a:rPr lang="fr-FR" dirty="0"/>
              <a:t>/rotation = 0,2                               </a:t>
            </a:r>
            <a:r>
              <a:rPr lang="fr-FR" dirty="0" err="1"/>
              <a:t>RandomFlip</a:t>
            </a:r>
            <a:r>
              <a:rPr lang="fr-FR" dirty="0"/>
              <a:t>/rotation =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B3E23C-A243-49DD-898C-2084AAAFF30E}"/>
              </a:ext>
            </a:extLst>
          </p:cNvPr>
          <p:cNvSpPr txBox="1"/>
          <p:nvPr/>
        </p:nvSpPr>
        <p:spPr>
          <a:xfrm>
            <a:off x="9063086" y="3429000"/>
            <a:ext cx="2743200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data augmentation ne permet pas d’amélioration du résultat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2A97C-CC66-49A3-BF47-238A00BEE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524000" y="1581266"/>
            <a:ext cx="4114800" cy="41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API – </a:t>
            </a:r>
            <a:r>
              <a:rPr lang="fr-FR" dirty="0" err="1">
                <a:solidFill>
                  <a:schemeClr val="bg1"/>
                </a:solidFill>
              </a:rPr>
              <a:t>Récuperation</a:t>
            </a:r>
            <a:r>
              <a:rPr lang="fr-FR" dirty="0">
                <a:solidFill>
                  <a:schemeClr val="bg1"/>
                </a:solidFill>
              </a:rPr>
              <a:t> des produits contenant du champagne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F5A2229-283C-4639-BA28-8E65B00F2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180207"/>
              </p:ext>
            </p:extLst>
          </p:nvPr>
        </p:nvGraphicFramePr>
        <p:xfrm>
          <a:off x="-291216" y="1262383"/>
          <a:ext cx="8314441" cy="4789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82304D35-7793-4E22-B818-D1BC3A6D1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7461" y="1739115"/>
            <a:ext cx="6406277" cy="12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3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380E0A2-320F-4B97-AA85-4CA457FF93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DATASET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B9F26D-0E5E-4E95-90A0-4D52B1CC969A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4E52174-FC36-4240-A7B0-69EED4AC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4"/>
          <a:stretch/>
        </p:blipFill>
        <p:spPr>
          <a:xfrm>
            <a:off x="1329180" y="1861486"/>
            <a:ext cx="5101435" cy="326984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06A1362-766B-4D5D-B4F2-9DA9CDAE8210}"/>
              </a:ext>
            </a:extLst>
          </p:cNvPr>
          <p:cNvSpPr txBox="1"/>
          <p:nvPr/>
        </p:nvSpPr>
        <p:spPr>
          <a:xfrm>
            <a:off x="7130591" y="2710335"/>
            <a:ext cx="2851609" cy="21099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de 1050 articles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Catégories à classifier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5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Exploration des données textuelles – Totalité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8782485" y="2094148"/>
            <a:ext cx="2851609" cy="323040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Wordcloud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Analog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Montre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Baby, coton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Babycare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Ceramic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mug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Kitchen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3C637D6-95CD-4EDF-A1E8-D1A1E667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6" y="1793138"/>
            <a:ext cx="7223774" cy="37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Exploration des données textuelles - Montres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6077FFE-9AA6-420A-9001-440C460A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3" y="1889944"/>
            <a:ext cx="7223774" cy="37033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F222F8-F13C-4BC0-888B-623FF93F5FF6}"/>
              </a:ext>
            </a:extLst>
          </p:cNvPr>
          <p:cNvSpPr txBox="1"/>
          <p:nvPr/>
        </p:nvSpPr>
        <p:spPr>
          <a:xfrm>
            <a:off x="9065289" y="1889944"/>
            <a:ext cx="2851609" cy="2397621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Wordcloud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montres 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woman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analog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50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Exploration des données Visuelles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6863181" y="2762733"/>
            <a:ext cx="3864205" cy="21099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 de bonne qualité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 d’image absente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150 images par catégories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8A39F0-5DF2-4DC3-AADA-DBB8668D5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3" y="3620856"/>
            <a:ext cx="3591295" cy="2894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B9D4E1D-E052-4238-870B-05F9012A7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2" y="921596"/>
            <a:ext cx="3678479" cy="26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7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Extraction des features textuelles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FCB5F9-4C4C-42A5-B460-C4F08C8EA8C7}"/>
              </a:ext>
            </a:extLst>
          </p:cNvPr>
          <p:cNvGrpSpPr/>
          <p:nvPr/>
        </p:nvGrpSpPr>
        <p:grpSpPr>
          <a:xfrm>
            <a:off x="2550026" y="2049646"/>
            <a:ext cx="7348118" cy="2758708"/>
            <a:chOff x="2125820" y="2265448"/>
            <a:chExt cx="6778312" cy="2758708"/>
          </a:xfrm>
        </p:grpSpPr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7A16A804-4A8A-459C-9D17-D57852980A36}"/>
                </a:ext>
              </a:extLst>
            </p:cNvPr>
            <p:cNvSpPr/>
            <p:nvPr/>
          </p:nvSpPr>
          <p:spPr>
            <a:xfrm>
              <a:off x="2125820" y="2265448"/>
              <a:ext cx="6778312" cy="275870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8A8BC64-8E4D-4864-A7C0-E30ECD5A1C51}"/>
                </a:ext>
              </a:extLst>
            </p:cNvPr>
            <p:cNvSpPr/>
            <p:nvPr/>
          </p:nvSpPr>
          <p:spPr>
            <a:xfrm>
              <a:off x="2366128" y="3093060"/>
              <a:ext cx="1713823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Comptage / </a:t>
              </a:r>
              <a:r>
                <a:rPr lang="fr-FR" sz="2000" kern="1200" dirty="0" err="1"/>
                <a:t>tf-idf</a:t>
              </a:r>
              <a:endParaRPr lang="fr-FR" sz="2000" kern="1200" dirty="0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B2B56B0B-92ED-4ED9-957F-BF54EBD01FCB}"/>
                </a:ext>
              </a:extLst>
            </p:cNvPr>
            <p:cNvSpPr/>
            <p:nvPr/>
          </p:nvSpPr>
          <p:spPr>
            <a:xfrm>
              <a:off x="4443798" y="3093060"/>
              <a:ext cx="2142356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Word </a:t>
              </a:r>
              <a:r>
                <a:rPr lang="fr-FR" sz="2000" kern="1200" dirty="0" err="1"/>
                <a:t>embedding</a:t>
              </a:r>
              <a:endParaRPr lang="fr-FR" sz="2000" kern="1200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931CED9-A07F-404A-8574-CB63A9991D93}"/>
                </a:ext>
              </a:extLst>
            </p:cNvPr>
            <p:cNvSpPr/>
            <p:nvPr/>
          </p:nvSpPr>
          <p:spPr>
            <a:xfrm>
              <a:off x="6752037" y="3093060"/>
              <a:ext cx="1477563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Bert</a:t>
              </a: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D852275B-593F-42B4-BCE9-C7F80D17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7" y="2981042"/>
            <a:ext cx="1747586" cy="895914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E98F4C12-DF6E-4938-BD22-74A8BFEF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3152000"/>
            <a:ext cx="197233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([[ 0.4219697 , -0.6182825 , -0.24789211, ..., 1.1415256 , 0.8342685 , -1.1281605 ],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854B21B-8BCB-4E75-81BB-A69A7B38F2D1}"/>
              </a:ext>
            </a:extLst>
          </p:cNvPr>
          <p:cNvSpPr txBox="1"/>
          <p:nvPr/>
        </p:nvSpPr>
        <p:spPr>
          <a:xfrm>
            <a:off x="4269439" y="4650275"/>
            <a:ext cx="2831338" cy="124676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L’extraction des features va permettre au modèle purement numérique d’interpréter du texte</a:t>
            </a:r>
          </a:p>
        </p:txBody>
      </p:sp>
    </p:spTree>
    <p:extLst>
      <p:ext uri="{BB962C8B-B14F-4D97-AF65-F5344CB8AC3E}">
        <p14:creationId xmlns:p14="http://schemas.microsoft.com/office/powerpoint/2010/main" val="409726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Features par Comptage des mots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6902C2A7-9044-4D27-800B-6D86636A3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8" y="1739115"/>
            <a:ext cx="7388103" cy="342438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F738B5-AA5C-4314-B276-BA8A9C76C559}"/>
              </a:ext>
            </a:extLst>
          </p:cNvPr>
          <p:cNvSpPr txBox="1"/>
          <p:nvPr/>
        </p:nvSpPr>
        <p:spPr>
          <a:xfrm>
            <a:off x="8557811" y="2443888"/>
            <a:ext cx="2851609" cy="2973050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 Bag of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Prise en compte de tous les mots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mots fréquents sont mis en évidence, même s’ils sont inutiles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Facilité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61829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18/07/2024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9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Features par Comptage des mots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5F738B5-AA5C-4314-B276-BA8A9C76C559}"/>
              </a:ext>
            </a:extLst>
          </p:cNvPr>
          <p:cNvSpPr txBox="1"/>
          <p:nvPr/>
        </p:nvSpPr>
        <p:spPr>
          <a:xfrm>
            <a:off x="9255395" y="2745545"/>
            <a:ext cx="2851609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 : 0,38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AC149D-96E1-445F-8ECC-11B4BCFA3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95" y="1611723"/>
            <a:ext cx="7525527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9592</TotalTime>
  <Words>707</Words>
  <Application>Microsoft Office PowerPoint</Application>
  <PresentationFormat>Grand écran</PresentationFormat>
  <Paragraphs>229</Paragraphs>
  <Slides>24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Söhne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: Smart City</dc:title>
  <dc:creator>christophe comas</dc:creator>
  <cp:lastModifiedBy>christophe comas</cp:lastModifiedBy>
  <cp:revision>216</cp:revision>
  <dcterms:created xsi:type="dcterms:W3CDTF">2024-03-21T10:02:22Z</dcterms:created>
  <dcterms:modified xsi:type="dcterms:W3CDTF">2024-07-18T07:54:56Z</dcterms:modified>
</cp:coreProperties>
</file>