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02" r:id="rId1"/>
  </p:sldMasterIdLst>
  <p:notesMasterIdLst>
    <p:notesMasterId r:id="rId14"/>
  </p:notesMasterIdLst>
  <p:sldIdLst>
    <p:sldId id="256" r:id="rId2"/>
    <p:sldId id="257" r:id="rId3"/>
    <p:sldId id="258" r:id="rId4"/>
    <p:sldId id="259" r:id="rId5"/>
    <p:sldId id="261" r:id="rId6"/>
    <p:sldId id="262" r:id="rId7"/>
    <p:sldId id="260"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8A29EE-7F08-45D0-A7DF-D8FC5DC5D81C}">
          <p14:sldIdLst>
            <p14:sldId id="256"/>
          </p14:sldIdLst>
        </p14:section>
        <p14:section name="Untitled Section" id="{4F74BD65-19E3-4CC5-9667-56BE5793B7A1}">
          <p14:sldIdLst>
            <p14:sldId id="257"/>
            <p14:sldId id="258"/>
            <p14:sldId id="259"/>
            <p14:sldId id="261"/>
            <p14:sldId id="262"/>
            <p14:sldId id="260"/>
            <p14:sldId id="263"/>
            <p14:sldId id="265"/>
            <p14:sldId id="264"/>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6" d="100"/>
          <a:sy n="66" d="100"/>
        </p:scale>
        <p:origin x="96"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AD15D-F883-4BFD-A6CC-09C5E14F3168}" type="datetimeFigureOut">
              <a:rPr lang="en-US" smtClean="0"/>
              <a:t>12/2/2017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5AFE5-709D-4FCF-8A0A-6AEF09C449FD}" type="slidenum">
              <a:rPr lang="en-US" smtClean="0"/>
              <a:t>‹#›</a:t>
            </a:fld>
            <a:endParaRPr lang="en-US"/>
          </a:p>
        </p:txBody>
      </p:sp>
    </p:spTree>
    <p:extLst>
      <p:ext uri="{BB962C8B-B14F-4D97-AF65-F5344CB8AC3E}">
        <p14:creationId xmlns:p14="http://schemas.microsoft.com/office/powerpoint/2010/main" val="26409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897F26-8163-4FBF-A354-85ECE9E39B7D}"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517C-1605-4597-81DF-0BFF1CAECE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88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97F26-8163-4FBF-A354-85ECE9E39B7D}"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517C-1605-4597-81DF-0BFF1CAECEEB}" type="slidenum">
              <a:rPr lang="en-US" smtClean="0"/>
              <a:t>‹#›</a:t>
            </a:fld>
            <a:endParaRPr lang="en-US"/>
          </a:p>
        </p:txBody>
      </p:sp>
    </p:spTree>
    <p:extLst>
      <p:ext uri="{BB962C8B-B14F-4D97-AF65-F5344CB8AC3E}">
        <p14:creationId xmlns:p14="http://schemas.microsoft.com/office/powerpoint/2010/main" val="327232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97F26-8163-4FBF-A354-85ECE9E39B7D}"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517C-1605-4597-81DF-0BFF1CAECEEB}" type="slidenum">
              <a:rPr lang="en-US" smtClean="0"/>
              <a:t>‹#›</a:t>
            </a:fld>
            <a:endParaRPr lang="en-US"/>
          </a:p>
        </p:txBody>
      </p:sp>
    </p:spTree>
    <p:extLst>
      <p:ext uri="{BB962C8B-B14F-4D97-AF65-F5344CB8AC3E}">
        <p14:creationId xmlns:p14="http://schemas.microsoft.com/office/powerpoint/2010/main" val="333966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97F26-8163-4FBF-A354-85ECE9E39B7D}"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517C-1605-4597-81DF-0BFF1CAECEEB}" type="slidenum">
              <a:rPr lang="en-US" smtClean="0"/>
              <a:t>‹#›</a:t>
            </a:fld>
            <a:endParaRPr lang="en-US"/>
          </a:p>
        </p:txBody>
      </p:sp>
    </p:spTree>
    <p:extLst>
      <p:ext uri="{BB962C8B-B14F-4D97-AF65-F5344CB8AC3E}">
        <p14:creationId xmlns:p14="http://schemas.microsoft.com/office/powerpoint/2010/main" val="9346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897F26-8163-4FBF-A354-85ECE9E39B7D}"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6517C-1605-4597-81DF-0BFF1CAECE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12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97F26-8163-4FBF-A354-85ECE9E39B7D}"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6517C-1605-4597-81DF-0BFF1CAECEEB}" type="slidenum">
              <a:rPr lang="en-US" smtClean="0"/>
              <a:t>‹#›</a:t>
            </a:fld>
            <a:endParaRPr lang="en-US"/>
          </a:p>
        </p:txBody>
      </p:sp>
    </p:spTree>
    <p:extLst>
      <p:ext uri="{BB962C8B-B14F-4D97-AF65-F5344CB8AC3E}">
        <p14:creationId xmlns:p14="http://schemas.microsoft.com/office/powerpoint/2010/main" val="353061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97F26-8163-4FBF-A354-85ECE9E39B7D}"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6517C-1605-4597-81DF-0BFF1CAECEEB}" type="slidenum">
              <a:rPr lang="en-US" smtClean="0"/>
              <a:t>‹#›</a:t>
            </a:fld>
            <a:endParaRPr lang="en-US"/>
          </a:p>
        </p:txBody>
      </p:sp>
    </p:spTree>
    <p:extLst>
      <p:ext uri="{BB962C8B-B14F-4D97-AF65-F5344CB8AC3E}">
        <p14:creationId xmlns:p14="http://schemas.microsoft.com/office/powerpoint/2010/main" val="42805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97F26-8163-4FBF-A354-85ECE9E39B7D}"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6517C-1605-4597-81DF-0BFF1CAECEEB}" type="slidenum">
              <a:rPr lang="en-US" smtClean="0"/>
              <a:t>‹#›</a:t>
            </a:fld>
            <a:endParaRPr lang="en-US"/>
          </a:p>
        </p:txBody>
      </p:sp>
    </p:spTree>
    <p:extLst>
      <p:ext uri="{BB962C8B-B14F-4D97-AF65-F5344CB8AC3E}">
        <p14:creationId xmlns:p14="http://schemas.microsoft.com/office/powerpoint/2010/main" val="69173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897F26-8163-4FBF-A354-85ECE9E39B7D}" type="datetimeFigureOut">
              <a:rPr lang="en-US" smtClean="0"/>
              <a:t>11/30/2017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B56517C-1605-4597-81DF-0BFF1CAECEEB}" type="slidenum">
              <a:rPr lang="en-US" smtClean="0"/>
              <a:t>‹#›</a:t>
            </a:fld>
            <a:endParaRPr lang="en-US"/>
          </a:p>
        </p:txBody>
      </p:sp>
    </p:spTree>
    <p:extLst>
      <p:ext uri="{BB962C8B-B14F-4D97-AF65-F5344CB8AC3E}">
        <p14:creationId xmlns:p14="http://schemas.microsoft.com/office/powerpoint/2010/main" val="289105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897F26-8163-4FBF-A354-85ECE9E39B7D}" type="datetimeFigureOut">
              <a:rPr lang="en-US" smtClean="0"/>
              <a:t>11/30/2017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56517C-1605-4597-81DF-0BFF1CAECEEB}" type="slidenum">
              <a:rPr lang="en-US" smtClean="0"/>
              <a:t>‹#›</a:t>
            </a:fld>
            <a:endParaRPr lang="en-US"/>
          </a:p>
        </p:txBody>
      </p:sp>
    </p:spTree>
    <p:extLst>
      <p:ext uri="{BB962C8B-B14F-4D97-AF65-F5344CB8AC3E}">
        <p14:creationId xmlns:p14="http://schemas.microsoft.com/office/powerpoint/2010/main" val="308480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897F26-8163-4FBF-A354-85ECE9E39B7D}"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6517C-1605-4597-81DF-0BFF1CAECEEB}" type="slidenum">
              <a:rPr lang="en-US" smtClean="0"/>
              <a:t>‹#›</a:t>
            </a:fld>
            <a:endParaRPr lang="en-US"/>
          </a:p>
        </p:txBody>
      </p:sp>
    </p:spTree>
    <p:extLst>
      <p:ext uri="{BB962C8B-B14F-4D97-AF65-F5344CB8AC3E}">
        <p14:creationId xmlns:p14="http://schemas.microsoft.com/office/powerpoint/2010/main" val="86177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897F26-8163-4FBF-A354-85ECE9E39B7D}" type="datetimeFigureOut">
              <a:rPr lang="en-US" smtClean="0"/>
              <a:t>11/30/2017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56517C-1605-4597-81DF-0BFF1CAECE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49677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C4CF77-7AF8-4122-A7B0-041ABDF16B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38966F-378A-47DC-83CC-D5A783224D4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09D458-5758-41CE-89DE-485C1BBCD8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BF48984C-E7A4-452F-83E2-AF9C800D46D5}"/>
              </a:ext>
            </a:extLst>
          </p:cNvPr>
          <p:cNvSpPr>
            <a:spLocks noGrp="1"/>
          </p:cNvSpPr>
          <p:nvPr>
            <p:ph type="ctrTitle"/>
          </p:nvPr>
        </p:nvSpPr>
        <p:spPr>
          <a:xfrm>
            <a:off x="6573409" y="988741"/>
            <a:ext cx="4813935" cy="4880518"/>
          </a:xfrm>
          <a:noFill/>
          <a:ln>
            <a:noFill/>
          </a:ln>
        </p:spPr>
        <p:txBody>
          <a:bodyPr wrap="square" anchor="ctr">
            <a:normAutofit/>
          </a:bodyPr>
          <a:lstStyle/>
          <a:p>
            <a:r>
              <a:rPr lang="en-US" sz="5400" dirty="0"/>
              <a:t>Restaurant Simulation</a:t>
            </a:r>
          </a:p>
        </p:txBody>
      </p:sp>
      <p:sp>
        <p:nvSpPr>
          <p:cNvPr id="3" name="Subtitle 2">
            <a:extLst>
              <a:ext uri="{FF2B5EF4-FFF2-40B4-BE49-F238E27FC236}">
                <a16:creationId xmlns:a16="http://schemas.microsoft.com/office/drawing/2014/main" id="{4DC8FF58-1950-4775-B3B6-E3F05D01BFCF}"/>
              </a:ext>
            </a:extLst>
          </p:cNvPr>
          <p:cNvSpPr>
            <a:spLocks noGrp="1"/>
          </p:cNvSpPr>
          <p:nvPr>
            <p:ph type="subTitle" idx="1"/>
          </p:nvPr>
        </p:nvSpPr>
        <p:spPr>
          <a:xfrm>
            <a:off x="1919633" y="988742"/>
            <a:ext cx="3701883" cy="4880518"/>
          </a:xfrm>
          <a:ln w="25400" cap="sq">
            <a:noFill/>
            <a:miter lim="800000"/>
          </a:ln>
        </p:spPr>
        <p:txBody>
          <a:bodyPr anchor="ctr">
            <a:normAutofit/>
          </a:bodyPr>
          <a:lstStyle/>
          <a:p>
            <a:pPr algn="ctr"/>
            <a:r>
              <a:rPr lang="en-US" dirty="0">
                <a:solidFill>
                  <a:srgbClr val="FFFFFF"/>
                </a:solidFill>
              </a:rPr>
              <a:t>Data 604</a:t>
            </a:r>
          </a:p>
          <a:p>
            <a:pPr algn="ctr"/>
            <a:r>
              <a:rPr lang="en-US" dirty="0">
                <a:solidFill>
                  <a:srgbClr val="FFFFFF"/>
                </a:solidFill>
              </a:rPr>
              <a:t>Christophe Hunt</a:t>
            </a:r>
          </a:p>
        </p:txBody>
      </p:sp>
    </p:spTree>
    <p:extLst>
      <p:ext uri="{BB962C8B-B14F-4D97-AF65-F5344CB8AC3E}">
        <p14:creationId xmlns:p14="http://schemas.microsoft.com/office/powerpoint/2010/main" val="1289182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9A5-B2BB-413B-9CEF-E2E555F7A932}"/>
              </a:ext>
            </a:extLst>
          </p:cNvPr>
          <p:cNvSpPr>
            <a:spLocks noGrp="1"/>
          </p:cNvSpPr>
          <p:nvPr>
            <p:ph type="title"/>
          </p:nvPr>
        </p:nvSpPr>
        <p:spPr>
          <a:xfrm>
            <a:off x="1066800" y="-477530"/>
            <a:ext cx="10058400" cy="1450757"/>
          </a:xfrm>
        </p:spPr>
        <p:txBody>
          <a:bodyPr/>
          <a:lstStyle/>
          <a:p>
            <a:pPr algn="ctr"/>
            <a:r>
              <a:rPr lang="en-US" dirty="0"/>
              <a:t>Simulation Results </a:t>
            </a:r>
          </a:p>
        </p:txBody>
      </p:sp>
      <p:pic>
        <p:nvPicPr>
          <p:cNvPr id="12" name="Content Placeholder 11">
            <a:extLst>
              <a:ext uri="{FF2B5EF4-FFF2-40B4-BE49-F238E27FC236}">
                <a16:creationId xmlns:a16="http://schemas.microsoft.com/office/drawing/2014/main" id="{82DAC127-6D59-401E-8816-EB94A54BB35F}"/>
              </a:ext>
            </a:extLst>
          </p:cNvPr>
          <p:cNvPicPr>
            <a:picLocks noGrp="1"/>
          </p:cNvPicPr>
          <p:nvPr>
            <p:ph idx="1"/>
          </p:nvPr>
        </p:nvPicPr>
        <p:blipFill>
          <a:blip r:embed="rId2"/>
          <a:stretch>
            <a:fillRect/>
          </a:stretch>
        </p:blipFill>
        <p:spPr>
          <a:xfrm>
            <a:off x="298866" y="1571029"/>
            <a:ext cx="5202047" cy="1012514"/>
          </a:xfrm>
          <a:prstGeom prst="rect">
            <a:avLst/>
          </a:prstGeom>
        </p:spPr>
      </p:pic>
      <p:sp>
        <p:nvSpPr>
          <p:cNvPr id="8" name="Rectangle 7">
            <a:extLst>
              <a:ext uri="{FF2B5EF4-FFF2-40B4-BE49-F238E27FC236}">
                <a16:creationId xmlns:a16="http://schemas.microsoft.com/office/drawing/2014/main" id="{D76EAA20-CFC6-450F-90EE-FAD5678FF3BC}"/>
              </a:ext>
            </a:extLst>
          </p:cNvPr>
          <p:cNvSpPr/>
          <p:nvPr/>
        </p:nvSpPr>
        <p:spPr>
          <a:xfrm>
            <a:off x="1346649" y="1160802"/>
            <a:ext cx="1875706" cy="369332"/>
          </a:xfrm>
          <a:prstGeom prst="rect">
            <a:avLst/>
          </a:prstGeom>
        </p:spPr>
        <p:txBody>
          <a:bodyPr wrap="none">
            <a:spAutoFit/>
          </a:bodyPr>
          <a:lstStyle/>
          <a:p>
            <a:r>
              <a:rPr lang="en-US" dirty="0"/>
              <a:t>Status Quo Model</a:t>
            </a:r>
          </a:p>
        </p:txBody>
      </p:sp>
      <p:pic>
        <p:nvPicPr>
          <p:cNvPr id="14" name="Picture 13">
            <a:extLst>
              <a:ext uri="{FF2B5EF4-FFF2-40B4-BE49-F238E27FC236}">
                <a16:creationId xmlns:a16="http://schemas.microsoft.com/office/drawing/2014/main" id="{A7641C09-E837-4FD1-AE84-2C81CF045014}"/>
              </a:ext>
            </a:extLst>
          </p:cNvPr>
          <p:cNvPicPr/>
          <p:nvPr/>
        </p:nvPicPr>
        <p:blipFill>
          <a:blip r:embed="rId3"/>
          <a:stretch>
            <a:fillRect/>
          </a:stretch>
        </p:blipFill>
        <p:spPr>
          <a:xfrm>
            <a:off x="350286" y="3429000"/>
            <a:ext cx="5034514" cy="2689859"/>
          </a:xfrm>
          <a:prstGeom prst="rect">
            <a:avLst/>
          </a:prstGeom>
        </p:spPr>
      </p:pic>
      <p:sp>
        <p:nvSpPr>
          <p:cNvPr id="9" name="Rectangle 8">
            <a:extLst>
              <a:ext uri="{FF2B5EF4-FFF2-40B4-BE49-F238E27FC236}">
                <a16:creationId xmlns:a16="http://schemas.microsoft.com/office/drawing/2014/main" id="{4B00D3C8-B5B3-4F06-957F-09FAC5AA0C12}"/>
              </a:ext>
            </a:extLst>
          </p:cNvPr>
          <p:cNvSpPr/>
          <p:nvPr/>
        </p:nvSpPr>
        <p:spPr>
          <a:xfrm>
            <a:off x="1346649" y="3059668"/>
            <a:ext cx="2078261" cy="369332"/>
          </a:xfrm>
          <a:prstGeom prst="rect">
            <a:avLst/>
          </a:prstGeom>
        </p:spPr>
        <p:txBody>
          <a:bodyPr wrap="none">
            <a:spAutoFit/>
          </a:bodyPr>
          <a:lstStyle/>
          <a:p>
            <a:r>
              <a:rPr lang="en-US" dirty="0"/>
              <a:t>Status Quo Revenue</a:t>
            </a:r>
          </a:p>
        </p:txBody>
      </p:sp>
      <p:pic>
        <p:nvPicPr>
          <p:cNvPr id="16" name="Picture 15">
            <a:extLst>
              <a:ext uri="{FF2B5EF4-FFF2-40B4-BE49-F238E27FC236}">
                <a16:creationId xmlns:a16="http://schemas.microsoft.com/office/drawing/2014/main" id="{6CE1520C-0736-4ABD-B031-E3E9283BF8B2}"/>
              </a:ext>
            </a:extLst>
          </p:cNvPr>
          <p:cNvPicPr/>
          <p:nvPr/>
        </p:nvPicPr>
        <p:blipFill>
          <a:blip r:embed="rId4"/>
          <a:stretch>
            <a:fillRect/>
          </a:stretch>
        </p:blipFill>
        <p:spPr>
          <a:xfrm>
            <a:off x="6326906" y="1571029"/>
            <a:ext cx="5429665" cy="931732"/>
          </a:xfrm>
          <a:prstGeom prst="rect">
            <a:avLst/>
          </a:prstGeom>
        </p:spPr>
      </p:pic>
      <p:pic>
        <p:nvPicPr>
          <p:cNvPr id="17" name="Picture 16">
            <a:extLst>
              <a:ext uri="{FF2B5EF4-FFF2-40B4-BE49-F238E27FC236}">
                <a16:creationId xmlns:a16="http://schemas.microsoft.com/office/drawing/2014/main" id="{916AA1F7-BFE6-4C50-B76E-3C14816A5D8F}"/>
              </a:ext>
            </a:extLst>
          </p:cNvPr>
          <p:cNvPicPr/>
          <p:nvPr/>
        </p:nvPicPr>
        <p:blipFill>
          <a:blip r:embed="rId5"/>
          <a:stretch>
            <a:fillRect/>
          </a:stretch>
        </p:blipFill>
        <p:spPr>
          <a:xfrm>
            <a:off x="6806321" y="3461657"/>
            <a:ext cx="4805107" cy="2532743"/>
          </a:xfrm>
          <a:prstGeom prst="rect">
            <a:avLst/>
          </a:prstGeom>
        </p:spPr>
      </p:pic>
      <p:sp>
        <p:nvSpPr>
          <p:cNvPr id="18" name="Rectangle 17">
            <a:extLst>
              <a:ext uri="{FF2B5EF4-FFF2-40B4-BE49-F238E27FC236}">
                <a16:creationId xmlns:a16="http://schemas.microsoft.com/office/drawing/2014/main" id="{720C1E0E-5A3D-4443-94F4-612284CCD61A}"/>
              </a:ext>
            </a:extLst>
          </p:cNvPr>
          <p:cNvSpPr/>
          <p:nvPr/>
        </p:nvSpPr>
        <p:spPr>
          <a:xfrm>
            <a:off x="8179008" y="1160802"/>
            <a:ext cx="2059731" cy="369332"/>
          </a:xfrm>
          <a:prstGeom prst="rect">
            <a:avLst/>
          </a:prstGeom>
        </p:spPr>
        <p:txBody>
          <a:bodyPr wrap="none">
            <a:spAutoFit/>
          </a:bodyPr>
          <a:lstStyle/>
          <a:p>
            <a:r>
              <a:rPr lang="en-US" dirty="0"/>
              <a:t>Intervention Model</a:t>
            </a:r>
          </a:p>
        </p:txBody>
      </p:sp>
      <p:sp>
        <p:nvSpPr>
          <p:cNvPr id="19" name="Rectangle 18">
            <a:extLst>
              <a:ext uri="{FF2B5EF4-FFF2-40B4-BE49-F238E27FC236}">
                <a16:creationId xmlns:a16="http://schemas.microsoft.com/office/drawing/2014/main" id="{B9FC3614-997F-4B1E-A8CA-4D6B7C84285C}"/>
              </a:ext>
            </a:extLst>
          </p:cNvPr>
          <p:cNvSpPr/>
          <p:nvPr/>
        </p:nvSpPr>
        <p:spPr>
          <a:xfrm>
            <a:off x="8179008" y="3059668"/>
            <a:ext cx="2209387" cy="369332"/>
          </a:xfrm>
          <a:prstGeom prst="rect">
            <a:avLst/>
          </a:prstGeom>
        </p:spPr>
        <p:txBody>
          <a:bodyPr wrap="none">
            <a:spAutoFit/>
          </a:bodyPr>
          <a:lstStyle/>
          <a:p>
            <a:r>
              <a:rPr lang="en-US" dirty="0"/>
              <a:t>Intervention Revenue</a:t>
            </a:r>
          </a:p>
        </p:txBody>
      </p:sp>
    </p:spTree>
    <p:extLst>
      <p:ext uri="{BB962C8B-B14F-4D97-AF65-F5344CB8AC3E}">
        <p14:creationId xmlns:p14="http://schemas.microsoft.com/office/powerpoint/2010/main" val="296385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Content Placeholder 3" descr="A black sign with white text&#10;&#10;Description generated with high confidence">
            <a:extLst>
              <a:ext uri="{FF2B5EF4-FFF2-40B4-BE49-F238E27FC236}">
                <a16:creationId xmlns:a16="http://schemas.microsoft.com/office/drawing/2014/main" id="{CA1A89FA-B659-4B89-85BF-C0367837FBE8}"/>
              </a:ext>
            </a:extLst>
          </p:cNvPr>
          <p:cNvPicPr>
            <a:picLocks/>
          </p:cNvPicPr>
          <p:nvPr/>
        </p:nvPicPr>
        <p:blipFill>
          <a:blip r:embed="rId2"/>
          <a:stretch>
            <a:fillRect/>
          </a:stretch>
        </p:blipFill>
        <p:spPr>
          <a:xfrm>
            <a:off x="4742017" y="2265529"/>
            <a:ext cx="6798082" cy="2326942"/>
          </a:xfrm>
          <a:prstGeom prst="rect">
            <a:avLst/>
          </a:prstGeom>
        </p:spPr>
      </p:pic>
      <p:sp>
        <p:nvSpPr>
          <p:cNvPr id="2" name="Title 1">
            <a:extLst>
              <a:ext uri="{FF2B5EF4-FFF2-40B4-BE49-F238E27FC236}">
                <a16:creationId xmlns:a16="http://schemas.microsoft.com/office/drawing/2014/main" id="{3600777C-A686-423A-95D1-177A59FB2222}"/>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Statistical Comparison</a:t>
            </a:r>
          </a:p>
        </p:txBody>
      </p:sp>
      <p:sp>
        <p:nvSpPr>
          <p:cNvPr id="29" name="Content Placeholder 8"/>
          <p:cNvSpPr>
            <a:spLocks noGrp="1"/>
          </p:cNvSpPr>
          <p:nvPr>
            <p:ph idx="1"/>
          </p:nvPr>
        </p:nvSpPr>
        <p:spPr>
          <a:xfrm>
            <a:off x="492371" y="2653800"/>
            <a:ext cx="3084844" cy="3335519"/>
          </a:xfrm>
        </p:spPr>
        <p:txBody>
          <a:bodyPr>
            <a:normAutofit/>
          </a:bodyPr>
          <a:lstStyle/>
          <a:p>
            <a:r>
              <a:rPr lang="en-US" sz="1500">
                <a:solidFill>
                  <a:srgbClr val="FFFFFF"/>
                </a:solidFill>
              </a:rPr>
              <a:t>After conducting a t-test on the means of revenues for the status quo and the intervention, we see that the p-value exceeds .05.</a:t>
            </a:r>
          </a:p>
          <a:p>
            <a:r>
              <a:rPr lang="en-US" sz="1500">
                <a:solidFill>
                  <a:srgbClr val="FFFFFF"/>
                </a:solidFill>
              </a:rPr>
              <a:t> Therefore we can conclude that the means are significantly similar, although the p-value is approaching significance. </a:t>
            </a:r>
          </a:p>
          <a:p>
            <a:endParaRPr lang="en-US" sz="1500">
              <a:solidFill>
                <a:srgbClr val="FFFFFF"/>
              </a:solidFill>
            </a:endParaRPr>
          </a:p>
        </p:txBody>
      </p:sp>
    </p:spTree>
    <p:extLst>
      <p:ext uri="{BB962C8B-B14F-4D97-AF65-F5344CB8AC3E}">
        <p14:creationId xmlns:p14="http://schemas.microsoft.com/office/powerpoint/2010/main" val="42822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230A27-1553-42F8-99D7-829868E137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A772232D-B4D6-429F-B3D1-2D9891B85E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1">
            <a:extLst>
              <a:ext uri="{FF2B5EF4-FFF2-40B4-BE49-F238E27FC236}">
                <a16:creationId xmlns:a16="http://schemas.microsoft.com/office/drawing/2014/main" id="{02CC3441-26B3-4381-B3DF-8AE3C288BC0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96B550-35B1-449E-B0EB-C1D0D6B028D6}"/>
              </a:ext>
            </a:extLst>
          </p:cNvPr>
          <p:cNvSpPr>
            <a:spLocks noGrp="1"/>
          </p:cNvSpPr>
          <p:nvPr>
            <p:ph type="title"/>
          </p:nvPr>
        </p:nvSpPr>
        <p:spPr>
          <a:xfrm>
            <a:off x="965030" y="963997"/>
            <a:ext cx="3254691" cy="4938361"/>
          </a:xfrm>
        </p:spPr>
        <p:txBody>
          <a:bodyPr anchor="ctr">
            <a:normAutofit/>
          </a:bodyPr>
          <a:lstStyle/>
          <a:p>
            <a:pPr algn="r"/>
            <a:r>
              <a:rPr lang="en-US" sz="4400"/>
              <a:t>Conclusion</a:t>
            </a:r>
          </a:p>
        </p:txBody>
      </p:sp>
      <p:sp>
        <p:nvSpPr>
          <p:cNvPr id="3" name="Content Placeholder 2">
            <a:extLst>
              <a:ext uri="{FF2B5EF4-FFF2-40B4-BE49-F238E27FC236}">
                <a16:creationId xmlns:a16="http://schemas.microsoft.com/office/drawing/2014/main" id="{27811B0D-7778-4CD1-A2DB-B2CC687E560B}"/>
              </a:ext>
            </a:extLst>
          </p:cNvPr>
          <p:cNvSpPr>
            <a:spLocks noGrp="1"/>
          </p:cNvSpPr>
          <p:nvPr>
            <p:ph idx="1"/>
          </p:nvPr>
        </p:nvSpPr>
        <p:spPr>
          <a:xfrm>
            <a:off x="5134882" y="963507"/>
            <a:ext cx="6135097" cy="4938851"/>
          </a:xfrm>
        </p:spPr>
        <p:txBody>
          <a:bodyPr anchor="ctr">
            <a:normAutofit/>
          </a:bodyPr>
          <a:lstStyle/>
          <a:p>
            <a:r>
              <a:rPr lang="en-US" sz="1800"/>
              <a:t>Surprisingly, the reservation method generated the highest revenue which is our focus of interest. I would have assumed that with the cancellations there would be less revenue even with a higher average per customer. </a:t>
            </a:r>
          </a:p>
          <a:p>
            <a:r>
              <a:rPr lang="en-US" sz="1800"/>
              <a:t>However, based on the research there are many things to consider first before implementing the strategy. If the reservation cancellation rate is less than a uniform distribution of ~9% to ~12% then this strategy may be more acceptable. Although, the reservation system requires significantly more coordination, such as follow up calls to confirm the reservation, managing tables for lingering guests so reservations stay on track, etc. If the staff support is not there to coordinate a seamless experience for the customer than this strategy may not be appropriate under any circumstances.</a:t>
            </a:r>
          </a:p>
          <a:p>
            <a:r>
              <a:rPr lang="en-US" sz="1800"/>
              <a:t>If our sole objective is increased revenue, and all else is the same then the recommendation would be the walk-in strategy because it requires less effort than the reservation strategy while achieving similar revenue outcomes. </a:t>
            </a:r>
          </a:p>
          <a:p>
            <a:pPr marL="0" indent="0">
              <a:buNone/>
            </a:pPr>
            <a:endParaRPr lang="en-US" sz="1800"/>
          </a:p>
        </p:txBody>
      </p:sp>
    </p:spTree>
    <p:extLst>
      <p:ext uri="{BB962C8B-B14F-4D97-AF65-F5344CB8AC3E}">
        <p14:creationId xmlns:p14="http://schemas.microsoft.com/office/powerpoint/2010/main" val="211739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48A9-F5BD-4B92-98D0-14465CDC2AB2}"/>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C672B3C1-E357-4C9E-BC5D-8644B35F7001}"/>
              </a:ext>
            </a:extLst>
          </p:cNvPr>
          <p:cNvSpPr>
            <a:spLocks noGrp="1"/>
          </p:cNvSpPr>
          <p:nvPr>
            <p:ph idx="1"/>
          </p:nvPr>
        </p:nvSpPr>
        <p:spPr/>
        <p:txBody>
          <a:bodyPr>
            <a:normAutofit/>
          </a:bodyPr>
          <a:lstStyle/>
          <a:p>
            <a:pPr>
              <a:buFont typeface="Arial" panose="020B0604020202020204" pitchFamily="34" charset="0"/>
              <a:buChar char="•"/>
            </a:pPr>
            <a:r>
              <a:rPr lang="en-US" dirty="0"/>
              <a:t>Customer dissatisfaction is a major concern within the service industry and can impact financial success. </a:t>
            </a:r>
          </a:p>
          <a:p>
            <a:pPr>
              <a:buFont typeface="Arial" panose="020B0604020202020204" pitchFamily="34" charset="0"/>
              <a:buChar char="•"/>
            </a:pPr>
            <a:r>
              <a:rPr lang="en-US" dirty="0"/>
              <a:t>Customers typically wait for extended periods of time before they are seated and served. </a:t>
            </a:r>
          </a:p>
          <a:p>
            <a:pPr>
              <a:buFont typeface="Arial" panose="020B0604020202020204" pitchFamily="34" charset="0"/>
              <a:buChar char="•"/>
            </a:pPr>
            <a:r>
              <a:rPr lang="en-US" dirty="0"/>
              <a:t>The longer the wait the more dissatisfied the customer becomes which impacts their experience and reduces the likelihood of repeat business, lowers their purchases/tips, all of which can also reduce staff morale</a:t>
            </a:r>
            <a:r>
              <a:rPr lang="en-US" sz="2400" dirty="0"/>
              <a:t>. </a:t>
            </a:r>
          </a:p>
          <a:p>
            <a:endParaRPr lang="en-US" dirty="0"/>
          </a:p>
        </p:txBody>
      </p:sp>
      <p:sp>
        <p:nvSpPr>
          <p:cNvPr id="4" name="Rectangle 3">
            <a:extLst>
              <a:ext uri="{FF2B5EF4-FFF2-40B4-BE49-F238E27FC236}">
                <a16:creationId xmlns:a16="http://schemas.microsoft.com/office/drawing/2014/main" id="{516FFEED-FD6E-4DA2-8C6B-152885F2B1FA}"/>
              </a:ext>
            </a:extLst>
          </p:cNvPr>
          <p:cNvSpPr/>
          <p:nvPr/>
        </p:nvSpPr>
        <p:spPr>
          <a:xfrm>
            <a:off x="1293627" y="6427113"/>
            <a:ext cx="10402186" cy="430887"/>
          </a:xfrm>
          <a:prstGeom prst="rect">
            <a:avLst/>
          </a:prstGeom>
        </p:spPr>
        <p:txBody>
          <a:bodyPr wrap="square">
            <a:spAutoFit/>
          </a:bodyPr>
          <a:lstStyle/>
          <a:p>
            <a:r>
              <a:rPr lang="en-US" sz="1100" dirty="0"/>
              <a:t>Hwang, “Restaurant Table Management to Reduce Customer Waiting Times.”</a:t>
            </a:r>
          </a:p>
          <a:p>
            <a:r>
              <a:rPr lang="en-US" sz="1100" dirty="0"/>
              <a:t>Hwang and Lambert, “The Interaction of Major Resources and Their Influence on Waiting Times in a Multi-Stage Restaurant.”</a:t>
            </a:r>
          </a:p>
        </p:txBody>
      </p:sp>
      <p:pic>
        <p:nvPicPr>
          <p:cNvPr id="5" name="Picture 4">
            <a:extLst>
              <a:ext uri="{FF2B5EF4-FFF2-40B4-BE49-F238E27FC236}">
                <a16:creationId xmlns:a16="http://schemas.microsoft.com/office/drawing/2014/main" id="{F9FBD36F-61C5-4038-AB72-69571A966541}"/>
              </a:ext>
            </a:extLst>
          </p:cNvPr>
          <p:cNvPicPr>
            <a:picLocks noChangeAspect="1"/>
          </p:cNvPicPr>
          <p:nvPr/>
        </p:nvPicPr>
        <p:blipFill>
          <a:blip r:embed="rId2"/>
          <a:stretch>
            <a:fillRect/>
          </a:stretch>
        </p:blipFill>
        <p:spPr>
          <a:xfrm>
            <a:off x="6096000" y="3740455"/>
            <a:ext cx="4646429" cy="2486073"/>
          </a:xfrm>
          <a:prstGeom prst="rect">
            <a:avLst/>
          </a:prstGeom>
        </p:spPr>
      </p:pic>
    </p:spTree>
    <p:extLst>
      <p:ext uri="{BB962C8B-B14F-4D97-AF65-F5344CB8AC3E}">
        <p14:creationId xmlns:p14="http://schemas.microsoft.com/office/powerpoint/2010/main" val="33190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7281E-659B-49E0-BC5F-9880D6F89D5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5F6261B-E6C4-4FCB-B1AD-F6CBC2401E20}"/>
              </a:ext>
            </a:extLst>
          </p:cNvPr>
          <p:cNvSpPr>
            <a:spLocks noGrp="1"/>
          </p:cNvSpPr>
          <p:nvPr>
            <p:ph idx="1"/>
          </p:nvPr>
        </p:nvSpPr>
        <p:spPr/>
        <p:txBody>
          <a:bodyPr/>
          <a:lstStyle/>
          <a:p>
            <a:r>
              <a:rPr lang="en-US" sz="2400" dirty="0"/>
              <a:t>There are two options for processing customer arrivals</a:t>
            </a:r>
          </a:p>
          <a:p>
            <a:pPr lvl="1"/>
            <a:r>
              <a:rPr lang="en-US" sz="2000" dirty="0"/>
              <a:t>Seat customers on a first come first serve basis, aka “walk-ins”</a:t>
            </a:r>
          </a:p>
          <a:p>
            <a:pPr lvl="2"/>
            <a:r>
              <a:rPr lang="en-US" sz="1600" dirty="0"/>
              <a:t>Seating customers as they arrive has the advantage of optimizing seating space, but the queue can grow quite large since customers can only know if they will be seated once they arrive at the restaurant. </a:t>
            </a:r>
          </a:p>
          <a:p>
            <a:pPr lvl="1"/>
            <a:r>
              <a:rPr lang="en-US" sz="2000" dirty="0"/>
              <a:t>Seat customers only based on reservations made in advance.</a:t>
            </a:r>
          </a:p>
          <a:p>
            <a:pPr lvl="2"/>
            <a:r>
              <a:rPr lang="en-US" sz="1600" dirty="0"/>
              <a:t>The reservation system has the benefit of customers being seated as soon as they arrive but there will be no-shows and last-minute cancellations that leaves empty tables and lost revenue.</a:t>
            </a:r>
          </a:p>
          <a:p>
            <a:pPr lvl="1"/>
            <a:r>
              <a:rPr lang="en-US" sz="2000" dirty="0"/>
              <a:t>Research has shown that in some cases the average mean revenue per person is higher for reservations compared to walk-in guests. </a:t>
            </a:r>
          </a:p>
          <a:p>
            <a:pPr lvl="1"/>
            <a:r>
              <a:rPr lang="en-US" sz="2000" dirty="0"/>
              <a:t>No single perfect system exists but our simulation will consider the performance of a restaurant with a no reservation policy and an intervention of a reservation only policy.  </a:t>
            </a:r>
          </a:p>
          <a:p>
            <a:endParaRPr lang="en-US" dirty="0"/>
          </a:p>
        </p:txBody>
      </p:sp>
      <p:sp>
        <p:nvSpPr>
          <p:cNvPr id="4" name="Rectangle 3">
            <a:extLst>
              <a:ext uri="{FF2B5EF4-FFF2-40B4-BE49-F238E27FC236}">
                <a16:creationId xmlns:a16="http://schemas.microsoft.com/office/drawing/2014/main" id="{E7121BA2-B350-4432-AFE9-15C60F7E1121}"/>
              </a:ext>
            </a:extLst>
          </p:cNvPr>
          <p:cNvSpPr/>
          <p:nvPr/>
        </p:nvSpPr>
        <p:spPr>
          <a:xfrm>
            <a:off x="1300596" y="6488668"/>
            <a:ext cx="4683142" cy="369332"/>
          </a:xfrm>
          <a:prstGeom prst="rect">
            <a:avLst/>
          </a:prstGeom>
        </p:spPr>
        <p:txBody>
          <a:bodyPr wrap="none">
            <a:spAutoFit/>
          </a:bodyPr>
          <a:lstStyle/>
          <a:p>
            <a:r>
              <a:rPr lang="en-US" dirty="0" err="1"/>
              <a:t>Gregorash</a:t>
            </a:r>
            <a:r>
              <a:rPr lang="en-US" dirty="0"/>
              <a:t>, “Restaurant Revenue Management.”</a:t>
            </a:r>
          </a:p>
        </p:txBody>
      </p:sp>
    </p:spTree>
    <p:extLst>
      <p:ext uri="{BB962C8B-B14F-4D97-AF65-F5344CB8AC3E}">
        <p14:creationId xmlns:p14="http://schemas.microsoft.com/office/powerpoint/2010/main" val="237066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8CBC-CC2B-4545-8FBA-EA9D9F0CEDB0}"/>
              </a:ext>
            </a:extLst>
          </p:cNvPr>
          <p:cNvSpPr>
            <a:spLocks noGrp="1"/>
          </p:cNvSpPr>
          <p:nvPr>
            <p:ph type="title"/>
          </p:nvPr>
        </p:nvSpPr>
        <p:spPr>
          <a:xfrm>
            <a:off x="1097280" y="286603"/>
            <a:ext cx="10058400" cy="1450757"/>
          </a:xfrm>
        </p:spPr>
        <p:txBody>
          <a:bodyPr/>
          <a:lstStyle/>
          <a:p>
            <a:r>
              <a:rPr lang="en-US"/>
              <a:t>Structure</a:t>
            </a:r>
            <a:endParaRPr lang="en-US" dirty="0"/>
          </a:p>
        </p:txBody>
      </p:sp>
      <p:sp>
        <p:nvSpPr>
          <p:cNvPr id="3" name="Content Placeholder 2">
            <a:extLst>
              <a:ext uri="{FF2B5EF4-FFF2-40B4-BE49-F238E27FC236}">
                <a16:creationId xmlns:a16="http://schemas.microsoft.com/office/drawing/2014/main" id="{B5EA4475-8878-44A0-BC14-8EFFC15EC953}"/>
              </a:ext>
            </a:extLst>
          </p:cNvPr>
          <p:cNvSpPr>
            <a:spLocks noGrp="1"/>
          </p:cNvSpPr>
          <p:nvPr>
            <p:ph idx="1"/>
          </p:nvPr>
        </p:nvSpPr>
        <p:spPr>
          <a:xfrm>
            <a:off x="1097280" y="1845734"/>
            <a:ext cx="10058400" cy="4023360"/>
          </a:xfrm>
        </p:spPr>
        <p:txBody>
          <a:bodyPr/>
          <a:lstStyle/>
          <a:p>
            <a:r>
              <a:rPr lang="en-US" dirty="0"/>
              <a:t>In the simulation we will make some assumptions about our customer’s behavior. </a:t>
            </a:r>
          </a:p>
          <a:p>
            <a:r>
              <a:rPr lang="en-US" dirty="0"/>
              <a:t>Customers arriving alone - “Customer_1” will be seated at the bar – “Bar”</a:t>
            </a:r>
          </a:p>
          <a:p>
            <a:r>
              <a:rPr lang="en-US" dirty="0"/>
              <a:t>Customers arriving in pairs “Customer_2” will be seated at a two-person table - “Table_2”</a:t>
            </a:r>
          </a:p>
          <a:p>
            <a:pPr lvl="1"/>
            <a:r>
              <a:rPr lang="en-US" dirty="0"/>
              <a:t>Customers will be seated here even if room exists at either the “Bar” or a 4 person table</a:t>
            </a:r>
          </a:p>
          <a:p>
            <a:r>
              <a:rPr lang="en-US" dirty="0"/>
              <a:t>Customers arriving as a party of 4 “Customer_4” will sit at the table for 4 people “Table_4”</a:t>
            </a:r>
          </a:p>
          <a:p>
            <a:pPr lvl="1"/>
            <a:r>
              <a:rPr lang="en-US" dirty="0"/>
              <a:t>Customers will be seated here even if a 4 person row of stools are available at the bar or two 2-person tables are available</a:t>
            </a:r>
          </a:p>
          <a:p>
            <a:r>
              <a:rPr lang="en-US" dirty="0"/>
              <a:t>It’s likely that staff would combine tables to optimize seating but that complexity goes beyond the scope of our simulation.</a:t>
            </a:r>
          </a:p>
        </p:txBody>
      </p:sp>
    </p:spTree>
    <p:extLst>
      <p:ext uri="{BB962C8B-B14F-4D97-AF65-F5344CB8AC3E}">
        <p14:creationId xmlns:p14="http://schemas.microsoft.com/office/powerpoint/2010/main" val="292539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591C-F5C3-41A4-886A-098526E80036}"/>
              </a:ext>
            </a:extLst>
          </p:cNvPr>
          <p:cNvSpPr>
            <a:spLocks noGrp="1"/>
          </p:cNvSpPr>
          <p:nvPr>
            <p:ph type="title"/>
          </p:nvPr>
        </p:nvSpPr>
        <p:spPr/>
        <p:txBody>
          <a:bodyPr/>
          <a:lstStyle/>
          <a:p>
            <a:r>
              <a:rPr lang="en-US" dirty="0"/>
              <a:t>Assumptions and Distributions</a:t>
            </a:r>
          </a:p>
        </p:txBody>
      </p:sp>
      <p:sp>
        <p:nvSpPr>
          <p:cNvPr id="3" name="Content Placeholder 2">
            <a:extLst>
              <a:ext uri="{FF2B5EF4-FFF2-40B4-BE49-F238E27FC236}">
                <a16:creationId xmlns:a16="http://schemas.microsoft.com/office/drawing/2014/main" id="{663B43CC-19E3-4F09-A8BF-9CB89D813E39}"/>
              </a:ext>
            </a:extLst>
          </p:cNvPr>
          <p:cNvSpPr>
            <a:spLocks noGrp="1"/>
          </p:cNvSpPr>
          <p:nvPr>
            <p:ph idx="1"/>
          </p:nvPr>
        </p:nvSpPr>
        <p:spPr/>
        <p:txBody>
          <a:bodyPr>
            <a:normAutofit/>
          </a:bodyPr>
          <a:lstStyle/>
          <a:p>
            <a:r>
              <a:rPr lang="en-US" dirty="0"/>
              <a:t>Using the restaurant modeled in “Case Study for Restaurant Queuing Model”, we’ll assume a restaurant with 15 tables, 10 tables for groups of 4, 5 tables for pairs and 5 seats at the bar. </a:t>
            </a:r>
          </a:p>
          <a:p>
            <a:r>
              <a:rPr lang="en-US" dirty="0"/>
              <a:t>We will model the weekday dinner rush, for a time of 4-hour time span from 6 pm to 10 pm and then add 100 customers for the extra hour in our model for 500 customers in total each day. </a:t>
            </a:r>
          </a:p>
          <a:p>
            <a:r>
              <a:rPr lang="en-US" dirty="0"/>
              <a:t>The distribution of arriving groups is 60 groups of 4 (240 people, 35%), 50 groups of 2 (100 people, 30%) and 60 individuals (35%). </a:t>
            </a:r>
          </a:p>
          <a:p>
            <a:r>
              <a:rPr lang="en-US" dirty="0"/>
              <a:t>Further, people will begin to balk at ~36 people so we’ll extrapolate that to 12 groups of any kind of combination (</a:t>
            </a:r>
            <a:r>
              <a:rPr lang="en-US" i="1" dirty="0" err="1"/>
              <a:t>Lq</a:t>
            </a:r>
            <a:r>
              <a:rPr lang="en-US" dirty="0"/>
              <a:t>). A more robust model may accommodate the differences in group sizes and adjust accordingly.  </a:t>
            </a:r>
          </a:p>
          <a:p>
            <a:pPr lvl="0"/>
            <a:r>
              <a:rPr lang="en-US" i="1" dirty="0"/>
              <a:t>Λ</a:t>
            </a:r>
            <a:r>
              <a:rPr lang="en-US" dirty="0"/>
              <a:t> = 500/240 = 2.08 customers/minute</a:t>
            </a:r>
          </a:p>
          <a:p>
            <a:pPr lvl="0"/>
            <a:r>
              <a:rPr lang="en-US" i="1" dirty="0" err="1"/>
              <a:t>Wq</a:t>
            </a:r>
            <a:r>
              <a:rPr lang="en-US" dirty="0"/>
              <a:t> = 36 customers/2.08 </a:t>
            </a:r>
            <a:r>
              <a:rPr lang="en-US" dirty="0" err="1"/>
              <a:t>cpm</a:t>
            </a:r>
            <a:r>
              <a:rPr lang="en-US" dirty="0"/>
              <a:t> = 17.31 minutes</a:t>
            </a:r>
          </a:p>
          <a:p>
            <a:endParaRPr lang="en-US" dirty="0"/>
          </a:p>
        </p:txBody>
      </p:sp>
      <p:sp>
        <p:nvSpPr>
          <p:cNvPr id="4" name="Rectangle 3">
            <a:extLst>
              <a:ext uri="{FF2B5EF4-FFF2-40B4-BE49-F238E27FC236}">
                <a16:creationId xmlns:a16="http://schemas.microsoft.com/office/drawing/2014/main" id="{456475E5-0100-4595-9DAA-5F6B1320156B}"/>
              </a:ext>
            </a:extLst>
          </p:cNvPr>
          <p:cNvSpPr/>
          <p:nvPr/>
        </p:nvSpPr>
        <p:spPr>
          <a:xfrm>
            <a:off x="1182341" y="6396335"/>
            <a:ext cx="6096000" cy="461665"/>
          </a:xfrm>
          <a:prstGeom prst="rect">
            <a:avLst/>
          </a:prstGeom>
        </p:spPr>
        <p:txBody>
          <a:bodyPr>
            <a:spAutoFit/>
          </a:bodyPr>
          <a:lstStyle/>
          <a:p>
            <a:r>
              <a:rPr lang="en-US" sz="800" dirty="0"/>
              <a:t>Hwang, “Restaurant Table Management to Reduce Customer Waiting Times.”</a:t>
            </a:r>
          </a:p>
          <a:p>
            <a:r>
              <a:rPr lang="en-US" sz="800" dirty="0" err="1"/>
              <a:t>Gregorash</a:t>
            </a:r>
            <a:r>
              <a:rPr lang="en-US" sz="800" dirty="0"/>
              <a:t>, “Restaurant Revenue Management.”</a:t>
            </a:r>
          </a:p>
          <a:p>
            <a:r>
              <a:rPr lang="en-US" sz="800" dirty="0" err="1"/>
              <a:t>Dharmawirya</a:t>
            </a:r>
            <a:r>
              <a:rPr lang="en-US" sz="800" dirty="0"/>
              <a:t> and Adi, “Case Study for Restaurant Queuing Model.”</a:t>
            </a:r>
          </a:p>
        </p:txBody>
      </p:sp>
    </p:spTree>
    <p:extLst>
      <p:ext uri="{BB962C8B-B14F-4D97-AF65-F5344CB8AC3E}">
        <p14:creationId xmlns:p14="http://schemas.microsoft.com/office/powerpoint/2010/main" val="276138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077F-4F1E-4780-9DF5-C43382CC57BD}"/>
              </a:ext>
            </a:extLst>
          </p:cNvPr>
          <p:cNvSpPr>
            <a:spLocks noGrp="1"/>
          </p:cNvSpPr>
          <p:nvPr>
            <p:ph type="title"/>
          </p:nvPr>
        </p:nvSpPr>
        <p:spPr/>
        <p:txBody>
          <a:bodyPr/>
          <a:lstStyle/>
          <a:p>
            <a:r>
              <a:rPr lang="en-US" dirty="0"/>
              <a:t>Assumptions and Distributions</a:t>
            </a:r>
          </a:p>
        </p:txBody>
      </p:sp>
      <p:sp>
        <p:nvSpPr>
          <p:cNvPr id="3" name="Content Placeholder 2">
            <a:extLst>
              <a:ext uri="{FF2B5EF4-FFF2-40B4-BE49-F238E27FC236}">
                <a16:creationId xmlns:a16="http://schemas.microsoft.com/office/drawing/2014/main" id="{15CC59EA-3D02-49BD-8727-B3C864DAAAF4}"/>
              </a:ext>
            </a:extLst>
          </p:cNvPr>
          <p:cNvSpPr>
            <a:spLocks noGrp="1"/>
          </p:cNvSpPr>
          <p:nvPr>
            <p:ph idx="1"/>
          </p:nvPr>
        </p:nvSpPr>
        <p:spPr/>
        <p:txBody>
          <a:bodyPr>
            <a:normAutofit/>
          </a:bodyPr>
          <a:lstStyle/>
          <a:p>
            <a:r>
              <a:rPr lang="en-US" dirty="0"/>
              <a:t>Our dining times will follow the distribution provided in “Restaurant Table Management to Reduce Customer Waiting Times.” which follow a uniform distribution of 40 to 45 minutes (</a:t>
            </a:r>
            <a:r>
              <a:rPr lang="en-US" i="1" dirty="0"/>
              <a:t>W</a:t>
            </a:r>
            <a:r>
              <a:rPr lang="en-US" dirty="0"/>
              <a:t>). </a:t>
            </a:r>
          </a:p>
          <a:p>
            <a:r>
              <a:rPr lang="en-US" dirty="0"/>
              <a:t>Therefore, the average number of people in the restaurant is </a:t>
            </a:r>
          </a:p>
          <a:p>
            <a:r>
              <a:rPr lang="en-US" dirty="0"/>
              <a:t>L = 2.08 </a:t>
            </a:r>
            <a:r>
              <a:rPr lang="en-US" dirty="0" err="1"/>
              <a:t>cpm</a:t>
            </a:r>
            <a:r>
              <a:rPr lang="en-US" dirty="0"/>
              <a:t> * 45 minutes = 93.6 customers </a:t>
            </a:r>
          </a:p>
          <a:p>
            <a:r>
              <a:rPr lang="en-US" dirty="0"/>
              <a:t>utilization rate μ = (2.08 * (1+93.6))/93.6 = 2.10 </a:t>
            </a:r>
            <a:r>
              <a:rPr lang="en-US" dirty="0" err="1"/>
              <a:t>cpm</a:t>
            </a:r>
            <a:r>
              <a:rPr lang="en-US" dirty="0"/>
              <a:t>.</a:t>
            </a:r>
          </a:p>
          <a:p>
            <a:r>
              <a:rPr lang="en-US" dirty="0"/>
              <a:t>The cost per person for the walk-in model will be a uniform distribution between $42 and $74 whereas the revenue per person will be between $47 and $79 for the reservation guests which follows the restaurant model from “Restaurant Revenue Management” that shows reservation guests will pay more than walk-ins. </a:t>
            </a:r>
          </a:p>
          <a:p>
            <a:r>
              <a:rPr lang="en-US" dirty="0"/>
              <a:t>Since these per group dollar values include tip, we will presume it translates to a wage of $15 for each staff member. </a:t>
            </a:r>
          </a:p>
          <a:p>
            <a:endParaRPr lang="en-US" dirty="0"/>
          </a:p>
        </p:txBody>
      </p:sp>
      <p:sp>
        <p:nvSpPr>
          <p:cNvPr id="4" name="Rectangle 3">
            <a:extLst>
              <a:ext uri="{FF2B5EF4-FFF2-40B4-BE49-F238E27FC236}">
                <a16:creationId xmlns:a16="http://schemas.microsoft.com/office/drawing/2014/main" id="{3829D0DA-716A-4937-A61B-28FD384B04D7}"/>
              </a:ext>
            </a:extLst>
          </p:cNvPr>
          <p:cNvSpPr/>
          <p:nvPr/>
        </p:nvSpPr>
        <p:spPr>
          <a:xfrm>
            <a:off x="1097280" y="6396335"/>
            <a:ext cx="6096000" cy="461665"/>
          </a:xfrm>
          <a:prstGeom prst="rect">
            <a:avLst/>
          </a:prstGeom>
        </p:spPr>
        <p:txBody>
          <a:bodyPr>
            <a:spAutoFit/>
          </a:bodyPr>
          <a:lstStyle/>
          <a:p>
            <a:r>
              <a:rPr lang="en-US" sz="800" dirty="0"/>
              <a:t>Hwang, “Restaurant Table Management to Reduce Customer Waiting Times.”</a:t>
            </a:r>
          </a:p>
          <a:p>
            <a:r>
              <a:rPr lang="en-US" sz="800" dirty="0" err="1"/>
              <a:t>Gregorash</a:t>
            </a:r>
            <a:r>
              <a:rPr lang="en-US" sz="800" dirty="0"/>
              <a:t>, “Restaurant Revenue Management.”</a:t>
            </a:r>
          </a:p>
          <a:p>
            <a:r>
              <a:rPr lang="en-US" sz="800" dirty="0" err="1"/>
              <a:t>Dharmawirya</a:t>
            </a:r>
            <a:r>
              <a:rPr lang="en-US" sz="800" dirty="0"/>
              <a:t> and Adi, “Case Study for Restaurant Queuing Model.”</a:t>
            </a:r>
          </a:p>
        </p:txBody>
      </p:sp>
    </p:spTree>
    <p:extLst>
      <p:ext uri="{BB962C8B-B14F-4D97-AF65-F5344CB8AC3E}">
        <p14:creationId xmlns:p14="http://schemas.microsoft.com/office/powerpoint/2010/main" val="287534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Rectangle 48">
            <a:extLst>
              <a:ext uri="{FF2B5EF4-FFF2-40B4-BE49-F238E27FC236}">
                <a16:creationId xmlns:a16="http://schemas.microsoft.com/office/drawing/2014/main" id="{BB2B8762-61F0-4F1B-9364-D633EE9D6A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Rectangle 50">
            <a:extLst>
              <a:ext uri="{FF2B5EF4-FFF2-40B4-BE49-F238E27FC236}">
                <a16:creationId xmlns:a16="http://schemas.microsoft.com/office/drawing/2014/main" id="{E97675C8-1328-460C-9EBF-6B446B67EA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1" name="Straight Connector 52">
            <a:extLst>
              <a:ext uri="{FF2B5EF4-FFF2-40B4-BE49-F238E27FC236}">
                <a16:creationId xmlns:a16="http://schemas.microsoft.com/office/drawing/2014/main" id="{514EE78B-AF71-4195-A01B-F1165D9233B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2" name="Rectangle 54">
            <a:extLst>
              <a:ext uri="{FF2B5EF4-FFF2-40B4-BE49-F238E27FC236}">
                <a16:creationId xmlns:a16="http://schemas.microsoft.com/office/drawing/2014/main" id="{C6417104-D4C1-4710-9982-2154A7F484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56">
            <a:extLst>
              <a:ext uri="{FF2B5EF4-FFF2-40B4-BE49-F238E27FC236}">
                <a16:creationId xmlns:a16="http://schemas.microsoft.com/office/drawing/2014/main" id="{07BDDC51-8BB2-42BE-8EA8-39B3E9AC1E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Rectangle 58">
            <a:extLst>
              <a:ext uri="{FF2B5EF4-FFF2-40B4-BE49-F238E27FC236}">
                <a16:creationId xmlns:a16="http://schemas.microsoft.com/office/drawing/2014/main" id="{DA52A394-10F4-4AA5-90E4-634D1E919D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5" name="Straight Connector 60">
            <a:extLst>
              <a:ext uri="{FF2B5EF4-FFF2-40B4-BE49-F238E27FC236}">
                <a16:creationId xmlns:a16="http://schemas.microsoft.com/office/drawing/2014/main" id="{04733B62-1719-4677-A612-CA0AC0AD748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27" name="Content Placeholder 3" descr="A picture containing sky, table, map, outdoor&#10;&#10;Description generated with high confidence">
            <a:extLst>
              <a:ext uri="{FF2B5EF4-FFF2-40B4-BE49-F238E27FC236}">
                <a16:creationId xmlns:a16="http://schemas.microsoft.com/office/drawing/2014/main" id="{C257C4A3-62A6-48AB-BFC6-F4019BCA430C}"/>
              </a:ext>
            </a:extLst>
          </p:cNvPr>
          <p:cNvPicPr>
            <a:picLocks/>
          </p:cNvPicPr>
          <p:nvPr/>
        </p:nvPicPr>
        <p:blipFill>
          <a:blip r:embed="rId2"/>
          <a:stretch>
            <a:fillRect/>
          </a:stretch>
        </p:blipFill>
        <p:spPr>
          <a:xfrm>
            <a:off x="635457" y="645370"/>
            <a:ext cx="5190839" cy="3907580"/>
          </a:xfrm>
          <a:prstGeom prst="rect">
            <a:avLst/>
          </a:prstGeom>
        </p:spPr>
      </p:pic>
      <p:pic>
        <p:nvPicPr>
          <p:cNvPr id="30" name="Picture 29">
            <a:extLst>
              <a:ext uri="{FF2B5EF4-FFF2-40B4-BE49-F238E27FC236}">
                <a16:creationId xmlns:a16="http://schemas.microsoft.com/office/drawing/2014/main" id="{F8C230A3-7FDC-4EFD-868D-316518B49D5A}"/>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6430113" y="256807"/>
            <a:ext cx="4415365" cy="4384628"/>
          </a:xfrm>
          <a:prstGeom prst="rect">
            <a:avLst/>
          </a:prstGeom>
          <a:noFill/>
        </p:spPr>
      </p:pic>
      <p:sp>
        <p:nvSpPr>
          <p:cNvPr id="126" name="Rectangle 62">
            <a:extLst>
              <a:ext uri="{FF2B5EF4-FFF2-40B4-BE49-F238E27FC236}">
                <a16:creationId xmlns:a16="http://schemas.microsoft.com/office/drawing/2014/main" id="{626F1402-2DEC-4071-84AF-350C7BF00D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E941D-6422-4887-B5A4-24775B985652}"/>
              </a:ext>
            </a:extLst>
          </p:cNvPr>
          <p:cNvSpPr>
            <a:spLocks noGrp="1"/>
          </p:cNvSpPr>
          <p:nvPr>
            <p:ph type="title"/>
          </p:nvPr>
        </p:nvSpPr>
        <p:spPr>
          <a:xfrm>
            <a:off x="721086" y="4552950"/>
            <a:ext cx="10909073" cy="1057655"/>
          </a:xfrm>
        </p:spPr>
        <p:txBody>
          <a:bodyPr vert="horz" lIns="91440" tIns="45720" rIns="91440" bIns="45720" rtlCol="0" anchor="b">
            <a:normAutofit/>
          </a:bodyPr>
          <a:lstStyle/>
          <a:p>
            <a:r>
              <a:rPr lang="en-US" sz="6000" dirty="0">
                <a:solidFill>
                  <a:schemeClr val="tx1">
                    <a:lumMod val="85000"/>
                    <a:lumOff val="15000"/>
                  </a:schemeClr>
                </a:solidFill>
              </a:rPr>
              <a:t>Simulation Visualizations</a:t>
            </a:r>
          </a:p>
        </p:txBody>
      </p:sp>
      <p:sp>
        <p:nvSpPr>
          <p:cNvPr id="4" name="Rectangle 3">
            <a:extLst>
              <a:ext uri="{FF2B5EF4-FFF2-40B4-BE49-F238E27FC236}">
                <a16:creationId xmlns:a16="http://schemas.microsoft.com/office/drawing/2014/main" id="{5EC3C063-601E-4776-A30C-FC6177ECBD6B}"/>
              </a:ext>
            </a:extLst>
          </p:cNvPr>
          <p:cNvSpPr/>
          <p:nvPr/>
        </p:nvSpPr>
        <p:spPr>
          <a:xfrm>
            <a:off x="10140873" y="1802367"/>
            <a:ext cx="1095813" cy="369332"/>
          </a:xfrm>
          <a:prstGeom prst="rect">
            <a:avLst/>
          </a:prstGeom>
        </p:spPr>
        <p:txBody>
          <a:bodyPr wrap="none">
            <a:spAutoFit/>
          </a:bodyPr>
          <a:lstStyle/>
          <a:p>
            <a:r>
              <a:rPr lang="en-US" dirty="0"/>
              <a:t>Workflow</a:t>
            </a:r>
          </a:p>
        </p:txBody>
      </p:sp>
      <p:sp>
        <p:nvSpPr>
          <p:cNvPr id="5" name="Rectangle 4">
            <a:extLst>
              <a:ext uri="{FF2B5EF4-FFF2-40B4-BE49-F238E27FC236}">
                <a16:creationId xmlns:a16="http://schemas.microsoft.com/office/drawing/2014/main" id="{71E999AD-8F4E-43F5-BE2F-A71C7DCB4304}"/>
              </a:ext>
            </a:extLst>
          </p:cNvPr>
          <p:cNvSpPr/>
          <p:nvPr/>
        </p:nvSpPr>
        <p:spPr>
          <a:xfrm>
            <a:off x="635457" y="-48833"/>
            <a:ext cx="6096000" cy="646331"/>
          </a:xfrm>
          <a:prstGeom prst="rect">
            <a:avLst/>
          </a:prstGeom>
        </p:spPr>
        <p:txBody>
          <a:bodyPr>
            <a:spAutoFit/>
          </a:bodyPr>
          <a:lstStyle/>
          <a:p>
            <a:endParaRPr lang="en-US" dirty="0"/>
          </a:p>
          <a:p>
            <a:r>
              <a:rPr lang="en-US" dirty="0"/>
              <a:t>Simulation 3D Model</a:t>
            </a:r>
          </a:p>
        </p:txBody>
      </p:sp>
    </p:spTree>
    <p:extLst>
      <p:ext uri="{BB962C8B-B14F-4D97-AF65-F5344CB8AC3E}">
        <p14:creationId xmlns:p14="http://schemas.microsoft.com/office/powerpoint/2010/main" val="121453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11">
            <a:extLst>
              <a:ext uri="{FF2B5EF4-FFF2-40B4-BE49-F238E27FC236}">
                <a16:creationId xmlns:a16="http://schemas.microsoft.com/office/drawing/2014/main" id="{284B70D5-875B-433D-BDBD-1522A85D6C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3">
            <a:extLst>
              <a:ext uri="{FF2B5EF4-FFF2-40B4-BE49-F238E27FC236}">
                <a16:creationId xmlns:a16="http://schemas.microsoft.com/office/drawing/2014/main" id="{17FC539C-B783-4B03-9F9E-D13430F3F6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5">
            <a:extLst>
              <a:ext uri="{FF2B5EF4-FFF2-40B4-BE49-F238E27FC236}">
                <a16:creationId xmlns:a16="http://schemas.microsoft.com/office/drawing/2014/main" id="{1E299956-A9E7-4FC1-A0B1-D590CA9730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17">
            <a:extLst>
              <a:ext uri="{FF2B5EF4-FFF2-40B4-BE49-F238E27FC236}">
                <a16:creationId xmlns:a16="http://schemas.microsoft.com/office/drawing/2014/main" id="{C947DF4A-614C-4B4C-8B80-E5B9D8E8CF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5" name="Content Placeholder 3">
            <a:extLst>
              <a:ext uri="{FF2B5EF4-FFF2-40B4-BE49-F238E27FC236}">
                <a16:creationId xmlns:a16="http://schemas.microsoft.com/office/drawing/2014/main" id="{16D5D862-9B54-4C7D-B12C-D86608E8BA03}"/>
              </a:ext>
            </a:extLst>
          </p:cNvPr>
          <p:cNvPicPr>
            <a:picLocks/>
          </p:cNvPicPr>
          <p:nvPr/>
        </p:nvPicPr>
        <p:blipFill>
          <a:blip r:embed="rId2"/>
          <a:stretch>
            <a:fillRect/>
          </a:stretch>
        </p:blipFill>
        <p:spPr>
          <a:xfrm>
            <a:off x="296116" y="1177816"/>
            <a:ext cx="7363047" cy="4502368"/>
          </a:xfrm>
          <a:prstGeom prst="rect">
            <a:avLst/>
          </a:prstGeom>
        </p:spPr>
      </p:pic>
      <p:sp>
        <p:nvSpPr>
          <p:cNvPr id="2" name="Title 1">
            <a:extLst>
              <a:ext uri="{FF2B5EF4-FFF2-40B4-BE49-F238E27FC236}">
                <a16:creationId xmlns:a16="http://schemas.microsoft.com/office/drawing/2014/main" id="{5ADC4EF3-32EE-4A79-A000-F0843189DDFB}"/>
              </a:ext>
            </a:extLst>
          </p:cNvPr>
          <p:cNvSpPr>
            <a:spLocks noGrp="1"/>
          </p:cNvSpPr>
          <p:nvPr>
            <p:ph type="title"/>
          </p:nvPr>
        </p:nvSpPr>
        <p:spPr>
          <a:xfrm>
            <a:off x="7859485" y="634946"/>
            <a:ext cx="3698516" cy="1183217"/>
          </a:xfrm>
        </p:spPr>
        <p:txBody>
          <a:bodyPr>
            <a:normAutofit/>
          </a:bodyPr>
          <a:lstStyle/>
          <a:p>
            <a:r>
              <a:rPr lang="en-US" sz="3600" dirty="0"/>
              <a:t>Initial Simulation Results</a:t>
            </a:r>
          </a:p>
        </p:txBody>
      </p:sp>
      <p:sp>
        <p:nvSpPr>
          <p:cNvPr id="46" name="Content Placeholder 8"/>
          <p:cNvSpPr>
            <a:spLocks noGrp="1"/>
          </p:cNvSpPr>
          <p:nvPr>
            <p:ph idx="1"/>
          </p:nvPr>
        </p:nvSpPr>
        <p:spPr>
          <a:xfrm>
            <a:off x="7859485" y="2198914"/>
            <a:ext cx="3690257" cy="3670180"/>
          </a:xfrm>
        </p:spPr>
        <p:txBody>
          <a:bodyPr>
            <a:normAutofit fontScale="70000" lnSpcReduction="20000"/>
          </a:bodyPr>
          <a:lstStyle/>
          <a:p>
            <a:r>
              <a:rPr lang="en-US" dirty="0"/>
              <a:t>The average wait time during the three-hour period is 16 minutes and we were hoping to model a 15 minute wait.</a:t>
            </a:r>
          </a:p>
          <a:p>
            <a:r>
              <a:rPr lang="en-US" dirty="0"/>
              <a:t>In our intervention model, the wait time should at most be 5 minutes. </a:t>
            </a:r>
          </a:p>
          <a:p>
            <a:r>
              <a:rPr lang="en-US" dirty="0"/>
              <a:t>We wanted to have an entire time spent in the restaurant to be approximately 45 minutes, the average time of 53 to 57 minutes is within an acceptable range. </a:t>
            </a:r>
          </a:p>
          <a:p>
            <a:r>
              <a:rPr lang="en-US" dirty="0"/>
              <a:t>The major concern is the difference in wait times between the three groups. Our 4-person group waits nearly no time at all, with our bar customers waiting 20 minutes and our group of 2 waiting nearly 30 minutes. </a:t>
            </a:r>
          </a:p>
          <a:p>
            <a:r>
              <a:rPr lang="en-US" dirty="0"/>
              <a:t>To achieve a more balanced wait time we adjusted the number of tables as follows, 5 4-person tables, 5 2-person tables, and 5 1-person spots at the bar. The restaurant is at full capacity with 35 people.</a:t>
            </a:r>
          </a:p>
          <a:p>
            <a:endParaRPr lang="en-US" dirty="0"/>
          </a:p>
        </p:txBody>
      </p:sp>
    </p:spTree>
    <p:extLst>
      <p:ext uri="{BB962C8B-B14F-4D97-AF65-F5344CB8AC3E}">
        <p14:creationId xmlns:p14="http://schemas.microsoft.com/office/powerpoint/2010/main" val="269487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4EF3-32EE-4A79-A000-F0843189DDFB}"/>
              </a:ext>
            </a:extLst>
          </p:cNvPr>
          <p:cNvSpPr>
            <a:spLocks noGrp="1"/>
          </p:cNvSpPr>
          <p:nvPr>
            <p:ph type="title"/>
          </p:nvPr>
        </p:nvSpPr>
        <p:spPr>
          <a:xfrm>
            <a:off x="7859485" y="565859"/>
            <a:ext cx="3698516" cy="1183217"/>
          </a:xfrm>
        </p:spPr>
        <p:txBody>
          <a:bodyPr>
            <a:normAutofit/>
          </a:bodyPr>
          <a:lstStyle/>
          <a:p>
            <a:r>
              <a:rPr lang="en-US" sz="3600" dirty="0"/>
              <a:t>Modified Simulation Results</a:t>
            </a:r>
          </a:p>
        </p:txBody>
      </p:sp>
      <p:sp>
        <p:nvSpPr>
          <p:cNvPr id="46" name="Content Placeholder 8"/>
          <p:cNvSpPr>
            <a:spLocks noGrp="1"/>
          </p:cNvSpPr>
          <p:nvPr>
            <p:ph idx="1"/>
          </p:nvPr>
        </p:nvSpPr>
        <p:spPr>
          <a:xfrm>
            <a:off x="7708739" y="1749076"/>
            <a:ext cx="4051139" cy="4120018"/>
          </a:xfrm>
        </p:spPr>
        <p:txBody>
          <a:bodyPr>
            <a:normAutofit fontScale="77500" lnSpcReduction="20000"/>
          </a:bodyPr>
          <a:lstStyle/>
          <a:p>
            <a:r>
              <a:rPr lang="en-US" dirty="0"/>
              <a:t>While our wait times were more balanced our actual customer throughput is considerably under the total we initial considered at 112. </a:t>
            </a:r>
          </a:p>
          <a:p>
            <a:r>
              <a:rPr lang="en-US" dirty="0"/>
              <a:t>Therefore, we adjusted the table counts up to 6 4-person tables, 7 2-person tables, and 8 1-person spots at the bar. </a:t>
            </a:r>
          </a:p>
          <a:p>
            <a:r>
              <a:rPr lang="en-US" dirty="0"/>
              <a:t>The restaurant is at full capacity with 46 people, however, we only processed 211 customers for the entire time-period. </a:t>
            </a:r>
          </a:p>
          <a:p>
            <a:r>
              <a:rPr lang="en-US" dirty="0"/>
              <a:t>Since our primary objective is to understand how wait times, more without a reservation and less with a reservation, we will forgo the validation of the customer counts and continue with this table set up since we see normalized wait times by customer type. </a:t>
            </a:r>
          </a:p>
          <a:p>
            <a:r>
              <a:rPr lang="en-US" dirty="0"/>
              <a:t>Anecdotally, my experience has been I could sit at the bar immediately or can wait for a table that falls within normal table as seen in the table. </a:t>
            </a:r>
          </a:p>
          <a:p>
            <a:endParaRPr lang="en-US" dirty="0"/>
          </a:p>
        </p:txBody>
      </p:sp>
      <p:pic>
        <p:nvPicPr>
          <p:cNvPr id="9" name="Picture 8">
            <a:extLst>
              <a:ext uri="{FF2B5EF4-FFF2-40B4-BE49-F238E27FC236}">
                <a16:creationId xmlns:a16="http://schemas.microsoft.com/office/drawing/2014/main" id="{FD994E83-8148-4A7C-B4D3-7499E4F6B229}"/>
              </a:ext>
            </a:extLst>
          </p:cNvPr>
          <p:cNvPicPr/>
          <p:nvPr/>
        </p:nvPicPr>
        <p:blipFill>
          <a:blip r:embed="rId2"/>
          <a:stretch>
            <a:fillRect/>
          </a:stretch>
        </p:blipFill>
        <p:spPr>
          <a:xfrm>
            <a:off x="282350" y="1157468"/>
            <a:ext cx="7210469" cy="4283362"/>
          </a:xfrm>
          <a:prstGeom prst="rect">
            <a:avLst/>
          </a:prstGeom>
        </p:spPr>
      </p:pic>
    </p:spTree>
    <p:extLst>
      <p:ext uri="{BB962C8B-B14F-4D97-AF65-F5344CB8AC3E}">
        <p14:creationId xmlns:p14="http://schemas.microsoft.com/office/powerpoint/2010/main" val="5204207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85</TotalTime>
  <Words>1348</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Restaurant Simulation</vt:lpstr>
      <vt:lpstr>Purpose</vt:lpstr>
      <vt:lpstr>Background</vt:lpstr>
      <vt:lpstr>Structure</vt:lpstr>
      <vt:lpstr>Assumptions and Distributions</vt:lpstr>
      <vt:lpstr>Assumptions and Distributions</vt:lpstr>
      <vt:lpstr>Simulation Visualizations</vt:lpstr>
      <vt:lpstr>Initial Simulation Results</vt:lpstr>
      <vt:lpstr>Modified Simulation Results</vt:lpstr>
      <vt:lpstr>Simulation Results </vt:lpstr>
      <vt:lpstr>Statistical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Simulation</dc:title>
  <dc:creator>Christophe Hunt</dc:creator>
  <cp:lastModifiedBy>Christophe Hunt</cp:lastModifiedBy>
  <cp:revision>13</cp:revision>
  <dcterms:created xsi:type="dcterms:W3CDTF">2017-12-02T14:34:08Z</dcterms:created>
  <dcterms:modified xsi:type="dcterms:W3CDTF">2017-12-02T15:59:10Z</dcterms:modified>
</cp:coreProperties>
</file>