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6"/>
  </p:notesMasterIdLst>
  <p:sldIdLst>
    <p:sldId id="256" r:id="rId2"/>
    <p:sldId id="257" r:id="rId3"/>
    <p:sldId id="264" r:id="rId4"/>
    <p:sldId id="259" r:id="rId5"/>
    <p:sldId id="261" r:id="rId6"/>
    <p:sldId id="262" r:id="rId7"/>
    <p:sldId id="263" r:id="rId8"/>
    <p:sldId id="267" r:id="rId9"/>
    <p:sldId id="265" r:id="rId10"/>
    <p:sldId id="273" r:id="rId11"/>
    <p:sldId id="271" r:id="rId12"/>
    <p:sldId id="269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Hunt" initials="CH" lastIdx="2" clrIdx="0">
    <p:extLst>
      <p:ext uri="{19B8F6BF-5375-455C-9EA6-DF929625EA0E}">
        <p15:presenceInfo xmlns:p15="http://schemas.microsoft.com/office/powerpoint/2012/main" userId="f6be271687e654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7" autoAdjust="0"/>
    <p:restoredTop sz="95401" autoAdjust="0"/>
  </p:normalViewPr>
  <p:slideViewPr>
    <p:cSldViewPr snapToGrid="0">
      <p:cViewPr varScale="1">
        <p:scale>
          <a:sx n="102" d="100"/>
          <a:sy n="102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3C3108-3915-4A18-9942-1CCD3378AD4C}" type="doc">
      <dgm:prSet loTypeId="urn:microsoft.com/office/officeart/2005/8/layout/vList2" loCatId="Inbo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6CB0FC-8B33-4FCE-9FF3-77F78BFD4F16}">
      <dgm:prSet/>
      <dgm:spPr/>
      <dgm:t>
        <a:bodyPr/>
        <a:lstStyle/>
        <a:p>
          <a:r>
            <a:rPr lang="en-US"/>
            <a:t>Stationarity</a:t>
          </a:r>
        </a:p>
      </dgm:t>
    </dgm:pt>
    <dgm:pt modelId="{6EF4B49D-6C8A-44A8-9CBB-FC1645799A16}" type="parTrans" cxnId="{ED69E18C-270B-4796-812F-A7268C95BE48}">
      <dgm:prSet/>
      <dgm:spPr/>
      <dgm:t>
        <a:bodyPr/>
        <a:lstStyle/>
        <a:p>
          <a:endParaRPr lang="en-US"/>
        </a:p>
      </dgm:t>
    </dgm:pt>
    <dgm:pt modelId="{8EA16C30-EDD3-421C-8173-BE4BA334743A}" type="sibTrans" cxnId="{ED69E18C-270B-4796-812F-A7268C95BE48}">
      <dgm:prSet/>
      <dgm:spPr/>
      <dgm:t>
        <a:bodyPr/>
        <a:lstStyle/>
        <a:p>
          <a:endParaRPr lang="en-US"/>
        </a:p>
      </dgm:t>
    </dgm:pt>
    <dgm:pt modelId="{5F9F20E9-D925-4A60-AA1B-D05E6FFDABAD}">
      <dgm:prSet/>
      <dgm:spPr/>
      <dgm:t>
        <a:bodyPr/>
        <a:lstStyle/>
        <a:p>
          <a:r>
            <a:rPr lang="en-US" dirty="0"/>
            <a:t>Differencing </a:t>
          </a:r>
        </a:p>
      </dgm:t>
    </dgm:pt>
    <dgm:pt modelId="{EF0723C5-81FA-4FA9-8FFD-E6E53F746FC8}" type="parTrans" cxnId="{2B3A4D33-2A32-410C-ABAC-EF62FC61ACED}">
      <dgm:prSet/>
      <dgm:spPr/>
      <dgm:t>
        <a:bodyPr/>
        <a:lstStyle/>
        <a:p>
          <a:endParaRPr lang="en-US"/>
        </a:p>
      </dgm:t>
    </dgm:pt>
    <dgm:pt modelId="{7D3001A1-1BDA-4C1B-AFB5-20E406EE078B}" type="sibTrans" cxnId="{2B3A4D33-2A32-410C-ABAC-EF62FC61ACED}">
      <dgm:prSet/>
      <dgm:spPr/>
      <dgm:t>
        <a:bodyPr/>
        <a:lstStyle/>
        <a:p>
          <a:endParaRPr lang="en-US"/>
        </a:p>
      </dgm:t>
    </dgm:pt>
    <dgm:pt modelId="{9468126E-9A0D-4C40-A4BE-749D546B3F24}">
      <dgm:prSet/>
      <dgm:spPr/>
      <dgm:t>
        <a:bodyPr/>
        <a:lstStyle/>
        <a:p>
          <a:r>
            <a:rPr lang="en-US" dirty="0"/>
            <a:t>Unit Root Test</a:t>
          </a:r>
        </a:p>
      </dgm:t>
    </dgm:pt>
    <dgm:pt modelId="{F10A6364-5426-4CA3-BD4C-66F3A70AB27C}" type="parTrans" cxnId="{540D5C61-0D33-449F-A509-658C566DCAF2}">
      <dgm:prSet/>
      <dgm:spPr/>
      <dgm:t>
        <a:bodyPr/>
        <a:lstStyle/>
        <a:p>
          <a:endParaRPr lang="en-US"/>
        </a:p>
      </dgm:t>
    </dgm:pt>
    <dgm:pt modelId="{618BB364-5615-4BB9-939B-DA4D547B868B}" type="sibTrans" cxnId="{540D5C61-0D33-449F-A509-658C566DCAF2}">
      <dgm:prSet/>
      <dgm:spPr/>
      <dgm:t>
        <a:bodyPr/>
        <a:lstStyle/>
        <a:p>
          <a:endParaRPr lang="en-US"/>
        </a:p>
      </dgm:t>
    </dgm:pt>
    <dgm:pt modelId="{AB30BBA0-157E-4CA1-ACF2-A444A68F1907}">
      <dgm:prSet/>
      <dgm:spPr/>
      <dgm:t>
        <a:bodyPr/>
        <a:lstStyle/>
        <a:p>
          <a:r>
            <a:rPr lang="en-US" dirty="0"/>
            <a:t>Backshift Notation</a:t>
          </a:r>
        </a:p>
      </dgm:t>
    </dgm:pt>
    <dgm:pt modelId="{1854E009-4920-4EF9-B3E5-1EAB30F3931A}" type="parTrans" cxnId="{DAC6F86A-306C-480B-B15C-C6377478C856}">
      <dgm:prSet/>
      <dgm:spPr/>
      <dgm:t>
        <a:bodyPr/>
        <a:lstStyle/>
        <a:p>
          <a:endParaRPr lang="en-US"/>
        </a:p>
      </dgm:t>
    </dgm:pt>
    <dgm:pt modelId="{41D28B02-D830-4A01-8B79-8295E3146C89}" type="sibTrans" cxnId="{DAC6F86A-306C-480B-B15C-C6377478C856}">
      <dgm:prSet/>
      <dgm:spPr/>
      <dgm:t>
        <a:bodyPr/>
        <a:lstStyle/>
        <a:p>
          <a:endParaRPr lang="en-US"/>
        </a:p>
      </dgm:t>
    </dgm:pt>
    <dgm:pt modelId="{89B3FBA1-2499-4357-8FAA-9E6BD203E885}" type="pres">
      <dgm:prSet presAssocID="{EA3C3108-3915-4A18-9942-1CCD3378AD4C}" presName="linear" presStyleCnt="0">
        <dgm:presLayoutVars>
          <dgm:animLvl val="lvl"/>
          <dgm:resizeHandles val="exact"/>
        </dgm:presLayoutVars>
      </dgm:prSet>
      <dgm:spPr/>
    </dgm:pt>
    <dgm:pt modelId="{2D898485-2818-4A83-9ACA-E0FAE3E9040B}" type="pres">
      <dgm:prSet presAssocID="{CB6CB0FC-8B33-4FCE-9FF3-77F78BFD4F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1AD2D7E-03B1-4BFB-A40C-634FCAEAC07A}" type="pres">
      <dgm:prSet presAssocID="{8EA16C30-EDD3-421C-8173-BE4BA334743A}" presName="spacer" presStyleCnt="0"/>
      <dgm:spPr/>
    </dgm:pt>
    <dgm:pt modelId="{7A9AB9B1-F890-4094-AA7C-8E5ADE544E07}" type="pres">
      <dgm:prSet presAssocID="{5F9F20E9-D925-4A60-AA1B-D05E6FFDABA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1705EC2-ED6D-4823-BDAB-EED26ACBABF6}" type="pres">
      <dgm:prSet presAssocID="{7D3001A1-1BDA-4C1B-AFB5-20E406EE078B}" presName="spacer" presStyleCnt="0"/>
      <dgm:spPr/>
    </dgm:pt>
    <dgm:pt modelId="{D0864EF8-10C8-4C67-9DBB-947CEACA48F1}" type="pres">
      <dgm:prSet presAssocID="{9468126E-9A0D-4C40-A4BE-749D546B3F2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16F22F0-07E0-4089-AA99-D040EDE2A89A}" type="pres">
      <dgm:prSet presAssocID="{618BB364-5615-4BB9-939B-DA4D547B868B}" presName="spacer" presStyleCnt="0"/>
      <dgm:spPr/>
    </dgm:pt>
    <dgm:pt modelId="{06F4E171-2D1E-4B7A-84D9-2E138F3AE757}" type="pres">
      <dgm:prSet presAssocID="{AB30BBA0-157E-4CA1-ACF2-A444A68F190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DC7620F-BA98-4E5D-9D23-7C1F87A1EF62}" type="presOf" srcId="{5F9F20E9-D925-4A60-AA1B-D05E6FFDABAD}" destId="{7A9AB9B1-F890-4094-AA7C-8E5ADE544E07}" srcOrd="0" destOrd="0" presId="urn:microsoft.com/office/officeart/2005/8/layout/vList2"/>
    <dgm:cxn modelId="{2B3A4D33-2A32-410C-ABAC-EF62FC61ACED}" srcId="{EA3C3108-3915-4A18-9942-1CCD3378AD4C}" destId="{5F9F20E9-D925-4A60-AA1B-D05E6FFDABAD}" srcOrd="1" destOrd="0" parTransId="{EF0723C5-81FA-4FA9-8FFD-E6E53F746FC8}" sibTransId="{7D3001A1-1BDA-4C1B-AFB5-20E406EE078B}"/>
    <dgm:cxn modelId="{540D5C61-0D33-449F-A509-658C566DCAF2}" srcId="{EA3C3108-3915-4A18-9942-1CCD3378AD4C}" destId="{9468126E-9A0D-4C40-A4BE-749D546B3F24}" srcOrd="2" destOrd="0" parTransId="{F10A6364-5426-4CA3-BD4C-66F3A70AB27C}" sibTransId="{618BB364-5615-4BB9-939B-DA4D547B868B}"/>
    <dgm:cxn modelId="{DAC6F86A-306C-480B-B15C-C6377478C856}" srcId="{EA3C3108-3915-4A18-9942-1CCD3378AD4C}" destId="{AB30BBA0-157E-4CA1-ACF2-A444A68F1907}" srcOrd="3" destOrd="0" parTransId="{1854E009-4920-4EF9-B3E5-1EAB30F3931A}" sibTransId="{41D28B02-D830-4A01-8B79-8295E3146C89}"/>
    <dgm:cxn modelId="{C1604271-5A7B-4FDC-B3AD-3A104F8BC439}" type="presOf" srcId="{CB6CB0FC-8B33-4FCE-9FF3-77F78BFD4F16}" destId="{2D898485-2818-4A83-9ACA-E0FAE3E9040B}" srcOrd="0" destOrd="0" presId="urn:microsoft.com/office/officeart/2005/8/layout/vList2"/>
    <dgm:cxn modelId="{73D4A859-0079-4800-8B0C-D0A0B535479C}" type="presOf" srcId="{9468126E-9A0D-4C40-A4BE-749D546B3F24}" destId="{D0864EF8-10C8-4C67-9DBB-947CEACA48F1}" srcOrd="0" destOrd="0" presId="urn:microsoft.com/office/officeart/2005/8/layout/vList2"/>
    <dgm:cxn modelId="{90F46788-F467-4E18-9258-155E16381213}" type="presOf" srcId="{EA3C3108-3915-4A18-9942-1CCD3378AD4C}" destId="{89B3FBA1-2499-4357-8FAA-9E6BD203E885}" srcOrd="0" destOrd="0" presId="urn:microsoft.com/office/officeart/2005/8/layout/vList2"/>
    <dgm:cxn modelId="{ED69E18C-270B-4796-812F-A7268C95BE48}" srcId="{EA3C3108-3915-4A18-9942-1CCD3378AD4C}" destId="{CB6CB0FC-8B33-4FCE-9FF3-77F78BFD4F16}" srcOrd="0" destOrd="0" parTransId="{6EF4B49D-6C8A-44A8-9CBB-FC1645799A16}" sibTransId="{8EA16C30-EDD3-421C-8173-BE4BA334743A}"/>
    <dgm:cxn modelId="{195ED896-0381-4E9D-B6C4-39EC30F450CE}" type="presOf" srcId="{AB30BBA0-157E-4CA1-ACF2-A444A68F1907}" destId="{06F4E171-2D1E-4B7A-84D9-2E138F3AE757}" srcOrd="0" destOrd="0" presId="urn:microsoft.com/office/officeart/2005/8/layout/vList2"/>
    <dgm:cxn modelId="{AA76ECDF-6A0B-42EF-A238-20CD4C505A78}" type="presParOf" srcId="{89B3FBA1-2499-4357-8FAA-9E6BD203E885}" destId="{2D898485-2818-4A83-9ACA-E0FAE3E9040B}" srcOrd="0" destOrd="0" presId="urn:microsoft.com/office/officeart/2005/8/layout/vList2"/>
    <dgm:cxn modelId="{4B399BB4-A7B4-4CB3-8127-85A2A9AA293E}" type="presParOf" srcId="{89B3FBA1-2499-4357-8FAA-9E6BD203E885}" destId="{11AD2D7E-03B1-4BFB-A40C-634FCAEAC07A}" srcOrd="1" destOrd="0" presId="urn:microsoft.com/office/officeart/2005/8/layout/vList2"/>
    <dgm:cxn modelId="{7CF72859-9245-43BF-BE06-0C0605662965}" type="presParOf" srcId="{89B3FBA1-2499-4357-8FAA-9E6BD203E885}" destId="{7A9AB9B1-F890-4094-AA7C-8E5ADE544E07}" srcOrd="2" destOrd="0" presId="urn:microsoft.com/office/officeart/2005/8/layout/vList2"/>
    <dgm:cxn modelId="{CA82F63D-FBAF-4AFD-935A-5B4B121F7D9E}" type="presParOf" srcId="{89B3FBA1-2499-4357-8FAA-9E6BD203E885}" destId="{51705EC2-ED6D-4823-BDAB-EED26ACBABF6}" srcOrd="3" destOrd="0" presId="urn:microsoft.com/office/officeart/2005/8/layout/vList2"/>
    <dgm:cxn modelId="{E4E6A2E5-4201-42F0-AD29-20CD6A238C44}" type="presParOf" srcId="{89B3FBA1-2499-4357-8FAA-9E6BD203E885}" destId="{D0864EF8-10C8-4C67-9DBB-947CEACA48F1}" srcOrd="4" destOrd="0" presId="urn:microsoft.com/office/officeart/2005/8/layout/vList2"/>
    <dgm:cxn modelId="{919CD87D-EFC8-41A2-97CB-68740B70C0D6}" type="presParOf" srcId="{89B3FBA1-2499-4357-8FAA-9E6BD203E885}" destId="{116F22F0-07E0-4089-AA99-D040EDE2A89A}" srcOrd="5" destOrd="0" presId="urn:microsoft.com/office/officeart/2005/8/layout/vList2"/>
    <dgm:cxn modelId="{3F1587DF-2A8A-4C6F-A8A5-2E0DF5D5A8DD}" type="presParOf" srcId="{89B3FBA1-2499-4357-8FAA-9E6BD203E885}" destId="{06F4E171-2D1E-4B7A-84D9-2E138F3AE75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98485-2818-4A83-9ACA-E0FAE3E9040B}">
      <dsp:nvSpPr>
        <dsp:cNvPr id="0" name=""/>
        <dsp:cNvSpPr/>
      </dsp:nvSpPr>
      <dsp:spPr>
        <a:xfrm>
          <a:off x="0" y="15792"/>
          <a:ext cx="6910387" cy="1151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Stationarity</a:t>
          </a:r>
        </a:p>
      </dsp:txBody>
      <dsp:txXfrm>
        <a:off x="56201" y="71993"/>
        <a:ext cx="6797985" cy="1038877"/>
      </dsp:txXfrm>
    </dsp:sp>
    <dsp:sp modelId="{7A9AB9B1-F890-4094-AA7C-8E5ADE544E07}">
      <dsp:nvSpPr>
        <dsp:cNvPr id="0" name=""/>
        <dsp:cNvSpPr/>
      </dsp:nvSpPr>
      <dsp:spPr>
        <a:xfrm>
          <a:off x="0" y="1305312"/>
          <a:ext cx="6910387" cy="11512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Differencing </a:t>
          </a:r>
        </a:p>
      </dsp:txBody>
      <dsp:txXfrm>
        <a:off x="56201" y="1361513"/>
        <a:ext cx="6797985" cy="1038877"/>
      </dsp:txXfrm>
    </dsp:sp>
    <dsp:sp modelId="{D0864EF8-10C8-4C67-9DBB-947CEACA48F1}">
      <dsp:nvSpPr>
        <dsp:cNvPr id="0" name=""/>
        <dsp:cNvSpPr/>
      </dsp:nvSpPr>
      <dsp:spPr>
        <a:xfrm>
          <a:off x="0" y="2594832"/>
          <a:ext cx="6910387" cy="11512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Unit Root Test</a:t>
          </a:r>
        </a:p>
      </dsp:txBody>
      <dsp:txXfrm>
        <a:off x="56201" y="2651033"/>
        <a:ext cx="6797985" cy="1038877"/>
      </dsp:txXfrm>
    </dsp:sp>
    <dsp:sp modelId="{06F4E171-2D1E-4B7A-84D9-2E138F3AE757}">
      <dsp:nvSpPr>
        <dsp:cNvPr id="0" name=""/>
        <dsp:cNvSpPr/>
      </dsp:nvSpPr>
      <dsp:spPr>
        <a:xfrm>
          <a:off x="0" y="3884352"/>
          <a:ext cx="6910387" cy="1151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Backshift Notation</a:t>
          </a:r>
        </a:p>
      </dsp:txBody>
      <dsp:txXfrm>
        <a:off x="56201" y="3940553"/>
        <a:ext cx="6797985" cy="1038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31092-4F8B-481E-B479-CAB718A1FFD8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73CC4-0EC7-4B78-8B67-BD05F7556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4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Stationarity means that the statistical prosperities remain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73CC4-0EC7-4B78-8B67-BD05F75565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4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 explain ACF and PACF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73CC4-0EC7-4B78-8B67-BD05F75565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07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explanation for K and 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73CC4-0EC7-4B78-8B67-BD05F75565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4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 explain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73CC4-0EC7-4B78-8B67-BD05F75565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7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E93-A07B-465A-BB4D-62EFBB85127B}" type="datetime1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Hyndman, Rob J., and George Athanasopoulos. Forecasting: Principles and Practice. OTexts, 2016.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09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DBD0-5BBD-47B1-9266-8B4C7074EB64}" type="datetime1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Hyndman, Rob J., and George Athanasopoulos. Forecasting: Principles and Practice. OTexts, 2016.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4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706A-EFA7-4F52-AC8C-0679CCDDC23F}" type="datetime1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Hyndman, Rob J., and George Athanasopoulos. Forecasting: Principles and Practice. OTexts, 2016.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6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CB06-A84D-49D1-AD9B-33A8031D1A7E}" type="datetime1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Hyndman, Rob J., and George Athanasopoulos. Forecasting: Principles and Practice. OTexts, 2016.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6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BE44-2104-4A67-B8BC-7D69A95D6662}" type="datetime1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Hyndman, Rob J., and George Athanasopoulos. Forecasting: Principles and Practice. OTexts, 2016.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0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1546-6EE3-47D1-A061-9E0931CE702C}" type="datetime1">
              <a:rPr lang="en-US" smtClean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Hyndman, Rob J., and George Athanasopoulos. Forecasting: Principles and Practice. OTexts, 2016.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3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D3EC-F852-4A2B-B248-3FB6BA28E2A7}" type="datetime1">
              <a:rPr lang="en-US" smtClean="0"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Hyndman, Rob J., and George Athanasopoulos. Forecasting: Principles and Practice. OTexts, 2016.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8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8EFE-90E8-4B97-8284-4ADEF65571D8}" type="datetime1">
              <a:rPr lang="en-US" smtClean="0"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Hyndman, Rob J., and George Athanasopoulos. Forecasting: Principles and Practice. OTexts, 2016.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3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9588-3DA6-487F-A44D-C632BD57FDC6}" type="datetime1">
              <a:rPr lang="en-US" smtClean="0"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Hyndman, Rob J., and George Athanasopoulos. Forecasting: Principles and Practice. OTexts, 2016.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3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6F1E6A-B4EA-4DE1-AA40-E9D85DAEAF27}" type="datetime1">
              <a:rPr lang="en-US" smtClean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Hyndman, Rob J., and George Athanasopoulos. Forecasting: Principles and Practice. OTexts, 2016.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7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78-96CB-46AE-B565-1265C486E026}" type="datetime1">
              <a:rPr lang="en-US" smtClean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Hyndman, Rob J., and George Athanasopoulos. Forecasting: Principles and Practice. OTexts, 2016.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3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20224C-2CFB-4EBF-9B50-3925BC06F143}" type="datetime1">
              <a:rPr lang="en-US" smtClean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Hyndman, Rob J., and George Athanasopoulos. Forecasting: Principles and Practice. OTexts, 2016.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36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49DE7-671D-4575-AF43-858FD99981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D9B36-9BE7-472B-8808-7E0D681073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457E75-DAD0-4438-92FC-344E73496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 fontScale="90000"/>
          </a:bodyPr>
          <a:lstStyle/>
          <a:p>
            <a:pPr algn="r"/>
            <a:br>
              <a:rPr lang="en-US" dirty="0"/>
            </a:br>
            <a:br>
              <a:rPr lang="en-US" dirty="0"/>
            </a:br>
            <a:r>
              <a:rPr lang="en-US" dirty="0"/>
              <a:t>ARIMA</a:t>
            </a:r>
            <a:br>
              <a:rPr lang="en-US" dirty="0"/>
            </a:br>
            <a:r>
              <a:rPr lang="en-US" sz="6700" dirty="0"/>
              <a:t>Chapter 8 Review</a:t>
            </a:r>
            <a:br>
              <a:rPr lang="en-US" dirty="0"/>
            </a:br>
            <a:r>
              <a:rPr lang="en-US" sz="3200" i="1" dirty="0"/>
              <a:t>Forecasting: Principles and Practice</a:t>
            </a:r>
            <a:br>
              <a:rPr lang="en-US" sz="3200" i="1" dirty="0"/>
            </a:br>
            <a:r>
              <a:rPr lang="en-US" sz="2400" i="1" dirty="0"/>
              <a:t>Hyndman, Rob J., and George </a:t>
            </a:r>
            <a:r>
              <a:rPr lang="en-US" sz="2400" i="1" dirty="0" err="1"/>
              <a:t>Athanasopoulos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5DA05-5842-44D2-8393-A16147629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Christophe Hunt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70D71-2784-4487-924B-4678F48D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Hyndman, Rob J., and George Athanasopoulos. Forecasting: Principles and Practice. OTexts, 2016.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52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41B58E-3B65-4A01-A276-975AB2CF8A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AC67C3-831B-4AB1-A259-DFB839CAFA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4B3F04-9EAC-45C0-B3CE-0387EEA10A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BE38C-C527-4312-B47F-BF345E67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Moving Average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73B73-9454-4766-BFED-697090B83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2016" y="605896"/>
                <a:ext cx="7157216" cy="5646208"/>
              </a:xfrm>
            </p:spPr>
            <p:txBody>
              <a:bodyPr anchor="ctr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Moving Average Models use past forecast errors multiplied by a coefficient.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Moving Average Models parameter constraints for invertibility </a:t>
                </a:r>
                <a:r>
                  <a:rPr lang="en-US" sz="1800" dirty="0"/>
                  <a:t>(e.g. AR(1) = MA(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800" dirty="0"/>
                  <a:t>) and AR(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800" dirty="0"/>
                  <a:t>) = MA(1)) </a:t>
                </a:r>
                <a:r>
                  <a:rPr lang="en-US" sz="2400" dirty="0"/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an MA(1) model:   −1 &lt; 𝜃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&lt; 1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an MA(2) model:   −1 &lt; 𝜃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&lt; 1 , 𝜃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+ 𝜃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&gt; -1, 𝜃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+ 𝜃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</a:t>
                </a:r>
                <a:r>
                  <a:rPr lang="el-GR" sz="2000" dirty="0"/>
                  <a:t>&lt;</a:t>
                </a:r>
                <a:r>
                  <a:rPr lang="en-US" sz="2000" dirty="0"/>
                  <a:t> </a:t>
                </a:r>
                <a:r>
                  <a:rPr lang="el-GR" sz="2000" dirty="0"/>
                  <a:t>1.</a:t>
                </a:r>
                <a:endParaRPr lang="en-US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Note that these constraints are similar to AR for stationarity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Moving average models are different from moving average smoothing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moving average model is used for forecasting future values while moving average smoothing is used for estimating the trend-cycle of past values.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73B73-9454-4766-BFED-697090B83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2016" y="605896"/>
                <a:ext cx="7157216" cy="5646208"/>
              </a:xfrm>
              <a:blipFill>
                <a:blip r:embed="rId2"/>
                <a:stretch>
                  <a:fillRect l="-2470" r="-2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9D930-F3FD-4E15-8B9B-76A6691B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Hyndman, Rob J., and George Athanasopoulos. Forecasting: Principles and Practice. OTexts, 2016.</a:t>
            </a:r>
          </a:p>
        </p:txBody>
      </p:sp>
    </p:spTree>
    <p:extLst>
      <p:ext uri="{BB962C8B-B14F-4D97-AF65-F5344CB8AC3E}">
        <p14:creationId xmlns:p14="http://schemas.microsoft.com/office/powerpoint/2010/main" val="363666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6F7F-9A3A-474C-B500-DA238EF3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Parameter Estimation and Model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AFB54-F624-4034-9ACB-12FF6F88E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300" dirty="0"/>
                  <a:t>Parameter Estimation</a:t>
                </a:r>
              </a:p>
              <a:p>
                <a:pPr lvl="1"/>
                <a:r>
                  <a:rPr lang="en-US" sz="2100" dirty="0"/>
                  <a:t>For given values of p, d and q, we solve for the best parameter estimates 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sz="2100" dirty="0"/>
                  <a:t>,…,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sz="2100" dirty="0"/>
                  <a:t>,…,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100" dirty="0"/>
                  <a:t> using </a:t>
                </a:r>
                <a:r>
                  <a:rPr lang="en-US" sz="2100" i="1" dirty="0"/>
                  <a:t>maximum likelihood estimation</a:t>
                </a:r>
                <a:r>
                  <a:rPr lang="en-US" sz="2100" dirty="0"/>
                  <a:t> (MLE) which maximize the probability of obtaining the data that we have observed</a:t>
                </a:r>
              </a:p>
              <a:p>
                <a:r>
                  <a:rPr lang="en-US" sz="2300" dirty="0"/>
                  <a:t>Model Selection with goodness of fit tests</a:t>
                </a:r>
              </a:p>
              <a:p>
                <a:pPr lvl="1"/>
                <a:r>
                  <a:rPr lang="en-US" sz="2100" dirty="0"/>
                  <a:t>Akaike’s Information Criterion (AIC): </a:t>
                </a:r>
              </a:p>
              <a:p>
                <a:pPr lvl="2"/>
                <a:r>
                  <a:rPr lang="en-US" dirty="0"/>
                  <a:t>Where “L” is the likelihood of the data, the last term in the parenthesis is the number of parameters, k = 1 if 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0 or k = 0 if c = 0.</a:t>
                </a:r>
              </a:p>
              <a:p>
                <a:pPr lvl="1"/>
                <a:r>
                  <a:rPr lang="en-US" dirty="0"/>
                  <a:t>Corrected Akaike’s Information Criterion (</a:t>
                </a:r>
                <a:r>
                  <a:rPr lang="en-US" dirty="0" err="1"/>
                  <a:t>AICc</a:t>
                </a:r>
                <a:r>
                  <a:rPr lang="en-US" dirty="0"/>
                  <a:t>) 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For an ARIMA model it can be written as the following where T = number of non</a:t>
                </a:r>
                <a:r>
                  <a:rPr lang="en-US" sz="1900" dirty="0"/>
                  <a:t>-missing values: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AFB54-F624-4034-9ACB-12FF6F88E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8" t="-2121" b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FEBC7D6-0C11-419A-8E1D-27E84E7A7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231" y="4344563"/>
            <a:ext cx="6046381" cy="109056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63226-65E6-4E7B-8FD4-2DCFA85A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Hyndman, Rob J., and George Athanasopoulos. Forecasting: Principles and Practice. OTexts, 2016.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D22DB4-F6E4-4539-B165-391AB0D00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347" y="3600239"/>
            <a:ext cx="31527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41DB-9983-4C0B-B7EC-D3F3B94F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Non-seasonal ARIMA Model Review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27024-5D70-412C-A8F2-EBC90268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Hyndman, Rob J., and George Athanasopoulos. Forecasting: Principles and Practice. OTexts, 2016.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4E640-451B-4A59-9DB3-FC30DB4E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62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Final Model 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Special ARIMA model types from our textbook: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 mindful that in a mixed ARIMA Model (where p and q are positive) AR and MA terms can potentially cancel out the effects of each other.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57E45-8682-4A14-88E4-1A512723E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795" y="3411242"/>
            <a:ext cx="5877053" cy="1963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8DF7BA-7116-4DF1-8AEE-D2CF114BE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620" y="1842276"/>
            <a:ext cx="62388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5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4CC594A-A820-450F-B363-C19201FCFE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9FAB3DA-E9ED-4574-ABCC-378BC0FF1B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3B8D6B0-55D6-48DC-86D8-FD95D5F118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45" name="Picture 2" descr="https://www.otexts.org/sites/default/files/fpp/images/Figure-8-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33795" y="126136"/>
            <a:ext cx="4822804" cy="6366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A826A8-9CED-4B31-852E-118BA142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6" cy="210387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ARIMA MODELING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JOB AID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CD08A-A312-4891-896E-DDFC190B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14295" y="6492875"/>
            <a:ext cx="4822804" cy="365125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Hyndman, Rob J., and George Athanasopoulos. Forecasting: Principles and Practice. OTexts, 2016.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46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491B-7F32-4CBE-8F88-1A9B37B2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Seasonal ARIMA models</a:t>
            </a:r>
          </a:p>
        </p:txBody>
      </p:sp>
      <p:pic>
        <p:nvPicPr>
          <p:cNvPr id="7170" name="Picture 2" descr="https://www.otexts.org/sites/default/files/fpp/images/sarima1.png">
            <a:extLst>
              <a:ext uri="{FF2B5EF4-FFF2-40B4-BE49-F238E27FC236}">
                <a16:creationId xmlns:a16="http://schemas.microsoft.com/office/drawing/2014/main" id="{67281BBF-AE62-4CBD-AF8C-B9A4E03316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768866"/>
            <a:ext cx="4483010" cy="134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CB404-A12D-4F93-AAD7-C987FAFA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Hyndman, Rob J., and George </a:t>
            </a:r>
            <a:r>
              <a:rPr lang="en-US" dirty="0" err="1"/>
              <a:t>Athanasopoulos</a:t>
            </a:r>
            <a:r>
              <a:rPr lang="en-US" dirty="0"/>
              <a:t>. Forecasting: Principles and Practice. </a:t>
            </a:r>
            <a:r>
              <a:rPr lang="en-US" dirty="0" err="1"/>
              <a:t>OTexts</a:t>
            </a:r>
            <a:r>
              <a:rPr lang="en-US" dirty="0"/>
              <a:t>, 2016.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2FA8E-9561-4E4E-BA07-44E2C1EB756E}"/>
              </a:ext>
            </a:extLst>
          </p:cNvPr>
          <p:cNvSpPr txBox="1"/>
          <p:nvPr/>
        </p:nvSpPr>
        <p:spPr>
          <a:xfrm>
            <a:off x="6305106" y="2299810"/>
            <a:ext cx="5061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example from </a:t>
            </a:r>
            <a:r>
              <a:rPr lang="en-US" i="1" dirty="0"/>
              <a:t>Forecasting: Principles and Practice</a:t>
            </a:r>
            <a:r>
              <a:rPr lang="en-US" dirty="0"/>
              <a:t>, an ARIMA(1,1,1)(1,1,1)</a:t>
            </a:r>
            <a:r>
              <a:rPr lang="en-US" baseline="-25000" dirty="0"/>
              <a:t>4</a:t>
            </a:r>
            <a:r>
              <a:rPr lang="en-US" dirty="0"/>
              <a:t> model (without a constant) for quarterly data (m=4) and can be written as: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4BB49-BE28-4D31-B6F9-D7A0CCB67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3768866"/>
            <a:ext cx="5661282" cy="1678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C76989-63EE-461B-8E80-ECD09D7C5FCB}"/>
              </a:ext>
            </a:extLst>
          </p:cNvPr>
          <p:cNvSpPr txBox="1"/>
          <p:nvPr/>
        </p:nvSpPr>
        <p:spPr>
          <a:xfrm>
            <a:off x="2190306" y="2898219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 ARIMA Model</a:t>
            </a:r>
          </a:p>
        </p:txBody>
      </p:sp>
    </p:spTree>
    <p:extLst>
      <p:ext uri="{BB962C8B-B14F-4D97-AF65-F5344CB8AC3E}">
        <p14:creationId xmlns:p14="http://schemas.microsoft.com/office/powerpoint/2010/main" val="367687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83FD-9606-4DD8-A8DA-D8121C14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  </a:t>
            </a:r>
            <a:r>
              <a:rPr lang="en-US" dirty="0">
                <a:solidFill>
                  <a:schemeClr val="bg2"/>
                </a:solidFill>
              </a:rPr>
              <a:t>             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 </a:t>
            </a:r>
            <a:r>
              <a:rPr lang="en-US" dirty="0"/>
              <a:t>      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E2B9-64A5-4700-9A5A-4AF1BC84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US" sz="4000" dirty="0"/>
              <a:t>uto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US" sz="4000" dirty="0"/>
              <a:t>egressive –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4000" dirty="0"/>
              <a:t>ntegrated –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4000" dirty="0"/>
              <a:t>oving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4000" dirty="0"/>
              <a:t>verage</a:t>
            </a:r>
          </a:p>
          <a:p>
            <a:pPr algn="ctr"/>
            <a:r>
              <a:rPr lang="en-US" sz="4000" dirty="0"/>
              <a:t>p                    d                      q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2800" dirty="0"/>
              <a:t>    [AR Model] + [Differencing to reach Stationarity] + [MA Model]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FA031-4575-49C7-92B5-CD7A7DC5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50782" y="6492875"/>
            <a:ext cx="7351395" cy="365125"/>
          </a:xfrm>
        </p:spPr>
        <p:txBody>
          <a:bodyPr/>
          <a:lstStyle/>
          <a:p>
            <a:pPr algn="l"/>
            <a:r>
              <a:rPr lang="en-US" dirty="0"/>
              <a:t>Hyndman, Rob J., and George </a:t>
            </a:r>
            <a:r>
              <a:rPr lang="en-US" dirty="0" err="1"/>
              <a:t>Athanasopoulos</a:t>
            </a:r>
            <a:r>
              <a:rPr lang="en-US" dirty="0"/>
              <a:t>. Forecasting: Principles and Practice. </a:t>
            </a:r>
            <a:r>
              <a:rPr lang="en-US" dirty="0" err="1"/>
              <a:t>OTexts</a:t>
            </a:r>
            <a:r>
              <a:rPr lang="en-US" dirty="0"/>
              <a:t>, 2016.</a:t>
            </a:r>
          </a:p>
          <a:p>
            <a:pPr algn="l"/>
            <a:r>
              <a:rPr lang="en-US" dirty="0"/>
              <a:t>ATMAJITSIN, VISWA VISWANATHAN; SHANTHI VISWANATHAN;. </a:t>
            </a:r>
            <a:r>
              <a:rPr lang="en-US" i="1" dirty="0"/>
              <a:t>R: Recipes for Analysis, Visualization and Machine Learning</a:t>
            </a:r>
            <a:r>
              <a:rPr lang="en-US" dirty="0"/>
              <a:t>. PACKT. Print.</a:t>
            </a:r>
          </a:p>
        </p:txBody>
      </p:sp>
    </p:spTree>
    <p:extLst>
      <p:ext uri="{BB962C8B-B14F-4D97-AF65-F5344CB8AC3E}">
        <p14:creationId xmlns:p14="http://schemas.microsoft.com/office/powerpoint/2010/main" val="231154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07C90B-B81A-473B-8919-CA924E61FF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DA680F-F6AC-453E-A8BF-C5BDED2851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3E317D-5C97-4792-9A23-AB213F26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b="1" dirty="0"/>
              <a:t>Integrated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010122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A9D26-5DE9-47B3-8F3E-2B0FDCBE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Hyndman, Rob J., and George </a:t>
            </a:r>
            <a:r>
              <a:rPr lang="en-US" dirty="0" err="1"/>
              <a:t>Athanasopoulos</a:t>
            </a:r>
            <a:r>
              <a:rPr lang="en-US" dirty="0"/>
              <a:t>. Forecasting: Principles and Practice. </a:t>
            </a:r>
            <a:r>
              <a:rPr lang="en-US" dirty="0" err="1"/>
              <a:t>OTexts</a:t>
            </a:r>
            <a:r>
              <a:rPr lang="en-US" dirty="0"/>
              <a:t>, 2016.</a:t>
            </a:r>
          </a:p>
        </p:txBody>
      </p:sp>
    </p:spTree>
    <p:extLst>
      <p:ext uri="{BB962C8B-B14F-4D97-AF65-F5344CB8AC3E}">
        <p14:creationId xmlns:p14="http://schemas.microsoft.com/office/powerpoint/2010/main" val="312222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A125-4CE2-4AFB-B308-B6CD4AFB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C916A-713A-48CE-B3E7-A1AF0CD0D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Stationarity = </a:t>
            </a:r>
            <a:r>
              <a:rPr lang="en-US" sz="2400" dirty="0"/>
              <a:t>no predictable pattern in the long-term and statistical 			                    properties remain the same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Stationarity ≠ Trend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Stationarity ≠ Seasonality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Stationarity = Cyclical </a:t>
            </a:r>
            <a:r>
              <a:rPr lang="en-US" sz="2000" dirty="0"/>
              <a:t>(because we do not know when mountains and valleys will occur)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If we have trends or seasonality we can make the time series stationary by computing the differences between consecutive observations which is called </a:t>
            </a:r>
            <a:r>
              <a:rPr lang="en-US" sz="2800" b="1" dirty="0"/>
              <a:t>differencing</a:t>
            </a:r>
            <a:r>
              <a:rPr lang="en-US" sz="2800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84371-BCFC-4CF3-AB2D-A3D536FE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07274" y="6369473"/>
            <a:ext cx="5438411" cy="365125"/>
          </a:xfrm>
        </p:spPr>
        <p:txBody>
          <a:bodyPr/>
          <a:lstStyle/>
          <a:p>
            <a:r>
              <a:rPr lang="en-US"/>
              <a:t>Hyndman, Rob J., and George Athanasopoulos. Forecasting: Principles and Practice. OTexts, 2016.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0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B2B2-7D3E-4F00-9C38-C2DF5742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45D0A6-94F2-4365-9C6D-5563AC5EE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fontAlgn="base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When applying Differences interpretability should be a primary concern</a:t>
                </a:r>
              </a:p>
              <a:p>
                <a:pPr fontAlgn="base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First-order difference are the change between one observation to the next</a:t>
                </a:r>
              </a:p>
              <a:p>
                <a:pPr marL="0" indent="0" algn="ctr" fontAlgn="base">
                  <a:buNone/>
                </a:pP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r-FR" sz="1800" dirty="0"/>
                  <a:t>).</a:t>
                </a:r>
              </a:p>
              <a:p>
                <a:pPr fontAlgn="base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Second-order differencing is the change of the change, occasionally used</a:t>
                </a:r>
              </a:p>
              <a:p>
                <a:pPr marL="0" indent="0" algn="ctr" fontAlgn="base">
                  <a:buNone/>
                </a:pP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r-FR" sz="1800" dirty="0"/>
                  <a:t>)</a:t>
                </a:r>
                <a:endParaRPr lang="en-US" sz="1800" dirty="0"/>
              </a:p>
              <a:p>
                <a:pPr fontAlgn="base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Seasonal Differences are the change between one year to the next</a:t>
                </a:r>
              </a:p>
              <a:p>
                <a:pPr marL="201168" lvl="1" indent="0" algn="ctr" fontAlgn="base">
                  <a:lnSpc>
                    <a:spcPct val="100000"/>
                  </a:lnSpc>
                  <a:buNone/>
                </a:pPr>
                <a:r>
                  <a:rPr lang="en-US" sz="17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70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7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7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7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sz="1700" dirty="0"/>
                  <a:t>) </a:t>
                </a:r>
                <a:r>
                  <a:rPr lang="en-US" sz="1700" dirty="0"/>
                  <a:t>m = number of seasons</a:t>
                </a:r>
              </a:p>
              <a:p>
                <a:pPr marL="201168" lvl="1" indent="0" fontAlgn="base">
                  <a:lnSpc>
                    <a:spcPct val="100000"/>
                  </a:lnSpc>
                  <a:buNone/>
                </a:pPr>
                <a:r>
                  <a:rPr lang="en-US" sz="2000" dirty="0"/>
                  <a:t>If seasonal differences are likely present the best approach is to apply seasonal difference first. It’s possible that after applying seasonal differences the time series will be stationary.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45D0A6-94F2-4365-9C6D-5563AC5EE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FAE69-F9DC-4E5A-8799-A0B821E5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Hyndman, Rob J., and George </a:t>
            </a:r>
            <a:r>
              <a:rPr lang="en-US" dirty="0" err="1"/>
              <a:t>Athanasopoulos</a:t>
            </a:r>
            <a:r>
              <a:rPr lang="en-US" dirty="0"/>
              <a:t>. Forecasting: Principles and Practice. </a:t>
            </a:r>
            <a:r>
              <a:rPr lang="en-US" dirty="0" err="1"/>
              <a:t>OTexts</a:t>
            </a:r>
            <a:r>
              <a:rPr lang="en-US" dirty="0"/>
              <a:t>, 2016.</a:t>
            </a:r>
          </a:p>
        </p:txBody>
      </p:sp>
    </p:spTree>
    <p:extLst>
      <p:ext uri="{BB962C8B-B14F-4D97-AF65-F5344CB8AC3E}">
        <p14:creationId xmlns:p14="http://schemas.microsoft.com/office/powerpoint/2010/main" val="176781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0876-5343-4315-95AC-067D75EE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Unit root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37AF1-2130-4F18-96CC-D798FB098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sz="2400" i="1" dirty="0"/>
              <a:t>Augmented Dickey-Fuller (ADF) test = </a:t>
            </a:r>
          </a:p>
          <a:p>
            <a:pPr fontAlgn="base"/>
            <a:r>
              <a:rPr lang="en-US" sz="2400" dirty="0"/>
              <a:t>The null-hypothesis for an ADF test is that the variable contains a unit and the data is non-stationary. </a:t>
            </a:r>
          </a:p>
          <a:p>
            <a:pPr lvl="1" fontAlgn="base"/>
            <a:r>
              <a:rPr lang="en-US" sz="2000" dirty="0"/>
              <a:t>Large p-values are indicative of non-stationarity, and small p-values suggest stationarity</a:t>
            </a:r>
          </a:p>
          <a:p>
            <a:pPr marL="201168" lvl="1" indent="0" fontAlgn="base">
              <a:buNone/>
            </a:pPr>
            <a:endParaRPr lang="en-US" sz="2000" i="1" dirty="0"/>
          </a:p>
          <a:p>
            <a:r>
              <a:rPr lang="en-US" sz="2400" i="1" dirty="0"/>
              <a:t>Kwiatkowski-Phillips-Schmidt-Shin (KPSS) test = </a:t>
            </a:r>
          </a:p>
          <a:p>
            <a:r>
              <a:rPr lang="en-US" sz="2400" dirty="0"/>
              <a:t>The null-hypothesis is that the data is stationary. </a:t>
            </a:r>
          </a:p>
          <a:p>
            <a:pPr lvl="1"/>
            <a:r>
              <a:rPr lang="en-US" sz="2000" dirty="0"/>
              <a:t>Small p-values suggest that differencing is required.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6D2BB-B972-43D8-89FD-5B05B1F5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5744" y="6344512"/>
            <a:ext cx="640618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Hyndman, Rob J., and George </a:t>
            </a:r>
            <a:r>
              <a:rPr lang="en-US" dirty="0" err="1"/>
              <a:t>Athanasopoulos</a:t>
            </a:r>
            <a:r>
              <a:rPr lang="en-US" dirty="0"/>
              <a:t>. Forecasting: Principles and Practice. </a:t>
            </a:r>
            <a:r>
              <a:rPr lang="en-US" dirty="0" err="1"/>
              <a:t>OTexts</a:t>
            </a:r>
            <a:r>
              <a:rPr lang="en-US" dirty="0"/>
              <a:t>, 2016.</a:t>
            </a:r>
          </a:p>
        </p:txBody>
      </p:sp>
      <p:pic>
        <p:nvPicPr>
          <p:cNvPr id="11" name="Picture 2" descr="The diagram above depicts an example of a potential unit root. The red line represents an observed drop in output. Green shows the path of recovery if the series has a unit root. Blue shows the recovery if there is no unit root and the series is trend-stationary">
            <a:extLst>
              <a:ext uri="{FF2B5EF4-FFF2-40B4-BE49-F238E27FC236}">
                <a16:creationId xmlns:a16="http://schemas.microsoft.com/office/drawing/2014/main" id="{4ADB32B7-3DD9-4CC4-B3B3-9D905B776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89" y="2062200"/>
            <a:ext cx="2646691" cy="196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8A9D36-E873-41C7-A0F5-2C2066C4CA83}"/>
              </a:ext>
            </a:extLst>
          </p:cNvPr>
          <p:cNvSpPr/>
          <p:nvPr/>
        </p:nvSpPr>
        <p:spPr>
          <a:xfrm>
            <a:off x="8508989" y="4167664"/>
            <a:ext cx="31255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The diagram above depicts an example of a potential unit root. The red line represents an observed drop in output. Green shows the path of recovery if the series has a unit root. Blue shows the recovery if there is no unit root and the series is trend-stationary.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200" dirty="0"/>
              <a:t>By </a:t>
            </a:r>
            <a:r>
              <a:rPr lang="en-US" sz="1200" dirty="0" err="1"/>
              <a:t>Bkwillwm</a:t>
            </a:r>
            <a:r>
              <a:rPr lang="en-US" sz="1200" dirty="0"/>
              <a:t> - Own work, CC BY-SA 3.0, https://commons.wikimedia.org/w/index.php?curid=9425029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F590C93-53F7-4EFA-9564-3FDED2D3E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5323" y="1783093"/>
            <a:ext cx="1307397" cy="558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0079B-B55B-493C-BD87-A24340117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928" y="4271478"/>
            <a:ext cx="1028700" cy="72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7B1B19-64A5-4035-B09D-41ED591D3D3C}"/>
              </a:ext>
            </a:extLst>
          </p:cNvPr>
          <p:cNvSpPr txBox="1"/>
          <p:nvPr/>
        </p:nvSpPr>
        <p:spPr>
          <a:xfrm>
            <a:off x="1097279" y="6596390"/>
            <a:ext cx="3812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"Y." </a:t>
            </a:r>
            <a:r>
              <a:rPr lang="en-US" sz="1000" i="1" dirty="0">
                <a:solidFill>
                  <a:schemeClr val="bg1"/>
                </a:solidFill>
              </a:rPr>
              <a:t>KPSS Test for Stationarity - MATLAB </a:t>
            </a:r>
            <a:r>
              <a:rPr lang="en-US" sz="1000" i="1" dirty="0" err="1">
                <a:solidFill>
                  <a:schemeClr val="bg1"/>
                </a:solidFill>
              </a:rPr>
              <a:t>Kpsstest</a:t>
            </a:r>
            <a:r>
              <a:rPr lang="en-US" sz="1000" i="1" dirty="0">
                <a:solidFill>
                  <a:schemeClr val="bg1"/>
                </a:solidFill>
              </a:rPr>
              <a:t>. </a:t>
            </a:r>
            <a:r>
              <a:rPr lang="en-US" sz="1000" dirty="0">
                <a:solidFill>
                  <a:schemeClr val="bg1"/>
                </a:solidFill>
              </a:rPr>
              <a:t>Web. 01 Oct. 2017.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6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011F-06A1-4673-ACE3-DA04B4EB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Backshift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26881-24E7-4C60-A5E2-AC598F81E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Simple notation method to describe lag, alternatives include “L”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The backward shift operator describes the process of </a:t>
                </a:r>
                <a:r>
                  <a:rPr lang="en-US" sz="2400" i="1" dirty="0"/>
                  <a:t>differencing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one previous period, we use “B” in the following manner: 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  <a:endParaRPr lang="en-US" sz="2400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For monthly data, to represent “the same month last year,” as we would in seasonal data the backshift notation is use in the following manner: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26881-24E7-4C60-A5E2-AC598F81E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8783D-7A52-4CB0-AD3B-DB316B8B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Hyndman, Rob J., and George Athanasopoulos. Forecasting: Principles and Practice. OTexts, 2016.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9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2DA4-4D2E-4D60-AF27-F7E6C9C6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and PACF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A413F-E640-41FC-A016-EA05AF97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coefficient of correlation between two observations is the </a:t>
            </a:r>
            <a:r>
              <a:rPr lang="en-US" sz="2400" b="1" dirty="0"/>
              <a:t>autocorrelation function (ACF) </a:t>
            </a:r>
            <a:r>
              <a:rPr lang="en-US" sz="2400" dirty="0"/>
              <a:t>and when plotted can be useful to detect non-stationary time series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ACF plot and </a:t>
            </a:r>
            <a:r>
              <a:rPr lang="en-US" sz="2400" b="1" dirty="0"/>
              <a:t>partial autocorrelations (PACF) </a:t>
            </a:r>
            <a:r>
              <a:rPr lang="en-US" sz="2400" dirty="0"/>
              <a:t>plot are also used to identify the number of AR and/or MA terms.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order of AR(p) can be determined when the ACF plot is exponentially decaying and significant spike at lag p in PACF, but none beyond lag 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order of MA(q) can be determined when the PACF is exponentially decaying and there is a significant spike at lag q in ACF, but none beyond lag q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56C05-2785-4D35-9391-CCE91063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/>
              <a:t>Hyndman, Rob J., and George </a:t>
            </a:r>
            <a:r>
              <a:rPr lang="en-US" dirty="0" err="1"/>
              <a:t>Athanasopoulos</a:t>
            </a:r>
            <a:r>
              <a:rPr lang="en-US" dirty="0"/>
              <a:t>. Forecasting: Principles and Practice. </a:t>
            </a:r>
            <a:r>
              <a:rPr lang="en-US" dirty="0" err="1"/>
              <a:t>OTexts</a:t>
            </a:r>
            <a:r>
              <a:rPr lang="en-US" dirty="0"/>
              <a:t>, 2016.</a:t>
            </a:r>
          </a:p>
        </p:txBody>
      </p:sp>
    </p:spTree>
    <p:extLst>
      <p:ext uri="{BB962C8B-B14F-4D97-AF65-F5344CB8AC3E}">
        <p14:creationId xmlns:p14="http://schemas.microsoft.com/office/powerpoint/2010/main" val="385787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41B58E-3B65-4A01-A276-975AB2CF8A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AC67C3-831B-4AB1-A259-DFB839CAFA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4B3F04-9EAC-45C0-B3CE-0387EEA10A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BE38C-C527-4312-B47F-BF345E67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Auto Regressive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73B73-9454-4766-BFED-697090B83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13664" y="605896"/>
                <a:ext cx="7385568" cy="5646208"/>
              </a:xfrm>
            </p:spPr>
            <p:txBody>
              <a:bodyPr anchor="ctr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Auto Regressive Model forecasts using a linear combination of past values of the variable (i.e. regression of the variable itself)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= c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+</a:t>
                </a:r>
                <a:r>
                  <a:rPr lang="en-US" sz="2400" baseline="-25000" dirty="0"/>
                  <a:t>⋯</a:t>
                </a:r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an AR(1) model: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equivalent to white noise.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1 and c =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equivalent to a random walk.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1 and c ≠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equivalent to a random walk with drift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When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&lt;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tends to oscillate between positive and negative values.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Autoregressive model parameter constraints due to stationarity restrictions: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For an AR(1) model:   −1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&lt; 1 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For an AR(2) model:   −1&lt;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&lt;1,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&lt;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&lt; 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73B73-9454-4766-BFED-697090B83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3664" y="605896"/>
                <a:ext cx="7385568" cy="5646208"/>
              </a:xfrm>
              <a:blipFill>
                <a:blip r:embed="rId2"/>
                <a:stretch>
                  <a:fillRect l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9D930-F3FD-4E15-8B9B-76A6691B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Hyndman, Rob J., and George Athanasopoulos. Forecasting: Principles and Practice. OTexts, 2016.</a:t>
            </a:r>
          </a:p>
        </p:txBody>
      </p:sp>
    </p:spTree>
    <p:extLst>
      <p:ext uri="{BB962C8B-B14F-4D97-AF65-F5344CB8AC3E}">
        <p14:creationId xmlns:p14="http://schemas.microsoft.com/office/powerpoint/2010/main" val="28821702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2570</TotalTime>
  <Words>1271</Words>
  <Application>Microsoft Office PowerPoint</Application>
  <PresentationFormat>Widescreen</PresentationFormat>
  <Paragraphs>121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Retrospect</vt:lpstr>
      <vt:lpstr>  ARIMA Chapter 8 Review Forecasting: Principles and Practice Hyndman, Rob J., and George Athanasopoulos  </vt:lpstr>
      <vt:lpstr>AR                I                    MA</vt:lpstr>
      <vt:lpstr>Integrated</vt:lpstr>
      <vt:lpstr>Stationarity</vt:lpstr>
      <vt:lpstr>Differencing </vt:lpstr>
      <vt:lpstr>Unit root tests</vt:lpstr>
      <vt:lpstr>Backshift notation</vt:lpstr>
      <vt:lpstr>ACF and PACF Plots</vt:lpstr>
      <vt:lpstr>Auto Regressive Models</vt:lpstr>
      <vt:lpstr>Moving Average Models</vt:lpstr>
      <vt:lpstr>Parameter Estimation and Model Selection</vt:lpstr>
      <vt:lpstr>Non-seasonal ARIMA Model Review</vt:lpstr>
      <vt:lpstr>ARIMA MODELING  JOB AID</vt:lpstr>
      <vt:lpstr>Seasonal ARIMA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ARIMA </dc:title>
  <dc:creator>Christophe Hunt</dc:creator>
  <cp:lastModifiedBy>Christophe Hunt</cp:lastModifiedBy>
  <cp:revision>70</cp:revision>
  <dcterms:created xsi:type="dcterms:W3CDTF">2017-09-30T13:26:43Z</dcterms:created>
  <dcterms:modified xsi:type="dcterms:W3CDTF">2017-10-04T02:20:18Z</dcterms:modified>
</cp:coreProperties>
</file>