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91" r:id="rId11"/>
    <p:sldId id="265" r:id="rId12"/>
    <p:sldId id="267" r:id="rId13"/>
    <p:sldId id="268" r:id="rId14"/>
    <p:sldId id="269" r:id="rId15"/>
    <p:sldId id="270" r:id="rId16"/>
    <p:sldId id="266" r:id="rId17"/>
    <p:sldId id="272" r:id="rId18"/>
    <p:sldId id="273" r:id="rId19"/>
    <p:sldId id="294" r:id="rId20"/>
    <p:sldId id="274" r:id="rId21"/>
    <p:sldId id="275" r:id="rId22"/>
    <p:sldId id="271" r:id="rId23"/>
    <p:sldId id="277" r:id="rId24"/>
    <p:sldId id="278" r:id="rId25"/>
    <p:sldId id="279" r:id="rId26"/>
    <p:sldId id="282" r:id="rId27"/>
    <p:sldId id="285" r:id="rId28"/>
    <p:sldId id="284" r:id="rId29"/>
    <p:sldId id="286" r:id="rId30"/>
    <p:sldId id="297" r:id="rId31"/>
    <p:sldId id="287" r:id="rId32"/>
    <p:sldId id="289" r:id="rId33"/>
    <p:sldId id="298" r:id="rId34"/>
    <p:sldId id="300" r:id="rId35"/>
    <p:sldId id="301" r:id="rId36"/>
    <p:sldId id="302" r:id="rId37"/>
    <p:sldId id="303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B142A-7A08-4AB5-B44E-770F0790EB00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DE351-C28A-435D-BBBC-C6BF3A016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7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4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85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3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3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5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écision 2"/>
          <p:cNvSpPr/>
          <p:nvPr userDrawn="1"/>
        </p:nvSpPr>
        <p:spPr>
          <a:xfrm>
            <a:off x="11700676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4" name="Décision 2"/>
          <p:cNvSpPr/>
          <p:nvPr userDrawn="1"/>
        </p:nvSpPr>
        <p:spPr>
          <a:xfrm>
            <a:off x="11840214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3A8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5" name="Décision 2"/>
          <p:cNvSpPr/>
          <p:nvPr userDrawn="1"/>
        </p:nvSpPr>
        <p:spPr>
          <a:xfrm>
            <a:off x="11960882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2" name="Décision 2"/>
          <p:cNvSpPr/>
          <p:nvPr userDrawn="1"/>
        </p:nvSpPr>
        <p:spPr>
          <a:xfrm>
            <a:off x="973" y="-120"/>
            <a:ext cx="700630" cy="159785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7324 h 7324"/>
              <a:gd name="connsiteX1" fmla="*/ 0 w 10000"/>
              <a:gd name="connsiteY1" fmla="*/ 591 h 7324"/>
              <a:gd name="connsiteX2" fmla="*/ 5280 w 10000"/>
              <a:gd name="connsiteY2" fmla="*/ 0 h 7324"/>
              <a:gd name="connsiteX3" fmla="*/ 10000 w 10000"/>
              <a:gd name="connsiteY3" fmla="*/ 2324 h 7324"/>
              <a:gd name="connsiteX4" fmla="*/ 0 w 10000"/>
              <a:gd name="connsiteY4" fmla="*/ 7324 h 7324"/>
              <a:gd name="connsiteX0" fmla="*/ 0 w 10000"/>
              <a:gd name="connsiteY0" fmla="*/ 9348 h 9348"/>
              <a:gd name="connsiteX1" fmla="*/ 0 w 10000"/>
              <a:gd name="connsiteY1" fmla="*/ 155 h 9348"/>
              <a:gd name="connsiteX2" fmla="*/ 6284 w 10000"/>
              <a:gd name="connsiteY2" fmla="*/ 0 h 9348"/>
              <a:gd name="connsiteX3" fmla="*/ 10000 w 10000"/>
              <a:gd name="connsiteY3" fmla="*/ 2521 h 9348"/>
              <a:gd name="connsiteX4" fmla="*/ 0 w 10000"/>
              <a:gd name="connsiteY4" fmla="*/ 9348 h 9348"/>
              <a:gd name="connsiteX0" fmla="*/ 0 w 10000"/>
              <a:gd name="connsiteY0" fmla="*/ 10029 h 10029"/>
              <a:gd name="connsiteX1" fmla="*/ 0 w 10000"/>
              <a:gd name="connsiteY1" fmla="*/ 0 h 10029"/>
              <a:gd name="connsiteX2" fmla="*/ 6284 w 10000"/>
              <a:gd name="connsiteY2" fmla="*/ 29 h 10029"/>
              <a:gd name="connsiteX3" fmla="*/ 10000 w 10000"/>
              <a:gd name="connsiteY3" fmla="*/ 2726 h 10029"/>
              <a:gd name="connsiteX4" fmla="*/ 0 w 10000"/>
              <a:gd name="connsiteY4" fmla="*/ 10029 h 10029"/>
              <a:gd name="connsiteX0" fmla="*/ 0 w 10000"/>
              <a:gd name="connsiteY0" fmla="*/ 10000 h 10000"/>
              <a:gd name="connsiteX1" fmla="*/ 0 w 10000"/>
              <a:gd name="connsiteY1" fmla="*/ 41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 w 10000"/>
              <a:gd name="connsiteY1" fmla="*/ 6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9994 h 9994"/>
              <a:gd name="connsiteX1" fmla="*/ 20 w 10000"/>
              <a:gd name="connsiteY1" fmla="*/ 0 h 9994"/>
              <a:gd name="connsiteX2" fmla="*/ 6284 w 10000"/>
              <a:gd name="connsiteY2" fmla="*/ 0 h 9994"/>
              <a:gd name="connsiteX3" fmla="*/ 10000 w 10000"/>
              <a:gd name="connsiteY3" fmla="*/ 2691 h 9994"/>
              <a:gd name="connsiteX4" fmla="*/ 0 w 10000"/>
              <a:gd name="connsiteY4" fmla="*/ 9994 h 9994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3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0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9992"/>
              <a:gd name="connsiteY0" fmla="*/ 10003 h 10003"/>
              <a:gd name="connsiteX1" fmla="*/ 13 w 9992"/>
              <a:gd name="connsiteY1" fmla="*/ 0 h 10003"/>
              <a:gd name="connsiteX2" fmla="*/ 6284 w 9992"/>
              <a:gd name="connsiteY2" fmla="*/ 0 h 10003"/>
              <a:gd name="connsiteX3" fmla="*/ 9992 w 9992"/>
              <a:gd name="connsiteY3" fmla="*/ 2700 h 10003"/>
              <a:gd name="connsiteX4" fmla="*/ 0 w 9992"/>
              <a:gd name="connsiteY4" fmla="*/ 10003 h 10003"/>
              <a:gd name="connsiteX0" fmla="*/ 0 w 10000"/>
              <a:gd name="connsiteY0" fmla="*/ 11065 h 11065"/>
              <a:gd name="connsiteX1" fmla="*/ 13 w 10000"/>
              <a:gd name="connsiteY1" fmla="*/ 1065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5 h 11065"/>
              <a:gd name="connsiteX1" fmla="*/ 13 w 10000"/>
              <a:gd name="connsiteY1" fmla="*/ 14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5 h 11065"/>
              <a:gd name="connsiteX1" fmla="*/ 43 w 10000"/>
              <a:gd name="connsiteY1" fmla="*/ 14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6 h 11066"/>
              <a:gd name="connsiteX1" fmla="*/ 73 w 10000"/>
              <a:gd name="connsiteY1" fmla="*/ 0 h 11066"/>
              <a:gd name="connsiteX2" fmla="*/ 4815 w 10000"/>
              <a:gd name="connsiteY2" fmla="*/ 1 h 11066"/>
              <a:gd name="connsiteX3" fmla="*/ 10000 w 10000"/>
              <a:gd name="connsiteY3" fmla="*/ 3765 h 11066"/>
              <a:gd name="connsiteX4" fmla="*/ 0 w 10000"/>
              <a:gd name="connsiteY4" fmla="*/ 11066 h 11066"/>
              <a:gd name="connsiteX0" fmla="*/ 0 w 10000"/>
              <a:gd name="connsiteY0" fmla="*/ 11066 h 11066"/>
              <a:gd name="connsiteX1" fmla="*/ 13 w 10000"/>
              <a:gd name="connsiteY1" fmla="*/ 0 h 11066"/>
              <a:gd name="connsiteX2" fmla="*/ 4815 w 10000"/>
              <a:gd name="connsiteY2" fmla="*/ 1 h 11066"/>
              <a:gd name="connsiteX3" fmla="*/ 10000 w 10000"/>
              <a:gd name="connsiteY3" fmla="*/ 3765 h 11066"/>
              <a:gd name="connsiteX4" fmla="*/ 0 w 10000"/>
              <a:gd name="connsiteY4" fmla="*/ 11066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066">
                <a:moveTo>
                  <a:pt x="0" y="11066"/>
                </a:moveTo>
                <a:cubicBezTo>
                  <a:pt x="7" y="7734"/>
                  <a:pt x="6" y="3332"/>
                  <a:pt x="13" y="0"/>
                </a:cubicBezTo>
                <a:lnTo>
                  <a:pt x="4815" y="1"/>
                </a:lnTo>
                <a:lnTo>
                  <a:pt x="10000" y="3765"/>
                </a:lnTo>
                <a:lnTo>
                  <a:pt x="0" y="11066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>
          <a:xfrm>
            <a:off x="712800" y="1188000"/>
            <a:ext cx="10908000" cy="5112000"/>
          </a:xfrm>
        </p:spPr>
        <p:txBody>
          <a:bodyPr/>
          <a:lstStyle>
            <a:lvl3pPr>
              <a:defRPr>
                <a:solidFill>
                  <a:srgbClr val="535252"/>
                </a:solidFill>
              </a:defRPr>
            </a:lvl3pPr>
            <a:lvl5pPr>
              <a:defRPr>
                <a:solidFill>
                  <a:srgbClr val="53525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fr-FR" smtClean="0"/>
              <a:t>Formation H330 n°2 - Les bases du NLP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13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81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2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89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1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78039"/>
            <a:ext cx="10058400" cy="44910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1406F1-75DF-4457-98AF-F963FD2593C4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17117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6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Introduction au </a:t>
            </a:r>
            <a:r>
              <a:rPr lang="fr-FR" b="1" dirty="0" smtClean="0"/>
              <a:t>traitement automatique du langage naturel </a:t>
            </a:r>
            <a:r>
              <a:rPr lang="fr-FR" dirty="0" smtClean="0"/>
              <a:t>(TALN ou NLP)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7280" y="4599432"/>
            <a:ext cx="10058400" cy="1644613"/>
          </a:xfrm>
        </p:spPr>
        <p:txBody>
          <a:bodyPr>
            <a:normAutofit fontScale="55000" lnSpcReduction="20000"/>
          </a:bodyPr>
          <a:lstStyle/>
          <a:p>
            <a:r>
              <a:rPr lang="fr-FR" sz="3800" dirty="0" smtClean="0"/>
              <a:t>Gautier </a:t>
            </a:r>
            <a:r>
              <a:rPr lang="fr-FR" sz="3800" dirty="0" err="1" smtClean="0"/>
              <a:t>Durantin</a:t>
            </a:r>
            <a:endParaRPr lang="fr-FR" sz="3800" dirty="0" smtClean="0"/>
          </a:p>
          <a:p>
            <a:r>
              <a:rPr lang="fr-FR" sz="3800" dirty="0" smtClean="0"/>
              <a:t>ISAE-</a:t>
            </a:r>
            <a:r>
              <a:rPr lang="fr-FR" sz="3800" dirty="0" err="1" smtClean="0"/>
              <a:t>Supaéro</a:t>
            </a:r>
            <a:r>
              <a:rPr lang="fr-FR" sz="3800" dirty="0"/>
              <a:t> </a:t>
            </a:r>
            <a:r>
              <a:rPr lang="fr-FR" sz="3800" dirty="0" smtClean="0"/>
              <a:t>2020-2021</a:t>
            </a:r>
            <a:endParaRPr lang="fr-FR" sz="3800" dirty="0" smtClean="0"/>
          </a:p>
          <a:p>
            <a:endParaRPr lang="fr-FR" sz="3800" dirty="0"/>
          </a:p>
          <a:p>
            <a:r>
              <a:rPr lang="fr-FR" sz="3800" dirty="0" smtClean="0"/>
              <a:t>Gautier.durantin@e-i.com</a:t>
            </a:r>
          </a:p>
          <a:p>
            <a:endParaRPr lang="fr-FR" sz="9600" dirty="0"/>
          </a:p>
          <a:p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056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grandes familles de problèmes en NLP</a:t>
            </a:r>
            <a:endParaRPr lang="fr-FR" dirty="0"/>
          </a:p>
        </p:txBody>
      </p:sp>
      <p:pic>
        <p:nvPicPr>
          <p:cNvPr id="9218" name="Picture 2" descr="NLU is a subset of NLP. Source: MacCartney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030" y="1138086"/>
            <a:ext cx="9409355" cy="44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0612" y="1645929"/>
            <a:ext cx="2006467" cy="678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60612" y="4475433"/>
            <a:ext cx="2006467" cy="620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355516" y="3064667"/>
            <a:ext cx="1269046" cy="843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080572" y="1393179"/>
            <a:ext cx="2045908" cy="843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097280" y="5633872"/>
            <a:ext cx="10058400" cy="8514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smtClean="0"/>
              <a:t>La majorité des problèmes se ramène en général à un problème de classification ou d’extraction d’entités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275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Tokenisation</a:t>
            </a:r>
            <a:r>
              <a:rPr lang="fr-FR" dirty="0" smtClean="0"/>
              <a:t> et Vectorisation</a:t>
            </a:r>
            <a:endParaRPr lang="fr-FR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330" y="1628838"/>
            <a:ext cx="11544300" cy="39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Prétraitements communs à sélectionner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04165"/>
            <a:ext cx="10058400" cy="47484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 smtClean="0"/>
              <a:t>Traitements typographiques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 smtClean="0"/>
              <a:t>lowercasing</a:t>
            </a:r>
            <a:r>
              <a:rPr lang="fr-FR" b="1" dirty="0" smtClean="0"/>
              <a:t> </a:t>
            </a:r>
            <a:r>
              <a:rPr lang="fr-FR" dirty="0" smtClean="0"/>
              <a:t>: uniformisation de la casse d’un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smtClean="0"/>
              <a:t>normalisation :</a:t>
            </a:r>
            <a:r>
              <a:rPr lang="fr-FR" dirty="0" smtClean="0"/>
              <a:t> remplacement/retrait de ponctuations et caractères spéciaux (accents, symboles…)</a:t>
            </a:r>
          </a:p>
          <a:p>
            <a:pPr marL="0" indent="0">
              <a:buNone/>
            </a:pPr>
            <a:r>
              <a:rPr lang="fr-FR" b="1" u="sng" dirty="0" smtClean="0"/>
              <a:t>Traitements morphologiques </a:t>
            </a:r>
            <a:r>
              <a:rPr lang="fr-FR" dirty="0" smtClean="0"/>
              <a:t>(affectent la forme des mots et donc la lisibilité de la phrase)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 </a:t>
            </a:r>
            <a:r>
              <a:rPr lang="fr-FR" b="1" dirty="0" smtClean="0"/>
              <a:t>Lemmatisation : </a:t>
            </a:r>
            <a:r>
              <a:rPr lang="fr-FR" dirty="0" smtClean="0"/>
              <a:t>un mot est remplacé par son lemme (</a:t>
            </a:r>
            <a:r>
              <a:rPr lang="fr-FR" dirty="0" err="1" smtClean="0"/>
              <a:t>e.g</a:t>
            </a:r>
            <a:r>
              <a:rPr lang="fr-FR" dirty="0" smtClean="0"/>
              <a:t> </a:t>
            </a:r>
            <a:r>
              <a:rPr lang="fr-FR" b="1" i="1" dirty="0" smtClean="0"/>
              <a:t>aurions </a:t>
            </a:r>
            <a:r>
              <a:rPr lang="fr-FR" dirty="0" smtClean="0"/>
              <a:t>devient </a:t>
            </a:r>
            <a:r>
              <a:rPr lang="fr-FR" b="1" i="1" dirty="0" smtClean="0"/>
              <a:t>avoir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Problème : la lemmatisation est une tâche compliquée et coûteuse (par exemple : « </a:t>
            </a:r>
            <a:r>
              <a:rPr lang="fr-FR" i="1" dirty="0" smtClean="0"/>
              <a:t>nous avions des avions</a:t>
            </a:r>
            <a:r>
              <a:rPr lang="fr-FR" dirty="0" smtClean="0"/>
              <a:t> »). Elle doit s’appuyer sur la connaissance de </a:t>
            </a:r>
            <a:r>
              <a:rPr lang="fr-FR" b="1" dirty="0" smtClean="0"/>
              <a:t>la nature et de la fonction </a:t>
            </a:r>
            <a:r>
              <a:rPr lang="fr-FR" dirty="0" smtClean="0"/>
              <a:t>du </a:t>
            </a:r>
            <a:r>
              <a:rPr lang="fr-FR" dirty="0" err="1" smtClean="0"/>
              <a:t>token</a:t>
            </a:r>
            <a:r>
              <a:rPr lang="fr-FR" dirty="0" smtClean="0"/>
              <a:t> pour être performante, ce qui requiert une analyse grammaticale (Part Of Speech </a:t>
            </a:r>
            <a:r>
              <a:rPr lang="fr-FR" dirty="0" err="1" smtClean="0"/>
              <a:t>tagging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La complexité de la lemmatisation est d’autant plus grande que la richesse de flexion de la langue est grande (conjugaisons, accords, etc…)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 </a:t>
            </a:r>
            <a:r>
              <a:rPr lang="fr-FR" b="1" dirty="0" err="1" smtClean="0"/>
              <a:t>Racinisation</a:t>
            </a:r>
            <a:r>
              <a:rPr lang="fr-FR" b="1" dirty="0" smtClean="0"/>
              <a:t> (</a:t>
            </a:r>
            <a:r>
              <a:rPr lang="fr-FR" b="1" dirty="0" err="1" smtClean="0"/>
              <a:t>stemming</a:t>
            </a:r>
            <a:r>
              <a:rPr lang="fr-FR" b="1" dirty="0" smtClean="0"/>
              <a:t>) : </a:t>
            </a:r>
            <a:r>
              <a:rPr lang="fr-FR" dirty="0" smtClean="0"/>
              <a:t>le but est le même que la lemmatisation, mais on utilise des règles pour tronquer un mot à sa racine.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Exemple : « </a:t>
            </a:r>
            <a:r>
              <a:rPr lang="fr-FR" i="1" dirty="0" smtClean="0"/>
              <a:t>je souhaite fermer mon compte</a:t>
            </a:r>
            <a:r>
              <a:rPr lang="fr-FR" dirty="0" smtClean="0"/>
              <a:t> » devient « </a:t>
            </a:r>
            <a:r>
              <a:rPr lang="fr-FR" i="1" dirty="0" smtClean="0"/>
              <a:t>je souhait </a:t>
            </a:r>
            <a:r>
              <a:rPr lang="fr-FR" i="1" dirty="0" err="1" smtClean="0"/>
              <a:t>ferm</a:t>
            </a:r>
            <a:r>
              <a:rPr lang="fr-FR" i="1" dirty="0" smtClean="0"/>
              <a:t> mon </a:t>
            </a:r>
            <a:r>
              <a:rPr lang="fr-FR" i="1" dirty="0" err="1" smtClean="0"/>
              <a:t>compt</a:t>
            </a:r>
            <a:r>
              <a:rPr lang="fr-FR" dirty="0" smtClean="0"/>
              <a:t> »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Retrait de « </a:t>
            </a:r>
            <a:r>
              <a:rPr lang="fr-FR" b="1" dirty="0" err="1" smtClean="0"/>
              <a:t>stopwords</a:t>
            </a:r>
            <a:r>
              <a:rPr lang="fr-FR" dirty="0" smtClean="0"/>
              <a:t> » : mots indispensables à la structure de la phrase, mais ne portant pas de sens important (</a:t>
            </a:r>
            <a:r>
              <a:rPr lang="fr-FR" dirty="0" err="1" smtClean="0"/>
              <a:t>e.g</a:t>
            </a:r>
            <a:r>
              <a:rPr lang="fr-FR" dirty="0" smtClean="0"/>
              <a:t>. pour, de, le, la, je, il, qui …..) =&gt; un prétraitement commun peut consister à ne conserver que les noms, adjectifs, adverbes et verbes.</a:t>
            </a:r>
          </a:p>
        </p:txBody>
      </p:sp>
    </p:spTree>
    <p:extLst>
      <p:ext uri="{BB962C8B-B14F-4D97-AF65-F5344CB8AC3E}">
        <p14:creationId xmlns:p14="http://schemas.microsoft.com/office/powerpoint/2010/main" val="29986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Tokenisation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B2B7-C6DF-46F0-8FA2-A373974AC639}"/>
              </a:ext>
            </a:extLst>
          </p:cNvPr>
          <p:cNvSpPr/>
          <p:nvPr/>
        </p:nvSpPr>
        <p:spPr>
          <a:xfrm>
            <a:off x="1038178" y="1676717"/>
            <a:ext cx="6162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b="1" dirty="0"/>
              <a:t>Des règles simples à mettre en place automatiquement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A7123-76B8-4BC4-A116-D0784A831260}"/>
              </a:ext>
            </a:extLst>
          </p:cNvPr>
          <p:cNvSpPr/>
          <p:nvPr/>
        </p:nvSpPr>
        <p:spPr>
          <a:xfrm>
            <a:off x="7828856" y="1510656"/>
            <a:ext cx="3077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Mercredi, il y a des frites. 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86E1B-DF4D-4176-9BED-EC05CBB02A10}"/>
              </a:ext>
            </a:extLst>
          </p:cNvPr>
          <p:cNvSpPr/>
          <p:nvPr/>
        </p:nvSpPr>
        <p:spPr>
          <a:xfrm>
            <a:off x="6988048" y="2382075"/>
            <a:ext cx="474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 » « il » « y » « a » « des » « frites »</a:t>
            </a:r>
            <a:br>
              <a:rPr lang="fr-FR" dirty="0"/>
            </a:br>
            <a:r>
              <a:rPr lang="fr-FR" b="1" dirty="0"/>
              <a:t>6 tokens</a:t>
            </a:r>
          </a:p>
        </p:txBody>
      </p:sp>
      <p:sp>
        <p:nvSpPr>
          <p:cNvPr id="8" name="Triangle isocèle 13">
            <a:extLst>
              <a:ext uri="{FF2B5EF4-FFF2-40B4-BE49-F238E27FC236}">
                <a16:creationId xmlns:a16="http://schemas.microsoft.com/office/drawing/2014/main" id="{889C1476-CA75-45EA-9FA3-69410D5759D1}"/>
              </a:ext>
            </a:extLst>
          </p:cNvPr>
          <p:cNvSpPr/>
          <p:nvPr/>
        </p:nvSpPr>
        <p:spPr>
          <a:xfrm rot="10800000">
            <a:off x="9246860" y="2202577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9" name="Connecteur droit 67">
            <a:extLst>
              <a:ext uri="{FF2B5EF4-FFF2-40B4-BE49-F238E27FC236}">
                <a16:creationId xmlns:a16="http://schemas.microsoft.com/office/drawing/2014/main" id="{7E55D4B2-6F7E-4D43-9EDF-47DCFA5601F0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9361988" y="1913384"/>
            <a:ext cx="0" cy="289193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654E3D-0D81-4FBD-A687-5A4BD5A2626B}"/>
              </a:ext>
            </a:extLst>
          </p:cNvPr>
          <p:cNvSpPr/>
          <p:nvPr/>
        </p:nvSpPr>
        <p:spPr>
          <a:xfrm>
            <a:off x="1895159" y="3941313"/>
            <a:ext cx="3281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Aujourd’hui, il y a peut-être des frites. 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64A17-A906-4854-8FEB-2B02E564AEA4}"/>
              </a:ext>
            </a:extLst>
          </p:cNvPr>
          <p:cNvSpPr/>
          <p:nvPr/>
        </p:nvSpPr>
        <p:spPr>
          <a:xfrm>
            <a:off x="1895159" y="4803417"/>
            <a:ext cx="328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 Je le sais </a:t>
            </a:r>
            <a:r>
              <a:rPr lang="fr-FR" dirty="0" smtClean="0"/>
              <a:t>dores </a:t>
            </a:r>
            <a:r>
              <a:rPr lang="fr-FR" dirty="0"/>
              <a:t>et déjà. » </a:t>
            </a:r>
          </a:p>
        </p:txBody>
      </p:sp>
      <p:sp>
        <p:nvSpPr>
          <p:cNvPr id="12" name="Triangle isocèle 13">
            <a:extLst>
              <a:ext uri="{FF2B5EF4-FFF2-40B4-BE49-F238E27FC236}">
                <a16:creationId xmlns:a16="http://schemas.microsoft.com/office/drawing/2014/main" id="{FAF052C8-DCC5-4849-8301-8E60799DFF1C}"/>
              </a:ext>
            </a:extLst>
          </p:cNvPr>
          <p:cNvSpPr/>
          <p:nvPr/>
        </p:nvSpPr>
        <p:spPr>
          <a:xfrm rot="5400000">
            <a:off x="5754411" y="4081024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13" name="Connecteur droit 67">
            <a:extLst>
              <a:ext uri="{FF2B5EF4-FFF2-40B4-BE49-F238E27FC236}">
                <a16:creationId xmlns:a16="http://schemas.microsoft.com/office/drawing/2014/main" id="{61268026-0F2A-4C81-A085-395600FD5CA2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273546" y="4165397"/>
            <a:ext cx="511620" cy="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B6659A47-2ACF-4B8B-B29E-D7132E6CDC93}"/>
              </a:ext>
            </a:extLst>
          </p:cNvPr>
          <p:cNvSpPr/>
          <p:nvPr/>
        </p:nvSpPr>
        <p:spPr>
          <a:xfrm rot="5400000">
            <a:off x="5754410" y="4910961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15" name="Connecteur droit 67">
            <a:extLst>
              <a:ext uri="{FF2B5EF4-FFF2-40B4-BE49-F238E27FC236}">
                <a16:creationId xmlns:a16="http://schemas.microsoft.com/office/drawing/2014/main" id="{DE05B1BE-FD74-4A33-8F13-842431633BFD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5273546" y="4995334"/>
            <a:ext cx="511620" cy="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92DC75-CAB0-4278-8814-52FCAFE09C78}"/>
              </a:ext>
            </a:extLst>
          </p:cNvPr>
          <p:cNvSpPr/>
          <p:nvPr/>
        </p:nvSpPr>
        <p:spPr>
          <a:xfrm>
            <a:off x="6171174" y="3908308"/>
            <a:ext cx="3765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Aujourd » « hui » « il » « y » « a » </a:t>
            </a:r>
            <a:r>
              <a:rPr lang="fr-FR" dirty="0">
                <a:solidFill>
                  <a:srgbClr val="FF0000"/>
                </a:solidFill>
              </a:rPr>
              <a:t>« peut » « être » </a:t>
            </a:r>
            <a:r>
              <a:rPr lang="fr-FR" dirty="0"/>
              <a:t>« des » « frites 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F4F23-519D-4A04-AB39-C96FB565B48D}"/>
              </a:ext>
            </a:extLst>
          </p:cNvPr>
          <p:cNvSpPr/>
          <p:nvPr/>
        </p:nvSpPr>
        <p:spPr>
          <a:xfrm>
            <a:off x="6310413" y="4679943"/>
            <a:ext cx="3396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Je » « le » « sais » </a:t>
            </a:r>
            <a:r>
              <a:rPr lang="fr-FR" dirty="0">
                <a:solidFill>
                  <a:srgbClr val="FF0000"/>
                </a:solidFill>
              </a:rPr>
              <a:t>« </a:t>
            </a:r>
            <a:r>
              <a:rPr lang="fr-FR" dirty="0" smtClean="0">
                <a:solidFill>
                  <a:srgbClr val="FF0000"/>
                </a:solidFill>
              </a:rPr>
              <a:t>dores</a:t>
            </a:r>
            <a:r>
              <a:rPr lang="fr-FR" dirty="0">
                <a:solidFill>
                  <a:srgbClr val="FF0000"/>
                </a:solidFill>
              </a:rPr>
              <a:t> » « et » « déjà »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80D5E4-9B69-4B8B-A302-1EAC8AB8EDAE}"/>
              </a:ext>
            </a:extLst>
          </p:cNvPr>
          <p:cNvSpPr/>
          <p:nvPr/>
        </p:nvSpPr>
        <p:spPr>
          <a:xfrm>
            <a:off x="1778781" y="5786678"/>
            <a:ext cx="349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aimerait un seul token pour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3CD8F5-324D-48E1-897E-0423A96CD280}"/>
              </a:ext>
            </a:extLst>
          </p:cNvPr>
          <p:cNvSpPr/>
          <p:nvPr/>
        </p:nvSpPr>
        <p:spPr>
          <a:xfrm>
            <a:off x="6911089" y="5806587"/>
            <a:ext cx="1451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« peut être »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8E6D53-3547-4B5C-8BC7-A649E2B1D885}"/>
              </a:ext>
            </a:extLst>
          </p:cNvPr>
          <p:cNvSpPr/>
          <p:nvPr/>
        </p:nvSpPr>
        <p:spPr>
          <a:xfrm>
            <a:off x="8362246" y="5806588"/>
            <a:ext cx="1756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« </a:t>
            </a:r>
            <a:r>
              <a:rPr lang="fr-FR" dirty="0" smtClean="0">
                <a:solidFill>
                  <a:srgbClr val="FF0000"/>
                </a:solidFill>
              </a:rPr>
              <a:t>dores </a:t>
            </a:r>
            <a:r>
              <a:rPr lang="fr-FR" dirty="0">
                <a:solidFill>
                  <a:srgbClr val="FF0000"/>
                </a:solidFill>
              </a:rPr>
              <a:t>et déjà »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605FC-786D-47F1-8464-B0868794AE71}"/>
              </a:ext>
            </a:extLst>
          </p:cNvPr>
          <p:cNvSpPr/>
          <p:nvPr/>
        </p:nvSpPr>
        <p:spPr>
          <a:xfrm>
            <a:off x="5274221" y="5806588"/>
            <a:ext cx="1749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« Aujourd hui »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9B2B7-C6DF-46F0-8FA2-A373974AC639}"/>
              </a:ext>
            </a:extLst>
          </p:cNvPr>
          <p:cNvSpPr/>
          <p:nvPr/>
        </p:nvSpPr>
        <p:spPr>
          <a:xfrm>
            <a:off x="1401374" y="2101680"/>
            <a:ext cx="61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Séparation des mots par les espaces.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 la ponctuation.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29B2B7-C6DF-46F0-8FA2-A373974AC639}"/>
              </a:ext>
            </a:extLst>
          </p:cNvPr>
          <p:cNvSpPr/>
          <p:nvPr/>
        </p:nvSpPr>
        <p:spPr>
          <a:xfrm>
            <a:off x="1063115" y="3437576"/>
            <a:ext cx="775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b="1" dirty="0"/>
              <a:t>Mais :</a:t>
            </a:r>
          </a:p>
        </p:txBody>
      </p:sp>
    </p:spTree>
    <p:extLst>
      <p:ext uri="{BB962C8B-B14F-4D97-AF65-F5344CB8AC3E}">
        <p14:creationId xmlns:p14="http://schemas.microsoft.com/office/powerpoint/2010/main" val="40737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Tokenisation</a:t>
            </a:r>
            <a:r>
              <a:rPr lang="fr-FR" dirty="0" smtClean="0"/>
              <a:t> – modèles n-gram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5B77B-9CCE-4921-AB43-9C957BBE3B57}"/>
              </a:ext>
            </a:extLst>
          </p:cNvPr>
          <p:cNvSpPr/>
          <p:nvPr/>
        </p:nvSpPr>
        <p:spPr>
          <a:xfrm>
            <a:off x="2611317" y="2090646"/>
            <a:ext cx="3077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Mercredi, il y a peut-être des frites. 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EA453-936F-45F6-AF7C-0555131B9865}"/>
              </a:ext>
            </a:extLst>
          </p:cNvPr>
          <p:cNvSpPr/>
          <p:nvPr/>
        </p:nvSpPr>
        <p:spPr>
          <a:xfrm>
            <a:off x="7176662" y="1952485"/>
            <a:ext cx="4120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 » « il » « y » « a » « peut » « être » « des » « frites »</a:t>
            </a:r>
            <a:br>
              <a:rPr lang="fr-FR" dirty="0"/>
            </a:br>
            <a:r>
              <a:rPr lang="fr-FR" b="1" dirty="0"/>
              <a:t>8 tokens</a:t>
            </a:r>
          </a:p>
        </p:txBody>
      </p:sp>
      <p:cxnSp>
        <p:nvCxnSpPr>
          <p:cNvPr id="6" name="Connecteur droit 12">
            <a:extLst>
              <a:ext uri="{FF2B5EF4-FFF2-40B4-BE49-F238E27FC236}">
                <a16:creationId xmlns:a16="http://schemas.microsoft.com/office/drawing/2014/main" id="{F54B1FFE-F4DD-4F70-ABC0-AB8A7D84B668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2268953" y="2477393"/>
            <a:ext cx="1" cy="1003705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Ellipse 65">
            <a:extLst>
              <a:ext uri="{FF2B5EF4-FFF2-40B4-BE49-F238E27FC236}">
                <a16:creationId xmlns:a16="http://schemas.microsoft.com/office/drawing/2014/main" id="{C9D01FB8-103A-447C-870E-A50BB0C16648}"/>
              </a:ext>
            </a:extLst>
          </p:cNvPr>
          <p:cNvSpPr/>
          <p:nvPr/>
        </p:nvSpPr>
        <p:spPr>
          <a:xfrm>
            <a:off x="2013139" y="2025535"/>
            <a:ext cx="511629" cy="451858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r>
              <a:rPr lang="fr-FR" sz="1600" b="1" dirty="0">
                <a:solidFill>
                  <a:srgbClr val="01398C"/>
                </a:solidFill>
                <a:latin typeface="Swis721 BT Roman" charset="0"/>
                <a:ea typeface="Swis721 BT Roman" charset="0"/>
                <a:cs typeface="Swis721 BT Roman" charset="0"/>
              </a:rPr>
              <a:t>1</a:t>
            </a:r>
          </a:p>
        </p:txBody>
      </p:sp>
      <p:sp>
        <p:nvSpPr>
          <p:cNvPr id="8" name="Ellipse 65">
            <a:extLst>
              <a:ext uri="{FF2B5EF4-FFF2-40B4-BE49-F238E27FC236}">
                <a16:creationId xmlns:a16="http://schemas.microsoft.com/office/drawing/2014/main" id="{CF09D1F1-FE2E-491F-A133-D56D1EEE6B87}"/>
              </a:ext>
            </a:extLst>
          </p:cNvPr>
          <p:cNvSpPr/>
          <p:nvPr/>
        </p:nvSpPr>
        <p:spPr>
          <a:xfrm>
            <a:off x="2013137" y="5474512"/>
            <a:ext cx="511629" cy="451858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r>
              <a:rPr lang="fr-FR" sz="1600" b="1" dirty="0">
                <a:solidFill>
                  <a:srgbClr val="01398C"/>
                </a:solidFill>
                <a:latin typeface="Swis721 BT Roman" charset="0"/>
                <a:ea typeface="Swis721 BT Roman" charset="0"/>
                <a:cs typeface="Swis721 BT Roman" charset="0"/>
              </a:rPr>
              <a:t>N</a:t>
            </a:r>
          </a:p>
        </p:txBody>
      </p:sp>
      <p:sp>
        <p:nvSpPr>
          <p:cNvPr id="9" name="Ellipse 65">
            <a:extLst>
              <a:ext uri="{FF2B5EF4-FFF2-40B4-BE49-F238E27FC236}">
                <a16:creationId xmlns:a16="http://schemas.microsoft.com/office/drawing/2014/main" id="{732F6AE2-5010-43B9-A095-9FEEDBCCA79C}"/>
              </a:ext>
            </a:extLst>
          </p:cNvPr>
          <p:cNvSpPr/>
          <p:nvPr/>
        </p:nvSpPr>
        <p:spPr>
          <a:xfrm>
            <a:off x="2013138" y="3481098"/>
            <a:ext cx="511629" cy="451858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r>
              <a:rPr lang="fr-FR" sz="1600" b="1" dirty="0">
                <a:solidFill>
                  <a:srgbClr val="01398C"/>
                </a:solidFill>
                <a:latin typeface="Swis721 BT Roman" charset="0"/>
                <a:ea typeface="Swis721 BT Roman" charset="0"/>
                <a:cs typeface="Swis721 BT Roman" charset="0"/>
              </a:rPr>
              <a:t>2</a:t>
            </a:r>
          </a:p>
        </p:txBody>
      </p:sp>
      <p:sp>
        <p:nvSpPr>
          <p:cNvPr id="10" name="Triangle isocèle 13">
            <a:extLst>
              <a:ext uri="{FF2B5EF4-FFF2-40B4-BE49-F238E27FC236}">
                <a16:creationId xmlns:a16="http://schemas.microsoft.com/office/drawing/2014/main" id="{A422674A-5B23-4AD2-8443-841DFB25D8B9}"/>
              </a:ext>
            </a:extLst>
          </p:cNvPr>
          <p:cNvSpPr/>
          <p:nvPr/>
        </p:nvSpPr>
        <p:spPr>
          <a:xfrm rot="5400000">
            <a:off x="6256037" y="2203606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11" name="Connecteur droit 67">
            <a:extLst>
              <a:ext uri="{FF2B5EF4-FFF2-40B4-BE49-F238E27FC236}">
                <a16:creationId xmlns:a16="http://schemas.microsoft.com/office/drawing/2014/main" id="{08BFCAB3-24D1-48CE-98AD-2A77AFB084EE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5775173" y="2287979"/>
            <a:ext cx="511620" cy="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necteur droit 12">
            <a:extLst>
              <a:ext uri="{FF2B5EF4-FFF2-40B4-BE49-F238E27FC236}">
                <a16:creationId xmlns:a16="http://schemas.microsoft.com/office/drawing/2014/main" id="{054565DF-EF05-46FB-8C7C-4779DA717050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2268952" y="3932956"/>
            <a:ext cx="1" cy="28476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ZoneTexte 45">
            <a:extLst>
              <a:ext uri="{FF2B5EF4-FFF2-40B4-BE49-F238E27FC236}">
                <a16:creationId xmlns:a16="http://schemas.microsoft.com/office/drawing/2014/main" id="{FF9DE6D9-2FF6-4DA2-8169-65D754737187}"/>
              </a:ext>
            </a:extLst>
          </p:cNvPr>
          <p:cNvSpPr txBox="1"/>
          <p:nvPr/>
        </p:nvSpPr>
        <p:spPr>
          <a:xfrm rot="5400000">
            <a:off x="2064646" y="4187819"/>
            <a:ext cx="576644" cy="410690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fr-FR" sz="2200" b="1" dirty="0">
                <a:sym typeface="Helvetica Light"/>
              </a:rPr>
              <a:t>…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C4168C73-1E75-4E06-A578-9D9DB63C24A6}"/>
              </a:ext>
            </a:extLst>
          </p:cNvPr>
          <p:cNvSpPr/>
          <p:nvPr/>
        </p:nvSpPr>
        <p:spPr>
          <a:xfrm rot="5400000">
            <a:off x="6256037" y="3566774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15" name="Connecteur droit 67">
            <a:extLst>
              <a:ext uri="{FF2B5EF4-FFF2-40B4-BE49-F238E27FC236}">
                <a16:creationId xmlns:a16="http://schemas.microsoft.com/office/drawing/2014/main" id="{37F707EB-9C23-4CEF-9ECD-2C64D5DA529C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5775173" y="3651147"/>
            <a:ext cx="511620" cy="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EDBE1-2704-47B6-B778-AB5108FC49AF}"/>
              </a:ext>
            </a:extLst>
          </p:cNvPr>
          <p:cNvSpPr/>
          <p:nvPr/>
        </p:nvSpPr>
        <p:spPr>
          <a:xfrm>
            <a:off x="6794195" y="3321792"/>
            <a:ext cx="4885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 » </a:t>
            </a:r>
            <a:r>
              <a:rPr lang="fr-FR" dirty="0">
                <a:solidFill>
                  <a:srgbClr val="FF0000"/>
                </a:solidFill>
              </a:rPr>
              <a:t>« Mercredi il » </a:t>
            </a:r>
            <a:r>
              <a:rPr lang="fr-FR" dirty="0"/>
              <a:t>« il » </a:t>
            </a:r>
            <a:r>
              <a:rPr lang="fr-FR" dirty="0">
                <a:solidFill>
                  <a:srgbClr val="FF0000"/>
                </a:solidFill>
              </a:rPr>
              <a:t>« il y » </a:t>
            </a:r>
            <a:r>
              <a:rPr lang="fr-FR" dirty="0"/>
              <a:t>« y » </a:t>
            </a:r>
            <a:r>
              <a:rPr lang="fr-FR" dirty="0">
                <a:solidFill>
                  <a:srgbClr val="FF0000"/>
                </a:solidFill>
              </a:rPr>
              <a:t>« y a » </a:t>
            </a:r>
            <a:r>
              <a:rPr lang="fr-FR" dirty="0"/>
              <a:t>« a » </a:t>
            </a:r>
            <a:r>
              <a:rPr lang="fr-FR" dirty="0">
                <a:solidFill>
                  <a:srgbClr val="FF0000"/>
                </a:solidFill>
              </a:rPr>
              <a:t>« a peut » </a:t>
            </a:r>
            <a:r>
              <a:rPr lang="fr-FR" dirty="0"/>
              <a:t>« peut » </a:t>
            </a:r>
            <a:r>
              <a:rPr lang="fr-FR" dirty="0">
                <a:solidFill>
                  <a:srgbClr val="FF0000"/>
                </a:solidFill>
              </a:rPr>
              <a:t>« peut être » </a:t>
            </a:r>
            <a:r>
              <a:rPr lang="fr-FR" dirty="0"/>
              <a:t>« être » </a:t>
            </a:r>
            <a:r>
              <a:rPr lang="fr-FR" dirty="0">
                <a:solidFill>
                  <a:srgbClr val="FF0000"/>
                </a:solidFill>
              </a:rPr>
              <a:t>« être des » </a:t>
            </a:r>
            <a:r>
              <a:rPr lang="fr-FR" dirty="0"/>
              <a:t>« des » </a:t>
            </a:r>
            <a:r>
              <a:rPr lang="fr-FR" dirty="0">
                <a:solidFill>
                  <a:srgbClr val="FF0000"/>
                </a:solidFill>
              </a:rPr>
              <a:t>« des frites » </a:t>
            </a:r>
            <a:r>
              <a:rPr lang="fr-FR" dirty="0"/>
              <a:t>« frites »</a:t>
            </a:r>
          </a:p>
          <a:p>
            <a:r>
              <a:rPr lang="fr-FR" b="1" dirty="0"/>
              <a:t>      15 tokens      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27219-5D09-4F02-97DC-B2B8E3239326}"/>
              </a:ext>
            </a:extLst>
          </p:cNvPr>
          <p:cNvSpPr/>
          <p:nvPr/>
        </p:nvSpPr>
        <p:spPr>
          <a:xfrm>
            <a:off x="2701560" y="3466193"/>
            <a:ext cx="3077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Mercredi, il y a peut-être des frites. »</a:t>
            </a:r>
          </a:p>
        </p:txBody>
      </p:sp>
      <p:sp>
        <p:nvSpPr>
          <p:cNvPr id="18" name="ZoneTexte 60">
            <a:extLst>
              <a:ext uri="{FF2B5EF4-FFF2-40B4-BE49-F238E27FC236}">
                <a16:creationId xmlns:a16="http://schemas.microsoft.com/office/drawing/2014/main" id="{BE3BFBD2-0E9C-433F-BD53-97C715DC94E1}"/>
              </a:ext>
            </a:extLst>
          </p:cNvPr>
          <p:cNvSpPr txBox="1"/>
          <p:nvPr/>
        </p:nvSpPr>
        <p:spPr>
          <a:xfrm>
            <a:off x="462367" y="3465490"/>
            <a:ext cx="1404773" cy="349135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fr-FR" b="1" dirty="0">
                <a:sym typeface="Helvetica Light"/>
              </a:rPr>
              <a:t>Bi-grammes</a:t>
            </a:r>
          </a:p>
        </p:txBody>
      </p:sp>
      <p:cxnSp>
        <p:nvCxnSpPr>
          <p:cNvPr id="20" name="Connecteur droit 12">
            <a:extLst>
              <a:ext uri="{FF2B5EF4-FFF2-40B4-BE49-F238E27FC236}">
                <a16:creationId xmlns:a16="http://schemas.microsoft.com/office/drawing/2014/main" id="{9512CF08-4F86-4428-BD53-EEF12668786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268951" y="4587240"/>
            <a:ext cx="1" cy="887272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FBFF-D909-4A34-872A-D37EAEEB3905}"/>
              </a:ext>
            </a:extLst>
          </p:cNvPr>
          <p:cNvSpPr/>
          <p:nvPr/>
        </p:nvSpPr>
        <p:spPr>
          <a:xfrm>
            <a:off x="6853184" y="1852525"/>
            <a:ext cx="4767617" cy="1078816"/>
          </a:xfrm>
          <a:prstGeom prst="rect">
            <a:avLst/>
          </a:prstGeom>
          <a:noFill/>
          <a:ln w="38100" cap="flat">
            <a:solidFill>
              <a:srgbClr val="01398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BD632D-57E0-469D-8A25-1484CEA1599B}"/>
              </a:ext>
            </a:extLst>
          </p:cNvPr>
          <p:cNvSpPr/>
          <p:nvPr/>
        </p:nvSpPr>
        <p:spPr>
          <a:xfrm>
            <a:off x="6853183" y="3117764"/>
            <a:ext cx="4767617" cy="1736882"/>
          </a:xfrm>
          <a:prstGeom prst="rect">
            <a:avLst/>
          </a:prstGeom>
          <a:noFill/>
          <a:ln w="38100" cap="flat">
            <a:solidFill>
              <a:srgbClr val="01398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24" name="ZoneTexte 60">
            <a:extLst>
              <a:ext uri="{FF2B5EF4-FFF2-40B4-BE49-F238E27FC236}">
                <a16:creationId xmlns:a16="http://schemas.microsoft.com/office/drawing/2014/main" id="{3691E4AC-4E19-48BA-8502-9D167FDD90C8}"/>
              </a:ext>
            </a:extLst>
          </p:cNvPr>
          <p:cNvSpPr txBox="1"/>
          <p:nvPr/>
        </p:nvSpPr>
        <p:spPr>
          <a:xfrm>
            <a:off x="415801" y="2055764"/>
            <a:ext cx="1597339" cy="349135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fr-FR" b="1" dirty="0"/>
              <a:t>Un</a:t>
            </a:r>
            <a:r>
              <a:rPr lang="fr-FR" b="1" dirty="0">
                <a:sym typeface="Helvetica Light"/>
              </a:rPr>
              <a:t>i-grammes</a:t>
            </a:r>
          </a:p>
        </p:txBody>
      </p:sp>
      <p:sp>
        <p:nvSpPr>
          <p:cNvPr id="27" name="ZoneTexte 60">
            <a:extLst>
              <a:ext uri="{FF2B5EF4-FFF2-40B4-BE49-F238E27FC236}">
                <a16:creationId xmlns:a16="http://schemas.microsoft.com/office/drawing/2014/main" id="{B9917864-FEA3-45AC-81C9-AA13620E733C}"/>
              </a:ext>
            </a:extLst>
          </p:cNvPr>
          <p:cNvSpPr txBox="1"/>
          <p:nvPr/>
        </p:nvSpPr>
        <p:spPr>
          <a:xfrm>
            <a:off x="512084" y="5484947"/>
            <a:ext cx="1404773" cy="349135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fr-FR" b="1" dirty="0"/>
              <a:t>N</a:t>
            </a:r>
            <a:r>
              <a:rPr lang="fr-FR" b="1" dirty="0">
                <a:sym typeface="Helvetica Light"/>
              </a:rPr>
              <a:t>-grammes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57154" y="5290457"/>
            <a:ext cx="8263646" cy="8752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</a:t>
            </a:r>
            <a:r>
              <a:rPr lang="fr-FR" dirty="0" err="1" smtClean="0"/>
              <a:t>tokenisation</a:t>
            </a:r>
            <a:r>
              <a:rPr lang="fr-FR" dirty="0" smtClean="0"/>
              <a:t> avec utilisation d’un modèle n-gram permet d’augmenter la capacité à capturer l’importance d’expressions de plusieurs mots, mais multiplie le nombre de </a:t>
            </a:r>
            <a:r>
              <a:rPr lang="fr-FR" dirty="0" err="1" smtClean="0"/>
              <a:t>tokens</a:t>
            </a:r>
            <a:r>
              <a:rPr lang="fr-FR" dirty="0" smtClean="0"/>
              <a:t>, et donc la complexité du modèle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7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Vectorization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BAG OF WORDS (BOW)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48654"/>
            <a:ext cx="6110955" cy="4281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460044" y="2610972"/>
                <a:ext cx="2457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𝑡𝑜𝑘𝑒𝑛𝑠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44" y="2610972"/>
                <a:ext cx="2457724" cy="276999"/>
              </a:xfrm>
              <a:prstGeom prst="rect">
                <a:avLst/>
              </a:prstGeom>
              <a:blipFill>
                <a:blip r:embed="rId3"/>
                <a:stretch>
                  <a:fillRect l="-1985" t="-2174" r="-3226" b="-3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7460044" y="3021540"/>
                <a:ext cx="291817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𝑑𝑜𝑐𝑢𝑚𝑒𝑛𝑡𝑠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44" y="3021540"/>
                <a:ext cx="2918171" cy="299313"/>
              </a:xfrm>
              <a:prstGeom prst="rect">
                <a:avLst/>
              </a:prstGeom>
              <a:blipFill>
                <a:blip r:embed="rId4"/>
                <a:stretch>
                  <a:fillRect l="-1464" t="-2041" r="-2720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6841480" y="3784545"/>
                <a:ext cx="4513223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𝑞𝑢𝑒𝑛𝑐𝑒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𝑎𝑝𝑝𝑎𝑟𝑖𝑡𝑖𝑜𝑛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𝑑𝑎𝑛𝑠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𝑑𝑜𝑐𝑢𝑚𝑒𝑛𝑡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80" y="3784545"/>
                <a:ext cx="4513223" cy="576312"/>
              </a:xfrm>
              <a:prstGeom prst="rect">
                <a:avLst/>
              </a:prstGeom>
              <a:blipFill>
                <a:blip r:embed="rId5"/>
                <a:stretch>
                  <a:fillRect l="-675" t="-2128" r="-810" b="-13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6279661" y="4676609"/>
            <a:ext cx="5636859" cy="15628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La représentation des documents en bag of </a:t>
            </a:r>
            <a:r>
              <a:rPr lang="fr-FR" b="1" dirty="0" err="1" smtClean="0"/>
              <a:t>words</a:t>
            </a:r>
            <a:r>
              <a:rPr lang="fr-FR" b="1" dirty="0" smtClean="0"/>
              <a:t> est simple, mais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Biaisée pour les longs documents (TF -&gt; 0)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Donne trop de poids aux mots très courants et portant peu de sens (</a:t>
            </a:r>
            <a:r>
              <a:rPr lang="fr-FR" dirty="0" err="1" smtClean="0"/>
              <a:t>e.g</a:t>
            </a:r>
            <a:r>
              <a:rPr lang="fr-FR" dirty="0" smtClean="0"/>
              <a:t>. articles définis, pronoms personnels)</a:t>
            </a:r>
            <a:endParaRPr lang="fr-FR" dirty="0"/>
          </a:p>
        </p:txBody>
      </p:sp>
      <p:sp>
        <p:nvSpPr>
          <p:cNvPr id="3" name="Bulle ronde 2"/>
          <p:cNvSpPr/>
          <p:nvPr/>
        </p:nvSpPr>
        <p:spPr>
          <a:xfrm>
            <a:off x="8638704" y="914655"/>
            <a:ext cx="3030071" cy="1380565"/>
          </a:xfrm>
          <a:prstGeom prst="wedgeEllipseCallout">
            <a:avLst>
              <a:gd name="adj1" fmla="val -76571"/>
              <a:gd name="adj2" fmla="val 70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 </a:t>
            </a:r>
            <a:r>
              <a:rPr lang="fr-FR" dirty="0" err="1" smtClean="0"/>
              <a:t>token</a:t>
            </a:r>
            <a:r>
              <a:rPr lang="fr-FR" dirty="0" smtClean="0"/>
              <a:t> peut être une  lettre, une chaine de caractères ou un mot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01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695791" cy="851482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Term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- Inverse Document </a:t>
            </a:r>
            <a:r>
              <a:rPr lang="fr-FR" dirty="0" err="1" smtClean="0"/>
              <a:t>Frequency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404717" y="1907756"/>
                <a:ext cx="2457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𝑡𝑜𝑘𝑒𝑛𝑠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7" y="1907756"/>
                <a:ext cx="2457724" cy="276999"/>
              </a:xfrm>
              <a:prstGeom prst="rect">
                <a:avLst/>
              </a:prstGeom>
              <a:blipFill>
                <a:blip r:embed="rId2"/>
                <a:stretch>
                  <a:fillRect l="-1980" t="-4444" r="-321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404717" y="2318324"/>
                <a:ext cx="291817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𝑑𝑜𝑐𝑢𝑚𝑒𝑛𝑡𝑠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7" y="2318324"/>
                <a:ext cx="2918171" cy="299313"/>
              </a:xfrm>
              <a:prstGeom prst="rect">
                <a:avLst/>
              </a:prstGeom>
              <a:blipFill>
                <a:blip r:embed="rId3"/>
                <a:stretch>
                  <a:fillRect l="-1461" r="-2714" b="-30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404717" y="2863696"/>
                <a:ext cx="4513223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𝑞𝑢𝑒𝑛𝑐𝑒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𝑎𝑝𝑝𝑎𝑟𝑖𝑡𝑖𝑜𝑛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𝑑𝑎𝑛𝑠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𝑑𝑜𝑐𝑢𝑚𝑒𝑛𝑡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7" y="2863696"/>
                <a:ext cx="4513223" cy="576312"/>
              </a:xfrm>
              <a:prstGeom prst="rect">
                <a:avLst/>
              </a:prstGeom>
              <a:blipFill>
                <a:blip r:embed="rId4"/>
                <a:stretch>
                  <a:fillRect l="-675" t="-2128" r="-810" b="-13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texte 1">
                <a:extLst>
                  <a:ext uri="{FF2B5EF4-FFF2-40B4-BE49-F238E27FC236}">
                    <a16:creationId xmlns:a16="http://schemas.microsoft.com/office/drawing/2014/main" id="{DF96A895-30C8-4EA4-995D-2252C7FF2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4992" y="4343247"/>
                <a:ext cx="9022976" cy="912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marR="0" indent="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000" b="0" i="0" u="none" strike="noStrike" cap="none" spc="0" baseline="0">
                    <a:ln>
                      <a:noFill/>
                    </a:ln>
                    <a:solidFill>
                      <a:srgbClr val="01398C"/>
                    </a:solidFill>
                    <a:uFillTx/>
                    <a:latin typeface="+mn-lt"/>
                    <a:ea typeface="Segoe UI Light" panose="020B0502040204020203" pitchFamily="34" charset="0"/>
                    <a:cs typeface="Segoe UI Light" panose="020B0502040204020203" pitchFamily="34" charset="0"/>
                    <a:sym typeface="Swis721 BT"/>
                  </a:defRPr>
                </a:lvl1pPr>
                <a:lvl2pPr marL="777856" marR="0" indent="-44449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>
                    <a:srgbClr val="E7473D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398C"/>
                    </a:solidFill>
                    <a:uFillTx/>
                    <a:latin typeface="+mn-lt"/>
                    <a:ea typeface="Segoe UI Semilight" panose="020B0402040204020203" pitchFamily="34" charset="0"/>
                    <a:cs typeface="Segoe UI Semilight" panose="020B0402040204020203" pitchFamily="34" charset="0"/>
                    <a:sym typeface="Swis721 BT"/>
                  </a:defRPr>
                </a:lvl2pPr>
                <a:lvl3pPr marL="1111224" marR="0" indent="-44449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>
                    <a:srgbClr val="A6AAA9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35252"/>
                    </a:solidFill>
                    <a:uFillTx/>
                    <a:latin typeface="+mn-lt"/>
                    <a:ea typeface="Segoe UI Semilight" panose="020B0402040204020203" pitchFamily="34" charset="0"/>
                    <a:cs typeface="Segoe UI Semilight" panose="020B0402040204020203" pitchFamily="34" charset="0"/>
                    <a:sym typeface="Swis721 BT"/>
                  </a:defRPr>
                </a:lvl3pPr>
                <a:lvl4pPr marL="1444590" marR="0" indent="-44449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>
                    <a:srgbClr val="A6AAA9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1398C"/>
                    </a:solidFill>
                    <a:uFillTx/>
                    <a:latin typeface="+mn-lt"/>
                    <a:ea typeface="Segoe UI Semilight" panose="020B0402040204020203" pitchFamily="34" charset="0"/>
                    <a:cs typeface="Segoe UI Semilight" panose="020B0402040204020203" pitchFamily="34" charset="0"/>
                    <a:sym typeface="Swis721 BT"/>
                  </a:defRPr>
                </a:lvl4pPr>
                <a:lvl5pPr marL="1777956" marR="0" indent="-44449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>
                    <a:srgbClr val="A6AAA9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535252"/>
                    </a:solidFill>
                    <a:uFillTx/>
                    <a:latin typeface="+mn-lt"/>
                    <a:ea typeface="Segoe UI Semilight" panose="020B0402040204020203" pitchFamily="34" charset="0"/>
                    <a:cs typeface="Segoe UI Semilight" panose="020B0402040204020203" pitchFamily="34" charset="0"/>
                    <a:sym typeface="Swis721 BT"/>
                  </a:defRPr>
                </a:lvl5pPr>
                <a:lvl6pPr marL="2111322" marR="0" indent="-444490" algn="l" defTabSz="438140" eaLnBrk="1" latinLnBrk="0" hangingPunct="1">
                  <a:lnSpc>
                    <a:spcPct val="9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13A8D"/>
                    </a:solidFill>
                    <a:uFillTx/>
                    <a:latin typeface="Swis721 BT"/>
                    <a:ea typeface="Swis721 BT"/>
                    <a:cs typeface="Swis721 BT"/>
                    <a:sym typeface="Swis721 BT"/>
                  </a:defRPr>
                </a:lvl6pPr>
                <a:lvl7pPr marL="2444690" marR="0" indent="-444490" algn="l" defTabSz="438140" eaLnBrk="1" latinLnBrk="0" hangingPunct="1">
                  <a:lnSpc>
                    <a:spcPct val="9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13A8D"/>
                    </a:solidFill>
                    <a:uFillTx/>
                    <a:latin typeface="Swis721 BT"/>
                    <a:ea typeface="Swis721 BT"/>
                    <a:cs typeface="Swis721 BT"/>
                    <a:sym typeface="Swis721 BT"/>
                  </a:defRPr>
                </a:lvl7pPr>
                <a:lvl8pPr marL="2778056" marR="0" indent="-444490" algn="l" defTabSz="438140" eaLnBrk="1" latinLnBrk="0" hangingPunct="1">
                  <a:lnSpc>
                    <a:spcPct val="9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13A8D"/>
                    </a:solidFill>
                    <a:uFillTx/>
                    <a:latin typeface="Swis721 BT"/>
                    <a:ea typeface="Swis721 BT"/>
                    <a:cs typeface="Swis721 BT"/>
                    <a:sym typeface="Swis721 BT"/>
                  </a:defRPr>
                </a:lvl8pPr>
                <a:lvl9pPr marL="3111422" marR="0" indent="-444490" algn="l" defTabSz="438140" eaLnBrk="1" latinLnBrk="0" hangingPunct="1">
                  <a:lnSpc>
                    <a:spcPct val="9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13A8D"/>
                    </a:solidFill>
                    <a:uFillTx/>
                    <a:latin typeface="Swis721 BT"/>
                    <a:ea typeface="Swis721 BT"/>
                    <a:cs typeface="Swis721 BT"/>
                    <a:sym typeface="Swis721 BT"/>
                  </a:defRPr>
                </a:lvl9pPr>
              </a:lstStyle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𝑻𝑭𝑰𝑫𝑭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fr-F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𝑁𝑜𝑚𝑏𝑟𝑒</m:t>
                                  </m:r>
                                  <m: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𝑑𝑜𝑐𝑢𝑚𝑒𝑛𝑡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𝐷𝐹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𝐷𝐹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Espace réservé du texte 1">
                <a:extLst>
                  <a:ext uri="{FF2B5EF4-FFF2-40B4-BE49-F238E27FC236}">
                    <a16:creationId xmlns:a16="http://schemas.microsoft.com/office/drawing/2014/main" id="{DF96A895-30C8-4EA4-995D-2252C7FF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92" y="4343247"/>
                <a:ext cx="9022976" cy="912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404717" y="3686067"/>
                <a:ext cx="6589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0" dirty="0" smtClean="0"/>
                  <a:t>D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𝑁𝑜𝑚𝑏𝑟𝑒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𝑐𝑜𝑟𝑝𝑢𝑠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𝑐𝑜𝑛𝑡𝑒𝑛𝑎𝑛𝑡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𝑡𝑜𝑘𝑒𝑛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7" y="3686067"/>
                <a:ext cx="6589496" cy="276999"/>
              </a:xfrm>
              <a:prstGeom prst="rect">
                <a:avLst/>
              </a:prstGeom>
              <a:blipFill>
                <a:blip r:embed="rId6"/>
                <a:stretch>
                  <a:fillRect l="-2128" t="-2888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ccolade fermante 2"/>
          <p:cNvSpPr/>
          <p:nvPr/>
        </p:nvSpPr>
        <p:spPr>
          <a:xfrm rot="5400000">
            <a:off x="6317738" y="3514009"/>
            <a:ext cx="363070" cy="36662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30956" y="5528688"/>
            <a:ext cx="45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Tend vers 0 pour les termes communs aux documents du corpus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65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011" y="147395"/>
            <a:ext cx="11534120" cy="851482"/>
          </a:xfrm>
        </p:spPr>
        <p:txBody>
          <a:bodyPr>
            <a:normAutofit/>
          </a:bodyPr>
          <a:lstStyle/>
          <a:p>
            <a:r>
              <a:rPr lang="fr-FR" dirty="0" smtClean="0"/>
              <a:t>Latent </a:t>
            </a:r>
            <a:r>
              <a:rPr lang="fr-FR" dirty="0" err="1" smtClean="0"/>
              <a:t>Semantic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(LSA) – topic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010" y="1439060"/>
            <a:ext cx="3498156" cy="32705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813" y="1433856"/>
            <a:ext cx="3547335" cy="32757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3030" y="1433856"/>
            <a:ext cx="3540034" cy="3283629"/>
          </a:xfrm>
          <a:prstGeom prst="rect">
            <a:avLst/>
          </a:prstGeom>
        </p:spPr>
      </p:pic>
      <p:sp>
        <p:nvSpPr>
          <p:cNvPr id="9" name="Flèche courbée vers le haut 8"/>
          <p:cNvSpPr/>
          <p:nvPr/>
        </p:nvSpPr>
        <p:spPr>
          <a:xfrm>
            <a:off x="2026088" y="4717485"/>
            <a:ext cx="3630129" cy="494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7849" y="5219940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Groupement par similarité entre documents (colonnes)</a:t>
            </a:r>
            <a:endParaRPr lang="fr-FR" b="1" dirty="0"/>
          </a:p>
        </p:txBody>
      </p:sp>
      <p:sp>
        <p:nvSpPr>
          <p:cNvPr id="13" name="Flèche courbée vers le haut 12"/>
          <p:cNvSpPr/>
          <p:nvPr/>
        </p:nvSpPr>
        <p:spPr>
          <a:xfrm>
            <a:off x="6336831" y="4765957"/>
            <a:ext cx="3630129" cy="494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18592" y="5268412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Groupement par similarité entre termes (lignes)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8961120" y="1254034"/>
            <a:ext cx="600891" cy="371074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16200000">
            <a:off x="9423669" y="686240"/>
            <a:ext cx="600891" cy="371074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0774811" y="2409773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TOPIC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695251" y="853924"/>
            <a:ext cx="122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70C0"/>
                </a:solidFill>
              </a:rPr>
              <a:t>CLUSTER</a:t>
            </a:r>
            <a:endParaRPr lang="fr-F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comprendre le langage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9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limites des approches BOW et TFIDF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69141"/>
            <a:ext cx="10058400" cy="39999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Sur une tache simple et dans un contexte linguistique contrôlé (=taille de vocabulaire réduite), les méthodes TFIDF et BOW sont </a:t>
            </a:r>
            <a:r>
              <a:rPr lang="fr-FR" b="1" dirty="0" smtClean="0"/>
              <a:t>généralement les plus performantes</a:t>
            </a:r>
            <a:r>
              <a:rPr lang="fr-FR" dirty="0" smtClean="0"/>
              <a:t>, pour des tâches de classification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Lorsque la taille du vocabulaire augmente, la </a:t>
            </a:r>
            <a:r>
              <a:rPr lang="fr-FR" b="1" dirty="0" smtClean="0"/>
              <a:t>dimensionnalité de l’espace de vectorisation </a:t>
            </a:r>
            <a:r>
              <a:rPr lang="fr-FR" dirty="0" smtClean="0"/>
              <a:t>aussi =&gt; Perte de performance (même si ce sont des vecteurs </a:t>
            </a:r>
            <a:r>
              <a:rPr lang="fr-FR" dirty="0" err="1" smtClean="0"/>
              <a:t>sparse</a:t>
            </a:r>
            <a:r>
              <a:rPr lang="fr-F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Une alternative consiste à associer à chaque mot du vocabulaire un unique vecteur de réels de dimension fixée (représentation du document par une combinaison des vecteurs des mots le composant). Il s’agit des </a:t>
            </a:r>
            <a:r>
              <a:rPr lang="fr-FR" i="1" dirty="0" smtClean="0"/>
              <a:t>plongements lexicaux </a:t>
            </a:r>
            <a:r>
              <a:rPr lang="fr-FR" dirty="0" smtClean="0"/>
              <a:t>(</a:t>
            </a:r>
            <a:r>
              <a:rPr lang="fr-FR" b="1" i="1" dirty="0" err="1" smtClean="0"/>
              <a:t>word</a:t>
            </a:r>
            <a:r>
              <a:rPr lang="fr-FR" b="1" i="1" dirty="0" smtClean="0"/>
              <a:t> </a:t>
            </a:r>
            <a:r>
              <a:rPr lang="fr-FR" b="1" i="1" dirty="0" err="1" smtClean="0"/>
              <a:t>embeddings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Plongements lexicaux : exemple Word2Vec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1219243"/>
            <a:ext cx="4900332" cy="472766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4752" y="1847685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Je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18423" y="5980414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Je </a:t>
            </a:r>
            <a:r>
              <a:rPr lang="fr-FR" sz="2000" b="1" i="1" dirty="0" smtClean="0">
                <a:solidFill>
                  <a:schemeClr val="bg1">
                    <a:lumMod val="50000"/>
                  </a:schemeClr>
                </a:solidFill>
              </a:rPr>
              <a:t>vais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 au marché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2801" y="4931544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marché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95458" y="3383022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vais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2999" y="3285782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au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02306" y="1488141"/>
            <a:ext cx="61533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On entraîne un encoder/</a:t>
            </a:r>
            <a:r>
              <a:rPr lang="fr-FR" sz="2000" dirty="0" err="1" smtClean="0"/>
              <a:t>decoder</a:t>
            </a:r>
            <a:r>
              <a:rPr lang="fr-FR" sz="2000" dirty="0" smtClean="0"/>
              <a:t> capable de prédire un mot en fonction de son contexte (mots proches). C’est l’approche </a:t>
            </a:r>
            <a:r>
              <a:rPr lang="fr-FR" sz="2000" b="1" dirty="0" smtClean="0"/>
              <a:t>CBOW </a:t>
            </a:r>
            <a:r>
              <a:rPr lang="fr-FR" sz="2000" dirty="0" smtClean="0"/>
              <a:t>(</a:t>
            </a:r>
            <a:r>
              <a:rPr lang="fr-FR" sz="2000" dirty="0" err="1" smtClean="0"/>
              <a:t>continuous</a:t>
            </a:r>
            <a:r>
              <a:rPr lang="fr-FR" sz="2000" dirty="0" smtClean="0"/>
              <a:t> bag of </a:t>
            </a:r>
            <a:r>
              <a:rPr lang="fr-FR" sz="2000" dirty="0" err="1" smtClean="0"/>
              <a:t>words</a:t>
            </a:r>
            <a:r>
              <a:rPr lang="fr-F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L’encodage de la couche cachée sert de représentation du mot. La dimension de l’espace d’encodage est alors choisie.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 système peut être entraîné de manière symétrique (prédire le contexte du mot en fonction de ce mot). C’est l’approche </a:t>
            </a:r>
            <a:r>
              <a:rPr lang="fr-FR" sz="2000" b="1" dirty="0" smtClean="0"/>
              <a:t>Skip-Gram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Pour les </a:t>
            </a:r>
            <a:r>
              <a:rPr lang="fr-FR" sz="2000" dirty="0" err="1" smtClean="0"/>
              <a:t>corpora</a:t>
            </a:r>
            <a:r>
              <a:rPr lang="fr-FR" sz="2000" dirty="0" smtClean="0"/>
              <a:t> ou vocabulaires de grande taille (~100Kmots), cette approche dépasse les performances d’un </a:t>
            </a:r>
            <a:r>
              <a:rPr lang="fr-FR" sz="2000" dirty="0" err="1" smtClean="0"/>
              <a:t>tfidf</a:t>
            </a:r>
            <a:r>
              <a:rPr lang="fr-FR" sz="2000" dirty="0"/>
              <a:t>.</a:t>
            </a: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1198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Extraction d’entités nommées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2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>
          <a:xfrm>
            <a:off x="4646585" y="2079903"/>
            <a:ext cx="3262312" cy="417512"/>
          </a:xfrm>
        </p:spPr>
        <p:txBody>
          <a:bodyPr>
            <a:normAutofit lnSpcReduction="10000"/>
          </a:bodyPr>
          <a:lstStyle/>
          <a:p>
            <a:r>
              <a:rPr lang="fr-FR" sz="2400" i="1" dirty="0">
                <a:solidFill>
                  <a:srgbClr val="000000"/>
                </a:solidFill>
              </a:rPr>
              <a:t>Paul va à Strasbourg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69175" y="6459538"/>
            <a:ext cx="4822825" cy="365125"/>
          </a:xfrm>
        </p:spPr>
        <p:txBody>
          <a:bodyPr/>
          <a:lstStyle/>
          <a:p>
            <a:pPr algn="r"/>
            <a:r>
              <a:rPr lang="fr-FR" smtClean="0"/>
              <a:t>Modèle standard présentation PPT pour EI (titre modifiable via l’onglet ‘INSERTION’ puis ‘En-tête/Pied')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8" name="Rectangle avec coins arrondis en diagonale 7"/>
          <p:cNvSpPr/>
          <p:nvPr/>
        </p:nvSpPr>
        <p:spPr>
          <a:xfrm>
            <a:off x="5867193" y="2002377"/>
            <a:ext cx="1539539" cy="416357"/>
          </a:xfrm>
          <a:prstGeom prst="round2DiagRect">
            <a:avLst/>
          </a:prstGeom>
          <a:solidFill>
            <a:schemeClr val="tx2">
              <a:lumMod val="25000"/>
              <a:lumOff val="75000"/>
              <a:alpha val="40000"/>
            </a:schemeClr>
          </a:solidFill>
          <a:ln w="12700" cap="flat">
            <a:noFill/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5" name="Rectangle avec coins arrondis en diagonale 4"/>
          <p:cNvSpPr/>
          <p:nvPr/>
        </p:nvSpPr>
        <p:spPr>
          <a:xfrm>
            <a:off x="4523804" y="2024627"/>
            <a:ext cx="761564" cy="416357"/>
          </a:xfrm>
          <a:prstGeom prst="round2DiagRect">
            <a:avLst/>
          </a:prstGeom>
          <a:solidFill>
            <a:srgbClr val="E7473D">
              <a:alpha val="40000"/>
            </a:srgbClr>
          </a:solidFill>
          <a:ln w="12700" cap="flat">
            <a:noFill/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94295" y="1858956"/>
            <a:ext cx="791073" cy="226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1000" b="1" dirty="0">
                <a:solidFill>
                  <a:srgbClr val="C00000"/>
                </a:solidFill>
                <a:sym typeface="Helvetica Light"/>
              </a:rPr>
              <a:t>PERSONNE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867193" y="1861155"/>
            <a:ext cx="410548" cy="226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1000" b="1" dirty="0">
                <a:sym typeface="Helvetica Light"/>
              </a:rPr>
              <a:t>LIEU</a:t>
            </a:r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618467" y="2705254"/>
            <a:ext cx="10908000" cy="2394955"/>
          </a:xfrm>
          <a:prstGeom prst="rect">
            <a:avLst/>
          </a:prstGeom>
        </p:spPr>
        <p:txBody>
          <a:bodyPr vert="horz" lIns="45720" tIns="22860" rIns="45720" bIns="22860" rtlCol="0">
            <a:noAutofit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lvl="1"/>
            <a:r>
              <a:rPr lang="fr-FR" sz="1600" dirty="0"/>
              <a:t>On définit des </a:t>
            </a:r>
            <a:r>
              <a:rPr lang="fr-FR" sz="1600" b="1" dirty="0"/>
              <a:t>catégories linguistiques </a:t>
            </a:r>
            <a:r>
              <a:rPr lang="fr-FR" sz="1600" dirty="0"/>
              <a:t>(ou </a:t>
            </a:r>
            <a:r>
              <a:rPr lang="fr-FR" sz="1600" b="1" i="1" dirty="0"/>
              <a:t>objets du langage</a:t>
            </a:r>
            <a:r>
              <a:rPr lang="fr-FR" sz="1600" dirty="0"/>
              <a:t>) :</a:t>
            </a:r>
          </a:p>
          <a:p>
            <a:pPr lvl="2"/>
            <a:r>
              <a:rPr lang="fr-FR" sz="1400" b="1" dirty="0"/>
              <a:t>Personne</a:t>
            </a:r>
          </a:p>
          <a:p>
            <a:pPr lvl="2"/>
            <a:r>
              <a:rPr lang="fr-FR" sz="1400" b="1" dirty="0"/>
              <a:t>Lieu</a:t>
            </a:r>
          </a:p>
          <a:p>
            <a:pPr lvl="2"/>
            <a:r>
              <a:rPr lang="fr-FR" sz="1400" b="1" dirty="0"/>
              <a:t>Etc…</a:t>
            </a:r>
          </a:p>
          <a:p>
            <a:pPr lvl="2"/>
            <a:endParaRPr lang="fr-FR" sz="1400" dirty="0"/>
          </a:p>
          <a:p>
            <a:pPr lvl="1"/>
            <a:r>
              <a:rPr lang="fr-FR" sz="1600" dirty="0"/>
              <a:t>L’extraction d’</a:t>
            </a:r>
            <a:r>
              <a:rPr lang="fr-FR" sz="1600" b="1" dirty="0"/>
              <a:t>entité nommées </a:t>
            </a:r>
            <a:r>
              <a:rPr lang="fr-FR" sz="1600" dirty="0"/>
              <a:t>(</a:t>
            </a:r>
            <a:r>
              <a:rPr lang="fr-FR" sz="1600" dirty="0" err="1"/>
              <a:t>Named</a:t>
            </a:r>
            <a:r>
              <a:rPr lang="fr-FR" sz="1600" dirty="0"/>
              <a:t> </a:t>
            </a:r>
            <a:r>
              <a:rPr lang="fr-FR" sz="1600" dirty="0" err="1"/>
              <a:t>Entity</a:t>
            </a:r>
            <a:r>
              <a:rPr lang="fr-FR" sz="1600" dirty="0"/>
              <a:t> Recognition = NER) consiste à extraire des </a:t>
            </a:r>
            <a:r>
              <a:rPr lang="fr-FR" sz="1600" dirty="0" err="1"/>
              <a:t>tokens</a:t>
            </a:r>
            <a:r>
              <a:rPr lang="fr-FR" sz="1600" dirty="0"/>
              <a:t> faisant </a:t>
            </a:r>
            <a:r>
              <a:rPr lang="fr-FR" sz="1600" dirty="0" err="1"/>
              <a:t>réfénce</a:t>
            </a:r>
            <a:r>
              <a:rPr lang="fr-FR" sz="1600" dirty="0"/>
              <a:t> à ces catégories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On parle parfois d’</a:t>
            </a:r>
            <a:r>
              <a:rPr lang="fr-FR" sz="1600" b="1" i="1" dirty="0"/>
              <a:t>entité-type</a:t>
            </a:r>
            <a:r>
              <a:rPr lang="fr-FR" sz="1600" dirty="0"/>
              <a:t> (</a:t>
            </a:r>
            <a:r>
              <a:rPr lang="fr-FR" sz="1600" i="1" dirty="0"/>
              <a:t>Personne</a:t>
            </a:r>
            <a:r>
              <a:rPr lang="fr-FR" sz="1600" dirty="0"/>
              <a:t>, </a:t>
            </a:r>
            <a:r>
              <a:rPr lang="fr-FR" sz="1600" i="1" dirty="0"/>
              <a:t>Lieu</a:t>
            </a:r>
            <a:r>
              <a:rPr lang="fr-FR" sz="1600" dirty="0"/>
              <a:t>,…) et d’</a:t>
            </a:r>
            <a:r>
              <a:rPr lang="fr-FR" sz="1600" b="1" i="1" dirty="0"/>
              <a:t>entité-valeur</a:t>
            </a:r>
            <a:r>
              <a:rPr lang="fr-FR" sz="1600" dirty="0"/>
              <a:t> (</a:t>
            </a:r>
            <a:r>
              <a:rPr lang="fr-FR" sz="1600" i="1" dirty="0"/>
              <a:t>Paul</a:t>
            </a:r>
            <a:r>
              <a:rPr lang="fr-FR" sz="1600" dirty="0"/>
              <a:t>, </a:t>
            </a:r>
            <a:r>
              <a:rPr lang="fr-FR" sz="1600" i="1" dirty="0"/>
              <a:t>Strasbourg</a:t>
            </a:r>
            <a:r>
              <a:rPr lang="fr-FR" sz="1600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1531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 les types d’entités (type-system)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</p:spPr>
        <p:txBody>
          <a:bodyPr/>
          <a:lstStyle/>
          <a:p>
            <a:pPr algn="r"/>
            <a:r>
              <a:rPr lang="fr-FR" smtClean="0"/>
              <a:t>Modèle standard présentation PPT pour EI (titre modifiable via l’onglet ‘INSERTION’ puis ‘En-tête/Pied')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651600" y="1435396"/>
            <a:ext cx="10908000" cy="4008571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lvl="1"/>
            <a:r>
              <a:rPr lang="fr-FR" sz="1800" dirty="0"/>
              <a:t>Quelques types classiques:</a:t>
            </a:r>
          </a:p>
          <a:p>
            <a:pPr lvl="2"/>
            <a:r>
              <a:rPr lang="fr-FR" sz="1600" b="1" dirty="0"/>
              <a:t>PERSON (personnes) : </a:t>
            </a:r>
            <a:r>
              <a:rPr lang="fr-FR" sz="1600" i="1" dirty="0"/>
              <a:t>Paul, M. Gentil, Marylin Monroe, etc…</a:t>
            </a:r>
          </a:p>
          <a:p>
            <a:pPr lvl="2"/>
            <a:r>
              <a:rPr lang="fr-FR" sz="1600" b="1" dirty="0"/>
              <a:t>LOC (lieux) : </a:t>
            </a:r>
            <a:r>
              <a:rPr lang="fr-FR" sz="1600" i="1" dirty="0" smtClean="0"/>
              <a:t>Toulouse, </a:t>
            </a:r>
            <a:r>
              <a:rPr lang="fr-FR" sz="1600" i="1" dirty="0"/>
              <a:t>les Pyrénées, la </a:t>
            </a:r>
            <a:r>
              <a:rPr lang="fr-FR" sz="1600" i="1" dirty="0" err="1"/>
              <a:t>Méditerrannée</a:t>
            </a:r>
            <a:r>
              <a:rPr lang="fr-FR" sz="1600" i="1" dirty="0"/>
              <a:t>, France, etc…</a:t>
            </a:r>
            <a:endParaRPr lang="fr-FR" sz="1600" b="1" i="1" dirty="0"/>
          </a:p>
          <a:p>
            <a:pPr lvl="2"/>
            <a:r>
              <a:rPr lang="fr-FR" sz="1600" b="1" dirty="0"/>
              <a:t>ORG (organisations) : </a:t>
            </a:r>
            <a:r>
              <a:rPr lang="fr-FR" sz="1600" i="1" dirty="0" smtClean="0"/>
              <a:t>BCE, Apple, </a:t>
            </a:r>
            <a:r>
              <a:rPr lang="fr-FR" sz="1600" i="1" dirty="0"/>
              <a:t>etc…</a:t>
            </a:r>
          </a:p>
          <a:p>
            <a:pPr lvl="2"/>
            <a:r>
              <a:rPr lang="fr-FR" sz="1600" b="1" dirty="0"/>
              <a:t>DATE : </a:t>
            </a:r>
            <a:r>
              <a:rPr lang="fr-FR" sz="1600" i="1" dirty="0"/>
              <a:t>20/10/2020, le 10 février, jeudi prochain, etc…</a:t>
            </a:r>
            <a:endParaRPr lang="fr-FR" sz="1600" b="1" dirty="0"/>
          </a:p>
          <a:p>
            <a:pPr lvl="2"/>
            <a:endParaRPr lang="fr-FR" sz="1600" dirty="0"/>
          </a:p>
          <a:p>
            <a:pPr lvl="1"/>
            <a:r>
              <a:rPr lang="fr-FR" sz="1800" dirty="0"/>
              <a:t>Les types d’entités doivent être adaptés selon le contexte:</a:t>
            </a:r>
          </a:p>
          <a:p>
            <a:pPr lvl="2"/>
            <a:r>
              <a:rPr lang="fr-FR" sz="1600" b="1" dirty="0"/>
              <a:t>IBAN</a:t>
            </a:r>
          </a:p>
          <a:p>
            <a:pPr lvl="2"/>
            <a:r>
              <a:rPr lang="fr-FR" sz="1600" b="1" dirty="0"/>
              <a:t>Numéro de sécurité sociale</a:t>
            </a:r>
          </a:p>
          <a:p>
            <a:pPr lvl="2"/>
            <a:r>
              <a:rPr lang="fr-FR" sz="1600" b="1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054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53589" y="4201986"/>
            <a:ext cx="10543103" cy="10885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Approches symboliques pour la NER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</p:spPr>
        <p:txBody>
          <a:bodyPr/>
          <a:lstStyle/>
          <a:p>
            <a:pPr algn="r"/>
            <a:r>
              <a:rPr lang="fr-FR" smtClean="0"/>
              <a:t>Modèle standard présentation PPT pour EI (titre modifiable via l’onglet ‘INSERTION’ puis ‘En-tête/Pied')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672480" y="1943094"/>
            <a:ext cx="10908000" cy="2913418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lvl="1"/>
            <a:r>
              <a:rPr lang="fr-FR" sz="1800" dirty="0"/>
              <a:t>Utilisation de </a:t>
            </a:r>
            <a:r>
              <a:rPr lang="fr-FR" sz="1800" b="1" dirty="0" smtClean="0"/>
              <a:t>dictionnaires</a:t>
            </a:r>
          </a:p>
          <a:p>
            <a:pPr lvl="1"/>
            <a:endParaRPr lang="fr-FR" sz="1800" b="1" dirty="0"/>
          </a:p>
          <a:p>
            <a:pPr lvl="1"/>
            <a:endParaRPr lang="fr-FR" sz="1800" b="1" dirty="0" smtClean="0"/>
          </a:p>
          <a:p>
            <a:pPr lvl="1"/>
            <a:r>
              <a:rPr lang="fr-FR" sz="1800" b="1" dirty="0" smtClean="0"/>
              <a:t>Utilisation de règles de reconnaissances </a:t>
            </a:r>
          </a:p>
          <a:p>
            <a:pPr lvl="2"/>
            <a:r>
              <a:rPr lang="fr-FR" sz="1400" b="1" dirty="0" smtClean="0"/>
              <a:t>Prise en compte de la casse du mot, de patterns spécifiques (Monsieur </a:t>
            </a:r>
            <a:r>
              <a:rPr lang="fr-FR" sz="1400" b="1" dirty="0" err="1" smtClean="0"/>
              <a:t>xxxxx</a:t>
            </a:r>
            <a:r>
              <a:rPr lang="fr-FR" sz="1400" b="1" dirty="0" smtClean="0"/>
              <a:t>), etc…</a:t>
            </a:r>
            <a:endParaRPr lang="fr-FR" sz="1400" b="1" dirty="0"/>
          </a:p>
          <a:p>
            <a:pPr lvl="1"/>
            <a:endParaRPr lang="fr-FR" sz="1800" b="1" dirty="0"/>
          </a:p>
          <a:p>
            <a:pPr lvl="1"/>
            <a:endParaRPr lang="fr-FR" sz="1800" b="1" dirty="0"/>
          </a:p>
          <a:p>
            <a:pPr lvl="1"/>
            <a:endParaRPr lang="fr-FR" sz="1800" b="1" dirty="0"/>
          </a:p>
          <a:p>
            <a:pPr lvl="1"/>
            <a:endParaRPr lang="fr-FR" sz="1800" dirty="0"/>
          </a:p>
        </p:txBody>
      </p:sp>
      <p:sp>
        <p:nvSpPr>
          <p:cNvPr id="2" name="ZoneTexte 1"/>
          <p:cNvSpPr txBox="1"/>
          <p:nvPr/>
        </p:nvSpPr>
        <p:spPr>
          <a:xfrm>
            <a:off x="916225" y="2535767"/>
            <a:ext cx="9877647" cy="410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2200" b="1" i="1" dirty="0"/>
              <a:t>NOM : </a:t>
            </a:r>
            <a:r>
              <a:rPr lang="fr-FR" sz="2200" dirty="0"/>
              <a:t>{Jean, Jacques, Marie, Emmanuel, Emmanuel Macron, …}</a:t>
            </a:r>
            <a:endParaRPr lang="fr-FR" sz="2200" b="1" i="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4512" y="4450134"/>
            <a:ext cx="1062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/>
              <a:t>Approche </a:t>
            </a:r>
            <a:r>
              <a:rPr lang="fr-FR" b="1" dirty="0"/>
              <a:t>très difficile à </a:t>
            </a:r>
            <a:r>
              <a:rPr lang="fr-FR" b="1" dirty="0" smtClean="0"/>
              <a:t>maintenir et inefficaces </a:t>
            </a:r>
            <a:r>
              <a:rPr lang="fr-FR" b="1" dirty="0"/>
              <a:t>si il y a beaucoup de variabilité </a:t>
            </a:r>
            <a:r>
              <a:rPr lang="fr-FR" dirty="0"/>
              <a:t>(= beaucoup de façons de faire référence à un objet linguistique)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2480" y="5421567"/>
            <a:ext cx="9877647" cy="410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2200" i="1" dirty="0"/>
              <a:t>Je souhaiterais parler à mon conseiller juste </a:t>
            </a:r>
            <a:r>
              <a:rPr lang="fr-FR" sz="2200" i="1" dirty="0" err="1"/>
              <a:t>leblanc</a:t>
            </a:r>
            <a:endParaRPr lang="fr-FR" sz="2200" i="1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1" name="Picture 2" descr="RÃ©sultat de recherche d'images pour &quot;icon warning&quot;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9024" y="5486266"/>
            <a:ext cx="622781" cy="6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2445215" y="5860278"/>
            <a:ext cx="3043926" cy="410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2200" i="1" dirty="0"/>
              <a:t>jean porte un jean bleu</a:t>
            </a:r>
            <a:endParaRPr lang="fr-FR" sz="2200" i="1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1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approches statistiques pour la NER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</p:spPr>
        <p:txBody>
          <a:bodyPr/>
          <a:lstStyle/>
          <a:p>
            <a:pPr algn="r"/>
            <a:r>
              <a:rPr lang="fr-FR" smtClean="0"/>
              <a:t>Modèle standard présentation PPT pour EI (titre modifiable via l’onglet ‘INSERTION’ puis ‘En-tête/Pied')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651600" y="1648047"/>
            <a:ext cx="10908000" cy="552893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marL="166684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  <p:sp>
        <p:nvSpPr>
          <p:cNvPr id="2" name="ZoneTexte 1"/>
          <p:cNvSpPr txBox="1"/>
          <p:nvPr/>
        </p:nvSpPr>
        <p:spPr>
          <a:xfrm>
            <a:off x="1085944" y="3556655"/>
            <a:ext cx="9877647" cy="410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2200" i="1" dirty="0"/>
              <a:t>Je souhaiterais parler à mon conseiller Juste Leblanc</a:t>
            </a:r>
            <a:endParaRPr lang="fr-FR" sz="2200" i="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8958" y="3556656"/>
            <a:ext cx="808075" cy="4106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26" name="Connecteur droit avec flèche 25"/>
          <p:cNvCxnSpPr>
            <a:stCxn id="4" idx="0"/>
          </p:cNvCxnSpPr>
          <p:nvPr/>
        </p:nvCxnSpPr>
        <p:spPr>
          <a:xfrm flipH="1" flipV="1">
            <a:off x="5092995" y="3274828"/>
            <a:ext cx="1" cy="28182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à coins arrondis 26"/>
          <p:cNvSpPr/>
          <p:nvPr/>
        </p:nvSpPr>
        <p:spPr>
          <a:xfrm>
            <a:off x="4455042" y="2721935"/>
            <a:ext cx="1297172" cy="552893"/>
          </a:xfrm>
          <a:prstGeom prst="roundRect">
            <a:avLst/>
          </a:prstGeom>
          <a:solidFill>
            <a:srgbClr val="E7473D"/>
          </a:solidFill>
          <a:ln w="12700" cap="flat">
            <a:noFill/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rPr>
              <a:t>modèle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 flipV="1">
            <a:off x="5107173" y="2456056"/>
            <a:ext cx="1" cy="28182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ZoneTexte 28"/>
          <p:cNvSpPr txBox="1"/>
          <p:nvPr/>
        </p:nvSpPr>
        <p:spPr>
          <a:xfrm>
            <a:off x="3682410" y="1819357"/>
            <a:ext cx="284952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dirty="0"/>
              <a:t>Entité ? </a:t>
            </a:r>
            <a:br>
              <a:rPr lang="fr-FR" dirty="0"/>
            </a:br>
            <a:r>
              <a:rPr lang="fr-FR" dirty="0"/>
              <a:t>Type d’entité ?</a:t>
            </a:r>
            <a:endParaRPr lang="fr-FR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30" name="Espace réservé du texte 7"/>
          <p:cNvSpPr txBox="1">
            <a:spLocks/>
          </p:cNvSpPr>
          <p:nvPr/>
        </p:nvSpPr>
        <p:spPr>
          <a:xfrm>
            <a:off x="683498" y="4385995"/>
            <a:ext cx="10908000" cy="1381273"/>
          </a:xfrm>
          <a:prstGeom prst="rect">
            <a:avLst/>
          </a:prstGeom>
        </p:spPr>
        <p:txBody>
          <a:bodyPr vert="horz" lIns="45720" tIns="22860" rIns="45720" bIns="22860" rtlCol="0">
            <a:normAutofit fontScale="77500" lnSpcReduction="20000"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lvl="1"/>
            <a:r>
              <a:rPr lang="fr-FR" sz="2600" dirty="0" smtClean="0"/>
              <a:t>Un modèle prédit pour chaque mot de la phrase si il s’agit d’une entité, et si oui, de quel type</a:t>
            </a:r>
            <a:endParaRPr lang="fr-FR" sz="2600" dirty="0"/>
          </a:p>
          <a:p>
            <a:pPr lvl="1"/>
            <a:endParaRPr lang="fr-FR" sz="2600" dirty="0"/>
          </a:p>
          <a:p>
            <a:pPr lvl="1"/>
            <a:r>
              <a:rPr lang="fr-FR" sz="2600" dirty="0" smtClean="0"/>
              <a:t>Généralement, les modèles reposent sur les </a:t>
            </a:r>
            <a:r>
              <a:rPr lang="fr-FR" sz="2600" b="1" dirty="0" smtClean="0"/>
              <a:t>Word </a:t>
            </a:r>
            <a:r>
              <a:rPr lang="fr-FR" sz="2600" b="1" dirty="0" err="1" smtClean="0"/>
              <a:t>Embeddings</a:t>
            </a:r>
            <a:r>
              <a:rPr lang="fr-FR" sz="2600" b="1" dirty="0" smtClean="0"/>
              <a:t> du mot et de son contexte</a:t>
            </a:r>
            <a:r>
              <a:rPr lang="fr-FR" sz="2600" dirty="0" smtClean="0"/>
              <a:t>, ainsi que sa casse</a:t>
            </a:r>
            <a:r>
              <a:rPr lang="fr-FR" sz="1800" dirty="0" smtClean="0"/>
              <a:t>.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5900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Méthodes Seq2Seq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3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Seq2Seq disséqué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00518" y="2340401"/>
            <a:ext cx="2617693" cy="475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ENCODER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6" name="Connecteur droit avec flèche 5"/>
          <p:cNvCxnSpPr>
            <a:endCxn id="4" idx="0"/>
          </p:cNvCxnSpPr>
          <p:nvPr/>
        </p:nvCxnSpPr>
        <p:spPr>
          <a:xfrm>
            <a:off x="3209364" y="1686409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449209" y="1286038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live</a:t>
            </a:r>
            <a:endParaRPr lang="fr-FR" i="1" dirty="0"/>
          </a:p>
        </p:txBody>
      </p:sp>
      <p:cxnSp>
        <p:nvCxnSpPr>
          <p:cNvPr id="11" name="Connecteur droit avec flèche 10"/>
          <p:cNvCxnSpPr>
            <a:stCxn id="4" idx="3"/>
          </p:cNvCxnSpPr>
          <p:nvPr/>
        </p:nvCxnSpPr>
        <p:spPr>
          <a:xfrm>
            <a:off x="4518211" y="2578182"/>
            <a:ext cx="824753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miro.medium.com/max/600/1*8GcdjBU5TAP36itWBcZ6i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711" y="3642492"/>
            <a:ext cx="57150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342964" y="2318326"/>
            <a:ext cx="2617693" cy="475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DECODER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651809" y="1686409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46785" y="1309015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j   habite   a   </a:t>
            </a:r>
            <a:r>
              <a:rPr lang="fr-FR" i="1" dirty="0" err="1" smtClean="0"/>
              <a:t>toulouse</a:t>
            </a:r>
            <a:endParaRPr lang="fr-FR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449209" y="3457826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in</a:t>
            </a:r>
            <a:endParaRPr lang="fr-FR" i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651809" y="2830298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313867" y="1309015"/>
            <a:ext cx="3429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Phases d’encodage : un RNN encode la représentation de la séquence d’entrée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Phase de </a:t>
            </a:r>
            <a:r>
              <a:rPr lang="fr-FR" dirty="0" err="1" smtClean="0"/>
              <a:t>decodage</a:t>
            </a:r>
            <a:r>
              <a:rPr lang="fr-FR" dirty="0" smtClean="0"/>
              <a:t> : un RNN prédit la suite de la séquence de sortie en fonction du </a:t>
            </a:r>
            <a:r>
              <a:rPr lang="fr-FR" dirty="0" err="1" smtClean="0"/>
              <a:t>token</a:t>
            </a:r>
            <a:r>
              <a:rPr lang="fr-FR" dirty="0" smtClean="0"/>
              <a:t> courant. </a:t>
            </a:r>
            <a:r>
              <a:rPr lang="fr-FR" b="1" dirty="0" smtClean="0"/>
              <a:t>Ce RNN est initialisé à l’aide de l’encodeur.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Problème : </a:t>
            </a:r>
            <a:r>
              <a:rPr lang="fr-FR" dirty="0" smtClean="0">
                <a:solidFill>
                  <a:srgbClr val="FF0000"/>
                </a:solidFill>
              </a:rPr>
              <a:t>L’encodeur ne transmet qu’un seul vecteur de contexte au décodeur. Ce vecteur a la charge de représenter l’intégralité de la séquence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avec attention</a:t>
            </a:r>
            <a:endParaRPr lang="fr-FR" dirty="0"/>
          </a:p>
        </p:txBody>
      </p:sp>
      <p:pic>
        <p:nvPicPr>
          <p:cNvPr id="2050" name="Picture 2" descr="https://miro.medium.com/max/600/1*JrxKsw2LYU9emkM-jR13u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" y="2533930"/>
            <a:ext cx="571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600/1*KD1xANybFo4EC2V2unn3R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24330"/>
            <a:ext cx="57150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0" y="6434850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Source : J </a:t>
            </a:r>
            <a:r>
              <a:rPr lang="fr-FR" b="1" dirty="0" err="1" smtClean="0">
                <a:solidFill>
                  <a:schemeClr val="bg1"/>
                </a:solidFill>
              </a:rPr>
              <a:t>Alammar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fr-FR" dirty="0" smtClean="0"/>
              <a:t>Les 4 constituants d’une langue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06731"/>
            <a:ext cx="10058400" cy="4340740"/>
          </a:xfrm>
        </p:spPr>
        <p:txBody>
          <a:bodyPr/>
          <a:lstStyle/>
          <a:p>
            <a:r>
              <a:rPr lang="fr-FR" b="1" dirty="0" smtClean="0"/>
              <a:t>1. </a:t>
            </a:r>
            <a:r>
              <a:rPr lang="fr-FR" u="sng" dirty="0" smtClean="0"/>
              <a:t>Le langage est </a:t>
            </a:r>
            <a:r>
              <a:rPr lang="fr-FR" b="1" u="sng" dirty="0" smtClean="0"/>
              <a:t>CULTUREL</a:t>
            </a:r>
          </a:p>
          <a:p>
            <a:r>
              <a:rPr lang="fr-FR" dirty="0" smtClean="0"/>
              <a:t>= production influencée par des facteurs de contexte, mais également sociologiques, économiques, physiologiques, etc…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= </a:t>
            </a:r>
            <a:r>
              <a:rPr lang="fr-FR" b="1" dirty="0" smtClean="0"/>
              <a:t>difficulté d’implémenter des solutions programmées pour son traitement</a:t>
            </a:r>
          </a:p>
          <a:p>
            <a:endParaRPr lang="fr-FR" b="1" dirty="0"/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3730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méthodes Seq2Seq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08094"/>
            <a:ext cx="10058400" cy="38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Traduction : input = phrase en langue A , </a:t>
            </a:r>
            <a:r>
              <a:rPr lang="fr-FR" dirty="0" err="1" smtClean="0"/>
              <a:t>target</a:t>
            </a:r>
            <a:r>
              <a:rPr lang="fr-FR" dirty="0" smtClean="0"/>
              <a:t> = phrase en langue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Question </a:t>
            </a:r>
            <a:r>
              <a:rPr lang="fr-FR" dirty="0" err="1" smtClean="0"/>
              <a:t>answering</a:t>
            </a:r>
            <a:r>
              <a:rPr lang="fr-FR" dirty="0" smtClean="0"/>
              <a:t> (QA) : input = question , </a:t>
            </a:r>
            <a:r>
              <a:rPr lang="fr-FR" dirty="0" err="1" smtClean="0"/>
              <a:t>target</a:t>
            </a:r>
            <a:r>
              <a:rPr lang="fr-FR" dirty="0" smtClean="0"/>
              <a:t> = réponse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Résumé automatique : input = texte long , </a:t>
            </a:r>
            <a:r>
              <a:rPr lang="fr-FR" dirty="0" err="1" smtClean="0"/>
              <a:t>target</a:t>
            </a:r>
            <a:r>
              <a:rPr lang="fr-FR" dirty="0" smtClean="0"/>
              <a:t> = texte court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Auto-encodage : input = texte , </a:t>
            </a:r>
            <a:r>
              <a:rPr lang="fr-FR" dirty="0" err="1" smtClean="0"/>
              <a:t>target</a:t>
            </a:r>
            <a:r>
              <a:rPr lang="fr-FR" dirty="0" smtClean="0"/>
              <a:t> = texte identique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Augmentation de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Plongements lexicaux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Perspectives : architectures Transformer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6434850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Source : J </a:t>
            </a:r>
            <a:r>
              <a:rPr lang="fr-FR" b="1" dirty="0" err="1" smtClean="0">
                <a:solidFill>
                  <a:schemeClr val="bg1"/>
                </a:solidFill>
              </a:rPr>
              <a:t>Alammar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42" y="1359799"/>
            <a:ext cx="7454434" cy="48533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40618" y="2061882"/>
            <a:ext cx="191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Encoder sans récurrence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580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2" y="1376209"/>
            <a:ext cx="8029015" cy="48819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2698467"/>
            <a:ext cx="1918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Pas de récurrence, pas de dépendance entre les </a:t>
            </a:r>
            <a:r>
              <a:rPr lang="fr-FR" b="1" dirty="0" err="1" smtClean="0"/>
              <a:t>tokens</a:t>
            </a:r>
            <a:r>
              <a:rPr lang="fr-FR" b="1" dirty="0" smtClean="0"/>
              <a:t> (= </a:t>
            </a:r>
            <a:r>
              <a:rPr lang="fr-FR" b="1" dirty="0" err="1" smtClean="0"/>
              <a:t>parallélisable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8785413" y="2804286"/>
            <a:ext cx="102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</a:t>
            </a:r>
            <a:r>
              <a:rPr lang="fr-FR" b="1" dirty="0" smtClean="0"/>
              <a:t>e</a:t>
            </a:r>
          </a:p>
          <a:p>
            <a:pPr algn="ctr"/>
            <a:r>
              <a:rPr lang="fr-FR" b="1" dirty="0" smtClean="0"/>
              <a:t>mange</a:t>
            </a:r>
          </a:p>
          <a:p>
            <a:pPr algn="ctr"/>
            <a:r>
              <a:rPr lang="fr-FR" b="1" dirty="0" smtClean="0"/>
              <a:t>une</a:t>
            </a:r>
          </a:p>
          <a:p>
            <a:pPr algn="ctr"/>
            <a:r>
              <a:rPr lang="fr-FR" b="1" dirty="0"/>
              <a:t>d</a:t>
            </a:r>
            <a:r>
              <a:rPr lang="fr-FR" b="1" dirty="0" smtClean="0"/>
              <a:t>inde</a:t>
            </a:r>
          </a:p>
          <a:p>
            <a:pPr algn="ctr"/>
            <a:r>
              <a:rPr lang="fr-FR" b="1" dirty="0"/>
              <a:t>e</a:t>
            </a:r>
            <a:r>
              <a:rPr lang="fr-FR" b="1" dirty="0" smtClean="0"/>
              <a:t>n</a:t>
            </a:r>
          </a:p>
          <a:p>
            <a:pPr algn="ctr"/>
            <a:r>
              <a:rPr lang="fr-FR" b="1" dirty="0" smtClean="0"/>
              <a:t>pyjama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892118" y="2804286"/>
            <a:ext cx="102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</a:t>
            </a:r>
            <a:r>
              <a:rPr lang="fr-FR" b="1" dirty="0" smtClean="0"/>
              <a:t>e</a:t>
            </a:r>
          </a:p>
          <a:p>
            <a:pPr algn="ctr"/>
            <a:r>
              <a:rPr lang="fr-FR" b="1" dirty="0" smtClean="0"/>
              <a:t>mange</a:t>
            </a:r>
          </a:p>
          <a:p>
            <a:pPr algn="ctr"/>
            <a:r>
              <a:rPr lang="fr-FR" b="1" dirty="0" smtClean="0"/>
              <a:t>une</a:t>
            </a:r>
          </a:p>
          <a:p>
            <a:pPr algn="ctr"/>
            <a:r>
              <a:rPr lang="fr-FR" b="1" dirty="0"/>
              <a:t>d</a:t>
            </a:r>
            <a:r>
              <a:rPr lang="fr-FR" b="1" dirty="0" smtClean="0"/>
              <a:t>inde</a:t>
            </a:r>
          </a:p>
          <a:p>
            <a:pPr algn="ctr"/>
            <a:r>
              <a:rPr lang="fr-FR" b="1" dirty="0"/>
              <a:t>e</a:t>
            </a:r>
            <a:r>
              <a:rPr lang="fr-FR" b="1" dirty="0" smtClean="0"/>
              <a:t>n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pyjama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668436" y="3817207"/>
            <a:ext cx="1223682" cy="5037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592235" y="3002280"/>
            <a:ext cx="1299883" cy="131870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68436" y="3299012"/>
            <a:ext cx="1264023" cy="10219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9592235" y="3550920"/>
            <a:ext cx="1299883" cy="77006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9628095" y="4175795"/>
            <a:ext cx="1264023" cy="11520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9742395" y="4320989"/>
            <a:ext cx="1149723" cy="113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365" y="1326776"/>
            <a:ext cx="5091953" cy="496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– self attention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025" y="1506070"/>
            <a:ext cx="3128434" cy="46235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9459" y="1631576"/>
            <a:ext cx="1609353" cy="449804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093" y="1326776"/>
            <a:ext cx="5243448" cy="49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718202" cy="8514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BERT (</a:t>
            </a:r>
            <a:r>
              <a:rPr lang="fr-FR" dirty="0" err="1" smtClean="0"/>
              <a:t>Bidirectional</a:t>
            </a:r>
            <a:r>
              <a:rPr lang="fr-FR" dirty="0" smtClean="0"/>
              <a:t> </a:t>
            </a:r>
            <a:r>
              <a:rPr lang="fr-FR" dirty="0" err="1" smtClean="0"/>
              <a:t>Encoders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Transformers)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3377640"/>
            <a:ext cx="8533504" cy="25730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6824" y="1272988"/>
            <a:ext cx="1100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Un module de Self Attention peut ne pas </a:t>
            </a:r>
            <a:r>
              <a:rPr lang="fr-FR" dirty="0" smtClean="0"/>
              <a:t>couvrir tous les cas d’usage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/>
              <a:t>Je parle à mon oncle en pyjama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/>
              <a:t>Mon oncle me parle en pyjama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Plusieurs modèles de self attention sont entraînés en parallèle : c’est le </a:t>
            </a:r>
            <a:r>
              <a:rPr lang="fr-FR" b="1" i="1" dirty="0" smtClean="0"/>
              <a:t>multi-</a:t>
            </a:r>
            <a:r>
              <a:rPr lang="fr-FR" b="1" i="1" dirty="0" err="1" smtClean="0"/>
              <a:t>head</a:t>
            </a:r>
            <a:r>
              <a:rPr lang="fr-FR" b="1" i="1" dirty="0" smtClean="0"/>
              <a:t>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Embeddings</a:t>
            </a:r>
            <a:r>
              <a:rPr lang="fr-FR" b="1" i="1" dirty="0" smtClean="0"/>
              <a:t> utilisés par BERT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4795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BERT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771" y="1138086"/>
            <a:ext cx="10579417" cy="457121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9599" y="5645327"/>
            <a:ext cx="112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minimum : 12 couches dans le transformer, 768 dimensions d’</a:t>
            </a:r>
            <a:r>
              <a:rPr lang="fr-FR" dirty="0" err="1" smtClean="0"/>
              <a:t>embedding</a:t>
            </a:r>
            <a:r>
              <a:rPr lang="fr-FR" dirty="0" smtClean="0"/>
              <a:t> en sortie, 12 têtes d’attention = 124M de paramètres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CamemBERT</a:t>
            </a:r>
            <a:r>
              <a:rPr lang="fr-FR" dirty="0" smtClean="0"/>
              <a:t> (10 </a:t>
            </a:r>
            <a:r>
              <a:rPr lang="fr-FR" dirty="0" err="1" smtClean="0"/>
              <a:t>nov</a:t>
            </a:r>
            <a:r>
              <a:rPr lang="fr-FR" dirty="0" smtClean="0"/>
              <a:t> 2019)</a:t>
            </a:r>
            <a:endParaRPr lang="fr-FR" dirty="0"/>
          </a:p>
        </p:txBody>
      </p:sp>
      <p:pic>
        <p:nvPicPr>
          <p:cNvPr id="8194" name="Picture 2" descr="Résultat de recherche d'images pour &quot;CAMEMBERT FACEBOOK researc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6480" y="1757083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Quelques ressources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8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open source pour le NLP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NLC / NER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spacy</a:t>
            </a:r>
            <a:r>
              <a:rPr lang="fr-FR" dirty="0" smtClean="0"/>
              <a:t> : </a:t>
            </a:r>
            <a:r>
              <a:rPr lang="fr-FR" dirty="0" err="1" smtClean="0"/>
              <a:t>industrial</a:t>
            </a:r>
            <a:r>
              <a:rPr lang="fr-FR" dirty="0" smtClean="0"/>
              <a:t> </a:t>
            </a:r>
            <a:r>
              <a:rPr lang="fr-FR" dirty="0" err="1" smtClean="0"/>
              <a:t>strength</a:t>
            </a:r>
            <a:r>
              <a:rPr lang="fr-FR" dirty="0" smtClean="0"/>
              <a:t> </a:t>
            </a:r>
            <a:r>
              <a:rPr lang="fr-FR" dirty="0" err="1" smtClean="0"/>
              <a:t>nlp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rasa </a:t>
            </a:r>
            <a:r>
              <a:rPr lang="fr-FR" dirty="0" err="1" smtClean="0"/>
              <a:t>nlu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Topic </a:t>
            </a:r>
            <a:r>
              <a:rPr lang="fr-FR" b="1" dirty="0" err="1" smtClean="0"/>
              <a:t>modeling</a:t>
            </a:r>
            <a:r>
              <a:rPr lang="fr-FR" b="1" dirty="0" smtClean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gensim</a:t>
            </a:r>
            <a:r>
              <a:rPr lang="fr-FR" dirty="0" smtClean="0"/>
              <a:t> : LSA, LDA, HDP</a:t>
            </a:r>
          </a:p>
          <a:p>
            <a:endParaRPr lang="fr-FR" dirty="0"/>
          </a:p>
          <a:p>
            <a:r>
              <a:rPr lang="fr-FR" b="1" dirty="0" err="1" smtClean="0"/>
              <a:t>Preprocessing</a:t>
            </a:r>
            <a:r>
              <a:rPr lang="fr-FR" b="1" dirty="0" smtClean="0"/>
              <a:t>, traitement bas niveau :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ltk</a:t>
            </a:r>
            <a:endParaRPr lang="fr-FR" dirty="0" smtClean="0"/>
          </a:p>
          <a:p>
            <a:pPr lvl="1"/>
            <a:r>
              <a:rPr lang="fr-FR" dirty="0" err="1" smtClean="0"/>
              <a:t>gensim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237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fr-FR" dirty="0" smtClean="0"/>
              <a:t>Les 4 constituants d’une langue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06731"/>
            <a:ext cx="10058400" cy="4340740"/>
          </a:xfrm>
        </p:spPr>
        <p:txBody>
          <a:bodyPr/>
          <a:lstStyle/>
          <a:p>
            <a:r>
              <a:rPr lang="fr-FR" b="1" dirty="0" smtClean="0"/>
              <a:t>1. </a:t>
            </a:r>
            <a:r>
              <a:rPr lang="fr-FR" u="sng" dirty="0" smtClean="0"/>
              <a:t>Le langage est </a:t>
            </a:r>
            <a:r>
              <a:rPr lang="fr-FR" b="1" u="sng" dirty="0" smtClean="0"/>
              <a:t>CULTUREL</a:t>
            </a:r>
          </a:p>
          <a:p>
            <a:r>
              <a:rPr lang="fr-FR" dirty="0" smtClean="0"/>
              <a:t>= production influencée par des facteurs de contexte, mais également sociologiques, économiques, physiologiques, etc…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= </a:t>
            </a:r>
            <a:r>
              <a:rPr lang="fr-FR" b="1" dirty="0" smtClean="0"/>
              <a:t>difficulté d’implémenter des solutions programmées pour son traitement</a:t>
            </a:r>
          </a:p>
          <a:p>
            <a:endParaRPr lang="fr-FR" b="1" dirty="0"/>
          </a:p>
          <a:p>
            <a:r>
              <a:rPr lang="fr-FR" b="1" dirty="0" smtClean="0"/>
              <a:t>2. </a:t>
            </a:r>
            <a:r>
              <a:rPr lang="fr-FR" u="sng" dirty="0" smtClean="0"/>
              <a:t>L’</a:t>
            </a:r>
            <a:r>
              <a:rPr lang="fr-FR" b="1" u="sng" dirty="0" smtClean="0"/>
              <a:t>attention jointe </a:t>
            </a:r>
            <a:r>
              <a:rPr lang="fr-FR" u="sng" dirty="0" smtClean="0"/>
              <a:t>(joint attention)</a:t>
            </a:r>
          </a:p>
          <a:p>
            <a:r>
              <a:rPr lang="fr-FR" dirty="0" smtClean="0"/>
              <a:t>= </a:t>
            </a:r>
            <a:r>
              <a:rPr lang="fr-FR" b="1" dirty="0" smtClean="0"/>
              <a:t>triangle sémiotique</a:t>
            </a:r>
          </a:p>
        </p:txBody>
      </p:sp>
      <p:sp>
        <p:nvSpPr>
          <p:cNvPr id="12" name="Triangle isocèle 11"/>
          <p:cNvSpPr/>
          <p:nvPr/>
        </p:nvSpPr>
        <p:spPr>
          <a:xfrm>
            <a:off x="4036422" y="4885509"/>
            <a:ext cx="3984172" cy="1162594"/>
          </a:xfrm>
          <a:prstGeom prst="triangle">
            <a:avLst>
              <a:gd name="adj" fmla="val 14918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834640" y="5674622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Avion</a:t>
            </a:r>
          </a:p>
          <a:p>
            <a:pPr algn="ctr"/>
            <a:r>
              <a:rPr lang="fr-FR" i="1" dirty="0" smtClean="0"/>
              <a:t>Aéronef</a:t>
            </a:r>
            <a:endParaRPr lang="fr-FR" i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0105" y="5461561"/>
            <a:ext cx="846329" cy="84632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918861" y="5624305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Symbole</a:t>
            </a:r>
          </a:p>
          <a:p>
            <a:pPr algn="ctr"/>
            <a:r>
              <a:rPr lang="fr-FR" b="1" i="1" dirty="0" smtClean="0"/>
              <a:t>Mot</a:t>
            </a:r>
            <a:endParaRPr lang="fr-FR" b="1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8908868" y="5624305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Référent</a:t>
            </a:r>
          </a:p>
          <a:p>
            <a:pPr algn="ctr"/>
            <a:r>
              <a:rPr lang="fr-FR" b="1" i="1" dirty="0" smtClean="0"/>
              <a:t>Objet</a:t>
            </a:r>
            <a:endParaRPr lang="fr-FR" b="1" i="1" dirty="0"/>
          </a:p>
        </p:txBody>
      </p:sp>
      <p:sp>
        <p:nvSpPr>
          <p:cNvPr id="18" name="Émoticône 17"/>
          <p:cNvSpPr/>
          <p:nvPr/>
        </p:nvSpPr>
        <p:spPr>
          <a:xfrm>
            <a:off x="4284617" y="4270364"/>
            <a:ext cx="548640" cy="483326"/>
          </a:xfrm>
          <a:prstGeom prst="smileyFac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669971" y="4201924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Pensée</a:t>
            </a:r>
          </a:p>
          <a:p>
            <a:pPr algn="ctr"/>
            <a:r>
              <a:rPr lang="fr-FR" b="1" i="1" dirty="0" smtClean="0"/>
              <a:t>Sens</a:t>
            </a:r>
            <a:endParaRPr lang="fr-FR" b="1" i="1" dirty="0"/>
          </a:p>
        </p:txBody>
      </p:sp>
      <p:sp>
        <p:nvSpPr>
          <p:cNvPr id="20" name="Triangle isocèle 19"/>
          <p:cNvSpPr/>
          <p:nvPr/>
        </p:nvSpPr>
        <p:spPr>
          <a:xfrm>
            <a:off x="4036421" y="4880264"/>
            <a:ext cx="3984172" cy="1162594"/>
          </a:xfrm>
          <a:prstGeom prst="triangle">
            <a:avLst>
              <a:gd name="adj" fmla="val 75902"/>
            </a:avLst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1" name="Émoticône 20"/>
          <p:cNvSpPr/>
          <p:nvPr/>
        </p:nvSpPr>
        <p:spPr>
          <a:xfrm>
            <a:off x="6848203" y="4265119"/>
            <a:ext cx="548640" cy="483326"/>
          </a:xfrm>
          <a:prstGeom prst="smileyFac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fr-FR" dirty="0" smtClean="0"/>
              <a:t>Les 4 constituants d’une langue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06731"/>
            <a:ext cx="10058400" cy="4340740"/>
          </a:xfrm>
        </p:spPr>
        <p:txBody>
          <a:bodyPr/>
          <a:lstStyle/>
          <a:p>
            <a:r>
              <a:rPr lang="fr-FR" b="1" dirty="0" smtClean="0"/>
              <a:t>3. </a:t>
            </a:r>
            <a:r>
              <a:rPr lang="fr-FR" u="sng" dirty="0" smtClean="0"/>
              <a:t>Le </a:t>
            </a:r>
            <a:r>
              <a:rPr lang="fr-FR" b="1" u="sng" dirty="0" smtClean="0"/>
              <a:t>déplacement</a:t>
            </a:r>
            <a:r>
              <a:rPr lang="fr-FR" u="sng" dirty="0" smtClean="0"/>
              <a:t> (</a:t>
            </a:r>
            <a:r>
              <a:rPr lang="fr-FR" u="sng" dirty="0" err="1" smtClean="0"/>
              <a:t>displacement</a:t>
            </a:r>
            <a:r>
              <a:rPr lang="fr-FR" u="sng" dirty="0" smtClean="0"/>
              <a:t>)</a:t>
            </a:r>
            <a:endParaRPr lang="fr-FR" b="1" u="sng" dirty="0" smtClean="0"/>
          </a:p>
          <a:p>
            <a:pPr marL="0" indent="0">
              <a:buNone/>
            </a:pPr>
            <a:r>
              <a:rPr lang="fr-FR" dirty="0" smtClean="0"/>
              <a:t>= capacité à faire référence à des objets </a:t>
            </a:r>
            <a:r>
              <a:rPr lang="fr-FR" b="1" i="1" dirty="0" smtClean="0"/>
              <a:t>distants</a:t>
            </a:r>
            <a:r>
              <a:rPr lang="fr-FR" dirty="0" smtClean="0"/>
              <a:t> ou </a:t>
            </a:r>
            <a:r>
              <a:rPr lang="fr-FR" b="1" i="1" dirty="0" smtClean="0"/>
              <a:t>abstraits</a:t>
            </a:r>
          </a:p>
          <a:p>
            <a:pPr marL="0" indent="0">
              <a:buNone/>
            </a:pPr>
            <a:r>
              <a:rPr lang="fr-FR" dirty="0" smtClean="0"/>
              <a:t>= l’objet auquel on fait référence (</a:t>
            </a:r>
            <a:r>
              <a:rPr lang="fr-FR" i="1" dirty="0" smtClean="0"/>
              <a:t>référent</a:t>
            </a:r>
            <a:r>
              <a:rPr lang="fr-FR" dirty="0" smtClean="0"/>
              <a:t>) dans un énoncé (</a:t>
            </a:r>
            <a:r>
              <a:rPr lang="fr-FR" i="1" dirty="0" err="1" smtClean="0"/>
              <a:t>utterance</a:t>
            </a:r>
            <a:r>
              <a:rPr lang="fr-FR" dirty="0" smtClean="0"/>
              <a:t>) sont souvent inaccessibles dans la donnée autrement que par celui-ci.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853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fr-FR" dirty="0" smtClean="0"/>
              <a:t>Les 4 constituants d’une langue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06731"/>
            <a:ext cx="10058400" cy="4340740"/>
          </a:xfrm>
        </p:spPr>
        <p:txBody>
          <a:bodyPr>
            <a:normAutofit/>
          </a:bodyPr>
          <a:lstStyle/>
          <a:p>
            <a:r>
              <a:rPr lang="fr-FR" b="1" dirty="0" smtClean="0"/>
              <a:t>3. </a:t>
            </a:r>
            <a:r>
              <a:rPr lang="fr-FR" u="sng" dirty="0" smtClean="0"/>
              <a:t>Le </a:t>
            </a:r>
            <a:r>
              <a:rPr lang="fr-FR" b="1" u="sng" dirty="0" smtClean="0"/>
              <a:t>déplacement</a:t>
            </a:r>
            <a:r>
              <a:rPr lang="fr-FR" u="sng" dirty="0" smtClean="0"/>
              <a:t> (</a:t>
            </a:r>
            <a:r>
              <a:rPr lang="fr-FR" u="sng" dirty="0" err="1" smtClean="0"/>
              <a:t>displacement</a:t>
            </a:r>
            <a:r>
              <a:rPr lang="fr-FR" u="sng" dirty="0" smtClean="0"/>
              <a:t>)</a:t>
            </a:r>
            <a:endParaRPr lang="fr-FR" b="1" u="sng" dirty="0" smtClean="0"/>
          </a:p>
          <a:p>
            <a:pPr marL="0" indent="0">
              <a:buNone/>
            </a:pPr>
            <a:r>
              <a:rPr lang="fr-FR" dirty="0" smtClean="0"/>
              <a:t>= capacité à faire référence à des objets </a:t>
            </a:r>
            <a:r>
              <a:rPr lang="fr-FR" b="1" i="1" dirty="0" smtClean="0"/>
              <a:t>distants</a:t>
            </a:r>
            <a:r>
              <a:rPr lang="fr-FR" dirty="0" smtClean="0"/>
              <a:t> ou </a:t>
            </a:r>
            <a:r>
              <a:rPr lang="fr-FR" b="1" i="1" dirty="0" smtClean="0"/>
              <a:t>abstraits</a:t>
            </a:r>
          </a:p>
          <a:p>
            <a:pPr marL="0" indent="0">
              <a:buNone/>
            </a:pPr>
            <a:r>
              <a:rPr lang="fr-FR" dirty="0" smtClean="0"/>
              <a:t>= l’objet auquel on fait référence (</a:t>
            </a:r>
            <a:r>
              <a:rPr lang="fr-FR" i="1" dirty="0" smtClean="0"/>
              <a:t>référent</a:t>
            </a:r>
            <a:r>
              <a:rPr lang="fr-FR" dirty="0" smtClean="0"/>
              <a:t>) dans un énoncé (</a:t>
            </a:r>
            <a:r>
              <a:rPr lang="fr-FR" i="1" dirty="0" err="1" smtClean="0"/>
              <a:t>utterance</a:t>
            </a:r>
            <a:r>
              <a:rPr lang="fr-FR" dirty="0" smtClean="0"/>
              <a:t>) sont souvent inaccessibles dans la donnée autrement que par celui-ci.</a:t>
            </a:r>
          </a:p>
          <a:p>
            <a:endParaRPr lang="fr-FR" b="1" dirty="0"/>
          </a:p>
          <a:p>
            <a:r>
              <a:rPr lang="fr-FR" b="1" dirty="0" smtClean="0"/>
              <a:t>2. </a:t>
            </a:r>
            <a:r>
              <a:rPr lang="fr-FR" u="sng" dirty="0" smtClean="0"/>
              <a:t>L’</a:t>
            </a:r>
            <a:r>
              <a:rPr lang="fr-FR" b="1" u="sng" dirty="0" smtClean="0"/>
              <a:t>infinité finie</a:t>
            </a:r>
            <a:r>
              <a:rPr lang="fr-FR" u="sng" dirty="0" smtClean="0"/>
              <a:t>, ou </a:t>
            </a:r>
            <a:r>
              <a:rPr lang="fr-FR" b="1" u="sng" dirty="0" smtClean="0"/>
              <a:t>productivité</a:t>
            </a:r>
          </a:p>
          <a:p>
            <a:r>
              <a:rPr lang="fr-FR" dirty="0" smtClean="0"/>
              <a:t>= avec un nombre fini de symboles, il est possible d’exprimer un nombre infini de concepts.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= on peut produire à l’infini des façons différentes d’exprimer une seule idée</a:t>
            </a:r>
            <a:endParaRPr lang="fr-FR" dirty="0"/>
          </a:p>
          <a:p>
            <a:r>
              <a:rPr lang="fr-FR" sz="1800" i="1" dirty="0" smtClean="0"/>
              <a:t>« il fera beau demain », « je dis qu’il fera beau demain », « elle dit que je dis qu’il fera beau demain », ….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231411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difficulté d’extraire le sens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sz="2400" b="1" u="sng" dirty="0" smtClean="0"/>
              <a:t>SEMANTIQUE </a:t>
            </a:r>
            <a:r>
              <a:rPr lang="fr-FR" dirty="0" smtClean="0"/>
              <a:t>: le sens des mots </a:t>
            </a:r>
            <a:endParaRPr lang="fr-FR" dirty="0"/>
          </a:p>
          <a:p>
            <a:r>
              <a:rPr lang="fr-FR" dirty="0" smtClean="0"/>
              <a:t>« </a:t>
            </a:r>
            <a:r>
              <a:rPr lang="fr-FR" b="1" i="1" dirty="0" smtClean="0"/>
              <a:t>Continuez comme ça, c’est super ! 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VS</a:t>
            </a:r>
          </a:p>
          <a:p>
            <a:endParaRPr lang="fr-FR" dirty="0"/>
          </a:p>
          <a:p>
            <a:r>
              <a:rPr lang="fr-FR" sz="2400" b="1" u="sng" dirty="0" smtClean="0"/>
              <a:t>PRAGMATIQUE</a:t>
            </a:r>
            <a:r>
              <a:rPr lang="fr-FR" dirty="0" smtClean="0"/>
              <a:t> : l’intention derrière les mots</a:t>
            </a:r>
          </a:p>
          <a:p>
            <a:r>
              <a:rPr lang="fr-FR" dirty="0" smtClean="0"/>
              <a:t>« Nous avons été au NOM_DU_RESTAURANT à l’occasion de notre anniversaire de mariage. Quelle déception ! Serveur aimable comme une porte de prison, plats servis froids, et attente interminable. </a:t>
            </a:r>
            <a:r>
              <a:rPr lang="fr-FR" b="1" i="1" dirty="0" smtClean="0"/>
              <a:t>Continuez comme ça, c’est super !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1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Maximes de </a:t>
            </a:r>
            <a:r>
              <a:rPr lang="fr-FR" dirty="0" err="1" smtClean="0"/>
              <a:t>Grice</a:t>
            </a:r>
            <a:r>
              <a:rPr lang="fr-FR" dirty="0" smtClean="0"/>
              <a:t> et pragmatique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04165"/>
            <a:ext cx="10058400" cy="4491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La condition pour que </a:t>
            </a:r>
            <a:r>
              <a:rPr lang="fr-FR" b="1" dirty="0" smtClean="0"/>
              <a:t>la sémantique et la pragmatique </a:t>
            </a:r>
            <a:r>
              <a:rPr lang="fr-FR" dirty="0" smtClean="0"/>
              <a:t>d’un énoncé soient identiques repose sur 4 maximes :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 smtClean="0"/>
              <a:t>Quantité : </a:t>
            </a:r>
            <a:r>
              <a:rPr lang="fr-FR" dirty="0" smtClean="0"/>
              <a:t>l’énoncé doit contenir autant d’information que nécessaire. Pas plus, pas moins.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 smtClean="0"/>
              <a:t>Qualité :</a:t>
            </a:r>
            <a:r>
              <a:rPr lang="fr-FR" dirty="0" smtClean="0"/>
              <a:t> je ne dois pas dire ce que je pense être faux, ou ce que je n’ai pas de raison suffisante de considérer comme vrai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 smtClean="0"/>
              <a:t>Relation :</a:t>
            </a:r>
            <a:r>
              <a:rPr lang="fr-FR" dirty="0" smtClean="0"/>
              <a:t> je dois être pertinent (</a:t>
            </a:r>
            <a:r>
              <a:rPr lang="fr-FR" dirty="0" err="1" smtClean="0"/>
              <a:t>e.g</a:t>
            </a:r>
            <a:r>
              <a:rPr lang="fr-FR" dirty="0" smtClean="0"/>
              <a:t>. ne pas changer de sujet, répondre à coté, etc…)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 smtClean="0"/>
              <a:t>Manière : </a:t>
            </a:r>
            <a:r>
              <a:rPr lang="fr-FR" dirty="0" smtClean="0"/>
              <a:t>mes énoncés doivent être brefs, sans ambiguïté et ordonnés</a:t>
            </a:r>
            <a:endParaRPr lang="fr-FR" b="1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 chaque infraction aux maximes de </a:t>
            </a:r>
            <a:r>
              <a:rPr lang="fr-FR" dirty="0" err="1" smtClean="0"/>
              <a:t>Grice</a:t>
            </a:r>
            <a:r>
              <a:rPr lang="fr-FR" dirty="0" smtClean="0"/>
              <a:t>, il se peut que la sémantique et la pragmatique d’un énoncé diffèrent. Le message véhicule alors une</a:t>
            </a:r>
            <a:r>
              <a:rPr lang="fr-FR" b="1" dirty="0" smtClean="0"/>
              <a:t> intention </a:t>
            </a:r>
            <a:r>
              <a:rPr lang="fr-FR" dirty="0" smtClean="0"/>
              <a:t>particulière, et on parle d’énoncé </a:t>
            </a:r>
            <a:r>
              <a:rPr lang="fr-FR" b="1" dirty="0" smtClean="0"/>
              <a:t>performatif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9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grandes familles de problèmes en NLP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717</TotalTime>
  <Words>2391</Words>
  <Application>Microsoft Office PowerPoint</Application>
  <PresentationFormat>Grand écran</PresentationFormat>
  <Paragraphs>255</Paragraphs>
  <Slides>39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Helvetica Light</vt:lpstr>
      <vt:lpstr>Segoe UI Semilight</vt:lpstr>
      <vt:lpstr>Swis721 BT</vt:lpstr>
      <vt:lpstr>Swis721 BT Roman</vt:lpstr>
      <vt:lpstr>Wingdings</vt:lpstr>
      <vt:lpstr>Rétrospective</vt:lpstr>
      <vt:lpstr>Introduction au traitement automatique du langage naturel (TALN ou NLP)</vt:lpstr>
      <vt:lpstr>Contexte : comprendre le langage</vt:lpstr>
      <vt:lpstr>Les 4 constituants d’une langue</vt:lpstr>
      <vt:lpstr>Les 4 constituants d’une langue</vt:lpstr>
      <vt:lpstr>Les 4 constituants d’une langue</vt:lpstr>
      <vt:lpstr>Les 4 constituants d’une langue</vt:lpstr>
      <vt:lpstr>La difficulté d’extraire le sens</vt:lpstr>
      <vt:lpstr>Maximes de Grice et pragmatique</vt:lpstr>
      <vt:lpstr>Les grandes familles de problèmes en NLP</vt:lpstr>
      <vt:lpstr>Les grandes familles de problèmes en NLP</vt:lpstr>
      <vt:lpstr>Prétraitements</vt:lpstr>
      <vt:lpstr>Tokenisation et Vectorisation</vt:lpstr>
      <vt:lpstr>Prétraitements communs à sélectionner</vt:lpstr>
      <vt:lpstr>Tokenisation</vt:lpstr>
      <vt:lpstr>Tokenisation – modèles n-gram</vt:lpstr>
      <vt:lpstr>Vectorization</vt:lpstr>
      <vt:lpstr>BAG OF WORDS (BOW)</vt:lpstr>
      <vt:lpstr>Term Frequency - Inverse Document Frequency</vt:lpstr>
      <vt:lpstr>Latent Semantic Analysis (LSA) – topic modeling </vt:lpstr>
      <vt:lpstr>Les limites des approches BOW et TFIDF</vt:lpstr>
      <vt:lpstr>Plongements lexicaux : exemple Word2Vec</vt:lpstr>
      <vt:lpstr>Extraction d’entités nommées</vt:lpstr>
      <vt:lpstr>Principe</vt:lpstr>
      <vt:lpstr>Définir les types d’entités (type-system)</vt:lpstr>
      <vt:lpstr>Approches symboliques pour la NER</vt:lpstr>
      <vt:lpstr>Les approches statistiques pour la NER</vt:lpstr>
      <vt:lpstr>Méthodes Seq2Seq</vt:lpstr>
      <vt:lpstr>Seq2Seq disséqué</vt:lpstr>
      <vt:lpstr>Modèles avec attention</vt:lpstr>
      <vt:lpstr>Utilisation des méthodes Seq2Seq</vt:lpstr>
      <vt:lpstr>Perspectives : architectures Transformer</vt:lpstr>
      <vt:lpstr>Attention is all you need</vt:lpstr>
      <vt:lpstr>Attention is all you need</vt:lpstr>
      <vt:lpstr>Attention is all you need – self attention</vt:lpstr>
      <vt:lpstr>BERT (Bidirectional Encoders from Transformers)</vt:lpstr>
      <vt:lpstr>BERT</vt:lpstr>
      <vt:lpstr>CamemBERT (10 nov 2019)</vt:lpstr>
      <vt:lpstr>Quelques ressources</vt:lpstr>
      <vt:lpstr>Ressources open source pour le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traitement automatique du langage naturel (TALN ou NLP)</dc:title>
  <dc:creator>DURANTIN Gautier (PRESTA EXT)</dc:creator>
  <cp:lastModifiedBy>DURANTIN Gautier (PRESTA EXT)</cp:lastModifiedBy>
  <cp:revision>38</cp:revision>
  <dcterms:created xsi:type="dcterms:W3CDTF">2019-12-15T13:11:36Z</dcterms:created>
  <dcterms:modified xsi:type="dcterms:W3CDTF">2020-11-30T14:39:03Z</dcterms:modified>
</cp:coreProperties>
</file>