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3"/>
  </p:notesMasterIdLst>
  <p:sldIdLst>
    <p:sldId id="259" r:id="rId2"/>
    <p:sldId id="260" r:id="rId3"/>
    <p:sldId id="363" r:id="rId4"/>
    <p:sldId id="364" r:id="rId5"/>
    <p:sldId id="370" r:id="rId6"/>
    <p:sldId id="365" r:id="rId7"/>
    <p:sldId id="366" r:id="rId8"/>
    <p:sldId id="367" r:id="rId9"/>
    <p:sldId id="368" r:id="rId10"/>
    <p:sldId id="369" r:id="rId11"/>
    <p:sldId id="3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4C25"/>
    <a:srgbClr val="009C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88D338-FF12-2C45-A20B-EC47ED6F0393}" v="8" dt="2022-10-14T18:10:59.352"/>
    <p1510:client id="{C82BE00B-CFA8-99A8-CB98-414C9095E95F}" v="1227" dt="2023-04-23T13:03:42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04"/>
    <p:restoredTop sz="94652"/>
  </p:normalViewPr>
  <p:slideViewPr>
    <p:cSldViewPr snapToGrid="0">
      <p:cViewPr varScale="1">
        <p:scale>
          <a:sx n="91" d="100"/>
          <a:sy n="91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F93D7-F280-41E0-9E85-027AD68093A5}" type="datetimeFigureOut">
              <a:rPr lang="nl-NL"/>
              <a:t>23-4-2023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200CE-EDD4-4F5B-B70B-389CFFB72452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23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endParaRPr lang="nl-B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/>
          </a:p>
        </p:txBody>
      </p:sp>
      <p:pic>
        <p:nvPicPr>
          <p:cNvPr id="10" name="Picture 9" descr="TM_logo_vignet_ppt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0001" y="360000"/>
            <a:ext cx="2157153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1007435" y="6570001"/>
            <a:ext cx="109119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  <a:latin typeface="+mj-lt"/>
              </a:defRPr>
            </a:lvl1pPr>
          </a:lstStyle>
          <a:p>
            <a:pPr algn="l"/>
            <a:endParaRPr lang="nl-BE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12192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 descr="image_preview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645733" y="6192000"/>
            <a:ext cx="1138899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en-US"/>
              <a:t>Click to edit Master title style</a:t>
            </a:r>
            <a:endParaRPr lang="nl-BE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5904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5904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8043" y="1152000"/>
            <a:ext cx="5904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8043" y="2285992"/>
            <a:ext cx="5904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4" y="1152000"/>
            <a:ext cx="6762797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240000" y="1152000"/>
            <a:ext cx="4571989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  <a:latin typeface="+mj-lt"/>
              </a:defRPr>
            </a:lvl1pPr>
            <a:lvl2pPr>
              <a:buClrTx/>
              <a:defRPr>
                <a:solidFill>
                  <a:srgbClr val="000000"/>
                </a:solidFill>
                <a:latin typeface="+mj-lt"/>
              </a:defRPr>
            </a:lvl2pPr>
            <a:lvl3pPr>
              <a:buClrTx/>
              <a:defRPr>
                <a:solidFill>
                  <a:srgbClr val="000000"/>
                </a:solidFill>
                <a:latin typeface="+mj-lt"/>
              </a:defRPr>
            </a:lvl3pPr>
            <a:lvl4pPr>
              <a:buClrTx/>
              <a:defRPr>
                <a:solidFill>
                  <a:srgbClr val="000000"/>
                </a:solidFill>
                <a:latin typeface="+mj-lt"/>
              </a:defRPr>
            </a:lvl4pPr>
            <a:lvl5pPr>
              <a:buClrTx/>
              <a:defRPr>
                <a:solidFill>
                  <a:srgbClr val="000000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12192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7435" y="6084000"/>
            <a:ext cx="5376565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+mj-lt"/>
              </a:defRPr>
            </a:lvl1pPr>
          </a:lstStyle>
          <a:p>
            <a:endParaRPr lang="nl-BE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480000" y="6084000"/>
            <a:ext cx="48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1007435" y="6570001"/>
            <a:ext cx="109119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+mj-lt"/>
              </a:defRPr>
            </a:lvl1pPr>
          </a:lstStyle>
          <a:p>
            <a:pPr algn="l"/>
            <a:endParaRPr lang="nl-BE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00456" y="5976000"/>
            <a:ext cx="1650076" cy="86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1" r:id="rId2"/>
    <p:sldLayoutId id="2147483678" r:id="rId3"/>
    <p:sldLayoutId id="2147483692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00A0AE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+mj-lt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+mj-lt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+mj-lt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+mj-lt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vert="horz" wrap="square" lIns="720000" tIns="180000" rIns="720000" bIns="540000" rtlCol="0" anchor="t">
            <a:noAutofit/>
          </a:bodyPr>
          <a:lstStyle/>
          <a:p>
            <a:r>
              <a:rPr lang="en-US" dirty="0" err="1"/>
              <a:t>Ouassim</a:t>
            </a:r>
            <a:r>
              <a:rPr lang="en-US" dirty="0"/>
              <a:t> </a:t>
            </a:r>
            <a:r>
              <a:rPr lang="en-US" dirty="0" err="1"/>
              <a:t>Abdellaoui</a:t>
            </a:r>
            <a:r>
              <a:rPr lang="en-US" dirty="0"/>
              <a:t> &amp; Christophe Mathieu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>
                <a:ea typeface="Verdana"/>
              </a:rPr>
              <a:t>SignalR</a:t>
            </a:r>
            <a:endParaRPr lang="nl-BE" dirty="0" err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1140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BC1146-311A-449B-870B-D7F2638BC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 fontScale="55000" lnSpcReduction="20000"/>
          </a:bodyPr>
          <a:lstStyle/>
          <a:p>
            <a:pPr marL="514350" indent="-514350">
              <a:lnSpc>
                <a:spcPct val="150000"/>
              </a:lnSpc>
            </a:pPr>
            <a:r>
              <a:rPr lang="en-US" sz="3800" dirty="0" err="1">
                <a:ea typeface="Verdana"/>
              </a:rPr>
              <a:t>Nadelen</a:t>
            </a:r>
            <a:r>
              <a:rPr lang="en-US" dirty="0">
                <a:ea typeface="Verdana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2900" dirty="0" err="1">
                <a:ea typeface="Verdana"/>
              </a:rPr>
              <a:t>Moeilijker</a:t>
            </a:r>
            <a:r>
              <a:rPr lang="en-US" sz="2900" dirty="0">
                <a:ea typeface="Verdana"/>
              </a:rPr>
              <a:t> </a:t>
            </a:r>
            <a:r>
              <a:rPr lang="en-US" sz="2900" dirty="0" err="1">
                <a:ea typeface="Verdana"/>
              </a:rPr>
              <a:t>te</a:t>
            </a:r>
            <a:r>
              <a:rPr lang="en-US" sz="2900" dirty="0">
                <a:ea typeface="Verdana"/>
              </a:rPr>
              <a:t> </a:t>
            </a:r>
            <a:r>
              <a:rPr lang="en-US" sz="2900" dirty="0" err="1">
                <a:ea typeface="Verdana"/>
              </a:rPr>
              <a:t>bouwen</a:t>
            </a:r>
            <a:endParaRPr lang="en-US" sz="2900">
              <a:ea typeface="Verdana"/>
            </a:endParaRPr>
          </a:p>
          <a:p>
            <a:pPr lvl="1">
              <a:lnSpc>
                <a:spcPct val="150000"/>
              </a:lnSpc>
            </a:pPr>
            <a:r>
              <a:rPr lang="en-US" sz="2900" dirty="0">
                <a:ea typeface="Verdana"/>
              </a:rPr>
              <a:t>Geen </a:t>
            </a:r>
            <a:r>
              <a:rPr lang="en-US" sz="2900" dirty="0" err="1">
                <a:ea typeface="Verdana"/>
              </a:rPr>
              <a:t>nieuwe</a:t>
            </a:r>
            <a:r>
              <a:rPr lang="en-US" sz="2900" dirty="0">
                <a:ea typeface="Verdana"/>
              </a:rPr>
              <a:t> features, </a:t>
            </a:r>
            <a:r>
              <a:rPr lang="en-US" sz="2900" dirty="0" err="1">
                <a:ea typeface="Verdana"/>
              </a:rPr>
              <a:t>alleen</a:t>
            </a:r>
            <a:r>
              <a:rPr lang="en-US" sz="2900" dirty="0">
                <a:ea typeface="Verdana"/>
              </a:rPr>
              <a:t> bugs </a:t>
            </a:r>
            <a:r>
              <a:rPr lang="en-US" sz="2900" dirty="0" err="1">
                <a:ea typeface="Verdana"/>
              </a:rPr>
              <a:t>worden</a:t>
            </a:r>
            <a:r>
              <a:rPr lang="en-US" sz="2900" dirty="0">
                <a:ea typeface="Verdana"/>
              </a:rPr>
              <a:t> </a:t>
            </a:r>
            <a:r>
              <a:rPr lang="en-US" sz="2900" dirty="0" err="1">
                <a:ea typeface="Verdana"/>
              </a:rPr>
              <a:t>opgelost</a:t>
            </a:r>
            <a:endParaRPr lang="en-US" sz="2900" dirty="0">
              <a:ea typeface="Verdana"/>
            </a:endParaRPr>
          </a:p>
          <a:p>
            <a:pPr lvl="1">
              <a:lnSpc>
                <a:spcPct val="150000"/>
              </a:lnSpc>
            </a:pPr>
            <a:r>
              <a:rPr lang="en-US" sz="2900" dirty="0" err="1">
                <a:ea typeface="Verdana"/>
              </a:rPr>
              <a:t>Inkomende</a:t>
            </a:r>
            <a:r>
              <a:rPr lang="en-US" sz="2900" dirty="0">
                <a:ea typeface="Verdana"/>
              </a:rPr>
              <a:t>/</a:t>
            </a:r>
            <a:r>
              <a:rPr lang="en-US" sz="2900" dirty="0" err="1">
                <a:ea typeface="Verdana"/>
              </a:rPr>
              <a:t>Uitgaande</a:t>
            </a:r>
            <a:r>
              <a:rPr lang="en-US" sz="2900" dirty="0">
                <a:ea typeface="Verdana"/>
              </a:rPr>
              <a:t> </a:t>
            </a:r>
            <a:r>
              <a:rPr lang="en-US" sz="2900" dirty="0" err="1">
                <a:ea typeface="Verdana"/>
              </a:rPr>
              <a:t>berichten</a:t>
            </a:r>
            <a:r>
              <a:rPr lang="en-US" sz="2900" dirty="0">
                <a:ea typeface="Verdana"/>
              </a:rPr>
              <a:t> </a:t>
            </a:r>
            <a:r>
              <a:rPr lang="en-US" sz="2900" dirty="0" err="1">
                <a:ea typeface="Verdana"/>
              </a:rPr>
              <a:t>naar</a:t>
            </a:r>
            <a:r>
              <a:rPr lang="en-US" sz="2900" dirty="0">
                <a:ea typeface="Verdana"/>
              </a:rPr>
              <a:t>/van server </a:t>
            </a:r>
            <a:r>
              <a:rPr lang="en-US" sz="2900" dirty="0" err="1">
                <a:ea typeface="Verdana"/>
              </a:rPr>
              <a:t>zijn</a:t>
            </a:r>
            <a:r>
              <a:rPr lang="en-US" sz="2900" dirty="0">
                <a:ea typeface="Verdana"/>
              </a:rPr>
              <a:t> max 32 KB.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ea typeface="Verdana"/>
            </a:endParaRPr>
          </a:p>
          <a:p>
            <a:pPr marL="514350" indent="-514350">
              <a:lnSpc>
                <a:spcPct val="150000"/>
              </a:lnSpc>
            </a:pPr>
            <a:r>
              <a:rPr lang="en-US" sz="3800" err="1">
                <a:ea typeface="Verdana"/>
              </a:rPr>
              <a:t>Alternatieven</a:t>
            </a:r>
            <a:r>
              <a:rPr lang="en-US" dirty="0">
                <a:ea typeface="Verdana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2900" dirty="0" err="1">
                <a:ea typeface="Verdana"/>
              </a:rPr>
              <a:t>Websockets</a:t>
            </a:r>
            <a:endParaRPr lang="en-US" sz="2900">
              <a:ea typeface="Verdana"/>
            </a:endParaRPr>
          </a:p>
          <a:p>
            <a:pPr lvl="1">
              <a:lnSpc>
                <a:spcPct val="150000"/>
              </a:lnSpc>
            </a:pPr>
            <a:r>
              <a:rPr lang="en-US" sz="2900" dirty="0">
                <a:ea typeface="Verdana"/>
              </a:rPr>
              <a:t>Socket I.O.</a:t>
            </a:r>
          </a:p>
          <a:p>
            <a:pPr lvl="1">
              <a:lnSpc>
                <a:spcPct val="150000"/>
              </a:lnSpc>
            </a:pPr>
            <a:r>
              <a:rPr lang="en-US" sz="2900" dirty="0" err="1">
                <a:ea typeface="Verdana"/>
              </a:rPr>
              <a:t>gRPC</a:t>
            </a:r>
            <a:endParaRPr lang="en-US" sz="2900">
              <a:ea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CC1E54-0ECB-4E6B-BB90-76FB7497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5. </a:t>
            </a:r>
            <a:r>
              <a:rPr lang="en-US" dirty="0" err="1">
                <a:ea typeface="Verdana"/>
              </a:rPr>
              <a:t>nadelen</a:t>
            </a:r>
            <a:r>
              <a:rPr lang="en-US" dirty="0">
                <a:ea typeface="Verdana"/>
              </a:rPr>
              <a:t> &amp; </a:t>
            </a:r>
            <a:r>
              <a:rPr lang="en-US" dirty="0" err="1">
                <a:ea typeface="Verdana"/>
              </a:rPr>
              <a:t>Alternatieven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819F7-C752-447C-9C96-C1220B3223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AB6D9-8A45-4E93-8E70-416FACF7FF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>
                <a:ea typeface="Verdana"/>
              </a:rPr>
              <a:t>SignalR</a:t>
            </a:r>
            <a:endParaRPr lang="nl-BE" dirty="0" err="1"/>
          </a:p>
        </p:txBody>
      </p:sp>
    </p:spTree>
    <p:extLst>
      <p:ext uri="{BB962C8B-B14F-4D97-AF65-F5344CB8AC3E}">
        <p14:creationId xmlns:p14="http://schemas.microsoft.com/office/powerpoint/2010/main" val="1290336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D2AD652-BD94-4869-85EB-51F39D494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Zijn</a:t>
            </a:r>
            <a:r>
              <a:rPr lang="en-US" dirty="0"/>
              <a:t> er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vragen</a:t>
            </a:r>
            <a:r>
              <a:rPr lang="en-US" dirty="0"/>
              <a:t>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42C553-B592-4464-A4B7-5EC8988D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Bedankt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uw</a:t>
            </a:r>
            <a:r>
              <a:rPr lang="en-US" dirty="0"/>
              <a:t> </a:t>
            </a:r>
            <a:r>
              <a:rPr lang="en-US" dirty="0" err="1"/>
              <a:t>aandacht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1C3BC-E4E5-4D29-AD12-A6D8868395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>
                <a:ea typeface="Verdana"/>
              </a:rPr>
              <a:t>SignalR</a:t>
            </a:r>
            <a:endParaRPr lang="nl-BE" dirty="0" err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5B2F2-EDCE-4E6D-A170-16EBD9623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228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BC1146-311A-449B-870B-D7F2638BC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/>
              <a:t>Wat is </a:t>
            </a:r>
            <a:r>
              <a:rPr lang="en-US" dirty="0" err="1"/>
              <a:t>SignalR</a:t>
            </a:r>
            <a:r>
              <a:rPr lang="en-US" dirty="0"/>
              <a:t>?</a:t>
            </a:r>
            <a:endParaRPr lang="nl-NL" dirty="0">
              <a:ea typeface="Verdan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ea typeface="Verdana"/>
              </a:rPr>
              <a:t>Hoe </a:t>
            </a:r>
            <a:r>
              <a:rPr lang="en-US" dirty="0" err="1">
                <a:ea typeface="Verdana"/>
              </a:rPr>
              <a:t>werkt</a:t>
            </a:r>
            <a:r>
              <a:rPr lang="en-US" dirty="0">
                <a:ea typeface="Verdana"/>
              </a:rPr>
              <a:t> </a:t>
            </a:r>
            <a:r>
              <a:rPr lang="en-US" dirty="0" err="1">
                <a:ea typeface="Verdana"/>
              </a:rPr>
              <a:t>SignalR</a:t>
            </a:r>
            <a:r>
              <a:rPr lang="en-US" dirty="0">
                <a:ea typeface="Verdana"/>
              </a:rPr>
              <a:t>?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ea typeface="Verdana"/>
              </a:rPr>
              <a:t>Waarom</a:t>
            </a:r>
            <a:r>
              <a:rPr lang="en-US" dirty="0">
                <a:ea typeface="Verdana"/>
              </a:rPr>
              <a:t> </a:t>
            </a:r>
            <a:r>
              <a:rPr lang="en-US" dirty="0" err="1">
                <a:ea typeface="Verdana"/>
              </a:rPr>
              <a:t>SignalR</a:t>
            </a:r>
            <a:r>
              <a:rPr lang="en-US" dirty="0">
                <a:ea typeface="Verdana"/>
              </a:rPr>
              <a:t>?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ea typeface="Verdana"/>
              </a:rPr>
              <a:t>Opdracht</a:t>
            </a:r>
            <a:r>
              <a:rPr lang="en-US" dirty="0">
                <a:ea typeface="Verdana"/>
              </a:rPr>
              <a:t>: </a:t>
            </a:r>
            <a:r>
              <a:rPr lang="en-US" dirty="0" err="1">
                <a:ea typeface="Verdana"/>
              </a:rPr>
              <a:t>chatapplicatie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ea typeface="Verdana"/>
              </a:rPr>
              <a:t>Nadelen</a:t>
            </a:r>
            <a:r>
              <a:rPr lang="en-US" dirty="0">
                <a:ea typeface="Verdana"/>
              </a:rPr>
              <a:t> &amp; </a:t>
            </a:r>
            <a:r>
              <a:rPr lang="en-US" dirty="0" err="1">
                <a:ea typeface="Verdana"/>
              </a:rPr>
              <a:t>Alternatieven</a:t>
            </a:r>
            <a:endParaRPr lang="en-US" dirty="0">
              <a:ea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CC1E54-0ECB-4E6B-BB90-76FB7497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819F7-C752-447C-9C96-C1220B3223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AB6D9-8A45-4E93-8E70-416FACF7FF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>
                <a:ea typeface="Verdana"/>
              </a:rPr>
              <a:t>SignalR</a:t>
            </a:r>
            <a:endParaRPr lang="nl-BE" dirty="0" err="1"/>
          </a:p>
        </p:txBody>
      </p:sp>
    </p:spTree>
    <p:extLst>
      <p:ext uri="{BB962C8B-B14F-4D97-AF65-F5344CB8AC3E}">
        <p14:creationId xmlns:p14="http://schemas.microsoft.com/office/powerpoint/2010/main" val="247283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BC1146-311A-449B-870B-D7F2638BC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pPr marL="514350" indent="-514350">
              <a:lnSpc>
                <a:spcPct val="150000"/>
              </a:lnSpc>
            </a:pPr>
            <a:r>
              <a:rPr lang="en-US" dirty="0">
                <a:ea typeface="Verdana"/>
              </a:rPr>
              <a:t>Open-source library in ASP.NET</a:t>
            </a:r>
          </a:p>
          <a:p>
            <a:pPr marL="514350" indent="-514350">
              <a:lnSpc>
                <a:spcPct val="150000"/>
              </a:lnSpc>
            </a:pPr>
            <a:r>
              <a:rPr lang="en-US" dirty="0" err="1">
                <a:ea typeface="Verdana"/>
              </a:rPr>
              <a:t>Zorgt</a:t>
            </a:r>
            <a:r>
              <a:rPr lang="en-US" dirty="0">
                <a:ea typeface="Verdana"/>
              </a:rPr>
              <a:t> </a:t>
            </a:r>
            <a:r>
              <a:rPr lang="en-US" dirty="0" err="1">
                <a:ea typeface="Verdana"/>
              </a:rPr>
              <a:t>voor</a:t>
            </a:r>
            <a:r>
              <a:rPr lang="en-US" dirty="0">
                <a:ea typeface="Verdana"/>
              </a:rPr>
              <a:t> </a:t>
            </a:r>
            <a:r>
              <a:rPr lang="en-US" b="1" dirty="0" err="1">
                <a:solidFill>
                  <a:srgbClr val="F04C25"/>
                </a:solidFill>
                <a:ea typeface="Verdana"/>
              </a:rPr>
              <a:t>realtime</a:t>
            </a:r>
            <a:r>
              <a:rPr lang="en-US" b="1" dirty="0">
                <a:solidFill>
                  <a:srgbClr val="F04C25"/>
                </a:solidFill>
                <a:ea typeface="Verdana"/>
              </a:rPr>
              <a:t> </a:t>
            </a:r>
            <a:r>
              <a:rPr lang="en-US" b="1" dirty="0" err="1">
                <a:solidFill>
                  <a:srgbClr val="F04C25"/>
                </a:solidFill>
                <a:ea typeface="Verdana"/>
              </a:rPr>
              <a:t>webfunctionaliteit</a:t>
            </a:r>
          </a:p>
          <a:p>
            <a:pPr marL="514350" indent="-514350">
              <a:lnSpc>
                <a:spcPct val="150000"/>
              </a:lnSpc>
            </a:pPr>
            <a:r>
              <a:rPr lang="en-US" dirty="0" err="1">
                <a:solidFill>
                  <a:schemeClr val="accent6">
                    <a:lumMod val="10000"/>
                  </a:schemeClr>
                </a:solidFill>
                <a:ea typeface="Verdana"/>
              </a:rPr>
              <a:t>Bedoeld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  <a:ea typeface="Verdana"/>
              </a:rPr>
              <a:t> </a:t>
            </a:r>
            <a:r>
              <a:rPr lang="en-US" dirty="0" err="1">
                <a:solidFill>
                  <a:schemeClr val="accent6">
                    <a:lumMod val="10000"/>
                  </a:schemeClr>
                </a:solidFill>
                <a:ea typeface="Verdana"/>
              </a:rPr>
              <a:t>voor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  <a:ea typeface="Verdana"/>
              </a:rPr>
              <a:t> </a:t>
            </a:r>
            <a:r>
              <a:rPr lang="en-US" dirty="0" err="1">
                <a:solidFill>
                  <a:schemeClr val="accent6">
                    <a:lumMod val="10000"/>
                  </a:schemeClr>
                </a:solidFill>
                <a:ea typeface="Verdana"/>
              </a:rPr>
              <a:t>webapplicaties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  <a:ea typeface="Verdana"/>
              </a:rPr>
              <a:t> die (</a:t>
            </a:r>
            <a:r>
              <a:rPr lang="en-US" dirty="0" err="1">
                <a:solidFill>
                  <a:schemeClr val="accent6">
                    <a:lumMod val="10000"/>
                  </a:schemeClr>
                </a:solidFill>
                <a:ea typeface="Verdana"/>
              </a:rPr>
              <a:t>hoog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  <a:ea typeface="Verdana"/>
              </a:rPr>
              <a:t>)</a:t>
            </a:r>
            <a:r>
              <a:rPr lang="en-US" dirty="0" err="1">
                <a:solidFill>
                  <a:schemeClr val="accent6">
                    <a:lumMod val="10000"/>
                  </a:schemeClr>
                </a:solidFill>
                <a:ea typeface="Verdana"/>
              </a:rPr>
              <a:t>frequente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  <a:ea typeface="Verdana"/>
              </a:rPr>
              <a:t> updates </a:t>
            </a:r>
            <a:r>
              <a:rPr lang="en-US" dirty="0" err="1">
                <a:solidFill>
                  <a:schemeClr val="accent6">
                    <a:lumMod val="10000"/>
                  </a:schemeClr>
                </a:solidFill>
                <a:ea typeface="Verdana"/>
              </a:rPr>
              <a:t>vereisen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  <a:ea typeface="Verdana"/>
              </a:rPr>
              <a:t> van de server.</a:t>
            </a:r>
          </a:p>
          <a:p>
            <a:pPr marL="514350" indent="-514350">
              <a:lnSpc>
                <a:spcPct val="150000"/>
              </a:lnSpc>
            </a:pPr>
            <a:endParaRPr lang="en-US" b="1" dirty="0">
              <a:solidFill>
                <a:schemeClr val="accent6">
                  <a:lumMod val="10000"/>
                </a:schemeClr>
              </a:solidFill>
              <a:ea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CC1E54-0ECB-4E6B-BB90-76FB7497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1. Wat is </a:t>
            </a:r>
            <a:r>
              <a:rPr lang="en-US" dirty="0" err="1">
                <a:ea typeface="Verdana"/>
              </a:rPr>
              <a:t>signalR</a:t>
            </a:r>
            <a:r>
              <a:rPr lang="en-US" dirty="0">
                <a:ea typeface="Verdana"/>
              </a:rPr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819F7-C752-447C-9C96-C1220B3223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AB6D9-8A45-4E93-8E70-416FACF7FF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>
                <a:ea typeface="Verdana"/>
              </a:rPr>
              <a:t>SignalR</a:t>
            </a:r>
            <a:endParaRPr lang="nl-BE" dirty="0" err="1"/>
          </a:p>
        </p:txBody>
      </p:sp>
    </p:spTree>
    <p:extLst>
      <p:ext uri="{BB962C8B-B14F-4D97-AF65-F5344CB8AC3E}">
        <p14:creationId xmlns:p14="http://schemas.microsoft.com/office/powerpoint/2010/main" val="37173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BC1146-311A-449B-870B-D7F2638BC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pPr marL="514350" indent="-514350">
              <a:lnSpc>
                <a:spcPct val="150000"/>
              </a:lnSpc>
            </a:pPr>
            <a:r>
              <a:rPr lang="en-US" sz="3300" dirty="0">
                <a:ea typeface="Verdana"/>
              </a:rPr>
              <a:t>WebSocket-</a:t>
            </a:r>
            <a:r>
              <a:rPr lang="en-US" sz="3300" dirty="0" err="1">
                <a:ea typeface="Verdana"/>
              </a:rPr>
              <a:t>technologie</a:t>
            </a:r>
            <a:r>
              <a:rPr lang="en-US" sz="3300" dirty="0">
                <a:ea typeface="Verdana"/>
              </a:rPr>
              <a:t> (HTML5 API)</a:t>
            </a:r>
            <a:endParaRPr lang="en-US" sz="3300" dirty="0" err="1">
              <a:ea typeface="Verdana"/>
            </a:endParaRPr>
          </a:p>
          <a:p>
            <a:pPr marL="514350" indent="-514350">
              <a:lnSpc>
                <a:spcPct val="150000"/>
              </a:lnSpc>
            </a:pPr>
            <a:r>
              <a:rPr lang="en-US" sz="3200" dirty="0" err="1">
                <a:ea typeface="Verdana"/>
              </a:rPr>
              <a:t>Belangrijkste</a:t>
            </a:r>
            <a:r>
              <a:rPr lang="en-US" sz="3100" dirty="0">
                <a:ea typeface="Verdana"/>
              </a:rPr>
              <a:t> </a:t>
            </a:r>
            <a:r>
              <a:rPr lang="en-US" sz="3200" dirty="0">
                <a:ea typeface="Verdana"/>
              </a:rPr>
              <a:t>feature</a:t>
            </a:r>
            <a:r>
              <a:rPr lang="en-US" sz="3100" dirty="0">
                <a:ea typeface="Verdana"/>
              </a:rPr>
              <a:t>:</a:t>
            </a:r>
          </a:p>
          <a:p>
            <a:pPr marL="355600" lvl="1" indent="0" algn="ctr">
              <a:lnSpc>
                <a:spcPct val="150000"/>
              </a:lnSpc>
              <a:buNone/>
            </a:pPr>
            <a:r>
              <a:rPr lang="en-US" dirty="0">
                <a:ea typeface="Verdana"/>
              </a:rPr>
              <a:t>  </a:t>
            </a:r>
            <a:r>
              <a:rPr lang="en-US" sz="3200" b="1" dirty="0" err="1">
                <a:solidFill>
                  <a:srgbClr val="F04C25"/>
                </a:solidFill>
                <a:ea typeface="Verdana"/>
              </a:rPr>
              <a:t>Interactieve</a:t>
            </a:r>
            <a:r>
              <a:rPr lang="en-US" sz="3200" b="1" dirty="0">
                <a:solidFill>
                  <a:srgbClr val="F04C25"/>
                </a:solidFill>
                <a:ea typeface="Verdana"/>
              </a:rPr>
              <a:t> </a:t>
            </a:r>
            <a:r>
              <a:rPr lang="en-US" sz="3200" b="1" dirty="0" err="1">
                <a:solidFill>
                  <a:srgbClr val="F04C25"/>
                </a:solidFill>
                <a:ea typeface="Verdana"/>
              </a:rPr>
              <a:t>communicatiesessie</a:t>
            </a:r>
            <a:r>
              <a:rPr lang="en-US" sz="3200" b="1" dirty="0">
                <a:solidFill>
                  <a:srgbClr val="F04C25"/>
                </a:solidFill>
                <a:ea typeface="Verdana"/>
              </a:rPr>
              <a:t> in </a:t>
            </a:r>
          </a:p>
          <a:p>
            <a:pPr marL="355600" lvl="1" indent="0" algn="ctr">
              <a:lnSpc>
                <a:spcPct val="150000"/>
              </a:lnSpc>
              <a:buNone/>
            </a:pPr>
            <a:r>
              <a:rPr lang="en-US" sz="3200" b="1" dirty="0">
                <a:solidFill>
                  <a:srgbClr val="F04C25"/>
                </a:solidFill>
                <a:ea typeface="Verdana"/>
              </a:rPr>
              <a:t> 2 </a:t>
            </a:r>
            <a:r>
              <a:rPr lang="en-US" sz="3200" b="1" dirty="0" err="1">
                <a:solidFill>
                  <a:srgbClr val="F04C25"/>
                </a:solidFill>
                <a:ea typeface="Verdana"/>
              </a:rPr>
              <a:t>richtingen</a:t>
            </a:r>
            <a:r>
              <a:rPr lang="en-US" sz="3200" b="1" dirty="0">
                <a:solidFill>
                  <a:srgbClr val="F04C25"/>
                </a:solidFill>
                <a:ea typeface="Verdana"/>
              </a:rPr>
              <a:t> </a:t>
            </a:r>
            <a:r>
              <a:rPr lang="en-US" sz="3200" b="1" dirty="0" err="1">
                <a:solidFill>
                  <a:srgbClr val="F04C25"/>
                </a:solidFill>
                <a:ea typeface="Verdana"/>
              </a:rPr>
              <a:t>openen</a:t>
            </a:r>
          </a:p>
          <a:p>
            <a:pPr marL="514350" indent="-514350">
              <a:lnSpc>
                <a:spcPct val="150000"/>
              </a:lnSpc>
            </a:pPr>
            <a:endParaRPr lang="en-US" sz="3100" dirty="0">
              <a:ea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CC1E54-0ECB-4E6B-BB90-76FB7497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2. hoe </a:t>
            </a:r>
            <a:r>
              <a:rPr lang="en-US" dirty="0" err="1">
                <a:ea typeface="Verdana"/>
              </a:rPr>
              <a:t>werkt</a:t>
            </a:r>
            <a:r>
              <a:rPr lang="en-US" dirty="0">
                <a:ea typeface="Verdana"/>
              </a:rPr>
              <a:t> </a:t>
            </a:r>
            <a:r>
              <a:rPr lang="en-US" dirty="0" err="1">
                <a:ea typeface="Verdana"/>
              </a:rPr>
              <a:t>signalR</a:t>
            </a:r>
            <a:r>
              <a:rPr lang="en-US" dirty="0">
                <a:ea typeface="Verdana"/>
              </a:rPr>
              <a:t>?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819F7-C752-447C-9C96-C1220B3223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AB6D9-8A45-4E93-8E70-416FACF7FF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>
                <a:ea typeface="Verdana"/>
              </a:rPr>
              <a:t>SignalR</a:t>
            </a:r>
            <a:endParaRPr lang="nl-BE" dirty="0" err="1"/>
          </a:p>
        </p:txBody>
      </p:sp>
    </p:spTree>
    <p:extLst>
      <p:ext uri="{BB962C8B-B14F-4D97-AF65-F5344CB8AC3E}">
        <p14:creationId xmlns:p14="http://schemas.microsoft.com/office/powerpoint/2010/main" val="385685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BC1146-311A-449B-870B-D7F2638BC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 err="1">
                <a:ea typeface="Verdana"/>
              </a:rPr>
              <a:t>Voorbeelden</a:t>
            </a:r>
            <a:r>
              <a:rPr lang="en-US" sz="2800" dirty="0">
                <a:ea typeface="Verdana"/>
              </a:rPr>
              <a:t> van </a:t>
            </a:r>
            <a:r>
              <a:rPr lang="en-US" sz="2800" dirty="0" err="1">
                <a:ea typeface="Verdana"/>
              </a:rPr>
              <a:t>applicaties</a:t>
            </a:r>
            <a:r>
              <a:rPr lang="en-US" sz="2800" dirty="0">
                <a:ea typeface="Verdana"/>
              </a:rPr>
              <a:t> die </a:t>
            </a:r>
            <a:r>
              <a:rPr lang="en-US" sz="2800" dirty="0" err="1">
                <a:ea typeface="Verdana"/>
              </a:rPr>
              <a:t>gebruikmaken</a:t>
            </a:r>
            <a:r>
              <a:rPr lang="en-US" sz="2800" dirty="0">
                <a:ea typeface="Verdana"/>
              </a:rPr>
              <a:t> van </a:t>
            </a:r>
            <a:r>
              <a:rPr lang="en-US" sz="2800" dirty="0" err="1">
                <a:ea typeface="Verdana"/>
              </a:rPr>
              <a:t>SignalR</a:t>
            </a:r>
            <a:r>
              <a:rPr lang="en-US" sz="2800" dirty="0">
                <a:ea typeface="Verdana"/>
              </a:rPr>
              <a:t>: </a:t>
            </a:r>
            <a:endParaRPr lang="en-US" sz="2800" dirty="0" err="1">
              <a:ea typeface="Verdana"/>
            </a:endParaRPr>
          </a:p>
          <a:p>
            <a:pPr lvl="1">
              <a:lnSpc>
                <a:spcPct val="150000"/>
              </a:lnSpc>
              <a:buFont typeface="Wingdings" pitchFamily="34" charset="0"/>
              <a:buChar char="ü"/>
            </a:pPr>
            <a:r>
              <a:rPr lang="en-US" sz="2400" dirty="0" err="1">
                <a:ea typeface="Verdana"/>
              </a:rPr>
              <a:t>Platformen</a:t>
            </a:r>
            <a:r>
              <a:rPr lang="en-US" sz="2400" dirty="0">
                <a:ea typeface="Verdana"/>
              </a:rPr>
              <a:t> </a:t>
            </a:r>
            <a:r>
              <a:rPr lang="en-US" sz="2400" dirty="0" err="1">
                <a:ea typeface="Verdana"/>
              </a:rPr>
              <a:t>voor</a:t>
            </a:r>
            <a:r>
              <a:rPr lang="en-US" sz="2400" dirty="0">
                <a:ea typeface="Verdana"/>
              </a:rPr>
              <a:t> </a:t>
            </a:r>
            <a:r>
              <a:rPr lang="en-US" sz="2400" dirty="0" err="1">
                <a:ea typeface="Verdana"/>
              </a:rPr>
              <a:t>aandelen</a:t>
            </a:r>
            <a:r>
              <a:rPr lang="en-US" sz="2400" dirty="0">
                <a:ea typeface="Verdana"/>
              </a:rPr>
              <a:t>- </a:t>
            </a:r>
            <a:r>
              <a:rPr lang="en-US" sz="2400" dirty="0" err="1">
                <a:ea typeface="Verdana"/>
              </a:rPr>
              <a:t>en</a:t>
            </a:r>
            <a:r>
              <a:rPr lang="en-US" sz="2400" dirty="0">
                <a:ea typeface="Verdana"/>
              </a:rPr>
              <a:t> </a:t>
            </a:r>
            <a:r>
              <a:rPr lang="en-US" sz="2400" dirty="0" err="1">
                <a:ea typeface="Verdana"/>
              </a:rPr>
              <a:t>cryptohandel</a:t>
            </a:r>
            <a:endParaRPr lang="en-US" sz="2400" dirty="0">
              <a:ea typeface="Verdana"/>
            </a:endParaRPr>
          </a:p>
          <a:p>
            <a:pPr lvl="1">
              <a:lnSpc>
                <a:spcPct val="150000"/>
              </a:lnSpc>
              <a:buFont typeface="Wingdings" pitchFamily="34" charset="0"/>
              <a:buChar char="ü"/>
            </a:pPr>
            <a:r>
              <a:rPr lang="en-US" sz="2400" dirty="0">
                <a:ea typeface="Verdana"/>
              </a:rPr>
              <a:t>Dashboards</a:t>
            </a:r>
          </a:p>
          <a:p>
            <a:pPr lvl="1">
              <a:lnSpc>
                <a:spcPct val="150000"/>
              </a:lnSpc>
              <a:buFont typeface="Wingdings" pitchFamily="34" charset="0"/>
              <a:buChar char="ü"/>
            </a:pPr>
            <a:r>
              <a:rPr lang="en-US" sz="2400" dirty="0">
                <a:ea typeface="Verdana"/>
              </a:rPr>
              <a:t>Games</a:t>
            </a:r>
          </a:p>
          <a:p>
            <a:pPr lvl="1">
              <a:lnSpc>
                <a:spcPct val="150000"/>
              </a:lnSpc>
              <a:buFont typeface="Wingdings" pitchFamily="34" charset="0"/>
              <a:buChar char="ü"/>
            </a:pPr>
            <a:r>
              <a:rPr lang="en-US" sz="2400" dirty="0">
                <a:ea typeface="Verdana"/>
              </a:rPr>
              <a:t>Chatapplicaties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CC1E54-0ECB-4E6B-BB90-76FB7497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2. hoe </a:t>
            </a:r>
            <a:r>
              <a:rPr lang="en-US" dirty="0" err="1">
                <a:ea typeface="Verdana"/>
              </a:rPr>
              <a:t>werkt</a:t>
            </a:r>
            <a:r>
              <a:rPr lang="en-US" dirty="0">
                <a:ea typeface="Verdana"/>
              </a:rPr>
              <a:t> </a:t>
            </a:r>
            <a:r>
              <a:rPr lang="en-US" dirty="0" err="1">
                <a:ea typeface="Verdana"/>
              </a:rPr>
              <a:t>signalR</a:t>
            </a:r>
            <a:r>
              <a:rPr lang="en-US" dirty="0">
                <a:ea typeface="Verdana"/>
              </a:rPr>
              <a:t>?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819F7-C752-447C-9C96-C1220B3223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AB6D9-8A45-4E93-8E70-416FACF7FF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>
                <a:ea typeface="Verdana"/>
              </a:rPr>
              <a:t>SignalR</a:t>
            </a:r>
            <a:endParaRPr lang="nl-BE" dirty="0" err="1"/>
          </a:p>
        </p:txBody>
      </p:sp>
    </p:spTree>
    <p:extLst>
      <p:ext uri="{BB962C8B-B14F-4D97-AF65-F5344CB8AC3E}">
        <p14:creationId xmlns:p14="http://schemas.microsoft.com/office/powerpoint/2010/main" val="370717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BC1146-311A-449B-870B-D7F2638BC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009CAB"/>
                </a:solidFill>
                <a:ea typeface="Verdana"/>
              </a:rPr>
              <a:t>+</a:t>
            </a:r>
            <a:r>
              <a:rPr lang="en-US" dirty="0">
                <a:ea typeface="Verdana"/>
              </a:rPr>
              <a:t>  Veel </a:t>
            </a:r>
            <a:r>
              <a:rPr lang="en-US" dirty="0" err="1">
                <a:ea typeface="Verdana"/>
              </a:rPr>
              <a:t>efficienter</a:t>
            </a:r>
            <a:endParaRPr lang="nl-NL" dirty="0" err="1"/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009CAB"/>
                </a:solidFill>
                <a:ea typeface="Verdana"/>
              </a:rPr>
              <a:t>+</a:t>
            </a:r>
            <a:r>
              <a:rPr lang="en-US" dirty="0">
                <a:ea typeface="Verdana"/>
              </a:rPr>
              <a:t>  Geen </a:t>
            </a:r>
            <a:r>
              <a:rPr lang="en-US" dirty="0" err="1">
                <a:ea typeface="Verdana"/>
              </a:rPr>
              <a:t>druk</a:t>
            </a:r>
            <a:r>
              <a:rPr lang="en-US" dirty="0">
                <a:ea typeface="Verdana"/>
              </a:rPr>
              <a:t> op de performance van de server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009CAB"/>
                </a:solidFill>
                <a:ea typeface="Verdana"/>
              </a:rPr>
              <a:t>+</a:t>
            </a:r>
            <a:r>
              <a:rPr lang="en-US" dirty="0">
                <a:ea typeface="Verdana"/>
              </a:rPr>
              <a:t>  Realtime </a:t>
            </a:r>
            <a:r>
              <a:rPr lang="en-US" dirty="0" err="1">
                <a:ea typeface="Verdana"/>
              </a:rPr>
              <a:t>functie</a:t>
            </a:r>
            <a:endParaRPr lang="en-US" dirty="0">
              <a:ea typeface="Verdan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F04C25"/>
                </a:solidFill>
                <a:ea typeface="Verdana"/>
              </a:rPr>
              <a:t>–</a:t>
            </a:r>
            <a:r>
              <a:rPr lang="en-US" dirty="0">
                <a:ea typeface="Verdana"/>
              </a:rPr>
              <a:t>   </a:t>
            </a:r>
            <a:r>
              <a:rPr lang="en-US" dirty="0" err="1">
                <a:ea typeface="Verdana"/>
              </a:rPr>
              <a:t>Moeilijker</a:t>
            </a:r>
            <a:r>
              <a:rPr lang="en-US" dirty="0">
                <a:ea typeface="Verdana"/>
              </a:rPr>
              <a:t> </a:t>
            </a:r>
            <a:r>
              <a:rPr lang="en-US" dirty="0" err="1">
                <a:ea typeface="Verdana"/>
              </a:rPr>
              <a:t>te</a:t>
            </a:r>
            <a:r>
              <a:rPr lang="en-US" dirty="0">
                <a:ea typeface="Verdana"/>
              </a:rPr>
              <a:t> </a:t>
            </a:r>
            <a:r>
              <a:rPr lang="en-US" dirty="0" err="1">
                <a:ea typeface="Verdana"/>
              </a:rPr>
              <a:t>bouwen</a:t>
            </a:r>
            <a:endParaRPr lang="en-US" dirty="0">
              <a:ea typeface="Verdana"/>
            </a:endParaRPr>
          </a:p>
          <a:p>
            <a:pPr marL="514350" indent="-514350">
              <a:lnSpc>
                <a:spcPct val="150000"/>
              </a:lnSpc>
            </a:pPr>
            <a:endParaRPr lang="en-US" dirty="0">
              <a:ea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CC1E54-0ECB-4E6B-BB90-76FB7497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3. </a:t>
            </a:r>
            <a:r>
              <a:rPr lang="en-US" dirty="0" err="1">
                <a:ea typeface="Verdana"/>
              </a:rPr>
              <a:t>waarom</a:t>
            </a:r>
            <a:r>
              <a:rPr lang="en-US" dirty="0">
                <a:ea typeface="Verdana"/>
              </a:rPr>
              <a:t> </a:t>
            </a:r>
            <a:r>
              <a:rPr lang="en-US" dirty="0" err="1">
                <a:ea typeface="Verdana"/>
              </a:rPr>
              <a:t>signalR</a:t>
            </a:r>
            <a:r>
              <a:rPr lang="en-US" dirty="0">
                <a:ea typeface="Verdana"/>
              </a:rPr>
              <a:t>?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819F7-C752-447C-9C96-C1220B3223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AB6D9-8A45-4E93-8E70-416FACF7FF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>
                <a:ea typeface="Verdana"/>
              </a:rPr>
              <a:t>SignalR</a:t>
            </a:r>
            <a:endParaRPr lang="nl-BE" dirty="0" err="1"/>
          </a:p>
        </p:txBody>
      </p:sp>
    </p:spTree>
    <p:extLst>
      <p:ext uri="{BB962C8B-B14F-4D97-AF65-F5344CB8AC3E}">
        <p14:creationId xmlns:p14="http://schemas.microsoft.com/office/powerpoint/2010/main" val="1271558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CC1E54-0ECB-4E6B-BB90-76FB7497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3. </a:t>
            </a:r>
            <a:r>
              <a:rPr lang="en-US" dirty="0" err="1">
                <a:ea typeface="Verdana"/>
              </a:rPr>
              <a:t>waarom</a:t>
            </a:r>
            <a:r>
              <a:rPr lang="en-US" dirty="0">
                <a:ea typeface="Verdana"/>
              </a:rPr>
              <a:t> </a:t>
            </a:r>
            <a:r>
              <a:rPr lang="en-US" dirty="0" err="1">
                <a:ea typeface="Verdana"/>
              </a:rPr>
              <a:t>signalR</a:t>
            </a:r>
            <a:r>
              <a:rPr lang="en-US" dirty="0">
                <a:ea typeface="Verdana"/>
              </a:rPr>
              <a:t>?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819F7-C752-447C-9C96-C1220B3223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AB6D9-8A45-4E93-8E70-416FACF7FF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>
                <a:ea typeface="Verdana"/>
              </a:rPr>
              <a:t>SignalR</a:t>
            </a:r>
            <a:endParaRPr lang="nl-BE" dirty="0" err="1"/>
          </a:p>
        </p:txBody>
      </p:sp>
      <p:pic>
        <p:nvPicPr>
          <p:cNvPr id="9" name="Afbeelding 9" descr="Afbeelding met diagram&#10;&#10;Automatisch gegenereerde beschrijving">
            <a:extLst>
              <a:ext uri="{FF2B5EF4-FFF2-40B4-BE49-F238E27FC236}">
                <a16:creationId xmlns:a16="http://schemas.microsoft.com/office/drawing/2014/main" id="{E10E0251-FB31-9D5C-95F3-7447BBACD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9" r="-120" b="1679"/>
          <a:stretch/>
        </p:blipFill>
        <p:spPr>
          <a:xfrm>
            <a:off x="1301087" y="1178293"/>
            <a:ext cx="9703557" cy="470621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712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CC1E54-0ECB-4E6B-BB90-76FB7497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3. </a:t>
            </a:r>
            <a:r>
              <a:rPr lang="en-US" dirty="0" err="1">
                <a:ea typeface="Verdana"/>
              </a:rPr>
              <a:t>waarom</a:t>
            </a:r>
            <a:r>
              <a:rPr lang="en-US" dirty="0">
                <a:ea typeface="Verdana"/>
              </a:rPr>
              <a:t> </a:t>
            </a:r>
            <a:r>
              <a:rPr lang="en-US" dirty="0" err="1">
                <a:ea typeface="Verdana"/>
              </a:rPr>
              <a:t>signalR</a:t>
            </a:r>
            <a:r>
              <a:rPr lang="en-US" dirty="0">
                <a:ea typeface="Verdana"/>
              </a:rPr>
              <a:t>? (3)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819F7-C752-447C-9C96-C1220B3223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AB6D9-8A45-4E93-8E70-416FACF7FF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>
                <a:ea typeface="Verdana"/>
              </a:rPr>
              <a:t>SignalR</a:t>
            </a:r>
            <a:endParaRPr lang="nl-BE" dirty="0" err="1"/>
          </a:p>
        </p:txBody>
      </p:sp>
      <p:pic>
        <p:nvPicPr>
          <p:cNvPr id="8" name="Afbeelding 8" descr="Afbeelding met diagram&#10;&#10;Automatisch gegenereerde beschrijving">
            <a:extLst>
              <a:ext uri="{FF2B5EF4-FFF2-40B4-BE49-F238E27FC236}">
                <a16:creationId xmlns:a16="http://schemas.microsoft.com/office/drawing/2014/main" id="{4000DBC0-BFDD-8EAF-2671-AE211C59F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953" y="1197956"/>
            <a:ext cx="9578453" cy="471229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167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BC1146-311A-449B-870B-D7F2638BC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pPr marL="514350" indent="-514350">
              <a:lnSpc>
                <a:spcPct val="150000"/>
              </a:lnSpc>
            </a:pPr>
            <a:r>
              <a:rPr lang="en-US" dirty="0" err="1">
                <a:ea typeface="Verdana"/>
              </a:rPr>
              <a:t>Tijd</a:t>
            </a:r>
            <a:r>
              <a:rPr lang="en-US" dirty="0">
                <a:ea typeface="Verdana"/>
              </a:rPr>
              <a:t> om </a:t>
            </a:r>
            <a:r>
              <a:rPr lang="en-US" dirty="0" err="1">
                <a:ea typeface="Verdana"/>
              </a:rPr>
              <a:t>een</a:t>
            </a:r>
            <a:r>
              <a:rPr lang="en-US" dirty="0">
                <a:ea typeface="Verdana"/>
              </a:rPr>
              <a:t> </a:t>
            </a:r>
            <a:r>
              <a:rPr lang="en-US" dirty="0" err="1">
                <a:ea typeface="Verdana"/>
              </a:rPr>
              <a:t>werkende</a:t>
            </a:r>
            <a:r>
              <a:rPr lang="en-US" dirty="0">
                <a:ea typeface="Verdana"/>
              </a:rPr>
              <a:t> </a:t>
            </a:r>
            <a:r>
              <a:rPr lang="en-US" dirty="0" err="1">
                <a:ea typeface="Verdana"/>
              </a:rPr>
              <a:t>SignalR</a:t>
            </a:r>
            <a:r>
              <a:rPr lang="en-US" dirty="0">
                <a:ea typeface="Verdana"/>
              </a:rPr>
              <a:t> </a:t>
            </a:r>
            <a:r>
              <a:rPr lang="en-US" dirty="0" err="1">
                <a:ea typeface="Verdana"/>
              </a:rPr>
              <a:t>applicatie</a:t>
            </a:r>
            <a:r>
              <a:rPr lang="en-US" dirty="0">
                <a:ea typeface="Verdana"/>
              </a:rPr>
              <a:t> </a:t>
            </a:r>
            <a:r>
              <a:rPr lang="en-US" dirty="0" err="1">
                <a:ea typeface="Verdana"/>
              </a:rPr>
              <a:t>te</a:t>
            </a:r>
            <a:r>
              <a:rPr lang="en-US" dirty="0">
                <a:ea typeface="Verdana"/>
              </a:rPr>
              <a:t> </a:t>
            </a:r>
            <a:r>
              <a:rPr lang="en-US" dirty="0" err="1">
                <a:ea typeface="Verdana"/>
              </a:rPr>
              <a:t>maken</a:t>
            </a:r>
            <a:r>
              <a:rPr lang="en-US" dirty="0">
                <a:ea typeface="Verdana"/>
              </a:rPr>
              <a:t>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CC1E54-0ECB-4E6B-BB90-76FB7497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4. </a:t>
            </a:r>
            <a:r>
              <a:rPr lang="en-US" dirty="0" err="1">
                <a:ea typeface="Verdana"/>
              </a:rPr>
              <a:t>Opdracht</a:t>
            </a:r>
            <a:r>
              <a:rPr lang="en-US" dirty="0">
                <a:ea typeface="Verdana"/>
              </a:rPr>
              <a:t>: </a:t>
            </a:r>
            <a:r>
              <a:rPr lang="en-US" dirty="0" err="1">
                <a:ea typeface="Verdana"/>
              </a:rPr>
              <a:t>chatapplicatie</a:t>
            </a:r>
            <a:endParaRPr lang="en-US">
              <a:ea typeface="Verdan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819F7-C752-447C-9C96-C1220B3223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AB6D9-8A45-4E93-8E70-416FACF7FF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>
                <a:ea typeface="Verdana"/>
              </a:rPr>
              <a:t>SignalR</a:t>
            </a:r>
            <a:endParaRPr lang="nl-BE" dirty="0" err="1"/>
          </a:p>
        </p:txBody>
      </p:sp>
    </p:spTree>
    <p:extLst>
      <p:ext uri="{BB962C8B-B14F-4D97-AF65-F5344CB8AC3E}">
        <p14:creationId xmlns:p14="http://schemas.microsoft.com/office/powerpoint/2010/main" val="1612155058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0633E58E-0751-4F68-9D53-E5498B73D5F2}" vid="{FE3E69E6-03DE-4E82-A989-B82C2608C14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Breedbeeld</PresentationFormat>
  <Paragraphs>9</Paragraphs>
  <Slides>11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TM_presentatie_eng</vt:lpstr>
      <vt:lpstr>Signalr</vt:lpstr>
      <vt:lpstr>Inhoud</vt:lpstr>
      <vt:lpstr>1. Wat is signalR?</vt:lpstr>
      <vt:lpstr>2. hoe werkt signalR? (1)</vt:lpstr>
      <vt:lpstr>2. hoe werkt signalR? (2)</vt:lpstr>
      <vt:lpstr>3. waarom signalR? (1)</vt:lpstr>
      <vt:lpstr>3. waarom signalR? (2)</vt:lpstr>
      <vt:lpstr>3. waarom signalR? (3)</vt:lpstr>
      <vt:lpstr>4. Opdracht: chatapplicatie</vt:lpstr>
      <vt:lpstr>5. nadelen &amp; Alternatieven</vt:lpstr>
      <vt:lpstr>Bedankt voor uw aandacht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>Christophe Mathieu</cp:lastModifiedBy>
  <cp:revision>658</cp:revision>
  <dcterms:created xsi:type="dcterms:W3CDTF">2021-09-25T12:51:11Z</dcterms:created>
  <dcterms:modified xsi:type="dcterms:W3CDTF">2023-04-23T13:03:45Z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2023-03-11T13:48:42Z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478ea32d-c869-4262-a39b-0e3056a5adf2</vt:lpwstr>
  </property>
  <property fmtid="{D5CDD505-2E9C-101B-9397-08002B2CF9AE}" pid="8" name="MSIP_Label_c337be75-dfbb-4261-9834-ac247c7dde13_ContentBits">
    <vt:lpwstr>0</vt:lpwstr>
  </property>
</Properties>
</file>