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9C3"/>
    <a:srgbClr val="000099"/>
    <a:srgbClr val="9966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7:40:01.6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7:40:04.3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7:40:01.6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7:40:04.3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7:40:01.6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7:40:04.3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7:40:01.6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7:40:04.3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B67EE-DE6B-4D72-BD8B-4FF42100A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7D8D8E-D710-4F38-B31B-9BCD4745A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0B69A-066D-4F71-8E5D-8F29BF9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71177-EC1D-4A10-AC9A-ABB016F1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866ED4-981F-48E3-A7A1-7C1B5392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9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D4C7B-8FAB-4832-8025-F3E1A628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690E76-0BE6-43ED-9CBF-D06075114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256B3-9ECD-447F-8C08-924443E8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BEA64-D968-49FD-AB3F-8056C3C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CDDB1-567C-421D-8E13-B2022886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61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EF10E-C69A-4CB7-89FD-CDD90FD0B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6E3687-E7E2-4515-94A1-AD0FA232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196F5-921E-4638-8EF8-9D98250C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439CF-E53C-478C-B685-DF3C2263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B8901-B3B3-46DD-9142-F82858B5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407BB-0C19-4DF2-AABE-46B88B36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4E9BC-35FF-4D41-831E-F03121D2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76C36A-67A2-4A81-BCD0-A9D062DB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38556C-196C-437B-B69E-337488E3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1947E-5B60-4AB8-9C98-BB4DA8A0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54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97E0C-2768-4C29-84C5-A3BD65E8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A6449-F20A-4075-AE29-7675E4DA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BC9F-94E5-429A-B114-983DD0E5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291988-16AD-4536-81CF-8D87D499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D1D8F-0CA6-4516-9A20-E7EFAC55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7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591C7-ED2B-45FB-B6D6-4FBF0F6E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0BF62-8ED2-476A-AD00-A1EA57DDB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588A55-F3C8-4216-9363-D9F0C3A4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7F8CA0-45B8-4841-88FE-B05AC517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8928F7-6BEE-49DE-883E-CE735E3D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89FEE7-E037-4797-9AC8-6E223F8E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6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28334-395F-4C5B-9C73-A9F40DC9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3C06B-5B5B-4971-BED2-E43D658A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2B1BB-C793-4DC4-B650-3286D8CC3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7C0319-1E2E-4B14-8CE5-018E071DC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4702BF-A970-4938-ACF3-A38E36745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0CE7ED-1E92-4077-AD11-7770CB5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1DB75F-6041-42E8-B7FE-F674EFF9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65B646-59F0-465A-AF32-72325E39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F946B-787C-4B05-81B4-8FCB3224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52DB41-7A4B-43EA-A6AE-F5D8A5D8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67E16A-9046-41FD-AE89-5E0DD64F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837E09-217C-459C-9577-A926532A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2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BC3A03-830A-47C3-A9BD-6FEC906A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310A8A-9EDD-4913-9488-C831A8E5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AFC21-8FEC-4B9E-80F4-94CA181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53F3B-359A-4EF3-AB84-7A8F0AB7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986C5-777E-47EB-96BA-0A70F78A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EA01C-33DD-4C06-8CA0-4AF72FC9F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FDDC78-4FA8-4608-BAAA-41629610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2DEBC0-081F-453E-AA0F-3E02E5DE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84424B-AAB3-4E0B-92CA-D0D69772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2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F23E5-E573-400B-9333-F8FC3DDC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5744F7-04A7-49FB-BCFC-84861084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B05B4F-7B11-4474-B9F4-2900EA1D8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D36BB-8B0B-4720-81D4-0EEC586D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512F97-99F5-4CA4-9170-A02E6A5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83666-9079-4258-B4D2-708F6E62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05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654228-9B11-421F-AD48-6CAE6224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6F9FA-BA51-436C-9FBC-449F476D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251C4A-D6C6-48B4-823B-E4E54F7FD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6E09-16B8-44EA-9C08-30854B4500C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511E0-ACF8-4DA2-8E29-4DF8ECABD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2FAD0-59A1-48E8-98C2-1D28C0125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4C1F-92D1-4C15-A8B0-F483472DAC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8DA72D6-D7C0-45AF-92EA-339CB5744617}"/>
              </a:ext>
            </a:extLst>
          </p:cNvPr>
          <p:cNvCxnSpPr/>
          <p:nvPr/>
        </p:nvCxnSpPr>
        <p:spPr>
          <a:xfrm>
            <a:off x="4161453" y="755780"/>
            <a:ext cx="0" cy="50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3E2D394-FA58-4273-A11C-394F30BAC455}"/>
              </a:ext>
            </a:extLst>
          </p:cNvPr>
          <p:cNvCxnSpPr/>
          <p:nvPr/>
        </p:nvCxnSpPr>
        <p:spPr>
          <a:xfrm>
            <a:off x="8174187" y="612940"/>
            <a:ext cx="0" cy="50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590DBFF-989F-43E4-9A7B-8FEAAE0EFF80}"/>
              </a:ext>
            </a:extLst>
          </p:cNvPr>
          <p:cNvSpPr txBox="1"/>
          <p:nvPr/>
        </p:nvSpPr>
        <p:spPr>
          <a:xfrm>
            <a:off x="608784" y="177957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Présentation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BDDE04-22A8-4D55-BE12-A9EE80E469AD}"/>
              </a:ext>
            </a:extLst>
          </p:cNvPr>
          <p:cNvSpPr txBox="1"/>
          <p:nvPr/>
        </p:nvSpPr>
        <p:spPr>
          <a:xfrm>
            <a:off x="5474505" y="152427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Service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7B88BB-0485-45AB-9121-B22B471B42F8}"/>
              </a:ext>
            </a:extLst>
          </p:cNvPr>
          <p:cNvSpPr txBox="1"/>
          <p:nvPr/>
        </p:nvSpPr>
        <p:spPr>
          <a:xfrm>
            <a:off x="9846927" y="85728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Persistance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E930A09-C2B1-40E1-B78D-2A9CCC97C190}"/>
              </a:ext>
            </a:extLst>
          </p:cNvPr>
          <p:cNvSpPr txBox="1"/>
          <p:nvPr/>
        </p:nvSpPr>
        <p:spPr>
          <a:xfrm>
            <a:off x="4508162" y="1244773"/>
            <a:ext cx="33193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public Interface </a:t>
            </a:r>
            <a:r>
              <a:rPr lang="fr-FR" sz="1000" dirty="0" err="1">
                <a:solidFill>
                  <a:srgbClr val="92D050"/>
                </a:solidFill>
              </a:rPr>
              <a:t>IXxxxService</a:t>
            </a:r>
            <a:r>
              <a:rPr lang="fr-FR" sz="1000" dirty="0"/>
              <a:t>{</a:t>
            </a:r>
          </a:p>
          <a:p>
            <a:r>
              <a:rPr lang="fr-FR" sz="1000" dirty="0"/>
              <a:t>         </a:t>
            </a:r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92D050"/>
                </a:solidFill>
              </a:rPr>
              <a:t>actionXxxx</a:t>
            </a:r>
            <a:r>
              <a:rPr lang="fr-FR" sz="1000" dirty="0"/>
              <a:t>(</a:t>
            </a:r>
            <a:r>
              <a:rPr lang="fr-FR" sz="1000" dirty="0" err="1"/>
              <a:t>xxxx</a:t>
            </a:r>
            <a:r>
              <a:rPr lang="fr-FR" sz="1000" dirty="0"/>
              <a:t> X);</a:t>
            </a:r>
          </a:p>
          <a:p>
            <a:r>
              <a:rPr lang="fr-FR" sz="1000" dirty="0"/>
              <a:t>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DFBC53-755A-4C04-987F-C77B257D7584}"/>
              </a:ext>
            </a:extLst>
          </p:cNvPr>
          <p:cNvSpPr txBox="1"/>
          <p:nvPr/>
        </p:nvSpPr>
        <p:spPr>
          <a:xfrm>
            <a:off x="8498037" y="2778262"/>
            <a:ext cx="331930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F0000"/>
                </a:solidFill>
              </a:rPr>
              <a:t>@Reposotory</a:t>
            </a:r>
          </a:p>
          <a:p>
            <a:r>
              <a:rPr lang="fr-FR" sz="1000" dirty="0"/>
              <a:t>public classe </a:t>
            </a:r>
            <a:r>
              <a:rPr lang="fr-FR" sz="1000" dirty="0" err="1"/>
              <a:t>XxxxDaoImpl</a:t>
            </a:r>
            <a:r>
              <a:rPr lang="fr-FR" sz="1000" dirty="0"/>
              <a:t> </a:t>
            </a:r>
            <a:r>
              <a:rPr lang="fr-FR" sz="1000" dirty="0" err="1"/>
              <a:t>implements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00B0F0"/>
                </a:solidFill>
              </a:rPr>
              <a:t>IproduitDao</a:t>
            </a:r>
            <a:r>
              <a:rPr lang="fr-FR" sz="1000" dirty="0"/>
              <a:t>{</a:t>
            </a:r>
          </a:p>
          <a:p>
            <a:r>
              <a:rPr lang="fr-FR" sz="1000" dirty="0"/>
              <a:t>    public  </a:t>
            </a:r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00B0F0"/>
                </a:solidFill>
              </a:rPr>
              <a:t>actionXxxx</a:t>
            </a:r>
            <a:r>
              <a:rPr lang="fr-FR" sz="1000" dirty="0"/>
              <a:t>(produit P){</a:t>
            </a:r>
          </a:p>
          <a:p>
            <a:r>
              <a:rPr lang="fr-FR" sz="1000" dirty="0"/>
              <a:t>                </a:t>
            </a:r>
            <a:r>
              <a:rPr lang="fr-FR" sz="1000" dirty="0" err="1"/>
              <a:t>SessionFactory</a:t>
            </a:r>
            <a:r>
              <a:rPr lang="fr-FR" sz="1000" dirty="0"/>
              <a:t> </a:t>
            </a:r>
            <a:r>
              <a:rPr lang="fr-FR" sz="1000" dirty="0" err="1"/>
              <a:t>fact</a:t>
            </a:r>
            <a:r>
              <a:rPr lang="fr-FR" sz="1000" dirty="0"/>
              <a:t>…..</a:t>
            </a:r>
          </a:p>
          <a:p>
            <a:r>
              <a:rPr lang="fr-FR" sz="1000" dirty="0"/>
              <a:t>                ……</a:t>
            </a:r>
          </a:p>
          <a:p>
            <a:r>
              <a:rPr lang="fr-FR" sz="1000" dirty="0"/>
              <a:t>                </a:t>
            </a:r>
            <a:r>
              <a:rPr lang="fr-FR" sz="1000" dirty="0" err="1"/>
              <a:t>session.merge</a:t>
            </a:r>
            <a:r>
              <a:rPr lang="fr-FR" sz="1000" dirty="0"/>
              <a:t>(p) </a:t>
            </a:r>
          </a:p>
          <a:p>
            <a:r>
              <a:rPr lang="fr-FR" sz="1000" dirty="0"/>
              <a:t>  }</a:t>
            </a:r>
          </a:p>
          <a:p>
            <a:r>
              <a:rPr lang="fr-FR" sz="1000" dirty="0"/>
              <a:t>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D23161-D3E1-4E79-8F85-CE80893CEA71}"/>
              </a:ext>
            </a:extLst>
          </p:cNvPr>
          <p:cNvSpPr txBox="1"/>
          <p:nvPr/>
        </p:nvSpPr>
        <p:spPr>
          <a:xfrm>
            <a:off x="287953" y="885436"/>
            <a:ext cx="331930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Mots Clés :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@RestController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@RequestMapping</a:t>
            </a:r>
            <a:r>
              <a:rPr lang="fr-FR" sz="1000" dirty="0"/>
              <a:t>(« /api/v1/produit »)</a:t>
            </a:r>
          </a:p>
          <a:p>
            <a:endParaRPr lang="fr-FR" sz="1000" dirty="0"/>
          </a:p>
          <a:p>
            <a:r>
              <a:rPr lang="fr-FR" sz="1000" b="1" dirty="0">
                <a:solidFill>
                  <a:srgbClr val="FF0000"/>
                </a:solidFill>
              </a:rPr>
              <a:t>@Autowired</a:t>
            </a:r>
          </a:p>
          <a:p>
            <a:endParaRPr lang="fr-FR" sz="1000" b="1" dirty="0">
              <a:solidFill>
                <a:srgbClr val="FF0000"/>
              </a:solidFill>
            </a:endParaRPr>
          </a:p>
          <a:p>
            <a:endParaRPr lang="fr-FR" sz="1000" b="1" dirty="0">
              <a:solidFill>
                <a:srgbClr val="FF0000"/>
              </a:solidFill>
            </a:endParaRPr>
          </a:p>
          <a:p>
            <a:r>
              <a:rPr lang="fr-FR" sz="1000" b="1" dirty="0">
                <a:solidFill>
                  <a:srgbClr val="FF0000"/>
                </a:solidFill>
              </a:rPr>
              <a:t>@PostMapping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  ……… </a:t>
            </a:r>
            <a:r>
              <a:rPr lang="fr-FR" sz="1000" dirty="0"/>
              <a:t>(</a:t>
            </a:r>
            <a:r>
              <a:rPr lang="fr-FR" sz="1000" dirty="0">
                <a:solidFill>
                  <a:srgbClr val="FF0000"/>
                </a:solidFill>
              </a:rPr>
              <a:t>@RequestBody</a:t>
            </a:r>
            <a:r>
              <a:rPr lang="fr-FR" sz="1000" b="1" dirty="0">
                <a:solidFill>
                  <a:srgbClr val="FF0000"/>
                </a:solidFill>
              </a:rPr>
              <a:t> </a:t>
            </a:r>
            <a:r>
              <a:rPr lang="fr-FR" sz="1000" dirty="0" err="1"/>
              <a:t>xxxx</a:t>
            </a:r>
            <a:r>
              <a:rPr lang="fr-FR" sz="1000" dirty="0"/>
              <a:t> X)</a:t>
            </a:r>
            <a:r>
              <a:rPr lang="fr-FR" sz="1000" b="1" dirty="0">
                <a:solidFill>
                  <a:srgbClr val="FF0000"/>
                </a:solidFill>
              </a:rPr>
              <a:t> </a:t>
            </a:r>
          </a:p>
          <a:p>
            <a:endParaRPr lang="fr-FR" sz="1000" b="1" dirty="0">
              <a:solidFill>
                <a:srgbClr val="FF0000"/>
              </a:solidFill>
            </a:endParaRPr>
          </a:p>
          <a:p>
            <a:r>
              <a:rPr lang="fr-FR" sz="1000" b="1" dirty="0">
                <a:solidFill>
                  <a:srgbClr val="FF0000"/>
                </a:solidFill>
              </a:rPr>
              <a:t>  @GetMaping</a:t>
            </a:r>
          </a:p>
          <a:p>
            <a:endParaRPr lang="fr-FR" sz="1000" b="1" dirty="0">
              <a:solidFill>
                <a:srgbClr val="FF0000"/>
              </a:solidFill>
            </a:endParaRPr>
          </a:p>
          <a:p>
            <a:r>
              <a:rPr lang="fr-FR" sz="1000" b="1" dirty="0">
                <a:solidFill>
                  <a:srgbClr val="FF0000"/>
                </a:solidFill>
              </a:rPr>
              <a:t>Mapping</a:t>
            </a:r>
          </a:p>
          <a:p>
            <a:endParaRPr lang="fr-FR" sz="1000" b="1" dirty="0">
              <a:solidFill>
                <a:srgbClr val="FF0000"/>
              </a:solidFill>
            </a:endParaRPr>
          </a:p>
          <a:p>
            <a:endParaRPr lang="fr-FR" sz="1000" b="1" dirty="0">
              <a:solidFill>
                <a:srgbClr val="FF0000"/>
              </a:solidFill>
            </a:endParaRPr>
          </a:p>
          <a:p>
            <a:endParaRPr lang="fr-FR" sz="1000" b="1" dirty="0">
              <a:solidFill>
                <a:srgbClr val="FF0000"/>
              </a:solidFill>
            </a:endParaRPr>
          </a:p>
          <a:p>
            <a:endParaRPr lang="fr-FR" sz="1000" b="1" dirty="0">
              <a:solidFill>
                <a:srgbClr val="FF0000"/>
              </a:solidFill>
            </a:endParaRPr>
          </a:p>
          <a:p>
            <a:endParaRPr lang="fr-FR" sz="1000" b="1" dirty="0">
              <a:solidFill>
                <a:srgbClr val="FF0000"/>
              </a:solidFill>
            </a:endParaRPr>
          </a:p>
          <a:p>
            <a:endParaRPr lang="fr-FR" sz="1000" dirty="0"/>
          </a:p>
          <a:p>
            <a:endParaRPr lang="fr-FR" sz="10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8C43425-4A60-40A7-B36F-BFC616837C0F}"/>
                  </a:ext>
                </a:extLst>
              </p14:cNvPr>
              <p14:cNvContentPartPr/>
              <p14:nvPr/>
            </p14:nvContentPartPr>
            <p14:xfrm>
              <a:off x="3212670" y="558540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8C43425-4A60-40A7-B36F-BFC616837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5030" y="45090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66A17138-8130-4C5F-81FA-15591B4A41F5}"/>
                  </a:ext>
                </a:extLst>
              </p14:cNvPr>
              <p14:cNvContentPartPr/>
              <p14:nvPr/>
            </p14:nvContentPartPr>
            <p14:xfrm>
              <a:off x="3581310" y="469620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66A17138-8130-4C5F-81FA-15591B4A41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3310" y="361620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C85AEE47-E0FA-4BF0-8B0C-DE0789A82D01}"/>
              </a:ext>
            </a:extLst>
          </p:cNvPr>
          <p:cNvSpPr txBox="1"/>
          <p:nvPr/>
        </p:nvSpPr>
        <p:spPr>
          <a:xfrm>
            <a:off x="8650437" y="1654555"/>
            <a:ext cx="33193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public Interface </a:t>
            </a:r>
            <a:r>
              <a:rPr lang="fr-FR" sz="1000" dirty="0" err="1">
                <a:solidFill>
                  <a:srgbClr val="00B0F0"/>
                </a:solidFill>
              </a:rPr>
              <a:t>IXxxxDao</a:t>
            </a:r>
            <a:r>
              <a:rPr lang="fr-FR" sz="1000" dirty="0"/>
              <a:t>{</a:t>
            </a:r>
          </a:p>
          <a:p>
            <a:r>
              <a:rPr lang="fr-FR" sz="1000" dirty="0"/>
              <a:t>         </a:t>
            </a:r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00B0F0"/>
                </a:solidFill>
              </a:rPr>
              <a:t>actionXxxx</a:t>
            </a:r>
            <a:r>
              <a:rPr lang="fr-FR" sz="1000" dirty="0"/>
              <a:t>(</a:t>
            </a:r>
            <a:r>
              <a:rPr lang="fr-FR" sz="1000" dirty="0" err="1"/>
              <a:t>xxxx</a:t>
            </a:r>
            <a:r>
              <a:rPr lang="fr-FR" sz="1000" dirty="0"/>
              <a:t> X);</a:t>
            </a:r>
          </a:p>
          <a:p>
            <a:r>
              <a:rPr lang="fr-FR" sz="1000" dirty="0"/>
              <a:t>}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2036FDC-1E06-40F1-8802-171752E3329E}"/>
              </a:ext>
            </a:extLst>
          </p:cNvPr>
          <p:cNvSpPr txBox="1"/>
          <p:nvPr/>
        </p:nvSpPr>
        <p:spPr>
          <a:xfrm>
            <a:off x="4271481" y="2778262"/>
            <a:ext cx="3792678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F0000"/>
                </a:solidFill>
              </a:rPr>
              <a:t>@Service</a:t>
            </a:r>
          </a:p>
          <a:p>
            <a:r>
              <a:rPr lang="fr-FR" sz="1000" dirty="0"/>
              <a:t>public classe </a:t>
            </a:r>
            <a:r>
              <a:rPr lang="fr-FR" sz="1000" dirty="0" err="1"/>
              <a:t>XxxxServiceImpl</a:t>
            </a:r>
            <a:r>
              <a:rPr lang="fr-FR" sz="1000" dirty="0"/>
              <a:t> </a:t>
            </a:r>
            <a:r>
              <a:rPr lang="fr-FR" sz="1000" dirty="0" err="1"/>
              <a:t>implements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92D050"/>
                </a:solidFill>
              </a:rPr>
              <a:t>IXxxxService</a:t>
            </a:r>
            <a:r>
              <a:rPr lang="fr-FR" sz="1000" dirty="0"/>
              <a:t>{</a:t>
            </a:r>
          </a:p>
          <a:p>
            <a:endParaRPr lang="fr-FR" sz="1000" b="1" dirty="0">
              <a:solidFill>
                <a:srgbClr val="FF0000"/>
              </a:solidFill>
            </a:endParaRPr>
          </a:p>
          <a:p>
            <a:r>
              <a:rPr lang="fr-FR" sz="1000" b="1" dirty="0">
                <a:solidFill>
                  <a:srgbClr val="FF0000"/>
                </a:solidFill>
              </a:rPr>
              <a:t>@Autowired</a:t>
            </a:r>
          </a:p>
          <a:p>
            <a:r>
              <a:rPr lang="fr-FR" sz="1000" dirty="0" err="1">
                <a:solidFill>
                  <a:srgbClr val="00B0F0"/>
                </a:solidFill>
              </a:rPr>
              <a:t>IXxxxDao</a:t>
            </a:r>
            <a:r>
              <a:rPr lang="fr-FR" sz="1000" dirty="0">
                <a:solidFill>
                  <a:srgbClr val="00B0F0"/>
                </a:solidFill>
              </a:rPr>
              <a:t> </a:t>
            </a:r>
            <a:r>
              <a:rPr lang="fr-FR" sz="1000" dirty="0">
                <a:solidFill>
                  <a:srgbClr val="0070C0"/>
                </a:solidFill>
              </a:rPr>
              <a:t>dao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@Autowired</a:t>
            </a:r>
          </a:p>
          <a:p>
            <a:r>
              <a:rPr lang="fr-FR" sz="1000" dirty="0" err="1">
                <a:solidFill>
                  <a:srgbClr val="FFC000"/>
                </a:solidFill>
              </a:rPr>
              <a:t>JmsTemplate</a:t>
            </a:r>
            <a:r>
              <a:rPr lang="fr-FR" sz="1000" dirty="0">
                <a:solidFill>
                  <a:srgbClr val="00B0F0"/>
                </a:solidFill>
              </a:rPr>
              <a:t> </a:t>
            </a:r>
            <a:r>
              <a:rPr lang="fr-FR" sz="1000" dirty="0" err="1">
                <a:solidFill>
                  <a:schemeClr val="accent4">
                    <a:lumMod val="75000"/>
                  </a:schemeClr>
                </a:solidFill>
              </a:rPr>
              <a:t>jmsTemplate</a:t>
            </a:r>
            <a:endParaRPr lang="fr-FR" sz="1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0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000" dirty="0"/>
              <a:t>public  </a:t>
            </a:r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92D050"/>
                </a:solidFill>
              </a:rPr>
              <a:t>actionXxxx</a:t>
            </a:r>
            <a:r>
              <a:rPr lang="fr-FR" sz="1000" dirty="0"/>
              <a:t>(produit P){</a:t>
            </a:r>
          </a:p>
          <a:p>
            <a:r>
              <a:rPr lang="fr-FR" sz="1000" dirty="0"/>
              <a:t> </a:t>
            </a:r>
            <a:r>
              <a:rPr lang="fr-FR" sz="1000" dirty="0">
                <a:solidFill>
                  <a:srgbClr val="0070C0"/>
                </a:solidFill>
              </a:rPr>
              <a:t>dao.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00B0F0"/>
                </a:solidFill>
              </a:rPr>
              <a:t>actionXxxx</a:t>
            </a:r>
            <a:r>
              <a:rPr lang="fr-FR" sz="1000" dirty="0"/>
              <a:t>(p);</a:t>
            </a:r>
          </a:p>
          <a:p>
            <a:r>
              <a:rPr lang="fr-FR" sz="1000" dirty="0"/>
              <a:t> </a:t>
            </a:r>
            <a:r>
              <a:rPr lang="fr-FR" sz="1000" dirty="0" err="1">
                <a:solidFill>
                  <a:schemeClr val="accent4">
                    <a:lumMod val="75000"/>
                  </a:schemeClr>
                </a:solidFill>
              </a:rPr>
              <a:t>jmsTemplate.</a:t>
            </a:r>
            <a:r>
              <a:rPr lang="fr-FR" sz="1000" dirty="0" err="1"/>
              <a:t>send</a:t>
            </a:r>
            <a:r>
              <a:rPr lang="fr-FR" altLang="fr-FR" sz="1000" dirty="0"/>
              <a:t>("</a:t>
            </a:r>
            <a:r>
              <a:rPr lang="fr-FR" altLang="fr-FR" sz="1000" dirty="0" err="1"/>
              <a:t>Q_INVENTORY",new</a:t>
            </a:r>
            <a:r>
              <a:rPr lang="fr-FR" altLang="fr-FR" sz="1000" dirty="0"/>
              <a:t> </a:t>
            </a:r>
            <a:r>
              <a:rPr lang="fr-FR" altLang="fr-FR" sz="1000" dirty="0" err="1"/>
              <a:t>MessageProduit</a:t>
            </a:r>
            <a:r>
              <a:rPr lang="fr-FR" altLang="fr-FR" sz="1000" dirty="0"/>
              <a:t>(</a:t>
            </a:r>
            <a:r>
              <a:rPr lang="fr-FR" altLang="fr-FR" sz="1000" dirty="0" err="1"/>
              <a:t>p.getNom</a:t>
            </a:r>
            <a:r>
              <a:rPr lang="fr-FR" altLang="fr-FR" sz="1000" dirty="0"/>
              <a:t>()) ); </a:t>
            </a:r>
          </a:p>
          <a:p>
            <a:endParaRPr lang="fr-FR" sz="1000" dirty="0"/>
          </a:p>
          <a:p>
            <a:r>
              <a:rPr lang="fr-FR" sz="1000" dirty="0"/>
              <a:t>  }</a:t>
            </a:r>
          </a:p>
          <a:p>
            <a:r>
              <a:rPr lang="fr-F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63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8DA72D6-D7C0-45AF-92EA-339CB5744617}"/>
              </a:ext>
            </a:extLst>
          </p:cNvPr>
          <p:cNvCxnSpPr/>
          <p:nvPr/>
        </p:nvCxnSpPr>
        <p:spPr>
          <a:xfrm>
            <a:off x="4161453" y="755780"/>
            <a:ext cx="0" cy="50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3E2D394-FA58-4273-A11C-394F30BAC455}"/>
              </a:ext>
            </a:extLst>
          </p:cNvPr>
          <p:cNvCxnSpPr/>
          <p:nvPr/>
        </p:nvCxnSpPr>
        <p:spPr>
          <a:xfrm>
            <a:off x="8174187" y="612940"/>
            <a:ext cx="0" cy="50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590DBFF-989F-43E4-9A7B-8FEAAE0EFF80}"/>
              </a:ext>
            </a:extLst>
          </p:cNvPr>
          <p:cNvSpPr txBox="1"/>
          <p:nvPr/>
        </p:nvSpPr>
        <p:spPr>
          <a:xfrm>
            <a:off x="608784" y="177957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Présentation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BDDE04-22A8-4D55-BE12-A9EE80E469AD}"/>
              </a:ext>
            </a:extLst>
          </p:cNvPr>
          <p:cNvSpPr txBox="1"/>
          <p:nvPr/>
        </p:nvSpPr>
        <p:spPr>
          <a:xfrm>
            <a:off x="5474505" y="127260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Service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7B88BB-0485-45AB-9121-B22B471B42F8}"/>
              </a:ext>
            </a:extLst>
          </p:cNvPr>
          <p:cNvSpPr txBox="1"/>
          <p:nvPr/>
        </p:nvSpPr>
        <p:spPr>
          <a:xfrm>
            <a:off x="9846927" y="85728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Persistance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51A5915-E7B6-4CEA-A87D-8CE271095BF6}"/>
              </a:ext>
            </a:extLst>
          </p:cNvPr>
          <p:cNvSpPr txBox="1"/>
          <p:nvPr/>
        </p:nvSpPr>
        <p:spPr>
          <a:xfrm>
            <a:off x="8498037" y="959393"/>
            <a:ext cx="331930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public Classe </a:t>
            </a:r>
            <a:r>
              <a:rPr lang="fr-FR" sz="1000" dirty="0" err="1"/>
              <a:t>Hibernateutil</a:t>
            </a:r>
            <a:endParaRPr lang="fr-FR" sz="1000" dirty="0"/>
          </a:p>
          <a:p>
            <a:r>
              <a:rPr lang="fr-FR" sz="1000" dirty="0"/>
              <a:t>         public </a:t>
            </a:r>
            <a:r>
              <a:rPr lang="fr-FR" sz="1000" dirty="0" err="1"/>
              <a:t>Static</a:t>
            </a:r>
            <a:r>
              <a:rPr lang="fr-FR" sz="1000" dirty="0"/>
              <a:t> Sessions </a:t>
            </a:r>
            <a:r>
              <a:rPr lang="fr-FR" sz="1000" dirty="0" err="1"/>
              <a:t>Factory</a:t>
            </a:r>
            <a:r>
              <a:rPr lang="fr-FR" sz="1000" dirty="0"/>
              <a:t> </a:t>
            </a:r>
            <a:r>
              <a:rPr lang="fr-FR" sz="1000" dirty="0" err="1"/>
              <a:t>getSession</a:t>
            </a:r>
            <a:r>
              <a:rPr lang="fr-FR" sz="1000" dirty="0"/>
              <a:t> </a:t>
            </a:r>
            <a:r>
              <a:rPr lang="fr-FR" sz="1000" dirty="0" err="1"/>
              <a:t>Factory</a:t>
            </a:r>
            <a:r>
              <a:rPr lang="fr-FR" sz="1000" dirty="0"/>
              <a:t>(){</a:t>
            </a:r>
          </a:p>
          <a:p>
            <a:r>
              <a:rPr lang="fr-FR" sz="1000" dirty="0"/>
              <a:t>…</a:t>
            </a:r>
          </a:p>
          <a:p>
            <a:r>
              <a:rPr lang="fr-FR" sz="1000" dirty="0"/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E930A09-C2B1-40E1-B78D-2A9CCC97C190}"/>
              </a:ext>
            </a:extLst>
          </p:cNvPr>
          <p:cNvSpPr txBox="1"/>
          <p:nvPr/>
        </p:nvSpPr>
        <p:spPr>
          <a:xfrm>
            <a:off x="8452600" y="1881342"/>
            <a:ext cx="33193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public Interface </a:t>
            </a:r>
            <a:r>
              <a:rPr lang="fr-FR" sz="1000" dirty="0" err="1">
                <a:solidFill>
                  <a:srgbClr val="00B0F0"/>
                </a:solidFill>
              </a:rPr>
              <a:t>IProduitDao</a:t>
            </a:r>
            <a:r>
              <a:rPr lang="fr-FR" sz="1000" dirty="0"/>
              <a:t>{</a:t>
            </a:r>
          </a:p>
          <a:p>
            <a:r>
              <a:rPr lang="fr-FR" sz="1000" dirty="0"/>
              <a:t>         </a:t>
            </a:r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00B0F0"/>
                </a:solidFill>
              </a:rPr>
              <a:t>createProduit</a:t>
            </a:r>
            <a:r>
              <a:rPr lang="fr-FR" sz="1000" dirty="0"/>
              <a:t>(produit P);</a:t>
            </a:r>
          </a:p>
          <a:p>
            <a:r>
              <a:rPr lang="fr-FR" sz="1000" dirty="0"/>
              <a:t>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DFBC53-755A-4C04-987F-C77B257D7584}"/>
              </a:ext>
            </a:extLst>
          </p:cNvPr>
          <p:cNvSpPr txBox="1"/>
          <p:nvPr/>
        </p:nvSpPr>
        <p:spPr>
          <a:xfrm>
            <a:off x="8498037" y="2695792"/>
            <a:ext cx="331930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F0000"/>
                </a:solidFill>
              </a:rPr>
              <a:t>@Reposotory</a:t>
            </a:r>
          </a:p>
          <a:p>
            <a:r>
              <a:rPr lang="fr-FR" sz="1000" dirty="0"/>
              <a:t>public classe </a:t>
            </a:r>
            <a:r>
              <a:rPr lang="fr-FR" sz="1000" dirty="0" err="1"/>
              <a:t>ProduitDaoImpl</a:t>
            </a:r>
            <a:r>
              <a:rPr lang="fr-FR" sz="1000" dirty="0"/>
              <a:t> </a:t>
            </a:r>
            <a:r>
              <a:rPr lang="fr-FR" sz="1000" dirty="0" err="1"/>
              <a:t>implements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00B0F0"/>
                </a:solidFill>
              </a:rPr>
              <a:t>IproduitDao</a:t>
            </a:r>
            <a:r>
              <a:rPr lang="fr-FR" sz="1000" dirty="0"/>
              <a:t>{</a:t>
            </a:r>
          </a:p>
          <a:p>
            <a:r>
              <a:rPr lang="fr-FR" sz="1000" dirty="0"/>
              <a:t>    public  </a:t>
            </a:r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00B0F0"/>
                </a:solidFill>
              </a:rPr>
              <a:t>createProduit</a:t>
            </a:r>
            <a:r>
              <a:rPr lang="fr-FR" sz="1000" dirty="0"/>
              <a:t>(produit P){</a:t>
            </a:r>
          </a:p>
          <a:p>
            <a:r>
              <a:rPr lang="fr-FR" sz="1000" dirty="0"/>
              <a:t>                </a:t>
            </a:r>
            <a:r>
              <a:rPr lang="fr-FR" sz="1000" dirty="0" err="1"/>
              <a:t>SessionFactory</a:t>
            </a:r>
            <a:r>
              <a:rPr lang="fr-FR" sz="1000" dirty="0"/>
              <a:t> </a:t>
            </a:r>
            <a:r>
              <a:rPr lang="fr-FR" sz="1000" dirty="0" err="1"/>
              <a:t>fact</a:t>
            </a:r>
            <a:r>
              <a:rPr lang="fr-FR" sz="1000" dirty="0"/>
              <a:t>…..</a:t>
            </a:r>
          </a:p>
          <a:p>
            <a:r>
              <a:rPr lang="fr-FR" sz="1000" dirty="0"/>
              <a:t>                ……</a:t>
            </a:r>
          </a:p>
          <a:p>
            <a:r>
              <a:rPr lang="fr-FR" sz="1000" dirty="0"/>
              <a:t>                </a:t>
            </a:r>
            <a:r>
              <a:rPr lang="fr-FR" sz="1000" dirty="0" err="1"/>
              <a:t>session.merge</a:t>
            </a:r>
            <a:r>
              <a:rPr lang="fr-FR" sz="1000" dirty="0"/>
              <a:t>(p) </a:t>
            </a:r>
          </a:p>
          <a:p>
            <a:r>
              <a:rPr lang="fr-FR" sz="1000" dirty="0"/>
              <a:t>  }</a:t>
            </a:r>
          </a:p>
          <a:p>
            <a:r>
              <a:rPr lang="fr-FR" sz="1000" dirty="0"/>
              <a:t>}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19A70B-3FFF-4024-A25A-A2287EED140E}"/>
              </a:ext>
            </a:extLst>
          </p:cNvPr>
          <p:cNvSpPr txBox="1"/>
          <p:nvPr/>
        </p:nvSpPr>
        <p:spPr>
          <a:xfrm>
            <a:off x="4531030" y="819312"/>
            <a:ext cx="33193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public Interface </a:t>
            </a:r>
            <a:r>
              <a:rPr lang="fr-FR" sz="1000" dirty="0" err="1">
                <a:solidFill>
                  <a:srgbClr val="92D050"/>
                </a:solidFill>
              </a:rPr>
              <a:t>IProduitService</a:t>
            </a:r>
            <a:r>
              <a:rPr lang="fr-FR" sz="1000" dirty="0"/>
              <a:t>{</a:t>
            </a:r>
          </a:p>
          <a:p>
            <a:r>
              <a:rPr lang="fr-FR" sz="1000" dirty="0"/>
              <a:t>         </a:t>
            </a:r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>
                <a:solidFill>
                  <a:srgbClr val="D749C3"/>
                </a:solidFill>
              </a:rPr>
              <a:t>createProduit</a:t>
            </a:r>
            <a:r>
              <a:rPr lang="fr-FR" sz="1000" dirty="0">
                <a:solidFill>
                  <a:srgbClr val="D749C3"/>
                </a:solidFill>
              </a:rPr>
              <a:t>(</a:t>
            </a:r>
            <a:r>
              <a:rPr lang="fr-FR" sz="1000" dirty="0"/>
              <a:t>produit P);</a:t>
            </a:r>
          </a:p>
          <a:p>
            <a:r>
              <a:rPr lang="fr-FR" sz="1000" dirty="0"/>
              <a:t>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D23161-D3E1-4E79-8F85-CE80893CEA71}"/>
              </a:ext>
            </a:extLst>
          </p:cNvPr>
          <p:cNvSpPr txBox="1"/>
          <p:nvPr/>
        </p:nvSpPr>
        <p:spPr>
          <a:xfrm>
            <a:off x="287953" y="885436"/>
            <a:ext cx="331930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000" dirty="0"/>
          </a:p>
          <a:p>
            <a:r>
              <a:rPr lang="fr-FR" sz="1000" b="1" dirty="0">
                <a:solidFill>
                  <a:srgbClr val="FF0000"/>
                </a:solidFill>
              </a:rPr>
              <a:t>@RestController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@RequestMapping</a:t>
            </a:r>
            <a:r>
              <a:rPr lang="fr-FR" sz="1000" dirty="0"/>
              <a:t>(« /api/v1/produit »)</a:t>
            </a:r>
          </a:p>
          <a:p>
            <a:endParaRPr lang="fr-FR" sz="1000" dirty="0"/>
          </a:p>
          <a:p>
            <a:r>
              <a:rPr lang="fr-FR" sz="1000" dirty="0"/>
              <a:t>public classe </a:t>
            </a:r>
            <a:r>
              <a:rPr lang="fr-FR" sz="1000" dirty="0" err="1">
                <a:solidFill>
                  <a:srgbClr val="000099"/>
                </a:solidFill>
              </a:rPr>
              <a:t>ProduitController</a:t>
            </a:r>
            <a:r>
              <a:rPr lang="fr-FR" sz="1000" dirty="0"/>
              <a:t>{</a:t>
            </a:r>
          </a:p>
          <a:p>
            <a:r>
              <a:rPr lang="fr-FR" sz="1000" b="1" dirty="0">
                <a:solidFill>
                  <a:srgbClr val="FF0000"/>
                </a:solidFill>
              </a:rPr>
              <a:t>@Autowired</a:t>
            </a:r>
          </a:p>
          <a:p>
            <a:r>
              <a:rPr lang="fr-FR" sz="1000" dirty="0" err="1">
                <a:solidFill>
                  <a:srgbClr val="92D050"/>
                </a:solidFill>
              </a:rPr>
              <a:t>IProduitService</a:t>
            </a:r>
            <a:r>
              <a:rPr lang="fr-FR" sz="1000" dirty="0">
                <a:solidFill>
                  <a:srgbClr val="92D050"/>
                </a:solidFill>
              </a:rPr>
              <a:t> </a:t>
            </a:r>
            <a:r>
              <a:rPr lang="fr-FR" sz="1000" dirty="0">
                <a:solidFill>
                  <a:srgbClr val="996633"/>
                </a:solidFill>
              </a:rPr>
              <a:t>service</a:t>
            </a:r>
            <a:r>
              <a:rPr lang="fr-FR" sz="1000" dirty="0"/>
              <a:t>;</a:t>
            </a:r>
          </a:p>
          <a:p>
            <a:endParaRPr lang="fr-FR" sz="1000" b="1" dirty="0">
              <a:solidFill>
                <a:srgbClr val="FF0000"/>
              </a:solidFill>
            </a:endParaRPr>
          </a:p>
          <a:p>
            <a:r>
              <a:rPr lang="fr-FR" sz="1000" b="1" dirty="0">
                <a:solidFill>
                  <a:srgbClr val="FF0000"/>
                </a:solidFill>
              </a:rPr>
              <a:t>@PostMapping</a:t>
            </a:r>
          </a:p>
          <a:p>
            <a:r>
              <a:rPr lang="fr-FR" sz="1000" dirty="0" err="1"/>
              <a:t>void</a:t>
            </a:r>
            <a:r>
              <a:rPr lang="fr-FR" sz="1000" dirty="0"/>
              <a:t> </a:t>
            </a:r>
            <a:r>
              <a:rPr lang="fr-FR" sz="1000" dirty="0" err="1"/>
              <a:t>createProduit</a:t>
            </a:r>
            <a:r>
              <a:rPr lang="fr-FR" sz="1000" dirty="0"/>
              <a:t>(</a:t>
            </a:r>
            <a:r>
              <a:rPr lang="fr-FR" sz="1000" dirty="0">
                <a:solidFill>
                  <a:srgbClr val="FF0000"/>
                </a:solidFill>
              </a:rPr>
              <a:t>@RequestBody </a:t>
            </a:r>
            <a:r>
              <a:rPr lang="fr-FR" sz="1000" dirty="0"/>
              <a:t>Produit p) {</a:t>
            </a:r>
          </a:p>
          <a:p>
            <a:r>
              <a:rPr lang="fr-FR" sz="1000" dirty="0">
                <a:solidFill>
                  <a:srgbClr val="92D050"/>
                </a:solidFill>
              </a:rPr>
              <a:t>            </a:t>
            </a:r>
            <a:r>
              <a:rPr lang="fr-FR" sz="1000" dirty="0" err="1">
                <a:solidFill>
                  <a:srgbClr val="996633"/>
                </a:solidFill>
              </a:rPr>
              <a:t>service.</a:t>
            </a:r>
            <a:r>
              <a:rPr lang="fr-FR" sz="1000" dirty="0" err="1">
                <a:solidFill>
                  <a:srgbClr val="D749C3"/>
                </a:solidFill>
              </a:rPr>
              <a:t>createProduit</a:t>
            </a:r>
            <a:r>
              <a:rPr lang="fr-FR" sz="1000" dirty="0">
                <a:solidFill>
                  <a:srgbClr val="D749C3"/>
                </a:solidFill>
              </a:rPr>
              <a:t>(p);</a:t>
            </a:r>
            <a:endParaRPr lang="fr-FR" sz="1000" dirty="0">
              <a:solidFill>
                <a:srgbClr val="92D050"/>
              </a:solidFill>
            </a:endParaRPr>
          </a:p>
          <a:p>
            <a:r>
              <a:rPr lang="fr-FR" sz="1000" dirty="0">
                <a:solidFill>
                  <a:srgbClr val="92D050"/>
                </a:solidFill>
              </a:rPr>
              <a:t> </a:t>
            </a:r>
            <a:endParaRPr lang="fr-FR" sz="1000" dirty="0"/>
          </a:p>
          <a:p>
            <a:r>
              <a:rPr lang="fr-FR" sz="1000" dirty="0"/>
              <a:t>;</a:t>
            </a:r>
          </a:p>
          <a:p>
            <a:r>
              <a:rPr lang="fr-FR" sz="1000" dirty="0"/>
              <a:t>}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8C43425-4A60-40A7-B36F-BFC616837C0F}"/>
                  </a:ext>
                </a:extLst>
              </p14:cNvPr>
              <p14:cNvContentPartPr/>
              <p14:nvPr/>
            </p14:nvContentPartPr>
            <p14:xfrm>
              <a:off x="3212670" y="558540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8C43425-4A60-40A7-B36F-BFC616837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5030" y="45090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66A17138-8130-4C5F-81FA-15591B4A41F5}"/>
                  </a:ext>
                </a:extLst>
              </p14:cNvPr>
              <p14:cNvContentPartPr/>
              <p14:nvPr/>
            </p14:nvContentPartPr>
            <p14:xfrm>
              <a:off x="3581310" y="469620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66A17138-8130-4C5F-81FA-15591B4A41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3310" y="361620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264EE923-4D9A-49B7-8CDD-A537DA2C2C8F}"/>
              </a:ext>
            </a:extLst>
          </p:cNvPr>
          <p:cNvSpPr/>
          <p:nvPr/>
        </p:nvSpPr>
        <p:spPr>
          <a:xfrm>
            <a:off x="4492438" y="1450455"/>
            <a:ext cx="5295967" cy="1282659"/>
          </a:xfrm>
          <a:custGeom>
            <a:avLst/>
            <a:gdLst>
              <a:gd name="connsiteX0" fmla="*/ 0 w 5356106"/>
              <a:gd name="connsiteY0" fmla="*/ 2035695 h 2035695"/>
              <a:gd name="connsiteX1" fmla="*/ 4527550 w 5356106"/>
              <a:gd name="connsiteY1" fmla="*/ 111645 h 2035695"/>
              <a:gd name="connsiteX2" fmla="*/ 5340350 w 5356106"/>
              <a:gd name="connsiteY2" fmla="*/ 397395 h 2035695"/>
              <a:gd name="connsiteX0" fmla="*/ 0 w 5302254"/>
              <a:gd name="connsiteY0" fmla="*/ 1282659 h 1282659"/>
              <a:gd name="connsiteX1" fmla="*/ 4473698 w 5302254"/>
              <a:gd name="connsiteY1" fmla="*/ 111645 h 1282659"/>
              <a:gd name="connsiteX2" fmla="*/ 5286498 w 5302254"/>
              <a:gd name="connsiteY2" fmla="*/ 397395 h 128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2254" h="1282659">
                <a:moveTo>
                  <a:pt x="0" y="1282659"/>
                </a:moveTo>
                <a:cubicBezTo>
                  <a:pt x="1818746" y="457159"/>
                  <a:pt x="3583640" y="384695"/>
                  <a:pt x="4473698" y="111645"/>
                </a:cubicBezTo>
                <a:cubicBezTo>
                  <a:pt x="5363756" y="-161405"/>
                  <a:pt x="5325127" y="117995"/>
                  <a:pt x="5286498" y="397395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716645E-82AB-4865-A9A6-C2C0B6A7EE4B}"/>
              </a:ext>
            </a:extLst>
          </p:cNvPr>
          <p:cNvSpPr/>
          <p:nvPr/>
        </p:nvSpPr>
        <p:spPr>
          <a:xfrm>
            <a:off x="11315694" y="3647410"/>
            <a:ext cx="464813" cy="37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?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1BFC557-B0AB-4F23-8BEC-24C80C3DDCAA}"/>
              </a:ext>
            </a:extLst>
          </p:cNvPr>
          <p:cNvGrpSpPr/>
          <p:nvPr/>
        </p:nvGrpSpPr>
        <p:grpSpPr>
          <a:xfrm>
            <a:off x="8748890" y="5334000"/>
            <a:ext cx="1886602" cy="754380"/>
            <a:chOff x="8748890" y="5334000"/>
            <a:chExt cx="1886602" cy="75438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1397BA-F0A9-460C-9128-CF79B30142FA}"/>
                </a:ext>
              </a:extLst>
            </p:cNvPr>
            <p:cNvSpPr/>
            <p:nvPr/>
          </p:nvSpPr>
          <p:spPr>
            <a:xfrm>
              <a:off x="8783838" y="5334000"/>
              <a:ext cx="1851654" cy="75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Relation avec BDD gérée via Hibernate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42DCA21-87B6-4DF6-B53A-49A98E32ADB3}"/>
                </a:ext>
              </a:extLst>
            </p:cNvPr>
            <p:cNvSpPr/>
            <p:nvPr/>
          </p:nvSpPr>
          <p:spPr>
            <a:xfrm>
              <a:off x="8748890" y="5521417"/>
              <a:ext cx="464813" cy="37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?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674FE69F-18BE-4304-8C36-80421DD4304F}"/>
              </a:ext>
            </a:extLst>
          </p:cNvPr>
          <p:cNvGrpSpPr/>
          <p:nvPr/>
        </p:nvGrpSpPr>
        <p:grpSpPr>
          <a:xfrm>
            <a:off x="4158357" y="1778477"/>
            <a:ext cx="4012724" cy="2467649"/>
            <a:chOff x="4161454" y="2620882"/>
            <a:chExt cx="4012724" cy="246764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D3F1DD2-A66E-4AA1-B5C7-6C9918E78252}"/>
                </a:ext>
              </a:extLst>
            </p:cNvPr>
            <p:cNvSpPr txBox="1"/>
            <p:nvPr/>
          </p:nvSpPr>
          <p:spPr>
            <a:xfrm>
              <a:off x="4161454" y="2841762"/>
              <a:ext cx="4012724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solidFill>
                    <a:srgbClr val="FF0000"/>
                  </a:solidFill>
                </a:rPr>
                <a:t>@Service</a:t>
              </a:r>
            </a:p>
            <a:p>
              <a:r>
                <a:rPr lang="fr-FR" sz="1000" dirty="0"/>
                <a:t>public classe </a:t>
              </a:r>
              <a:r>
                <a:rPr lang="fr-FR" sz="1000" dirty="0" err="1"/>
                <a:t>ProduitServiceImpl</a:t>
              </a:r>
              <a:r>
                <a:rPr lang="fr-FR" sz="1000" dirty="0"/>
                <a:t> </a:t>
              </a:r>
              <a:r>
                <a:rPr lang="fr-FR" sz="1000" dirty="0" err="1"/>
                <a:t>implements</a:t>
              </a:r>
              <a:r>
                <a:rPr lang="fr-FR" sz="1000" dirty="0"/>
                <a:t> </a:t>
              </a:r>
              <a:r>
                <a:rPr lang="fr-FR" sz="1000" dirty="0" err="1">
                  <a:solidFill>
                    <a:srgbClr val="92D050"/>
                  </a:solidFill>
                </a:rPr>
                <a:t>IProduitService</a:t>
              </a:r>
              <a:r>
                <a:rPr lang="fr-FR" sz="1000" dirty="0"/>
                <a:t>{</a:t>
              </a:r>
            </a:p>
            <a:p>
              <a:endParaRPr lang="fr-FR" sz="1000" b="1" dirty="0">
                <a:solidFill>
                  <a:srgbClr val="FF0000"/>
                </a:solidFill>
              </a:endParaRPr>
            </a:p>
            <a:p>
              <a:r>
                <a:rPr lang="fr-FR" sz="1000" b="1" dirty="0">
                  <a:solidFill>
                    <a:srgbClr val="FF0000"/>
                  </a:solidFill>
                </a:rPr>
                <a:t>@Autowired</a:t>
              </a:r>
            </a:p>
            <a:p>
              <a:r>
                <a:rPr lang="fr-FR" sz="1000" dirty="0" err="1">
                  <a:solidFill>
                    <a:srgbClr val="00B0F0"/>
                  </a:solidFill>
                </a:rPr>
                <a:t>IProduitDao</a:t>
              </a:r>
              <a:r>
                <a:rPr lang="fr-FR" sz="1000" dirty="0">
                  <a:solidFill>
                    <a:srgbClr val="00B0F0"/>
                  </a:solidFill>
                </a:rPr>
                <a:t> </a:t>
              </a:r>
              <a:r>
                <a:rPr lang="fr-FR" sz="1000" dirty="0">
                  <a:solidFill>
                    <a:srgbClr val="0070C0"/>
                  </a:solidFill>
                </a:rPr>
                <a:t>dao</a:t>
              </a:r>
            </a:p>
            <a:p>
              <a:r>
                <a:rPr lang="fr-FR" sz="1000" b="1" dirty="0">
                  <a:solidFill>
                    <a:srgbClr val="FF0000"/>
                  </a:solidFill>
                </a:rPr>
                <a:t>@Autowired</a:t>
              </a:r>
            </a:p>
            <a:p>
              <a:r>
                <a:rPr lang="fr-FR" sz="1000" dirty="0" err="1">
                  <a:solidFill>
                    <a:srgbClr val="FFC000"/>
                  </a:solidFill>
                </a:rPr>
                <a:t>JmsTemplate</a:t>
              </a:r>
              <a:r>
                <a:rPr lang="fr-FR" sz="1000" dirty="0">
                  <a:solidFill>
                    <a:srgbClr val="00B0F0"/>
                  </a:solidFill>
                </a:rPr>
                <a:t> </a:t>
              </a:r>
              <a:r>
                <a:rPr lang="fr-FR" sz="1000" dirty="0" err="1">
                  <a:solidFill>
                    <a:schemeClr val="accent4">
                      <a:lumMod val="75000"/>
                    </a:schemeClr>
                  </a:solidFill>
                </a:rPr>
                <a:t>jmsTemplate</a:t>
              </a:r>
              <a:endParaRPr lang="fr-FR" sz="1000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endParaRPr lang="fr-FR" sz="10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fr-FR" sz="1000" dirty="0"/>
                <a:t>public  </a:t>
              </a:r>
              <a:r>
                <a:rPr lang="fr-FR" sz="1000" dirty="0" err="1"/>
                <a:t>void</a:t>
              </a:r>
              <a:r>
                <a:rPr lang="fr-FR" sz="1000" dirty="0"/>
                <a:t> </a:t>
              </a:r>
              <a:r>
                <a:rPr lang="fr-FR" sz="1000" dirty="0" err="1">
                  <a:solidFill>
                    <a:srgbClr val="D749C3"/>
                  </a:solidFill>
                </a:rPr>
                <a:t>createProduit</a:t>
              </a:r>
              <a:r>
                <a:rPr lang="fr-FR" sz="1000" dirty="0"/>
                <a:t>(produit P){</a:t>
              </a:r>
            </a:p>
            <a:p>
              <a:r>
                <a:rPr lang="fr-FR" sz="1000" dirty="0"/>
                <a:t> </a:t>
              </a:r>
              <a:r>
                <a:rPr lang="fr-FR" sz="1000" dirty="0">
                  <a:solidFill>
                    <a:srgbClr val="0070C0"/>
                  </a:solidFill>
                </a:rPr>
                <a:t>dao.</a:t>
              </a:r>
              <a:r>
                <a:rPr lang="fr-FR" sz="1000" dirty="0"/>
                <a:t> </a:t>
              </a:r>
              <a:r>
                <a:rPr lang="fr-FR" sz="1000" dirty="0" err="1">
                  <a:solidFill>
                    <a:srgbClr val="00B0F0"/>
                  </a:solidFill>
                </a:rPr>
                <a:t>createProduit</a:t>
              </a:r>
              <a:r>
                <a:rPr lang="fr-FR" sz="1000" dirty="0"/>
                <a:t>(p);</a:t>
              </a:r>
            </a:p>
            <a:p>
              <a:r>
                <a:rPr lang="fr-FR" sz="1000" dirty="0"/>
                <a:t> </a:t>
              </a:r>
              <a:r>
                <a:rPr lang="fr-FR" sz="1000" dirty="0" err="1">
                  <a:solidFill>
                    <a:schemeClr val="accent4">
                      <a:lumMod val="75000"/>
                    </a:schemeClr>
                  </a:solidFill>
                </a:rPr>
                <a:t>jmsTemplate.</a:t>
              </a:r>
              <a:r>
                <a:rPr lang="fr-FR" sz="1000" dirty="0" err="1"/>
                <a:t>send</a:t>
              </a:r>
              <a:r>
                <a:rPr lang="fr-FR" altLang="fr-FR" sz="1000" dirty="0"/>
                <a:t>("</a:t>
              </a:r>
              <a:r>
                <a:rPr lang="fr-FR" altLang="fr-FR" sz="1000" dirty="0" err="1"/>
                <a:t>Q_INVENTORY",new</a:t>
              </a:r>
              <a:r>
                <a:rPr lang="fr-FR" altLang="fr-FR" sz="1000" dirty="0"/>
                <a:t> </a:t>
              </a:r>
              <a:r>
                <a:rPr lang="fr-FR" altLang="fr-FR" sz="1000" dirty="0" err="1"/>
                <a:t>MessageProduit</a:t>
              </a:r>
              <a:r>
                <a:rPr lang="fr-FR" altLang="fr-FR" sz="1000" dirty="0"/>
                <a:t>(</a:t>
              </a:r>
              <a:r>
                <a:rPr lang="fr-FR" altLang="fr-FR" sz="1000" dirty="0" err="1"/>
                <a:t>p.getNom</a:t>
              </a:r>
              <a:r>
                <a:rPr lang="fr-FR" altLang="fr-FR" sz="1000" dirty="0"/>
                <a:t>()) ); </a:t>
              </a:r>
            </a:p>
            <a:p>
              <a:endParaRPr lang="fr-FR" sz="1000" dirty="0"/>
            </a:p>
            <a:p>
              <a:r>
                <a:rPr lang="fr-FR" sz="1000" dirty="0"/>
                <a:t>  }</a:t>
              </a:r>
            </a:p>
            <a:p>
              <a:r>
                <a:rPr lang="fr-FR" sz="1000" dirty="0"/>
                <a:t>}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80D19E-AF61-4FBC-8526-2875E0D078DF}"/>
                </a:ext>
              </a:extLst>
            </p:cNvPr>
            <p:cNvSpPr/>
            <p:nvPr/>
          </p:nvSpPr>
          <p:spPr>
            <a:xfrm>
              <a:off x="4300070" y="2620882"/>
              <a:ext cx="3596921" cy="234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Méthode 1 : Avec Injection de dépendances par Attributs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7534533-0AE9-4083-93AD-5492F02C98FC}"/>
              </a:ext>
            </a:extLst>
          </p:cNvPr>
          <p:cNvGrpSpPr/>
          <p:nvPr/>
        </p:nvGrpSpPr>
        <p:grpSpPr>
          <a:xfrm>
            <a:off x="4204810" y="4349571"/>
            <a:ext cx="4012724" cy="2435883"/>
            <a:chOff x="4161454" y="2621870"/>
            <a:chExt cx="4012724" cy="243588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3ACB067-EB87-48A3-9A19-1E76836C8DF1}"/>
                </a:ext>
              </a:extLst>
            </p:cNvPr>
            <p:cNvSpPr txBox="1"/>
            <p:nvPr/>
          </p:nvSpPr>
          <p:spPr>
            <a:xfrm>
              <a:off x="4161454" y="2841762"/>
              <a:ext cx="4012724" cy="22159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solidFill>
                    <a:srgbClr val="FF0000"/>
                  </a:solidFill>
                </a:rPr>
                <a:t>@Service</a:t>
              </a:r>
            </a:p>
            <a:p>
              <a:r>
                <a:rPr lang="fr-FR" sz="1000" dirty="0"/>
                <a:t>public classe </a:t>
              </a:r>
              <a:r>
                <a:rPr lang="fr-FR" sz="1000" dirty="0" err="1"/>
                <a:t>ProduitServiceImpl</a:t>
              </a:r>
              <a:r>
                <a:rPr lang="fr-FR" sz="1000" dirty="0"/>
                <a:t> </a:t>
              </a:r>
              <a:r>
                <a:rPr lang="fr-FR" sz="1000" dirty="0" err="1"/>
                <a:t>implements</a:t>
              </a:r>
              <a:r>
                <a:rPr lang="fr-FR" sz="1000" dirty="0"/>
                <a:t> </a:t>
              </a:r>
              <a:r>
                <a:rPr lang="fr-FR" sz="1000" dirty="0" err="1">
                  <a:solidFill>
                    <a:srgbClr val="92D050"/>
                  </a:solidFill>
                </a:rPr>
                <a:t>IProduitService</a:t>
              </a:r>
              <a:r>
                <a:rPr lang="fr-FR" sz="1000" dirty="0"/>
                <a:t>{</a:t>
              </a:r>
            </a:p>
            <a:p>
              <a:endParaRPr lang="fr-FR" sz="1000" b="1" dirty="0">
                <a:solidFill>
                  <a:srgbClr val="FF0000"/>
                </a:solidFill>
              </a:endParaRPr>
            </a:p>
            <a:p>
              <a:r>
                <a:rPr lang="fr-FR" sz="1000" dirty="0" err="1">
                  <a:solidFill>
                    <a:srgbClr val="00B0F0"/>
                  </a:solidFill>
                </a:rPr>
                <a:t>IProduitDao</a:t>
              </a:r>
              <a:r>
                <a:rPr lang="fr-FR" sz="1000" dirty="0">
                  <a:solidFill>
                    <a:srgbClr val="00B0F0"/>
                  </a:solidFill>
                </a:rPr>
                <a:t> </a:t>
              </a:r>
              <a:r>
                <a:rPr lang="fr-FR" sz="1000" dirty="0">
                  <a:solidFill>
                    <a:srgbClr val="0070C0"/>
                  </a:solidFill>
                </a:rPr>
                <a:t>dao</a:t>
              </a:r>
            </a:p>
            <a:p>
              <a:endParaRPr lang="fr-FR" sz="1000" dirty="0">
                <a:solidFill>
                  <a:srgbClr val="0070C0"/>
                </a:solidFill>
              </a:endParaRPr>
            </a:p>
            <a:p>
              <a:r>
                <a:rPr lang="fr-FR" sz="1000" b="1" dirty="0">
                  <a:solidFill>
                    <a:srgbClr val="FF0000"/>
                  </a:solidFill>
                </a:rPr>
                <a:t>@Autowired </a:t>
              </a:r>
              <a:r>
                <a:rPr lang="fr-FR" sz="900" dirty="0">
                  <a:solidFill>
                    <a:srgbClr val="FF0000"/>
                  </a:solidFill>
                </a:rPr>
                <a:t>(Annotation facultative)</a:t>
              </a:r>
            </a:p>
            <a:p>
              <a:r>
                <a:rPr lang="fr-FR" sz="900" dirty="0"/>
                <a:t>public </a:t>
              </a:r>
              <a:r>
                <a:rPr lang="fr-FR" sz="900" dirty="0" err="1"/>
                <a:t>ProduitServiceImpl</a:t>
              </a:r>
              <a:r>
                <a:rPr lang="fr-FR" sz="900" dirty="0"/>
                <a:t> (</a:t>
              </a:r>
              <a:r>
                <a:rPr lang="fr-FR" sz="900" dirty="0" err="1"/>
                <a:t>IproduitDao</a:t>
              </a:r>
              <a:r>
                <a:rPr lang="fr-FR" sz="900" dirty="0"/>
                <a:t> </a:t>
              </a:r>
              <a:r>
                <a:rPr lang="fr-FR" sz="900" dirty="0">
                  <a:highlight>
                    <a:srgbClr val="FFFF00"/>
                  </a:highlight>
                </a:rPr>
                <a:t>dao</a:t>
              </a:r>
              <a:r>
                <a:rPr lang="fr-FR" sz="900" dirty="0"/>
                <a:t>){</a:t>
              </a:r>
            </a:p>
            <a:p>
              <a:r>
                <a:rPr lang="fr-FR" sz="900" dirty="0"/>
                <a:t>      </a:t>
              </a:r>
              <a:r>
                <a:rPr lang="fr-FR" sz="1000" dirty="0" err="1">
                  <a:solidFill>
                    <a:srgbClr val="00B0F0"/>
                  </a:solidFill>
                </a:rPr>
                <a:t>this.dao</a:t>
              </a:r>
              <a:r>
                <a:rPr lang="fr-FR" sz="900" dirty="0"/>
                <a:t>=</a:t>
              </a:r>
              <a:r>
                <a:rPr lang="fr-FR" sz="900" dirty="0">
                  <a:highlight>
                    <a:srgbClr val="FFFF00"/>
                  </a:highlight>
                </a:rPr>
                <a:t>dao</a:t>
              </a:r>
              <a:r>
                <a:rPr lang="fr-FR" sz="900" dirty="0"/>
                <a:t>;</a:t>
              </a:r>
            </a:p>
            <a:p>
              <a:r>
                <a:rPr lang="fr-FR" sz="900" dirty="0"/>
                <a:t>}</a:t>
              </a:r>
            </a:p>
            <a:p>
              <a:endParaRPr lang="fr-FR" sz="1000" dirty="0">
                <a:solidFill>
                  <a:srgbClr val="0070C0"/>
                </a:solidFill>
              </a:endParaRPr>
            </a:p>
            <a:p>
              <a:r>
                <a:rPr lang="fr-FR" sz="1000" b="1" dirty="0">
                  <a:solidFill>
                    <a:srgbClr val="FF0000"/>
                  </a:solidFill>
                </a:rPr>
                <a:t>@Autowired</a:t>
              </a:r>
            </a:p>
            <a:p>
              <a:r>
                <a:rPr lang="fr-FR" sz="1000" dirty="0" err="1">
                  <a:solidFill>
                    <a:srgbClr val="FFC000"/>
                  </a:solidFill>
                </a:rPr>
                <a:t>JmsTemplate</a:t>
              </a:r>
              <a:r>
                <a:rPr lang="fr-FR" sz="1000" dirty="0">
                  <a:solidFill>
                    <a:srgbClr val="00B0F0"/>
                  </a:solidFill>
                </a:rPr>
                <a:t> </a:t>
              </a:r>
              <a:r>
                <a:rPr lang="fr-FR" sz="1000" dirty="0" err="1">
                  <a:solidFill>
                    <a:schemeClr val="accent4">
                      <a:lumMod val="75000"/>
                    </a:schemeClr>
                  </a:solidFill>
                </a:rPr>
                <a:t>jmsTemplate</a:t>
              </a:r>
              <a:endParaRPr lang="fr-FR" sz="1000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endParaRPr lang="fr-FR" sz="10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fr-FR" sz="1000" dirty="0"/>
                <a:t>public  </a:t>
              </a:r>
              <a:r>
                <a:rPr lang="fr-FR" sz="1000" dirty="0" err="1"/>
                <a:t>void</a:t>
              </a:r>
              <a:r>
                <a:rPr lang="fr-FR" sz="1000" dirty="0"/>
                <a:t> </a:t>
              </a:r>
              <a:r>
                <a:rPr lang="fr-FR" sz="1000" dirty="0" err="1">
                  <a:solidFill>
                    <a:srgbClr val="D749C3"/>
                  </a:solidFill>
                </a:rPr>
                <a:t>createProduit</a:t>
              </a:r>
              <a:r>
                <a:rPr lang="fr-FR" sz="1000" dirty="0"/>
                <a:t>(produit P){…………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C89D48-0E8B-46D9-9D96-B64141211BCD}"/>
                </a:ext>
              </a:extLst>
            </p:cNvPr>
            <p:cNvSpPr/>
            <p:nvPr/>
          </p:nvSpPr>
          <p:spPr>
            <a:xfrm>
              <a:off x="4300056" y="2621870"/>
              <a:ext cx="3874121" cy="234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Méthode 2 : Avec Injection de dépendances par Constructeur</a:t>
              </a:r>
            </a:p>
          </p:txBody>
        </p:sp>
      </p:grp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E51DFB4A-6F96-4D8A-A134-8483D04BBAB5}"/>
              </a:ext>
            </a:extLst>
          </p:cNvPr>
          <p:cNvSpPr/>
          <p:nvPr/>
        </p:nvSpPr>
        <p:spPr>
          <a:xfrm>
            <a:off x="562062" y="420480"/>
            <a:ext cx="5159230" cy="1475432"/>
          </a:xfrm>
          <a:custGeom>
            <a:avLst/>
            <a:gdLst>
              <a:gd name="connsiteX0" fmla="*/ 0 w 5159230"/>
              <a:gd name="connsiteY0" fmla="*/ 1475432 h 1475432"/>
              <a:gd name="connsiteX1" fmla="*/ 3330430 w 5159230"/>
              <a:gd name="connsiteY1" fmla="*/ 57692 h 1475432"/>
              <a:gd name="connsiteX2" fmla="*/ 5159230 w 5159230"/>
              <a:gd name="connsiteY2" fmla="*/ 410030 h 14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9230" h="1475432">
                <a:moveTo>
                  <a:pt x="0" y="1475432"/>
                </a:moveTo>
                <a:cubicBezTo>
                  <a:pt x="1235279" y="855345"/>
                  <a:pt x="2470558" y="235259"/>
                  <a:pt x="3330430" y="57692"/>
                </a:cubicBezTo>
                <a:cubicBezTo>
                  <a:pt x="4190302" y="-119875"/>
                  <a:pt x="4674766" y="145077"/>
                  <a:pt x="5159230" y="41003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664DDF50-79E6-490D-9381-53E5488079E2}"/>
              </a:ext>
            </a:extLst>
          </p:cNvPr>
          <p:cNvSpPr/>
          <p:nvPr/>
        </p:nvSpPr>
        <p:spPr>
          <a:xfrm>
            <a:off x="4652682" y="1578249"/>
            <a:ext cx="5020245" cy="3558527"/>
          </a:xfrm>
          <a:custGeom>
            <a:avLst/>
            <a:gdLst>
              <a:gd name="connsiteX0" fmla="*/ 0 w 5020245"/>
              <a:gd name="connsiteY0" fmla="*/ 3558527 h 3558527"/>
              <a:gd name="connsiteX1" fmla="*/ 4195483 w 5020245"/>
              <a:gd name="connsiteY1" fmla="*/ 214692 h 3558527"/>
              <a:gd name="connsiteX2" fmla="*/ 5020236 w 5020245"/>
              <a:gd name="connsiteY2" fmla="*/ 322269 h 3558527"/>
              <a:gd name="connsiteX3" fmla="*/ 5020236 w 5020245"/>
              <a:gd name="connsiteY3" fmla="*/ 322269 h 3558527"/>
              <a:gd name="connsiteX4" fmla="*/ 5020236 w 5020245"/>
              <a:gd name="connsiteY4" fmla="*/ 304339 h 35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0245" h="3558527">
                <a:moveTo>
                  <a:pt x="0" y="3558527"/>
                </a:moveTo>
                <a:cubicBezTo>
                  <a:pt x="1679388" y="2156297"/>
                  <a:pt x="3358777" y="754068"/>
                  <a:pt x="4195483" y="214692"/>
                </a:cubicBezTo>
                <a:cubicBezTo>
                  <a:pt x="5032189" y="-324684"/>
                  <a:pt x="5020236" y="322269"/>
                  <a:pt x="5020236" y="322269"/>
                </a:cubicBezTo>
                <a:lnTo>
                  <a:pt x="5020236" y="322269"/>
                </a:lnTo>
                <a:lnTo>
                  <a:pt x="5020236" y="304339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78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8DA72D6-D7C0-45AF-92EA-339CB5744617}"/>
              </a:ext>
            </a:extLst>
          </p:cNvPr>
          <p:cNvCxnSpPr/>
          <p:nvPr/>
        </p:nvCxnSpPr>
        <p:spPr>
          <a:xfrm>
            <a:off x="4161453" y="1347454"/>
            <a:ext cx="0" cy="50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3E2D394-FA58-4273-A11C-394F30BAC455}"/>
              </a:ext>
            </a:extLst>
          </p:cNvPr>
          <p:cNvCxnSpPr/>
          <p:nvPr/>
        </p:nvCxnSpPr>
        <p:spPr>
          <a:xfrm>
            <a:off x="8174187" y="1204614"/>
            <a:ext cx="0" cy="50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590DBFF-989F-43E4-9A7B-8FEAAE0EFF80}"/>
              </a:ext>
            </a:extLst>
          </p:cNvPr>
          <p:cNvSpPr txBox="1"/>
          <p:nvPr/>
        </p:nvSpPr>
        <p:spPr>
          <a:xfrm>
            <a:off x="5338069" y="691962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Dto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BDDE04-22A8-4D55-BE12-A9EE80E469AD}"/>
              </a:ext>
            </a:extLst>
          </p:cNvPr>
          <p:cNvSpPr txBox="1"/>
          <p:nvPr/>
        </p:nvSpPr>
        <p:spPr>
          <a:xfrm>
            <a:off x="864501" y="1027414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Converter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7B88BB-0485-45AB-9121-B22B471B42F8}"/>
              </a:ext>
            </a:extLst>
          </p:cNvPr>
          <p:cNvSpPr txBox="1"/>
          <p:nvPr/>
        </p:nvSpPr>
        <p:spPr>
          <a:xfrm>
            <a:off x="9846928" y="769630"/>
            <a:ext cx="1242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Domaine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51A5915-E7B6-4CEA-A87D-8CE271095BF6}"/>
              </a:ext>
            </a:extLst>
          </p:cNvPr>
          <p:cNvSpPr txBox="1"/>
          <p:nvPr/>
        </p:nvSpPr>
        <p:spPr>
          <a:xfrm>
            <a:off x="8650437" y="1204614"/>
            <a:ext cx="331930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@GeneratedValue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(strategy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GenerationType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IDENTITY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dateNaissance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avatarUrl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@OneToOne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(cascade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CascadeType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Adresse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adresse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10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8C43425-4A60-40A7-B36F-BFC616837C0F}"/>
                  </a:ext>
                </a:extLst>
              </p14:cNvPr>
              <p14:cNvContentPartPr/>
              <p14:nvPr/>
            </p14:nvContentPartPr>
            <p14:xfrm>
              <a:off x="3212670" y="1150214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8C43425-4A60-40A7-B36F-BFC616837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4670" y="1042214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66A17138-8130-4C5F-81FA-15591B4A41F5}"/>
                  </a:ext>
                </a:extLst>
              </p14:cNvPr>
              <p14:cNvContentPartPr/>
              <p14:nvPr/>
            </p14:nvContentPartPr>
            <p14:xfrm>
              <a:off x="3581310" y="1061294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66A17138-8130-4C5F-81FA-15591B4A41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3310" y="953294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">
            <a:extLst>
              <a:ext uri="{FF2B5EF4-FFF2-40B4-BE49-F238E27FC236}">
                <a16:creationId xmlns:a16="http://schemas.microsoft.com/office/drawing/2014/main" id="{F471C776-91AB-4D27-8B26-C31F0619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184" y="372387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8C22A66-0DC6-48D6-AF3E-3FE8B90DA55B}"/>
              </a:ext>
            </a:extLst>
          </p:cNvPr>
          <p:cNvSpPr txBox="1"/>
          <p:nvPr/>
        </p:nvSpPr>
        <p:spPr>
          <a:xfrm>
            <a:off x="8498037" y="4410808"/>
            <a:ext cx="331930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Adresse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@GeneratedValue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(strategy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GenerationType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IDENTITY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nomRue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3028AF80-6721-4D6E-941D-876F5290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0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F84803C-1CB5-4699-895C-FEB41229A3D6}"/>
              </a:ext>
            </a:extLst>
          </p:cNvPr>
          <p:cNvSpPr txBox="1"/>
          <p:nvPr/>
        </p:nvSpPr>
        <p:spPr>
          <a:xfrm>
            <a:off x="4698534" y="107607"/>
            <a:ext cx="2794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Utilisation des DTO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18A4E76-2E4E-42D2-A42F-E11A9EECE6D5}"/>
              </a:ext>
            </a:extLst>
          </p:cNvPr>
          <p:cNvSpPr txBox="1"/>
          <p:nvPr/>
        </p:nvSpPr>
        <p:spPr>
          <a:xfrm>
            <a:off x="4477338" y="1216327"/>
            <a:ext cx="331930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@JsonFormat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shape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JsonFormat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Shape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pattern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"dd-MM-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yyyy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dateNaissance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avatarUrl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AdresseDto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adresse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     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fr-FR" sz="1000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84ED89A4-3EB8-42B5-8BD9-0821CBE2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2A040A5-CB16-43E9-B16E-95DDEB33CF52}"/>
              </a:ext>
            </a:extLst>
          </p:cNvPr>
          <p:cNvSpPr txBox="1"/>
          <p:nvPr/>
        </p:nvSpPr>
        <p:spPr>
          <a:xfrm>
            <a:off x="4436346" y="3877194"/>
            <a:ext cx="331930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AdresseDto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nomRue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getNomRue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nomRue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AdresseDto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fr-FR" sz="1000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E53A7426-2BAF-4A9B-BF00-B843178CA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6898"/>
            <a:ext cx="18473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8B232B-F334-4EC7-8F12-DB6E6D587DF1}"/>
              </a:ext>
            </a:extLst>
          </p:cNvPr>
          <p:cNvSpPr/>
          <p:nvPr/>
        </p:nvSpPr>
        <p:spPr>
          <a:xfrm>
            <a:off x="4538995" y="2980806"/>
            <a:ext cx="1228163" cy="551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FEB2321-95E7-4BED-A585-7A872F44EFAA}"/>
              </a:ext>
            </a:extLst>
          </p:cNvPr>
          <p:cNvSpPr/>
          <p:nvPr/>
        </p:nvSpPr>
        <p:spPr>
          <a:xfrm>
            <a:off x="4539750" y="5014531"/>
            <a:ext cx="1228163" cy="551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C199569-5741-4D6D-A461-955C21FB842A}"/>
              </a:ext>
            </a:extLst>
          </p:cNvPr>
          <p:cNvSpPr/>
          <p:nvPr/>
        </p:nvSpPr>
        <p:spPr>
          <a:xfrm>
            <a:off x="6466989" y="3519514"/>
            <a:ext cx="1228163" cy="551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rgbClr val="FF0000"/>
                </a:solidFill>
              </a:rPr>
              <a:t>Constructeur par défaut Obligatoire 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49C15C5-791E-4C58-A4D5-3B0F3D3CFD49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5767158" y="3157835"/>
            <a:ext cx="1313913" cy="361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2DEC1E5-1451-49E2-9556-FD5A3BB30169}"/>
              </a:ext>
            </a:extLst>
          </p:cNvPr>
          <p:cNvCxnSpPr>
            <a:cxnSpLocks/>
            <a:stCxn id="39" idx="4"/>
            <a:endCxn id="37" idx="6"/>
          </p:cNvCxnSpPr>
          <p:nvPr/>
        </p:nvCxnSpPr>
        <p:spPr>
          <a:xfrm flipH="1">
            <a:off x="5767913" y="4070803"/>
            <a:ext cx="1313158" cy="1219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C01C9DF4-5609-41B3-9C19-5ED130F40F19}"/>
              </a:ext>
            </a:extLst>
          </p:cNvPr>
          <p:cNvSpPr txBox="1"/>
          <p:nvPr/>
        </p:nvSpPr>
        <p:spPr>
          <a:xfrm>
            <a:off x="433895" y="1570643"/>
            <a:ext cx="331930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convertClientToClientDto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dtoCli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dtoCli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setNom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entity.</a:t>
            </a:r>
            <a:r>
              <a:rPr lang="fr-FR" altLang="fr-FR" sz="1000" dirty="0" err="1">
                <a:solidFill>
                  <a:srgbClr val="871094"/>
                </a:solidFill>
                <a:latin typeface="JetBrains Mono"/>
              </a:rPr>
              <a:t>getNom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dtoCli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setDateNaissance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entity.</a:t>
            </a:r>
            <a:r>
              <a:rPr lang="fr-FR" altLang="fr-FR" sz="1000" dirty="0" err="1">
                <a:solidFill>
                  <a:srgbClr val="871094"/>
                </a:solidFill>
                <a:latin typeface="JetBrains Mono"/>
              </a:rPr>
              <a:t>getDateNaissance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dtoCli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setEmail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entity.</a:t>
            </a:r>
            <a:r>
              <a:rPr lang="fr-FR" altLang="fr-FR" sz="1000" dirty="0" err="1">
                <a:solidFill>
                  <a:srgbClr val="871094"/>
                </a:solidFill>
                <a:latin typeface="JetBrains Mono"/>
              </a:rPr>
              <a:t>getEmail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dtoCli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setPrenom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entity.</a:t>
            </a:r>
            <a:r>
              <a:rPr lang="fr-FR" altLang="fr-FR" sz="1000" dirty="0" err="1">
                <a:solidFill>
                  <a:srgbClr val="871094"/>
                </a:solidFill>
                <a:latin typeface="JetBrains Mono"/>
              </a:rPr>
              <a:t>getPrenom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dtoCli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setAvatarUrl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entity.</a:t>
            </a:r>
            <a:r>
              <a:rPr lang="fr-FR" altLang="fr-FR" sz="1000" dirty="0" err="1">
                <a:solidFill>
                  <a:srgbClr val="871094"/>
                </a:solidFill>
                <a:latin typeface="JetBrains Mono"/>
              </a:rPr>
              <a:t>getAvatarUr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AdresseDto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dtoAdr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AdresseDto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entity.</a:t>
            </a:r>
            <a:r>
              <a:rPr lang="fr-FR" altLang="fr-FR" sz="1000" dirty="0" err="1">
                <a:solidFill>
                  <a:srgbClr val="871094"/>
                </a:solidFill>
                <a:latin typeface="JetBrains Mono"/>
              </a:rPr>
              <a:t>getAdresse</a:t>
            </a:r>
            <a:r>
              <a:rPr lang="fr-FR" altLang="fr-FR" sz="1000" dirty="0">
                <a:solidFill>
                  <a:srgbClr val="871094"/>
                </a:solidFill>
                <a:latin typeface="JetBrains Mono"/>
              </a:rPr>
              <a:t>().</a:t>
            </a:r>
            <a:r>
              <a:rPr lang="fr-FR" altLang="fr-FR" sz="1000" dirty="0" err="1">
                <a:solidFill>
                  <a:srgbClr val="871094"/>
                </a:solidFill>
                <a:latin typeface="JetBrains Mono"/>
              </a:rPr>
              <a:t>getNomRue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dtoCli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4CAC2AC8-AE37-469E-94CD-94C61AB3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528D4E1-4A81-4435-896E-7DB4B49D6A4B}"/>
              </a:ext>
            </a:extLst>
          </p:cNvPr>
          <p:cNvSpPr/>
          <p:nvPr/>
        </p:nvSpPr>
        <p:spPr>
          <a:xfrm>
            <a:off x="11256971" y="113020"/>
            <a:ext cx="750298" cy="522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18489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8DA72D6-D7C0-45AF-92EA-339CB5744617}"/>
              </a:ext>
            </a:extLst>
          </p:cNvPr>
          <p:cNvCxnSpPr/>
          <p:nvPr/>
        </p:nvCxnSpPr>
        <p:spPr>
          <a:xfrm>
            <a:off x="6096514" y="799672"/>
            <a:ext cx="0" cy="50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3E2D394-FA58-4273-A11C-394F30BAC455}"/>
              </a:ext>
            </a:extLst>
          </p:cNvPr>
          <p:cNvCxnSpPr>
            <a:cxnSpLocks/>
          </p:cNvCxnSpPr>
          <p:nvPr/>
        </p:nvCxnSpPr>
        <p:spPr>
          <a:xfrm flipH="1">
            <a:off x="6996420" y="3640822"/>
            <a:ext cx="4160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590DBFF-989F-43E4-9A7B-8FEAAE0EFF80}"/>
              </a:ext>
            </a:extLst>
          </p:cNvPr>
          <p:cNvSpPr txBox="1"/>
          <p:nvPr/>
        </p:nvSpPr>
        <p:spPr>
          <a:xfrm>
            <a:off x="771787" y="189648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Présentation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BDDE04-22A8-4D55-BE12-A9EE80E469AD}"/>
              </a:ext>
            </a:extLst>
          </p:cNvPr>
          <p:cNvSpPr txBox="1"/>
          <p:nvPr/>
        </p:nvSpPr>
        <p:spPr>
          <a:xfrm>
            <a:off x="7924614" y="113020"/>
            <a:ext cx="157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Service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F7DAA3B-36A3-457D-ADFB-FF1085D8B698}"/>
              </a:ext>
            </a:extLst>
          </p:cNvPr>
          <p:cNvSpPr/>
          <p:nvPr/>
        </p:nvSpPr>
        <p:spPr>
          <a:xfrm>
            <a:off x="11256971" y="113020"/>
            <a:ext cx="750298" cy="522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2/2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35BCAE-7B87-4443-AECA-2ADA040C0D69}"/>
              </a:ext>
            </a:extLst>
          </p:cNvPr>
          <p:cNvSpPr txBox="1"/>
          <p:nvPr/>
        </p:nvSpPr>
        <p:spPr>
          <a:xfrm>
            <a:off x="7232698" y="799672"/>
            <a:ext cx="3319308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ClientServiceImpl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IClientService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IClientDao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createClient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.createClient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.findAll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//Sans utilisation de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Dto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(id);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//avec utilisation de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Dto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clientEntity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(id);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dtoCli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ConvertClientDto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convertClientToClientDto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clientEntity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dtoCli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1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CD6A2D-6021-4520-A03E-83FFA31C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0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947F876-6EA5-404A-B506-1F76865B2171}"/>
              </a:ext>
            </a:extLst>
          </p:cNvPr>
          <p:cNvSpPr/>
          <p:nvPr/>
        </p:nvSpPr>
        <p:spPr>
          <a:xfrm>
            <a:off x="2692866" y="1736521"/>
            <a:ext cx="6291743" cy="2818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IDEM mais un peu différent car on c’est une archi’ en DDD</a:t>
            </a:r>
          </a:p>
          <a:p>
            <a:pPr algn="ctr"/>
            <a:r>
              <a:rPr lang="fr-FR" dirty="0"/>
              <a:t>(exo de </a:t>
            </a:r>
            <a:r>
              <a:rPr lang="fr-FR" dirty="0" err="1"/>
              <a:t>jamel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465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8DA72D6-D7C0-45AF-92EA-339CB5744617}"/>
              </a:ext>
            </a:extLst>
          </p:cNvPr>
          <p:cNvCxnSpPr/>
          <p:nvPr/>
        </p:nvCxnSpPr>
        <p:spPr>
          <a:xfrm>
            <a:off x="2508822" y="663501"/>
            <a:ext cx="0" cy="50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590DBFF-989F-43E4-9A7B-8FEAAE0EFF80}"/>
              </a:ext>
            </a:extLst>
          </p:cNvPr>
          <p:cNvSpPr txBox="1"/>
          <p:nvPr/>
        </p:nvSpPr>
        <p:spPr>
          <a:xfrm>
            <a:off x="608784" y="177957"/>
            <a:ext cx="77539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/>
              <a:t>Exposition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BDDE04-22A8-4D55-BE12-A9EE80E469AD}"/>
              </a:ext>
            </a:extLst>
          </p:cNvPr>
          <p:cNvSpPr txBox="1"/>
          <p:nvPr/>
        </p:nvSpPr>
        <p:spPr>
          <a:xfrm>
            <a:off x="2792744" y="193345"/>
            <a:ext cx="965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/>
              <a:t>Application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7B88BB-0485-45AB-9121-B22B471B42F8}"/>
              </a:ext>
            </a:extLst>
          </p:cNvPr>
          <p:cNvSpPr txBox="1"/>
          <p:nvPr/>
        </p:nvSpPr>
        <p:spPr>
          <a:xfrm>
            <a:off x="6544797" y="177956"/>
            <a:ext cx="73684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/>
              <a:t>Domaine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8C43425-4A60-40A7-B36F-BFC616837C0F}"/>
                  </a:ext>
                </a:extLst>
              </p14:cNvPr>
              <p14:cNvContentPartPr/>
              <p14:nvPr/>
            </p14:nvContentPartPr>
            <p14:xfrm>
              <a:off x="3212670" y="558540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8C43425-4A60-40A7-B36F-BFC616837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5030" y="45090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66A17138-8130-4C5F-81FA-15591B4A41F5}"/>
                  </a:ext>
                </a:extLst>
              </p14:cNvPr>
              <p14:cNvContentPartPr/>
              <p14:nvPr/>
            </p14:nvContentPartPr>
            <p14:xfrm>
              <a:off x="3581310" y="469620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66A17138-8130-4C5F-81FA-15591B4A41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3310" y="361620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4F94E36-0840-439D-9C13-32C882606CA0}"/>
              </a:ext>
            </a:extLst>
          </p:cNvPr>
          <p:cNvSpPr txBox="1"/>
          <p:nvPr/>
        </p:nvSpPr>
        <p:spPr>
          <a:xfrm>
            <a:off x="9378030" y="177957"/>
            <a:ext cx="965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/>
              <a:t>Infrastructure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4E57A2F-7064-4D56-943C-8742A6E04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7" y="766547"/>
            <a:ext cx="2062252" cy="178510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@RestController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@RequestMapping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"/api"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EmployeeController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fr-FR" altLang="fr-FR" sz="900" dirty="0" err="1"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JetBrains Mono"/>
              </a:rPr>
              <a:t>EmployeeApplicationServicePort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employeeApplicationServicePor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@GetMapping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(value=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"/hello"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A072C36-C514-49BA-8E59-539E469BB5FF}"/>
              </a:ext>
            </a:extLst>
          </p:cNvPr>
          <p:cNvSpPr txBox="1"/>
          <p:nvPr/>
        </p:nvSpPr>
        <p:spPr>
          <a:xfrm>
            <a:off x="374655" y="2894020"/>
            <a:ext cx="9651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1" dirty="0"/>
              <a:t>Les DTO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FD2F25B-745F-4C85-B324-E8BC430D792D}"/>
              </a:ext>
            </a:extLst>
          </p:cNvPr>
          <p:cNvSpPr txBox="1"/>
          <p:nvPr/>
        </p:nvSpPr>
        <p:spPr>
          <a:xfrm>
            <a:off x="374655" y="3506409"/>
            <a:ext cx="9651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1" dirty="0"/>
              <a:t>Les Mapper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8557A052-72A3-4C36-BE61-002325459AF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65475" y="700900"/>
            <a:ext cx="2794310" cy="64633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public interface </a:t>
            </a:r>
            <a:r>
              <a:rPr lang="fr-FR" altLang="fr-FR" sz="1000" b="1" dirty="0" err="1">
                <a:solidFill>
                  <a:srgbClr val="0070C0"/>
                </a:solidFill>
                <a:latin typeface="JetBrains Mono"/>
              </a:rPr>
              <a:t>EmployeeApplicationServicePort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altLang="fr-FR" sz="900" dirty="0">
                <a:latin typeface="JetBrains Mono"/>
              </a:rPr>
              <a:t>public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EmployeEntity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fr-FR" altLang="fr-FR" sz="900" dirty="0" err="1">
                <a:solidFill>
                  <a:srgbClr val="000000"/>
                </a:solidFill>
                <a:latin typeface="JetBrains Mono"/>
              </a:rPr>
              <a:t>getAllEmployees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F4A3E4B-04F8-4696-836A-B8F584C78272}"/>
              </a:ext>
            </a:extLst>
          </p:cNvPr>
          <p:cNvCxnSpPr>
            <a:cxnSpLocks/>
          </p:cNvCxnSpPr>
          <p:nvPr/>
        </p:nvCxnSpPr>
        <p:spPr>
          <a:xfrm>
            <a:off x="5580591" y="469620"/>
            <a:ext cx="0" cy="533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>
            <a:extLst>
              <a:ext uri="{FF2B5EF4-FFF2-40B4-BE49-F238E27FC236}">
                <a16:creationId xmlns:a16="http://schemas.microsoft.com/office/drawing/2014/main" id="{5238DBE5-A537-452A-B461-082C8B87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056" y="1935665"/>
            <a:ext cx="2540466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@Transactional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EmployeeApplicationService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implements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altLang="fr-FR" sz="1000" b="1" dirty="0" err="1">
                <a:solidFill>
                  <a:srgbClr val="0070C0"/>
                </a:solidFill>
                <a:latin typeface="JetBrains Mono"/>
              </a:rPr>
              <a:t>EmployeeApplicationServicePort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altLang="fr-FR" sz="1000" b="1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EmployeeRepository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employeeRepository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;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D4276C64-5805-4121-967F-A5622D3C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268" y="805450"/>
            <a:ext cx="254046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public interface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EmployeeRepository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9822F74-3F96-4AD7-AC4F-FF36DE27F3FE}"/>
              </a:ext>
            </a:extLst>
          </p:cNvPr>
          <p:cNvCxnSpPr>
            <a:cxnSpLocks/>
          </p:cNvCxnSpPr>
          <p:nvPr/>
        </p:nvCxnSpPr>
        <p:spPr>
          <a:xfrm>
            <a:off x="8576859" y="558540"/>
            <a:ext cx="0" cy="533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F2DE976E-ED80-4DE7-8BE0-F905717D9FAC}"/>
              </a:ext>
            </a:extLst>
          </p:cNvPr>
          <p:cNvSpPr txBox="1"/>
          <p:nvPr/>
        </p:nvSpPr>
        <p:spPr>
          <a:xfrm>
            <a:off x="6094272" y="2497978"/>
            <a:ext cx="9651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1" dirty="0"/>
              <a:t>Les Entités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6D80086C-ACF0-4B27-A678-56A48A1D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541" y="827581"/>
            <a:ext cx="3125412" cy="113533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@Repository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lang="fr-FR" altLang="fr-FR" sz="1000" dirty="0">
                <a:solidFill>
                  <a:srgbClr val="000000"/>
                </a:solidFill>
                <a:latin typeface="JetBrains Mono"/>
              </a:rPr>
              <a:t>public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altLang="fr-FR" sz="1000" dirty="0">
                <a:solidFill>
                  <a:srgbClr val="000000"/>
                </a:solidFill>
                <a:latin typeface="JetBrains Mono"/>
              </a:rPr>
              <a:t>interface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altLang="fr-FR" sz="1000" b="1" dirty="0" err="1">
                <a:solidFill>
                  <a:schemeClr val="accent4">
                    <a:lumMod val="75000"/>
                  </a:schemeClr>
                </a:solidFill>
                <a:latin typeface="JetBrains Mono"/>
              </a:rPr>
              <a:t>EmployeeJpaRepository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altLang="fr-FR" sz="1000" dirty="0" err="1">
                <a:solidFill>
                  <a:srgbClr val="000000"/>
                </a:solidFill>
                <a:latin typeface="JetBrains Mono"/>
              </a:rPr>
              <a:t>extends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JpaRepository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EmployeEntity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261A3A12-19FB-40E7-9266-ED14CD4F5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019281"/>
            <a:ext cx="3373772" cy="1169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@Component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lang="fr-FR" altLang="fr-FR" sz="1000" dirty="0">
                <a:latin typeface="JetBrains Mono"/>
              </a:rPr>
              <a:t>public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altLang="fr-FR" sz="1000" dirty="0">
                <a:latin typeface="JetBrains Mono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EmployeeRepositoryAdapter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altLang="fr-FR" sz="1000" dirty="0" err="1">
                <a:latin typeface="JetBrains Mono"/>
              </a:rPr>
              <a:t>implements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altLang="fr-FR" sz="1000" b="1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EmployeeReposotitory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fr-FR" altLang="fr-FR" sz="1000" dirty="0" err="1">
                <a:latin typeface="JetBrains Mono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altLang="fr-FR" sz="1000" b="1" dirty="0" err="1">
                <a:solidFill>
                  <a:schemeClr val="accent4">
                    <a:lumMod val="75000"/>
                  </a:schemeClr>
                </a:solidFill>
                <a:latin typeface="JetBrains Mono"/>
              </a:rPr>
              <a:t>EmployeeJpaRepository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altLang="fr-FR" sz="1000" dirty="0" err="1">
                <a:latin typeface="JetBrains Mono"/>
              </a:rPr>
              <a:t>employeeJpaRepository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519A96E-16E0-4462-98A4-97961B3B2F12}"/>
              </a:ext>
            </a:extLst>
          </p:cNvPr>
          <p:cNvSpPr/>
          <p:nvPr/>
        </p:nvSpPr>
        <p:spPr>
          <a:xfrm>
            <a:off x="3052975" y="4001426"/>
            <a:ext cx="2058964" cy="1612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Interfaces </a:t>
            </a:r>
          </a:p>
          <a:p>
            <a:pPr algn="ctr"/>
            <a:r>
              <a:rPr lang="fr-FR" sz="1400" b="1" dirty="0"/>
              <a:t>et leur</a:t>
            </a:r>
          </a:p>
          <a:p>
            <a:pPr algn="ctr"/>
            <a:r>
              <a:rPr lang="fr-FR" sz="1400" b="1" dirty="0"/>
              <a:t>Implémentation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623B890-8EC0-42A6-9E66-885A3B79DACE}"/>
              </a:ext>
            </a:extLst>
          </p:cNvPr>
          <p:cNvSpPr/>
          <p:nvPr/>
        </p:nvSpPr>
        <p:spPr>
          <a:xfrm>
            <a:off x="6049242" y="4363550"/>
            <a:ext cx="1856305" cy="888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Uniquement Interface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21C4B19-0B88-4CCE-B2AA-3EE03B869B49}"/>
              </a:ext>
            </a:extLst>
          </p:cNvPr>
          <p:cNvSpPr/>
          <p:nvPr/>
        </p:nvSpPr>
        <p:spPr>
          <a:xfrm>
            <a:off x="9378030" y="4725675"/>
            <a:ext cx="2112839" cy="1612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Interfaces </a:t>
            </a:r>
          </a:p>
          <a:p>
            <a:pPr algn="ctr"/>
            <a:r>
              <a:rPr lang="fr-FR" sz="1400" b="1" dirty="0"/>
              <a:t>et leur</a:t>
            </a:r>
          </a:p>
          <a:p>
            <a:pPr algn="ctr"/>
            <a:r>
              <a:rPr lang="fr-FR" sz="1400" b="1" dirty="0"/>
              <a:t>Implémentation</a:t>
            </a:r>
          </a:p>
          <a:p>
            <a:pPr algn="ctr"/>
            <a:r>
              <a:rPr lang="fr-FR" sz="1400" b="1" dirty="0"/>
              <a:t>+</a:t>
            </a:r>
          </a:p>
          <a:p>
            <a:pPr algn="ctr"/>
            <a:r>
              <a:rPr lang="fr-FR" sz="1400" b="1" dirty="0"/>
              <a:t>Implémentations des Int Domaine</a:t>
            </a:r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E9E824C3-F90B-4805-8B71-347EDF2D8A11}"/>
              </a:ext>
            </a:extLst>
          </p:cNvPr>
          <p:cNvSpPr/>
          <p:nvPr/>
        </p:nvSpPr>
        <p:spPr>
          <a:xfrm>
            <a:off x="729842" y="482400"/>
            <a:ext cx="4179591" cy="1452185"/>
          </a:xfrm>
          <a:custGeom>
            <a:avLst/>
            <a:gdLst>
              <a:gd name="connsiteX0" fmla="*/ 0 w 5159230"/>
              <a:gd name="connsiteY0" fmla="*/ 1475432 h 1475432"/>
              <a:gd name="connsiteX1" fmla="*/ 3330430 w 5159230"/>
              <a:gd name="connsiteY1" fmla="*/ 57692 h 1475432"/>
              <a:gd name="connsiteX2" fmla="*/ 5159230 w 5159230"/>
              <a:gd name="connsiteY2" fmla="*/ 410030 h 14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9230" h="1475432">
                <a:moveTo>
                  <a:pt x="0" y="1475432"/>
                </a:moveTo>
                <a:cubicBezTo>
                  <a:pt x="1235279" y="855345"/>
                  <a:pt x="2470558" y="235259"/>
                  <a:pt x="3330430" y="57692"/>
                </a:cubicBezTo>
                <a:cubicBezTo>
                  <a:pt x="4190302" y="-119875"/>
                  <a:pt x="4674766" y="145077"/>
                  <a:pt x="5159230" y="41003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EA76524C-B922-40F8-9AA0-5F46DC69CC70}"/>
              </a:ext>
            </a:extLst>
          </p:cNvPr>
          <p:cNvSpPr/>
          <p:nvPr/>
        </p:nvSpPr>
        <p:spPr>
          <a:xfrm>
            <a:off x="3959446" y="193346"/>
            <a:ext cx="3099991" cy="2877786"/>
          </a:xfrm>
          <a:custGeom>
            <a:avLst/>
            <a:gdLst>
              <a:gd name="connsiteX0" fmla="*/ 0 w 5159230"/>
              <a:gd name="connsiteY0" fmla="*/ 1475432 h 1475432"/>
              <a:gd name="connsiteX1" fmla="*/ 3330430 w 5159230"/>
              <a:gd name="connsiteY1" fmla="*/ 57692 h 1475432"/>
              <a:gd name="connsiteX2" fmla="*/ 5159230 w 5159230"/>
              <a:gd name="connsiteY2" fmla="*/ 410030 h 147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9230" h="1475432">
                <a:moveTo>
                  <a:pt x="0" y="1475432"/>
                </a:moveTo>
                <a:cubicBezTo>
                  <a:pt x="1235279" y="855345"/>
                  <a:pt x="2470558" y="235259"/>
                  <a:pt x="3330430" y="57692"/>
                </a:cubicBezTo>
                <a:cubicBezTo>
                  <a:pt x="4190302" y="-119875"/>
                  <a:pt x="4674766" y="145077"/>
                  <a:pt x="5159230" y="41003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F49A140-8720-4948-9CC9-D0E43B80FFD9}"/>
              </a:ext>
            </a:extLst>
          </p:cNvPr>
          <p:cNvCxnSpPr>
            <a:cxnSpLocks/>
          </p:cNvCxnSpPr>
          <p:nvPr/>
        </p:nvCxnSpPr>
        <p:spPr>
          <a:xfrm flipV="1">
            <a:off x="10133901" y="1347232"/>
            <a:ext cx="327170" cy="26541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810116B7-2C3E-4EBC-9647-49983AECCC0C}"/>
              </a:ext>
            </a:extLst>
          </p:cNvPr>
          <p:cNvSpPr txBox="1"/>
          <p:nvPr/>
        </p:nvSpPr>
        <p:spPr>
          <a:xfrm>
            <a:off x="363847" y="4494662"/>
            <a:ext cx="96516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b="1" dirty="0"/>
              <a:t>Le Main</a:t>
            </a:r>
          </a:p>
        </p:txBody>
      </p:sp>
    </p:spTree>
    <p:extLst>
      <p:ext uri="{BB962C8B-B14F-4D97-AF65-F5344CB8AC3E}">
        <p14:creationId xmlns:p14="http://schemas.microsoft.com/office/powerpoint/2010/main" val="421935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87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24698</TotalTime>
  <Words>1031</Words>
  <Application>Microsoft Office PowerPoint</Application>
  <PresentationFormat>Grand écran</PresentationFormat>
  <Paragraphs>160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Menage</dc:creator>
  <cp:lastModifiedBy>Christophe Menage</cp:lastModifiedBy>
  <cp:revision>11</cp:revision>
  <dcterms:created xsi:type="dcterms:W3CDTF">2022-12-03T16:20:11Z</dcterms:created>
  <dcterms:modified xsi:type="dcterms:W3CDTF">2023-02-17T14:14:44Z</dcterms:modified>
</cp:coreProperties>
</file>