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3" r:id="rId5"/>
    <p:sldMasterId id="2147483708" r:id="rId6"/>
  </p:sldMasterIdLst>
  <p:notesMasterIdLst>
    <p:notesMasterId r:id="rId91"/>
  </p:notesMasterIdLst>
  <p:handoutMasterIdLst>
    <p:handoutMasterId r:id="rId92"/>
  </p:handoutMasterIdLst>
  <p:sldIdLst>
    <p:sldId id="455" r:id="rId7"/>
    <p:sldId id="456" r:id="rId8"/>
    <p:sldId id="532" r:id="rId9"/>
    <p:sldId id="533" r:id="rId10"/>
    <p:sldId id="538" r:id="rId11"/>
    <p:sldId id="534" r:id="rId12"/>
    <p:sldId id="536" r:id="rId13"/>
    <p:sldId id="535" r:id="rId14"/>
    <p:sldId id="537" r:id="rId15"/>
    <p:sldId id="539" r:id="rId16"/>
    <p:sldId id="540" r:id="rId17"/>
    <p:sldId id="541" r:id="rId18"/>
    <p:sldId id="543" r:id="rId19"/>
    <p:sldId id="545" r:id="rId20"/>
    <p:sldId id="544" r:id="rId21"/>
    <p:sldId id="542" r:id="rId22"/>
    <p:sldId id="550" r:id="rId23"/>
    <p:sldId id="547" r:id="rId24"/>
    <p:sldId id="553" r:id="rId25"/>
    <p:sldId id="556" r:id="rId26"/>
    <p:sldId id="555" r:id="rId27"/>
    <p:sldId id="560" r:id="rId28"/>
    <p:sldId id="626" r:id="rId29"/>
    <p:sldId id="631" r:id="rId30"/>
    <p:sldId id="557" r:id="rId31"/>
    <p:sldId id="588" r:id="rId32"/>
    <p:sldId id="558" r:id="rId33"/>
    <p:sldId id="559" r:id="rId34"/>
    <p:sldId id="569" r:id="rId35"/>
    <p:sldId id="561" r:id="rId36"/>
    <p:sldId id="605" r:id="rId37"/>
    <p:sldId id="562" r:id="rId38"/>
    <p:sldId id="606" r:id="rId39"/>
    <p:sldId id="563" r:id="rId40"/>
    <p:sldId id="565" r:id="rId41"/>
    <p:sldId id="566" r:id="rId42"/>
    <p:sldId id="632" r:id="rId43"/>
    <p:sldId id="630" r:id="rId44"/>
    <p:sldId id="609" r:id="rId45"/>
    <p:sldId id="610" r:id="rId46"/>
    <p:sldId id="614" r:id="rId47"/>
    <p:sldId id="612" r:id="rId48"/>
    <p:sldId id="611" r:id="rId49"/>
    <p:sldId id="624" r:id="rId50"/>
    <p:sldId id="615" r:id="rId51"/>
    <p:sldId id="625" r:id="rId52"/>
    <p:sldId id="567" r:id="rId53"/>
    <p:sldId id="568" r:id="rId54"/>
    <p:sldId id="627" r:id="rId55"/>
    <p:sldId id="552" r:id="rId56"/>
    <p:sldId id="576" r:id="rId57"/>
    <p:sldId id="616" r:id="rId58"/>
    <p:sldId id="628" r:id="rId59"/>
    <p:sldId id="629" r:id="rId60"/>
    <p:sldId id="622" r:id="rId61"/>
    <p:sldId id="623" r:id="rId62"/>
    <p:sldId id="571" r:id="rId63"/>
    <p:sldId id="573" r:id="rId64"/>
    <p:sldId id="570" r:id="rId65"/>
    <p:sldId id="585" r:id="rId66"/>
    <p:sldId id="586" r:id="rId67"/>
    <p:sldId id="587" r:id="rId68"/>
    <p:sldId id="607" r:id="rId69"/>
    <p:sldId id="574" r:id="rId70"/>
    <p:sldId id="575" r:id="rId71"/>
    <p:sldId id="577" r:id="rId72"/>
    <p:sldId id="578" r:id="rId73"/>
    <p:sldId id="579" r:id="rId74"/>
    <p:sldId id="581" r:id="rId75"/>
    <p:sldId id="580" r:id="rId76"/>
    <p:sldId id="583" r:id="rId77"/>
    <p:sldId id="589" r:id="rId78"/>
    <p:sldId id="584" r:id="rId79"/>
    <p:sldId id="582" r:id="rId80"/>
    <p:sldId id="590" r:id="rId81"/>
    <p:sldId id="619" r:id="rId82"/>
    <p:sldId id="617" r:id="rId83"/>
    <p:sldId id="618" r:id="rId84"/>
    <p:sldId id="620" r:id="rId85"/>
    <p:sldId id="621" r:id="rId86"/>
    <p:sldId id="597" r:id="rId87"/>
    <p:sldId id="598" r:id="rId88"/>
    <p:sldId id="603" r:id="rId89"/>
    <p:sldId id="604" r:id="rId90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0000"/>
    <a:srgbClr val="DC7D32"/>
    <a:srgbClr val="E8527C"/>
    <a:srgbClr val="F0F050"/>
    <a:srgbClr val="D4D700"/>
    <a:srgbClr val="00925B"/>
    <a:srgbClr val="EFEEED"/>
    <a:srgbClr val="9C9E9F"/>
    <a:srgbClr val="646567"/>
    <a:srgbClr val="009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3072" autoAdjust="0"/>
  </p:normalViewPr>
  <p:slideViewPr>
    <p:cSldViewPr>
      <p:cViewPr varScale="1">
        <p:scale>
          <a:sx n="74" d="100"/>
          <a:sy n="74" d="100"/>
        </p:scale>
        <p:origin x="356" y="60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10/03/2020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10/03/2020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1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3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39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5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27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59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235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9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883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003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76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0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59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85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425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938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328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342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28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69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645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98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2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93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6939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4558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647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39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357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842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695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313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09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704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949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43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281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Faire une pause pour de la réflexion sur les dimensions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048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99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036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928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125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949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56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91305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4933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782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204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5412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48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6737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5653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8855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2437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58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817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1017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271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3450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7695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495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6381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5929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2339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44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11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566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7532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3236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8400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7430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8427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8711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8403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6617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4857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32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4039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032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2359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8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5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  <p:sp>
        <p:nvSpPr>
          <p:cNvPr id="3" name="MSIPCMContentMarking" descr="{&quot;HashCode&quot;:1545506848,&quot;Placement&quot;:&quot;Footer&quot;}">
            <a:extLst>
              <a:ext uri="{FF2B5EF4-FFF2-40B4-BE49-F238E27FC236}">
                <a16:creationId xmlns:a16="http://schemas.microsoft.com/office/drawing/2014/main" id="{362EB2F1-3F3D-4F63-BBED-7AA6EDC0B291}"/>
              </a:ext>
            </a:extLst>
          </p:cNvPr>
          <p:cNvSpPr txBox="1"/>
          <p:nvPr userDrawn="1"/>
        </p:nvSpPr>
        <p:spPr>
          <a:xfrm>
            <a:off x="7357056" y="4881156"/>
            <a:ext cx="178694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</a:rPr>
              <a:t>BNPP Classification : Internal</a:t>
            </a:r>
            <a:endParaRPr lang="fr-FR" sz="1000" dirty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  <p:sp>
        <p:nvSpPr>
          <p:cNvPr id="3" name="MSIPCMContentMarking" descr="{&quot;HashCode&quot;:1545506848,&quot;Placement&quot;:&quot;Footer&quot;}">
            <a:extLst>
              <a:ext uri="{FF2B5EF4-FFF2-40B4-BE49-F238E27FC236}">
                <a16:creationId xmlns:a16="http://schemas.microsoft.com/office/drawing/2014/main" id="{81CF0129-9DD8-4082-A02A-7549DFBA7867}"/>
              </a:ext>
            </a:extLst>
          </p:cNvPr>
          <p:cNvSpPr txBox="1"/>
          <p:nvPr userDrawn="1"/>
        </p:nvSpPr>
        <p:spPr>
          <a:xfrm>
            <a:off x="7357056" y="4881156"/>
            <a:ext cx="178694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</a:rPr>
              <a:t>BNPP Classification : Internal</a:t>
            </a:r>
            <a:endParaRPr lang="fr-FR" sz="1000" dirty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  <p:sp>
        <p:nvSpPr>
          <p:cNvPr id="3" name="MSIPCMContentMarking" descr="{&quot;HashCode&quot;:1545506848,&quot;Placement&quot;:&quot;Footer&quot;}">
            <a:extLst>
              <a:ext uri="{FF2B5EF4-FFF2-40B4-BE49-F238E27FC236}">
                <a16:creationId xmlns:a16="http://schemas.microsoft.com/office/drawing/2014/main" id="{33478BDA-0797-44F3-A72F-8CCB9790C503}"/>
              </a:ext>
            </a:extLst>
          </p:cNvPr>
          <p:cNvSpPr txBox="1"/>
          <p:nvPr userDrawn="1"/>
        </p:nvSpPr>
        <p:spPr>
          <a:xfrm>
            <a:off x="7357056" y="4881156"/>
            <a:ext cx="178694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78D7"/>
                </a:solidFill>
                <a:latin typeface="Calibri" panose="020F0502020204030204" pitchFamily="34" charset="0"/>
              </a:rPr>
              <a:t>BNPP Classification : Internal</a:t>
            </a:r>
            <a:endParaRPr lang="fr-FR" sz="1000" dirty="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file://localhost/Users/carolinedargein/Desktop/donut-orange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file://localhost/Users/carolinedargein/Desktop/donut-orange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file://localhost/Users/carolinedargein/Desktop/donut-orange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file://localhost/Users/carolinedargein/Desktop/donut-orange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file://localhost/Users/carolinedargein/Desktop/donut-orang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file://localhost/Users/carolinedargein/Desktop/donut-orange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file://localhost/Users/carolinedargein/Desktop/donut-orange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file://localhost/Users/carolinedargein/Desktop/donut-orange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file://localhost/Users/carolinedargein/Desktop/donut-orange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file://localhost/Users/carolinedargein/Desktop/donut-orange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file://localhost/Users/carolinedargein/Desktop/donut-orange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www.infotel.com/actualites/blog/clean-code-le-nommage/" TargetMode="External"/><Relationship Id="rId4" Type="http://schemas.openxmlformats.org/officeDocument/2006/relationships/image" Target="file://localhost/Users/carolinedargein/Desktop/donut-orange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file://localhost/Users/carolinedargein/Desktop/donut-orange.png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file://localhost/Users/carolinedargein/Desktop/donut-orang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file://localhost/Users/carolinedargein/Desktop/donut-orange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file://localhost/Users/carolinedargein/Desktop/donut-orange.p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file://localhost/Users/carolinedargein/Desktop/donut-orange.p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file://localhost/Users/carolinedargein/Desktop/donut-orange.p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file://localhost/Users/carolinedargein/Desktop/donut-orange.p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file://localhost/Users/carolinedargein/Desktop/donut-orange.p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4" Type="http://schemas.openxmlformats.org/officeDocument/2006/relationships/image" Target="file://localhost/Users/carolinedargein/Desktop/donut-orange.p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file://localhost/Users/carolinedargein/Desktop/donut-orange.p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file://localhost/Users/carolinedargein/Desktop/donut-orange.p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file://localhost/Users/carolinedargein/Desktop/donut-orange.p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file://localhost/Users/carolinedargein/Desktop/donut-orange.p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file://localhost/Users/carolinedargein/Desktop/donut-orange.p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file://localhost/Users/carolinedargein/Desktop/donut-orange.png" TargetMode="Externa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file://localhost/Users/carolinedargein/Desktop/donut-orange.pn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file://localhost/Users/carolinedargein/Desktop/donut-orange.p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file://localhost/Users/carolinedargein/Desktop/donut-orange.p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file://localhost/Users/carolinedargein/Desktop/donut-orang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file://localhost/Users/carolinedargein/Desktop/donut-orange.pn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file://localhost/Users/carolinedargein/Desktop/donut-orange.p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file://localhost/Users/carolinedargein/Desktop/donut-orange.pn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file://localhost/Users/carolinedargein/Desktop/donut-orange.png" TargetMode="Externa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file://localhost/Users/carolinedargein/Desktop/donut-orange.pn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file://localhost/Users/carolinedargein/Desktop/donut-orange.pn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file://localhost/Users/carolinedargein/Desktop/donut-orange.png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file://localhost/Users/carolinedargein/Desktop/donut-orange.png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file://localhost/Users/carolinedargein/Desktop/donut-orange.pn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file://localhost/Users/carolinedargein/Desktop/donut-orange.pn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1.jpeg"/><Relationship Id="rId4" Type="http://schemas.openxmlformats.org/officeDocument/2006/relationships/image" Target="file://localhost/Users/carolinedargein/Desktop/donut-orange.png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eg"/><Relationship Id="rId5" Type="http://schemas.openxmlformats.org/officeDocument/2006/relationships/image" Target="../media/image72.png"/><Relationship Id="rId4" Type="http://schemas.openxmlformats.org/officeDocument/2006/relationships/image" Target="file://localhost/Users/carolinedargein/Desktop/donut-orange.png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file://localhost/Users/carolinedargein/Desktop/donut-orange.png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file://localhost/Users/carolinedargein/Desktop/donut-orange.png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file://localhost/Users/carolinedargein/Desktop/donut-orange.png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file://localhost/Users/carolinedargein/Desktop/donut-orange.png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jpeg"/><Relationship Id="rId4" Type="http://schemas.openxmlformats.org/officeDocument/2006/relationships/image" Target="file://localhost/Users/carolinedargein/Desktop/donut-orange.png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file://localhost/Users/carolinedargein/Desktop/donut-orange.png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file://localhost/Users/carolinedargein/Desktop/donut-orange.png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file://localhost/Users/carolinedargein/Desktop/donut-orange.png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gif"/><Relationship Id="rId4" Type="http://schemas.openxmlformats.org/officeDocument/2006/relationships/image" Target="file://localhost/Users/carolinedargein/Desktop/donut-orange.png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file://localhost/Users/carolinedargein/Desktop/donut-orange.png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file://localhost/Users/carolinedargein/Desktop/donut-orange.png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wars.com/kata/basic-variable-assignment/train/java" TargetMode="External"/><Relationship Id="rId13" Type="http://schemas.openxmlformats.org/officeDocument/2006/relationships/hyperlink" Target="https://www.codewars.com/kata/55e6f5e58f7817808e00002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codewars.com/kata/count-odd-numbers-below-n/train/java" TargetMode="External"/><Relationship Id="rId12" Type="http://schemas.openxmlformats.org/officeDocument/2006/relationships/hyperlink" Target="https://www.codewars.com/kata/get-character-from-ascii-value/train/java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wars.com/kata/opposite-number/train/java" TargetMode="External"/><Relationship Id="rId11" Type="http://schemas.openxmlformats.org/officeDocument/2006/relationships/hyperlink" Target="https://www.codewars.com/kata/find-nearest-square-number/train/java" TargetMode="External"/><Relationship Id="rId5" Type="http://schemas.openxmlformats.org/officeDocument/2006/relationships/hyperlink" Target="http://blog.paumard.org/cours/java/" TargetMode="External"/><Relationship Id="rId15" Type="http://schemas.openxmlformats.org/officeDocument/2006/relationships/hyperlink" Target="https://www.codewars.com/kata/563b662a59afc2b5120000c6" TargetMode="External"/><Relationship Id="rId10" Type="http://schemas.openxmlformats.org/officeDocument/2006/relationships/hyperlink" Target="https://www.codewars.com/kata/if-you-cant-sleep-just-count-sheep/train/java" TargetMode="External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hyperlink" Target="https://www.codewars.com/kata/stringy-strings/train/java" TargetMode="External"/><Relationship Id="rId14" Type="http://schemas.openxmlformats.org/officeDocument/2006/relationships/hyperlink" Target="https://www.codewars.com/kata/5500d54c2ebe0a8e8a0003fd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Formations au dojo  </a:t>
            </a:r>
            <a:r>
              <a:rPr lang="ja-JP" alt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道場</a:t>
            </a:r>
            <a:endParaRPr lang="fr-FR" altLang="ja-JP" sz="4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5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JAVA</a:t>
            </a:r>
            <a:r>
              <a:rPr lang="fr-FR" sz="5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Les </a:t>
            </a:r>
            <a:r>
              <a:rPr lang="fr-FR" sz="5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fondamentaux</a:t>
            </a: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None/>
            </a:pP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Durée : 1 journée</a:t>
            </a:r>
          </a:p>
        </p:txBody>
      </p:sp>
    </p:spTree>
    <p:extLst>
      <p:ext uri="{BB962C8B-B14F-4D97-AF65-F5344CB8AC3E}">
        <p14:creationId xmlns:p14="http://schemas.microsoft.com/office/powerpoint/2010/main" val="4858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peu de vocabulaire :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JVM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Java Virtual Machine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ByteCode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Code compilé, interprétable par une JVM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JDK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Java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Development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Kit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API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Application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Programming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Interface</a:t>
            </a:r>
          </a:p>
          <a:p>
            <a:pPr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119D29B-B27D-4C65-B4B5-598B095DB7A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D135B20-F499-4EA6-B02C-7FDAFE3BBC4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9954BBE1-0057-49CF-BA05-09407DC8C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61E8663F-262D-49DD-A425-B0DEBD89AD8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79933490-04DD-46EA-9F4C-762A0095740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F1948488-635A-49B9-B332-369145481C4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CD542B64-2632-403A-8F63-E2367F71FB7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0328161-BF67-4609-85C2-C996156672D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6394EDB8-3C4F-4637-992C-9FFBD69D148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414715F5-2339-480F-B17F-FBD25C0A63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2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4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1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</a:p>
        </p:txBody>
      </p:sp>
      <p:pic>
        <p:nvPicPr>
          <p:cNvPr id="1026" name="Picture 2" descr="RÃ©sultat de recherche d'images pour &quot;hello world cute&quot;">
            <a:extLst>
              <a:ext uri="{FF2B5EF4-FFF2-40B4-BE49-F238E27FC236}">
                <a16:creationId xmlns:a16="http://schemas.microsoft.com/office/drawing/2014/main" id="{2595728C-3288-4191-A8C1-89DDA186C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7" b="12632"/>
          <a:stretch/>
        </p:blipFill>
        <p:spPr bwMode="auto">
          <a:xfrm>
            <a:off x="107504" y="2757950"/>
            <a:ext cx="2232248" cy="23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8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Copiez ce code dans un fichier nommé « </a:t>
            </a: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HelloWorld.java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r">
              <a:buNone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Java est sensible à la casse ;)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4AB1AD3-9CE5-4C58-8EA5-50BDC92B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564" y="1682873"/>
            <a:ext cx="7439025" cy="203835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DB7D14C-7E30-44CA-8528-2DDD7F6A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Ouvrez un terminal et compilez ce code grâce à la commande « </a:t>
            </a:r>
            <a:r>
              <a:rPr lang="fr-FR" sz="2400" dirty="0" err="1">
                <a:solidFill>
                  <a:schemeClr val="tx2"/>
                </a:solidFill>
                <a:latin typeface="BNPP Sans Extra Bold" panose="02000503020000020004" pitchFamily="50" charset="0"/>
              </a:rPr>
              <a:t>javac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Observez la création du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bytecode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 votre classe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Exécutez ensuite votre code grâce à la commande « </a:t>
            </a: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java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1A5841-FE2A-4AFF-A6F6-97871ACE4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36" y="1447471"/>
            <a:ext cx="3362325" cy="390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46C6FB0-845D-4863-A378-9C4028FCA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648" y="2531531"/>
            <a:ext cx="1790700" cy="647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7E51BE5-E6FA-48FB-80D9-1C61E73AC2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455"/>
          <a:stretch/>
        </p:blipFill>
        <p:spPr>
          <a:xfrm>
            <a:off x="2771799" y="3795887"/>
            <a:ext cx="3600423" cy="531496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60B74A9D-F3FB-4D70-812B-00A0AA2E11CA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1781A3EF-7C0B-4167-868C-768A9097257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C8F200A-26B9-40BC-8E25-824C22E8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5C8A1CAC-5825-4365-AE1D-C2F2323FAA2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F9D21D60-0B17-4213-9FF2-BF64D43F024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E2BB4407-F085-4B92-94E2-1CEC019AF32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305DD3C2-36ED-4855-8553-7E4D402730E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4994DCF0-CA68-4BBD-B0E8-CC54E958563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FBFF0E1E-0CDB-45B7-8659-C9B9A2BB2AED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69DC58A-2D38-4C93-9F3F-C7E8E013764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782A7901-6B51-445A-A7F0-7D1797DE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2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Félicitations!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venez de créer votre premier programme en Java !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7170" name="Picture 2" descr="RÃ©sultat de recherche d'images pour &quot;thumbs up fallout&quot;">
            <a:extLst>
              <a:ext uri="{FF2B5EF4-FFF2-40B4-BE49-F238E27FC236}">
                <a16:creationId xmlns:a16="http://schemas.microsoft.com/office/drawing/2014/main" id="{544DFAC2-87A7-4FFD-ACC6-63A1B467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53" y="26248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F14D63BD-EC4A-4A1E-B773-777E6FCCF79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46F333F-D3C2-4A98-B8C4-44C17B19CE7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B475B84-59B2-499C-9993-C2724D707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2C1A575B-4ADC-4D25-8AEE-2ECDA000FCCE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C618BFAB-8F1F-4AE8-A8C1-31B396B7020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428C53FC-B4B3-48C9-B4D1-9BA418F32D4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6F2EF484-BC3F-41D4-B11A-76299A2133C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190F8135-F2E4-4E69-ABF4-1016942BDFA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D92D2DAD-E356-482D-AA88-1ED4527098A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004FE7B-9CDD-4835-B4A5-9BA96AC86FE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8CA9B772-2FD6-420E-A239-37EA7D12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97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099"/>
            <a:ext cx="8208912" cy="43224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Décryptons ce que vous avez développé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Grâce au mot-clé « </a:t>
            </a:r>
            <a:r>
              <a:rPr lang="fr-FR" sz="2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class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vous venez de dire à Java que vous êtes dans une classe appelée «  </a:t>
            </a:r>
            <a:r>
              <a:rPr lang="fr-FR" sz="2400" dirty="0" err="1">
                <a:solidFill>
                  <a:schemeClr val="tx2"/>
                </a:solidFill>
                <a:latin typeface="BNPP Sans Extra Bold" panose="02000503020000020004" pitchFamily="50" charset="0"/>
              </a:rPr>
              <a:t>HelloWorld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». La classe est ensuite définie par tout ce qui se trouve entre accolades.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Rappel : En POO (et en Java), tout est objet ! Même la classe principale, celle que l’on va exécuter.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pouvez nommer votre classe comme vous le souhaitez…ou presque !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84C80E3-71BB-4473-9404-8A9916A83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1419622"/>
            <a:ext cx="2305050" cy="36195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66816DCF-5B83-4420-AB52-CC13F8BE679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3EA6ABF-978D-4022-9890-7285974A15D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C03F8E94-3382-453B-B77A-F61B95753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74589F6-F1F8-4772-BA13-FEB94122CBF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BA5E2F4F-8B1A-40E1-9078-A15F4FC5D79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44CAEDAA-3000-4748-855A-501D051D09F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00F5E609-178A-4F88-B503-4CBC6DF6D1C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6B36E28C-B291-4330-81AC-2A7AEEA7FB6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A652523F-B44E-41B3-8D5D-8F69737FE09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66658F0-9478-405C-9495-B5F4EF756D2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3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règles de nommage en Java :</a:t>
            </a:r>
          </a:p>
          <a:p>
            <a:pPr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caractères autorisés sont </a:t>
            </a:r>
          </a:p>
          <a:p>
            <a:pPr lvl="1">
              <a:buClr>
                <a:schemeClr val="accent2"/>
              </a:buCl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caractères alphabétiques [A-Za-z]</a:t>
            </a:r>
          </a:p>
          <a:p>
            <a:pPr lvl="1">
              <a:buClr>
                <a:schemeClr val="accent2"/>
              </a:buCl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chiffres [0-9]</a:t>
            </a:r>
          </a:p>
          <a:p>
            <a:pPr lvl="1">
              <a:buClr>
                <a:schemeClr val="accent2"/>
              </a:buCl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dollar «  $ » et le </a:t>
            </a:r>
            <a:r>
              <a:rPr lang="fr-FR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underscore</a:t>
            </a: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« _ »</a:t>
            </a:r>
          </a:p>
          <a:p>
            <a:pPr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nom ne peut pas commencer pas un chiffre</a:t>
            </a:r>
          </a:p>
          <a:p>
            <a:pPr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n’y a pas de restriction sur la longueur</a:t>
            </a:r>
          </a:p>
          <a:p>
            <a:pPr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noms sont sensibles à la casse</a:t>
            </a:r>
          </a:p>
          <a:p>
            <a:pPr>
              <a:buFontTx/>
              <a:buChar char="-"/>
            </a:pPr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Certains mots sont « réservés » par le langage java, on ne peut pas les utiliser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1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1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1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Picture 2" descr="RÃ©sultat de recherche d'images pour &quot;java reserved words&quot;">
            <a:extLst>
              <a:ext uri="{FF2B5EF4-FFF2-40B4-BE49-F238E27FC236}">
                <a16:creationId xmlns:a16="http://schemas.microsoft.com/office/drawing/2014/main" id="{96318ADD-E504-457A-9DE8-410DB4D4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13946"/>
            <a:ext cx="5184576" cy="18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7436F0-8923-4210-82FD-CD26027855F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B22382C-8F5B-40C8-8154-6BBDD25FC41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23301DE-6B1C-406C-86CC-2962AF80B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5BBE26A0-9B2E-4646-8DB2-9B074D3D7FA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A7C75EA1-1F89-48AB-8F07-2506E7CBE22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2FC543D7-1DEB-4F29-BE1E-7172886AE29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7DF86862-2D2C-449C-8505-C3E0F1AA97E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1DF1033-26B3-4B5D-9CFA-6E446AB6EE4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70EEB01C-9536-483E-AEC8-AEC4F9DBF2A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0940A23-95F1-4C50-BC11-69C7BAB709D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2" descr="RÃ©sultat de recherche d'images pour &quot;caution&quot;">
            <a:extLst>
              <a:ext uri="{FF2B5EF4-FFF2-40B4-BE49-F238E27FC236}">
                <a16:creationId xmlns:a16="http://schemas.microsoft.com/office/drawing/2014/main" id="{44F083C2-B5B0-498A-B75E-B3E317823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17137"/>
          <a:stretch/>
        </p:blipFill>
        <p:spPr bwMode="auto">
          <a:xfrm>
            <a:off x="5580112" y="676385"/>
            <a:ext cx="2277510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Ã©sultat de recherche d'images pour &quot;bulle logo&quot;">
            <a:extLst>
              <a:ext uri="{FF2B5EF4-FFF2-40B4-BE49-F238E27FC236}">
                <a16:creationId xmlns:a16="http://schemas.microsoft.com/office/drawing/2014/main" id="{20C0E7CF-1A3C-4E6F-888A-8DCB6C8E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095" y="84411"/>
            <a:ext cx="639514" cy="6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1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099"/>
            <a:ext cx="8208912" cy="4322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avez donc défini une classe « 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HelloWolrd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classe contient une méthode dont voici la signature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signature-ci est spécifique en Java, elle est détectée par l’interpréteur comme méthode à lancer lorsque l’on exécute le programme.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84C80E3-71BB-4473-9404-8A9916A83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38" y="1619598"/>
            <a:ext cx="23050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6EBD16A-222A-46B0-9E6C-4515908E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426" y="2721831"/>
            <a:ext cx="4333875" cy="495300"/>
          </a:xfrm>
          <a:prstGeom prst="rect">
            <a:avLst/>
          </a:prstGeom>
        </p:spPr>
      </p:pic>
      <p:grpSp>
        <p:nvGrpSpPr>
          <p:cNvPr id="32" name="Groupe 31">
            <a:extLst>
              <a:ext uri="{FF2B5EF4-FFF2-40B4-BE49-F238E27FC236}">
                <a16:creationId xmlns:a16="http://schemas.microsoft.com/office/drawing/2014/main" id="{113B9536-89E6-40E5-B10E-62EF3EC51E3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8CB241-A961-4B2C-AC5B-64BEDF78579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D50ABC01-703F-4B1B-805F-21386983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1E7611F8-1052-4FA9-9AD2-A03A95E582B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6149D2D1-28D1-4ED4-B5CA-78AED039218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2F2C73B9-9736-4283-BF8B-2441A24E19EB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600BADF8-78EE-4EDA-969F-2C2BEA27A8E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FD62D21B-833A-44D0-BFF9-2FF399D2633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CBFEAE81-E4D3-4F44-A49F-047342D5087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52B94C1-1649-47F6-BDF7-24478F4E802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2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Enfin, vous avez défini un bloc d’instructions :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instruction se termine par le caractère « ; »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bloc d’instruction est une suite d’instruction notée entre accolades : « {</a:t>
            </a:r>
            <a:r>
              <a:rPr lang="fr-FR" sz="2600" dirty="0">
                <a:solidFill>
                  <a:schemeClr val="tx2"/>
                </a:solidFill>
                <a:latin typeface="BNPP Sans Extra Bold" panose="02000503020000020004" pitchFamily="50" charset="0"/>
              </a:rPr>
              <a:t>instruction1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;</a:t>
            </a:r>
            <a:r>
              <a:rPr lang="fr-FR" sz="2600" dirty="0">
                <a:solidFill>
                  <a:schemeClr val="tx2"/>
                </a:solidFill>
                <a:latin typeface="BNPP Sans Extra Bold" panose="02000503020000020004" pitchFamily="50" charset="0"/>
              </a:rPr>
              <a:t>instruction2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;} »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System.out.println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est une méthode de l’API Java qui prend une chaîne de caractère en argument et qui l’affiche sur la sortie standard (la console).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683B5C-AD50-4D53-8465-4911A9120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12" y="1203201"/>
            <a:ext cx="4524375" cy="1152525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BDD67D-2C50-4B6D-A216-60DA8885997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08092B7-6BE2-45D7-95DC-6096BABABE9E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27A56FB-7304-4E76-9F38-A3AF6E9A7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8292403-72F7-4321-A086-F79DCB0354E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CC238EB9-FD50-42D0-8C01-F5F25AF9A4B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FC39050E-E76F-4B41-BFC5-71EF1D6BAE40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5AA50E47-8043-401C-9E6C-A61B7D21C35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AE7DD7C0-D6A6-4980-BE30-20D1B4F5E8E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F6973B71-C571-444B-8782-773266EAC40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E674099-0552-400B-B6F2-48022B5FA44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0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Hello World !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il y a deux types de commentaires :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commentaires de fin de ligne « //commentaire »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blocs de commentaire « /*commentaire*/ »</a:t>
            </a: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base de code nous servira pour tester les chapitres suivants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9356E0-F34E-4CA7-BD07-A93C3E9C10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14" b="13581"/>
          <a:stretch/>
        </p:blipFill>
        <p:spPr>
          <a:xfrm>
            <a:off x="944214" y="1851670"/>
            <a:ext cx="7705725" cy="221795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7E93C51A-87C3-4884-A8B2-D915BB8BBD5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6040545-B1D4-486F-B0BB-5470ECD05AB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B94777B-1913-483C-843F-48827D579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27A095FD-D03F-451F-8A31-B352453E5D8E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1916FD0-561A-450B-A607-4D8E4706DFE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2B404CE7-C169-4E93-BD1F-BF2EA9C6FF5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B22478C8-433F-412A-87BC-5057B54F8EB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86E69FB-4DCD-4C8B-8D77-FB91F0C41D5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6DE1947C-9C99-4A68-89A9-381F14576F8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DE47FD47-E130-4C47-96A2-DCE91583E32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2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Sommaire :</a:t>
            </a:r>
          </a:p>
          <a:p>
            <a:pPr marL="73025" lvl="1" indent="0">
              <a:buNone/>
            </a:pPr>
            <a:endParaRPr lang="fr-FR" sz="3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Introduction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1 - Hello World !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2 - Les types primitifs &amp; opérateurs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3 – Les méthodes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4 – Structures conditionnelles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5 – Les boucles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 </a:t>
            </a:r>
          </a:p>
          <a:p>
            <a:pPr marL="0" indent="0" algn="ctr">
              <a:buNone/>
            </a:pPr>
            <a:endParaRPr lang="fr-FR" sz="4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2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</a:p>
        </p:txBody>
      </p:sp>
      <p:pic>
        <p:nvPicPr>
          <p:cNvPr id="2050" name="Picture 2" descr="RÃ©sultat de recherche d'images pour &quot;primitive people&quot;">
            <a:extLst>
              <a:ext uri="{FF2B5EF4-FFF2-40B4-BE49-F238E27FC236}">
                <a16:creationId xmlns:a16="http://schemas.microsoft.com/office/drawing/2014/main" id="{46F74D91-F918-48F3-A57E-868D341D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11710"/>
            <a:ext cx="1619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operator&quot;">
            <a:extLst>
              <a:ext uri="{FF2B5EF4-FFF2-40B4-BE49-F238E27FC236}">
                <a16:creationId xmlns:a16="http://schemas.microsoft.com/office/drawing/2014/main" id="{246F4F31-3627-4503-8BA2-C75564FA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52501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on peut créer autant de variables que nécessaire (tant que l’espace mémoire de la machine nous le permet)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variable en Java est reconnaissable par un nom et un type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type peut être :</a:t>
            </a:r>
          </a:p>
          <a:p>
            <a:pPr lvl="1"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Primitif</a:t>
            </a:r>
          </a:p>
          <a:p>
            <a:pPr lvl="1"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Objet </a:t>
            </a:r>
            <a:r>
              <a:rPr lang="fr-FR" sz="19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(appartenant à l’API Java ou un objet que vous avez développé)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B20A3-A8A3-40E5-8DD4-FA8CDA49E4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130BA68-B6EF-4CB8-BB00-04629FC159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1BBC478-6774-4639-AB66-4AEACBBD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4A75736-7A9D-4D81-BE11-37FAAAB38B1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DA84D42-5D7A-4C0A-95B8-DB4C9D3B3A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3AE46AB-43ED-4154-9DA7-386C813DBFC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6CEB8F9-AC6F-443D-BD56-EF1B7301D2E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4BC3C87-27B3-4257-9B6B-05EAFCB93E2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DBAC708-B7DE-4B93-B3F2-314CF6C7A35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9C8D65C-24F9-46C1-842A-82C78802D6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31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existe 8 types primitifs en java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type chaîne de caractères en Java (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String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n’est pas un type primitif, mais il en possède quelques propriétés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7B22318-7666-4BD0-ACA6-2A0BC007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347614"/>
            <a:ext cx="7067550" cy="241935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15FCF0-D1B2-4839-B73D-53692CFE1EB9}"/>
              </a:ext>
            </a:extLst>
          </p:cNvPr>
          <p:cNvSpPr/>
          <p:nvPr/>
        </p:nvSpPr>
        <p:spPr>
          <a:xfrm>
            <a:off x="7313076" y="2417861"/>
            <a:ext cx="1795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~7 chiffres significatifs</a:t>
            </a:r>
            <a:endParaRPr lang="fr-FR" sz="1200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F27B29-FB5C-4390-A360-5618E2109938}"/>
              </a:ext>
            </a:extLst>
          </p:cNvPr>
          <p:cNvSpPr/>
          <p:nvPr/>
        </p:nvSpPr>
        <p:spPr>
          <a:xfrm>
            <a:off x="7221636" y="2728177"/>
            <a:ext cx="1877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~16 chiffres significatifs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38281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entiers sont représentés en base 2 sur une nombre de bits déterminé.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premier bit est utilisé pour le signe.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Exemple sur 8 bits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nombre est donc limité mais précis à l’entier près.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AC7CC93-3EF2-415D-A955-234895F59F30}"/>
              </a:ext>
            </a:extLst>
          </p:cNvPr>
          <p:cNvSpPr/>
          <p:nvPr/>
        </p:nvSpPr>
        <p:spPr>
          <a:xfrm>
            <a:off x="2803778" y="2931790"/>
            <a:ext cx="3752470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BNPP Sans Extra Bold" panose="02000503020000020004" pitchFamily="50" charset="0"/>
              </a:rPr>
              <a:t>1   0   0   1   0   1   0   1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5CCBA3-DB95-4109-9FEE-6C83A7B777AE}"/>
              </a:ext>
            </a:extLst>
          </p:cNvPr>
          <p:cNvCxnSpPr/>
          <p:nvPr/>
        </p:nvCxnSpPr>
        <p:spPr>
          <a:xfrm>
            <a:off x="3335164" y="293179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CEBF1D6-0857-4AA1-99CD-C101D3A68098}"/>
              </a:ext>
            </a:extLst>
          </p:cNvPr>
          <p:cNvCxnSpPr/>
          <p:nvPr/>
        </p:nvCxnSpPr>
        <p:spPr>
          <a:xfrm>
            <a:off x="4192910" y="293179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309C92B-081E-4E60-B28D-73F09D3B16E0}"/>
              </a:ext>
            </a:extLst>
          </p:cNvPr>
          <p:cNvCxnSpPr/>
          <p:nvPr/>
        </p:nvCxnSpPr>
        <p:spPr>
          <a:xfrm>
            <a:off x="5132826" y="293179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A9DD20-AD35-413E-AF14-A1C82118CEB4}"/>
              </a:ext>
            </a:extLst>
          </p:cNvPr>
          <p:cNvCxnSpPr/>
          <p:nvPr/>
        </p:nvCxnSpPr>
        <p:spPr>
          <a:xfrm>
            <a:off x="6039592" y="293179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B22BD2B-7C0F-4368-8E6E-923CA178C231}"/>
              </a:ext>
            </a:extLst>
          </p:cNvPr>
          <p:cNvCxnSpPr/>
          <p:nvPr/>
        </p:nvCxnSpPr>
        <p:spPr>
          <a:xfrm>
            <a:off x="3779912" y="294206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A65A3E7-836A-41FF-ABD3-FF4E6EA871BE}"/>
              </a:ext>
            </a:extLst>
          </p:cNvPr>
          <p:cNvCxnSpPr/>
          <p:nvPr/>
        </p:nvCxnSpPr>
        <p:spPr>
          <a:xfrm>
            <a:off x="4644008" y="294206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7C3E360-9954-47EA-AFE0-CB930EAC3020}"/>
              </a:ext>
            </a:extLst>
          </p:cNvPr>
          <p:cNvCxnSpPr/>
          <p:nvPr/>
        </p:nvCxnSpPr>
        <p:spPr>
          <a:xfrm>
            <a:off x="5580112" y="293179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ccolade ouvrante 36">
            <a:extLst>
              <a:ext uri="{FF2B5EF4-FFF2-40B4-BE49-F238E27FC236}">
                <a16:creationId xmlns:a16="http://schemas.microsoft.com/office/drawing/2014/main" id="{59ABAAA7-6B30-4E82-8A0C-7CA7AA979415}"/>
              </a:ext>
            </a:extLst>
          </p:cNvPr>
          <p:cNvSpPr/>
          <p:nvPr/>
        </p:nvSpPr>
        <p:spPr>
          <a:xfrm rot="16200000">
            <a:off x="3007798" y="3324825"/>
            <a:ext cx="150677" cy="504055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A671C800-F4C7-467A-8011-27B46C6B7D20}"/>
              </a:ext>
            </a:extLst>
          </p:cNvPr>
          <p:cNvSpPr/>
          <p:nvPr/>
        </p:nvSpPr>
        <p:spPr>
          <a:xfrm rot="16200000">
            <a:off x="4892439" y="1988387"/>
            <a:ext cx="141534" cy="3186076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6E7F5E-7D33-493E-8841-8C305484FC87}"/>
              </a:ext>
            </a:extLst>
          </p:cNvPr>
          <p:cNvSpPr/>
          <p:nvPr/>
        </p:nvSpPr>
        <p:spPr>
          <a:xfrm>
            <a:off x="2421807" y="3731910"/>
            <a:ext cx="13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Signe</a:t>
            </a:r>
            <a:endParaRPr lang="fr-FR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B2E1A3-E8E6-4A8F-BBD5-1963879B5972}"/>
              </a:ext>
            </a:extLst>
          </p:cNvPr>
          <p:cNvSpPr/>
          <p:nvPr/>
        </p:nvSpPr>
        <p:spPr>
          <a:xfrm>
            <a:off x="3924478" y="3731910"/>
            <a:ext cx="2152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Nombre (binaire)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8687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nombres à virgules flottante se représentent comme en notation scientifique 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e.g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1,245 x 10</a:t>
            </a:r>
            <a:r>
              <a:rPr lang="fr-FR" sz="2800" baseline="30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-15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cela, on décompose la représentation de la manière suivante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Cela permet donc de plus grands nombres, mais la précision est limitée à un certain nombre de chiffres significatifs.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1CB68C9-E52D-454C-961F-5485DDD92D90}"/>
              </a:ext>
            </a:extLst>
          </p:cNvPr>
          <p:cNvSpPr/>
          <p:nvPr/>
        </p:nvSpPr>
        <p:spPr>
          <a:xfrm>
            <a:off x="2798890" y="2571750"/>
            <a:ext cx="3752470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BNPP Sans Extra Bold" panose="02000503020000020004" pitchFamily="50" charset="0"/>
              </a:rPr>
              <a:t>1    0  …  1   0   1   …   1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53EA0BA-DAFC-40FA-B5BC-51DAB0FF64FB}"/>
              </a:ext>
            </a:extLst>
          </p:cNvPr>
          <p:cNvCxnSpPr/>
          <p:nvPr/>
        </p:nvCxnSpPr>
        <p:spPr>
          <a:xfrm>
            <a:off x="3330276" y="257175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C9ABAA9-7D83-4E97-AD4A-714529AD8A15}"/>
              </a:ext>
            </a:extLst>
          </p:cNvPr>
          <p:cNvCxnSpPr/>
          <p:nvPr/>
        </p:nvCxnSpPr>
        <p:spPr>
          <a:xfrm>
            <a:off x="4188022" y="257175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C24B2F4-1996-4B70-A849-0EB0A2E11678}"/>
              </a:ext>
            </a:extLst>
          </p:cNvPr>
          <p:cNvCxnSpPr/>
          <p:nvPr/>
        </p:nvCxnSpPr>
        <p:spPr>
          <a:xfrm>
            <a:off x="5127938" y="257175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873E02-E323-454F-AC0F-6DB6127FD8F6}"/>
              </a:ext>
            </a:extLst>
          </p:cNvPr>
          <p:cNvCxnSpPr/>
          <p:nvPr/>
        </p:nvCxnSpPr>
        <p:spPr>
          <a:xfrm>
            <a:off x="6034704" y="257175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FC0DB2A-F8DA-4847-9460-0A2D5E54E237}"/>
              </a:ext>
            </a:extLst>
          </p:cNvPr>
          <p:cNvCxnSpPr/>
          <p:nvPr/>
        </p:nvCxnSpPr>
        <p:spPr>
          <a:xfrm>
            <a:off x="3775024" y="258202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448B8A7-532A-4E34-B8C7-747FB56FE33D}"/>
              </a:ext>
            </a:extLst>
          </p:cNvPr>
          <p:cNvCxnSpPr/>
          <p:nvPr/>
        </p:nvCxnSpPr>
        <p:spPr>
          <a:xfrm>
            <a:off x="4639120" y="258202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63430DA-0273-46CA-A596-6B9890CBBB66}"/>
              </a:ext>
            </a:extLst>
          </p:cNvPr>
          <p:cNvCxnSpPr/>
          <p:nvPr/>
        </p:nvCxnSpPr>
        <p:spPr>
          <a:xfrm>
            <a:off x="5575224" y="257175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5C00BBA4-9EBF-4ED3-A42C-ABC629A685CA}"/>
              </a:ext>
            </a:extLst>
          </p:cNvPr>
          <p:cNvSpPr/>
          <p:nvPr/>
        </p:nvSpPr>
        <p:spPr>
          <a:xfrm rot="16200000">
            <a:off x="3002910" y="2964785"/>
            <a:ext cx="150677" cy="504055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FC618696-0F80-40EE-83F6-F690849C23C8}"/>
              </a:ext>
            </a:extLst>
          </p:cNvPr>
          <p:cNvSpPr/>
          <p:nvPr/>
        </p:nvSpPr>
        <p:spPr>
          <a:xfrm rot="16200000">
            <a:off x="4166129" y="2349769"/>
            <a:ext cx="150676" cy="1752373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5D3168-8E55-4FB2-A0DC-6DFD52520584}"/>
              </a:ext>
            </a:extLst>
          </p:cNvPr>
          <p:cNvSpPr/>
          <p:nvPr/>
        </p:nvSpPr>
        <p:spPr>
          <a:xfrm>
            <a:off x="2416919" y="3371870"/>
            <a:ext cx="13226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Signe(1)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6126B0-5E4A-436C-B6F9-E6D010DBE38D}"/>
              </a:ext>
            </a:extLst>
          </p:cNvPr>
          <p:cNvSpPr/>
          <p:nvPr/>
        </p:nvSpPr>
        <p:spPr>
          <a:xfrm>
            <a:off x="3494058" y="3371870"/>
            <a:ext cx="1494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Mantisse(11)</a:t>
            </a:r>
            <a:endParaRPr lang="fr-FR" sz="1200" dirty="0"/>
          </a:p>
        </p:txBody>
      </p:sp>
      <p:sp>
        <p:nvSpPr>
          <p:cNvPr id="53" name="Accolade ouvrante 52">
            <a:extLst>
              <a:ext uri="{FF2B5EF4-FFF2-40B4-BE49-F238E27FC236}">
                <a16:creationId xmlns:a16="http://schemas.microsoft.com/office/drawing/2014/main" id="{A8043B86-68BB-4E02-9E18-6FC227661CF5}"/>
              </a:ext>
            </a:extLst>
          </p:cNvPr>
          <p:cNvSpPr/>
          <p:nvPr/>
        </p:nvSpPr>
        <p:spPr>
          <a:xfrm rot="16200000">
            <a:off x="5774026" y="2521575"/>
            <a:ext cx="150677" cy="1403996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CC8DB-F2CF-40E0-A86E-EDEC3A550C2F}"/>
              </a:ext>
            </a:extLst>
          </p:cNvPr>
          <p:cNvSpPr/>
          <p:nvPr/>
        </p:nvSpPr>
        <p:spPr>
          <a:xfrm>
            <a:off x="5056542" y="3371870"/>
            <a:ext cx="153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Exposant (52)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0778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accent5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611568" y="816118"/>
            <a:ext cx="838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déclarer une variable, il suffit d’une instruction contenant un type, puis nom :</a:t>
            </a: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Avec cette instruction, la JVM alloue un espace mémoire pour y stocker une variable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00F0D1-32AF-4377-B8CC-E65975E5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5" y="2211710"/>
            <a:ext cx="4324350" cy="12192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2D80F0B-AB32-48B0-A971-84928B0C5F6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231B65E0-1C3D-4B32-B226-AD2EAE19D15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547E842-8455-4F6E-8011-1AA2EE25F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1D057BB3-E56F-4581-BFB3-DDF678663A6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AA3A84C-46F5-4B9E-803C-5CC5C8CE97E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9797121-E4FA-48C3-81ED-A628C016E9C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7B09CF3-F7DD-4DA9-B614-573C9D3B90E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FB95DC9C-930B-43BF-B1A0-70283018B52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E75F408-5C21-4D87-B5A0-2ED0DE08841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849AD86-CF83-42A6-9CA5-02305E88208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47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accent5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611568" y="816118"/>
            <a:ext cx="83889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Java –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jusqu’à sa version 9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- est un langage fortement typé (contrairement au JavaScript par exemple).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Cela signifie que le typage de la variable se fait au moment de sa déclaration.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Depuis Java 10, on peut utiliser le mot clef « </a:t>
            </a:r>
            <a:r>
              <a:rPr lang="fr-FR" sz="26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var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pour déclarer une variable dont le type sera inféré par le compilateur au moment de son affectation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08E74F-BA55-419F-9F96-6F41B62D99E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107A1F3-BD3C-4278-90F2-490E671A705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2657C5E7-0994-46FE-BEFD-11A5F8BD8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2C653A50-3844-4DEC-95C4-A5F8D9FE582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9DD008ED-A601-4AE0-A23D-2AF2AE7D0306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72E48108-CA73-43EA-978B-DD013E26876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BA8B22D-2513-4732-ABC0-3E90B90E1C6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8FDCB50-69C3-4EC5-B3DB-7A0EF429AE9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36286CF2-ADC1-48AB-ACE6-466C9346242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CA7F51D-A1F3-41B5-8135-C4C137E98F55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644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variables suivent les règles de nommage standard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conventions de nommage des variables en Java sont :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variables sont des noms (pomme, chat, etc…)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variables commencent par des minuscules (excepté les constantes qui sont toutes en majuscule)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S’il y a besoin de plusieurs mots, on privilégiera le CamelCase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débat code en français vs code en anglais dépend de votre contexte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la mesure du possible choisissez un nom de variable significatif (évitez «  nb », « x », « 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nbSqrTza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Clr>
                <a:schemeClr val="accent5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  <a:hlinkClick r:id="rId5"/>
              </a:rPr>
              <a:t>Pour aller plus loin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387F3BE-8865-41F5-87FE-A3D2DE6B0F8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B43224B-41CD-4B53-9668-6978DBDE80D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E4570ED8-585D-4618-8A31-0FDF7110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CDF79296-1239-49AB-946A-80D5632C44E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BD61FE1F-6C8E-4E09-A161-C1FCA899368D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03B3ADD-B6B4-4A16-A09C-80807A4DE23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21B69CE4-9B36-4937-9317-CE59B9192B9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96CBED6-F2CA-44FB-80F8-7EC70769D43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FF6B462-79FB-454C-A996-74ED32D1046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6FEA7AD-4107-4A37-8D16-BF3E95DC34A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RÃ©sultat de recherche d'images pour &quot;bulle logo&quot;">
            <a:extLst>
              <a:ext uri="{FF2B5EF4-FFF2-40B4-BE49-F238E27FC236}">
                <a16:creationId xmlns:a16="http://schemas.microsoft.com/office/drawing/2014/main" id="{8BC7D849-28A7-4E67-9DD5-84CEF8FF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095" y="84411"/>
            <a:ext cx="639514" cy="6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3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fois déclarée, on doit assigner une valeur à la variable. Cette assignation se fait grâce à l’opérateur « 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=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»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50AF31A-DC9D-4E69-9ABA-7CA76FFD9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2851001"/>
            <a:ext cx="5086350" cy="130492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D17937-332F-4957-A277-0C1A8656E8E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1C66125-EB46-4580-8665-CC57F0AD33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6D0A4929-F16A-44EF-907B-89F74B7ED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3C83D0EE-4B78-4DB4-81EC-914C5224CA1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BC8FA073-8783-49BC-9371-A76024E3F89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B709E68-992A-4C90-B579-EF5DCB9B338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BFEB350-D06D-49BB-9F5F-A72FF901441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28F8F1F-76EA-4D18-AC35-6784012DFCF4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801F314E-215C-4F4D-A541-A1CD5BB2B39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BEAAFB9-416F-48A3-91CA-2E5CE6B0102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97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très bien effectuer plusieurs affectations sur une même variable sauf si celle-ci est précédée du mot-clef « 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final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à sa déclaration.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6E4C181-6470-4B96-B784-FAC897AED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183" y="3146977"/>
            <a:ext cx="3057525" cy="10477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9FA825-9224-4441-83B2-E42C47A9B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631" y="3146977"/>
            <a:ext cx="2878769" cy="1047750"/>
          </a:xfrm>
          <a:prstGeom prst="rect">
            <a:avLst/>
          </a:prstGeom>
        </p:spPr>
      </p:pic>
      <p:pic>
        <p:nvPicPr>
          <p:cNvPr id="15" name="Picture 4" descr="RÃ©sultat de recherche d'images pour &quot;green check&quot;">
            <a:extLst>
              <a:ext uri="{FF2B5EF4-FFF2-40B4-BE49-F238E27FC236}">
                <a16:creationId xmlns:a16="http://schemas.microsoft.com/office/drawing/2014/main" id="{528885E1-E96F-4C04-A997-C4391FC0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23" y="3467018"/>
            <a:ext cx="652774" cy="55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D4105C94-24DE-41B4-9009-C43EEDF4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55" y="3525865"/>
            <a:ext cx="766389" cy="4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2E04B3E1-92DE-4D22-8114-5F94105E127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D3014BB-86E5-4795-8C49-DD8409E0CA6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0EC32B7B-4FC4-46A4-9701-0F9575CD3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B7F06343-3C69-4A20-BB9B-1E25231198E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0389FED-30B5-45C1-BA55-9AEF9BE682E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EEC4E13F-BCEA-44E6-B916-AD61EA56081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568CE2B-DF72-4E8D-B981-AA3E80E0F8E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158D94E7-B465-4453-8571-F8B1D84618E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ED634250-7442-497B-B9F0-EFDD9AA6135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6EE0F49-7469-44A8-8FEE-F20697C6BB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8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Introduction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Qu’est-ce que le Java ?</a:t>
            </a:r>
          </a:p>
        </p:txBody>
      </p:sp>
    </p:spTree>
    <p:extLst>
      <p:ext uri="{BB962C8B-B14F-4D97-AF65-F5344CB8AC3E}">
        <p14:creationId xmlns:p14="http://schemas.microsoft.com/office/powerpoint/2010/main" val="410693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déclarer une nouvelle variable et y assigner une valeur en une seule instruction :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28BD92-8191-437B-92B0-DAE38F25F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2667708"/>
            <a:ext cx="4171950" cy="12573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6E795DE-8AB9-4700-989D-2547B8B01AF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7038EFE-50C5-4DF4-9158-34D921A31CA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1E89F23-F319-446E-8041-F564EF237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5A511948-7542-4185-8C15-5E5E51832FE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6702FD3-F865-49A2-95DB-A5D13D674F5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3C20887-213A-42D6-9EB8-5C12A1A5C1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D62F6518-33BD-4C7C-A821-9805CF03734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BDD08BD-8105-4884-99EB-8131180A977A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3164CAC-E3EC-460E-9566-722682E35AC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42ACEFC-2FCA-449D-AE4F-1E45E128B43B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78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5760643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défaut, en Java, tout nombre entier (1, 10, 42…) est un « </a:t>
            </a: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int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et tout nombre à virgule est considéré « 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double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sauf s’ils sont suivis d’un « </a:t>
            </a: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literal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NB : Il n’existe pas de littéraux pour short ou byte</a:t>
            </a:r>
            <a:endParaRPr lang="fr-FR" sz="24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6E795DE-8AB9-4700-989D-2547B8B01AF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7038EFE-50C5-4DF4-9158-34D921A31CA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1E89F23-F319-446E-8041-F564EF237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5A511948-7542-4185-8C15-5E5E51832FE4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6702FD3-F865-49A2-95DB-A5D13D674F5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3C20887-213A-42D6-9EB8-5C12A1A5C1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D62F6518-33BD-4C7C-A821-9805CF03734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BDD08BD-8105-4884-99EB-8131180A977A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3164CAC-E3EC-460E-9566-722682E35AC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42ACEFC-2FCA-449D-AE4F-1E45E128B43B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8E6E294-930D-491E-9840-BEDBE4AB4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15" y="1619560"/>
            <a:ext cx="2358783" cy="23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2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Afin de pouvoir interagir entre eux, Java met à disposition plusieurs opérateurs.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opérateurs arithmétiques :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95EADAF-33DA-423C-90D3-5A5275B47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190006"/>
            <a:ext cx="6991350" cy="25146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16FDF4F8-526C-4F7A-B2EA-C788FEEB1D8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CCA2C86-ABEF-45E1-845C-0131B81A98B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1A4F3D8-A520-4917-ADEC-5A4E90B2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291B5A3-9E9E-4CB9-8FFD-E5E45012F00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49A44B49-E0DD-42A1-8E22-23160FC3C1A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7A9CCB8-7E7F-4425-82C7-AC9DCD0FE5E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25BCB73-E08A-4937-B33C-6651A3B9803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062725F-83A6-4F2C-8ADD-D77C1A21ED3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ADA6F15-6C90-404C-957A-0F04D7D61FA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9E09273-79F4-417C-A310-EF234974B28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032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le cas particulier d’une variable de type « 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String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n’y a pas de littéral, la déclaration se fait entre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«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guillemets 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»</a:t>
            </a: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L’opérateur « 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+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sert à concaténer deux chaînes de caractères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6FDF4F8-526C-4F7A-B2EA-C788FEEB1D8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CCA2C86-ABEF-45E1-845C-0131B81A98B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1A4F3D8-A520-4917-ADEC-5A4E90B2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291B5A3-9E9E-4CB9-8FFD-E5E45012F00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49A44B49-E0DD-42A1-8E22-23160FC3C1A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B7A9CCB8-7E7F-4425-82C7-AC9DCD0FE5E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25BCB73-E08A-4937-B33C-6651A3B9803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062725F-83A6-4F2C-8ADD-D77C1A21ED3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ADA6F15-6C90-404C-957A-0F04D7D61FA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9E09273-79F4-417C-A310-EF234974B28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B679089-C813-46FD-8703-1FD42554AF92}"/>
              </a:ext>
            </a:extLst>
          </p:cNvPr>
          <p:cNvGrpSpPr/>
          <p:nvPr/>
        </p:nvGrpSpPr>
        <p:grpSpPr>
          <a:xfrm>
            <a:off x="1414462" y="2882066"/>
            <a:ext cx="6315075" cy="1885950"/>
            <a:chOff x="1414462" y="2454898"/>
            <a:chExt cx="6315075" cy="188595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9C8E8A2-63DB-4AB4-9A4E-4540A3E05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4462" y="2454898"/>
              <a:ext cx="6315075" cy="188595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E2A73A1-A98C-4C75-AAEC-4537D2BD0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184" y="4015990"/>
              <a:ext cx="21907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338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opérateurs incrémentaux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opérateurs relationnels (dont le résultat est un booléen)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94D70E6-4D15-4EEA-977D-C86D057B1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012" y="1635646"/>
            <a:ext cx="6657975" cy="495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1AD40B0-3EB3-4477-B47D-350A0121E4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96" b="-1"/>
          <a:stretch/>
        </p:blipFill>
        <p:spPr>
          <a:xfrm>
            <a:off x="1043608" y="2931790"/>
            <a:ext cx="6657975" cy="144016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244A91AF-B5B1-408D-9707-CDC1D8C711C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687A0159-EE09-4331-A0DD-6180717422D7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00E02D0-DF86-47EB-BC1D-D4F1CD417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A057C0BA-E862-40FA-8105-60915DDDAA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12C30BB-7296-4D19-811A-F878F9954B0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C882283-7917-4711-95BF-A2B0F0CF381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0DA5AC1-9E33-4A2C-9D20-E621DDA37912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65A449AC-CD90-4927-A975-270EB4476BD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067195C5-FBFF-47DD-9A59-175B1C6F508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2348A69-6F79-4575-9C47-EF107A902FD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768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opérateurs logiques (qui combinent deux booléens)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opérateurs de décalage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16360E-7BF1-4098-9E16-AE39CE2D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545" y="1239019"/>
            <a:ext cx="5372100" cy="8286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8C318FB-3420-4CB3-8623-A12B17DA7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50" y="2686422"/>
            <a:ext cx="6515100" cy="533400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73CDDB5C-DA31-43BB-BC72-F7371BE59C8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97E33BE-2966-4203-9030-95B32A3A08F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2136C42-340E-4D50-A5CE-E09B9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837E279-D646-442E-AD34-C794B317CBA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0D094D2-DC57-4C8C-8548-582ADE2A0E1E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8B81CED-06BF-4EB6-A7ED-1471416CD51B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8DA6248-C296-4B14-BCD1-D4611F6DA7E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FBEB43DA-B141-4BF4-9294-329F8946BA0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CE47E9DB-5B26-4EBE-AD84-2DF11191E81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B63BD0-DC34-4305-BB74-CDE34FB178D0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388DE06-9D6B-46DD-B3B1-4DEF7647B674}"/>
              </a:ext>
            </a:extLst>
          </p:cNvPr>
          <p:cNvSpPr/>
          <p:nvPr/>
        </p:nvSpPr>
        <p:spPr>
          <a:xfrm>
            <a:off x="5140010" y="3651870"/>
            <a:ext cx="3752470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</a:t>
            </a:r>
            <a:r>
              <a:rPr lang="fr-FR" sz="2800" dirty="0">
                <a:solidFill>
                  <a:schemeClr val="tx1"/>
                </a:solidFill>
                <a:latin typeface="BNPP Sans Extra Bold" panose="02000503020000020004" pitchFamily="50" charset="0"/>
              </a:rPr>
              <a:t>   1   0   1   0   1   0   0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8697231-3E7C-459B-8C24-D2075B209679}"/>
              </a:ext>
            </a:extLst>
          </p:cNvPr>
          <p:cNvCxnSpPr/>
          <p:nvPr/>
        </p:nvCxnSpPr>
        <p:spPr>
          <a:xfrm>
            <a:off x="5671396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0A0C307-F23F-49BB-823F-569DFAB310F9}"/>
              </a:ext>
            </a:extLst>
          </p:cNvPr>
          <p:cNvCxnSpPr/>
          <p:nvPr/>
        </p:nvCxnSpPr>
        <p:spPr>
          <a:xfrm>
            <a:off x="6529142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C09AE41-E901-484B-94CA-9A66CFAACFD7}"/>
              </a:ext>
            </a:extLst>
          </p:cNvPr>
          <p:cNvCxnSpPr/>
          <p:nvPr/>
        </p:nvCxnSpPr>
        <p:spPr>
          <a:xfrm>
            <a:off x="7469058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B0297FD-D1C4-455B-A419-F70875B7093B}"/>
              </a:ext>
            </a:extLst>
          </p:cNvPr>
          <p:cNvCxnSpPr/>
          <p:nvPr/>
        </p:nvCxnSpPr>
        <p:spPr>
          <a:xfrm>
            <a:off x="8375824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69D7233-90BD-4329-A00F-18FCC8A6CB14}"/>
              </a:ext>
            </a:extLst>
          </p:cNvPr>
          <p:cNvCxnSpPr/>
          <p:nvPr/>
        </p:nvCxnSpPr>
        <p:spPr>
          <a:xfrm>
            <a:off x="6116144" y="36621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636D0F4-B779-4898-BA01-C44D99906BB8}"/>
              </a:ext>
            </a:extLst>
          </p:cNvPr>
          <p:cNvCxnSpPr/>
          <p:nvPr/>
        </p:nvCxnSpPr>
        <p:spPr>
          <a:xfrm>
            <a:off x="6980240" y="36621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BBF2243-77B0-49DD-BA11-02FFAE62F3B6}"/>
              </a:ext>
            </a:extLst>
          </p:cNvPr>
          <p:cNvCxnSpPr/>
          <p:nvPr/>
        </p:nvCxnSpPr>
        <p:spPr>
          <a:xfrm>
            <a:off x="7916344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9CBCF74-EA6F-47FF-B346-831B87DA68DF}"/>
              </a:ext>
            </a:extLst>
          </p:cNvPr>
          <p:cNvSpPr/>
          <p:nvPr/>
        </p:nvSpPr>
        <p:spPr>
          <a:xfrm>
            <a:off x="894158" y="3651870"/>
            <a:ext cx="3752470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</a:t>
            </a:r>
            <a:r>
              <a:rPr lang="fr-FR" sz="2800" dirty="0">
                <a:solidFill>
                  <a:schemeClr val="tx1"/>
                </a:solidFill>
                <a:latin typeface="BNPP Sans Extra Bold" panose="02000503020000020004" pitchFamily="50" charset="0"/>
              </a:rPr>
              <a:t>   0   0   1   0   1   0   1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C3E1A17-ED9D-4BDC-8377-91313A23AAE9}"/>
              </a:ext>
            </a:extLst>
          </p:cNvPr>
          <p:cNvCxnSpPr/>
          <p:nvPr/>
        </p:nvCxnSpPr>
        <p:spPr>
          <a:xfrm>
            <a:off x="1425544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5DA3AA2-5FD6-41F5-9189-41DFA4D22AF8}"/>
              </a:ext>
            </a:extLst>
          </p:cNvPr>
          <p:cNvCxnSpPr/>
          <p:nvPr/>
        </p:nvCxnSpPr>
        <p:spPr>
          <a:xfrm>
            <a:off x="2283290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BACDE67-E180-45F5-9B30-A86E35C5E9CC}"/>
              </a:ext>
            </a:extLst>
          </p:cNvPr>
          <p:cNvCxnSpPr/>
          <p:nvPr/>
        </p:nvCxnSpPr>
        <p:spPr>
          <a:xfrm>
            <a:off x="3223206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5642433-E2E7-4EF7-98A5-85D256ED1535}"/>
              </a:ext>
            </a:extLst>
          </p:cNvPr>
          <p:cNvCxnSpPr/>
          <p:nvPr/>
        </p:nvCxnSpPr>
        <p:spPr>
          <a:xfrm>
            <a:off x="4129972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B14F3A0-1F63-4449-A3AA-A92A98AE3A7B}"/>
              </a:ext>
            </a:extLst>
          </p:cNvPr>
          <p:cNvCxnSpPr/>
          <p:nvPr/>
        </p:nvCxnSpPr>
        <p:spPr>
          <a:xfrm>
            <a:off x="1870292" y="36621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96050B9D-27E0-4CA3-A93C-CE761C782FF7}"/>
              </a:ext>
            </a:extLst>
          </p:cNvPr>
          <p:cNvCxnSpPr/>
          <p:nvPr/>
        </p:nvCxnSpPr>
        <p:spPr>
          <a:xfrm>
            <a:off x="2734388" y="36621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52A926B-4DFB-463B-A2DB-549788E767A9}"/>
              </a:ext>
            </a:extLst>
          </p:cNvPr>
          <p:cNvCxnSpPr/>
          <p:nvPr/>
        </p:nvCxnSpPr>
        <p:spPr>
          <a:xfrm>
            <a:off x="3670492" y="365187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BB3DCD95-CEA2-4389-9571-40F81A819175}"/>
              </a:ext>
            </a:extLst>
          </p:cNvPr>
          <p:cNvSpPr/>
          <p:nvPr/>
        </p:nvSpPr>
        <p:spPr>
          <a:xfrm rot="16200000">
            <a:off x="3412389" y="3116644"/>
            <a:ext cx="95105" cy="2353304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7D5-F40E-4751-8A4C-1DAB00A8D623}"/>
              </a:ext>
            </a:extLst>
          </p:cNvPr>
          <p:cNvSpPr/>
          <p:nvPr/>
        </p:nvSpPr>
        <p:spPr>
          <a:xfrm>
            <a:off x="3581937" y="4429604"/>
            <a:ext cx="3103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&lt;&lt; 2 </a:t>
            </a:r>
            <a:endParaRPr lang="fr-FR" sz="1200" dirty="0"/>
          </a:p>
        </p:txBody>
      </p:sp>
      <p:sp>
        <p:nvSpPr>
          <p:cNvPr id="62" name="Accolade ouvrante 61">
            <a:extLst>
              <a:ext uri="{FF2B5EF4-FFF2-40B4-BE49-F238E27FC236}">
                <a16:creationId xmlns:a16="http://schemas.microsoft.com/office/drawing/2014/main" id="{0C4F3FEF-B235-4A54-93AA-BA92C76658BB}"/>
              </a:ext>
            </a:extLst>
          </p:cNvPr>
          <p:cNvSpPr/>
          <p:nvPr/>
        </p:nvSpPr>
        <p:spPr>
          <a:xfrm rot="16200000">
            <a:off x="6747560" y="3116644"/>
            <a:ext cx="95105" cy="2353304"/>
          </a:xfrm>
          <a:prstGeom prst="leftBrace">
            <a:avLst>
              <a:gd name="adj1" fmla="val 25000"/>
              <a:gd name="adj2" fmla="val 50000"/>
            </a:avLst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4045AEE-B306-4895-8285-E15C2D0FB3FC}"/>
              </a:ext>
            </a:extLst>
          </p:cNvPr>
          <p:cNvCxnSpPr>
            <a:cxnSpLocks/>
            <a:stCxn id="58" idx="1"/>
            <a:endCxn id="62" idx="1"/>
          </p:cNvCxnSpPr>
          <p:nvPr/>
        </p:nvCxnSpPr>
        <p:spPr>
          <a:xfrm rot="16200000" flipH="1">
            <a:off x="5127527" y="2673263"/>
            <a:ext cx="12700" cy="3335171"/>
          </a:xfrm>
          <a:prstGeom prst="bentConnector3">
            <a:avLst>
              <a:gd name="adj1" fmla="val 2836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1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1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Soit une variable a et une variable b, écrire un programme qui donne la valeur de a à b et la valeur de b à a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2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Grâce aux opérateurs, écrire un programme qui trouve la partie entière de la division de a par b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3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Afficher si un nombre est à la fois divisible par 3 et 5 ou par 7 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FE2568E-792A-4825-8D21-BD4BA88F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5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450050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4 :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votre avis, qu’affiche ce programme 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74AAFA98-94AA-46AD-AB69-F3019AC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91" y="1051680"/>
            <a:ext cx="3456384" cy="3469185"/>
          </a:xfrm>
          <a:prstGeom prst="rect">
            <a:avLst/>
          </a:prstGeom>
        </p:spPr>
      </p:pic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DAEDCAD-449B-4655-A7CA-84BF0040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450050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4 :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votre avis, qu’affiche ce programme 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Moralité : on fait attention aux calculs récursifs avec des virgules flottantes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F45E7EC-783E-4CB5-A97A-38757A143CD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FF8BF03-4BF9-484F-865D-C508A12EFE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721C139-33FA-474A-8C28-C17DB023B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C76015-AF3F-450E-A7C1-B21481807C0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4366579-C3EB-497A-B5B6-C607FA5E8E9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1AB2CEAD-462A-4A79-8A14-C6FEA900B4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A004916-794E-4DFE-8DE8-81D55B1275F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DB3C2169-0BF5-4761-86F1-D05092263E5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151CEBEC-D63C-4A87-834D-880545E6B8E4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440777B-546A-4853-9906-C238D388044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74AAFA98-94AA-46AD-AB69-F3019AC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91" y="1051680"/>
            <a:ext cx="3456384" cy="346918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568CA5C-9F44-4F4A-9C08-10D9CF43F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42" y="2370024"/>
            <a:ext cx="3715070" cy="542346"/>
          </a:xfrm>
          <a:prstGeom prst="rect">
            <a:avLst/>
          </a:prstGeom>
        </p:spPr>
      </p:pic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DAEDCAD-449B-4655-A7CA-84BF0040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62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mi-chemin entre les types primitifs et les objets, on retrouve les tableaux (ou </a:t>
            </a:r>
            <a:r>
              <a:rPr lang="fr-FR" sz="28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array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sont des variables qui ont une syntaxe qui leur est propre.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tableau représente une liste d’objets, indexé selon un numéro, indiquant leur place dans la liste.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2179BB6-68E3-4522-B1E2-9F6435704F8E}"/>
              </a:ext>
            </a:extLst>
          </p:cNvPr>
          <p:cNvSpPr/>
          <p:nvPr/>
        </p:nvSpPr>
        <p:spPr>
          <a:xfrm>
            <a:off x="2195736" y="4001640"/>
            <a:ext cx="4968552" cy="5423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BNPP Sans Extra Bold" panose="02000503020000020004" pitchFamily="50" charset="0"/>
              </a:rPr>
              <a:t>« Rouge »     « Vert »     « Bleu »    « Jaune »     « Orange »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9DA532-01D2-4E39-BBB4-1D04D09DF884}"/>
              </a:ext>
            </a:extLst>
          </p:cNvPr>
          <p:cNvCxnSpPr/>
          <p:nvPr/>
        </p:nvCxnSpPr>
        <p:spPr>
          <a:xfrm>
            <a:off x="3335163" y="40016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3514A7E-249A-40FD-925C-E4D26BD5FC74}"/>
              </a:ext>
            </a:extLst>
          </p:cNvPr>
          <p:cNvCxnSpPr/>
          <p:nvPr/>
        </p:nvCxnSpPr>
        <p:spPr>
          <a:xfrm>
            <a:off x="4192909" y="40016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6FAC08D-7827-4188-9FF2-55816CF7B55F}"/>
              </a:ext>
            </a:extLst>
          </p:cNvPr>
          <p:cNvCxnSpPr/>
          <p:nvPr/>
        </p:nvCxnSpPr>
        <p:spPr>
          <a:xfrm>
            <a:off x="5023097" y="40016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6AE243F-EF3F-41BE-A0FD-C3BCFD076AC1}"/>
              </a:ext>
            </a:extLst>
          </p:cNvPr>
          <p:cNvCxnSpPr/>
          <p:nvPr/>
        </p:nvCxnSpPr>
        <p:spPr>
          <a:xfrm>
            <a:off x="5946501" y="4001640"/>
            <a:ext cx="0" cy="54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AD7AA9-645F-4116-97F8-25F4B3C35BB9}"/>
              </a:ext>
            </a:extLst>
          </p:cNvPr>
          <p:cNvSpPr/>
          <p:nvPr/>
        </p:nvSpPr>
        <p:spPr>
          <a:xfrm>
            <a:off x="2614437" y="372811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0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498098-E502-4354-B590-C363229E31EC}"/>
              </a:ext>
            </a:extLst>
          </p:cNvPr>
          <p:cNvSpPr/>
          <p:nvPr/>
        </p:nvSpPr>
        <p:spPr>
          <a:xfrm>
            <a:off x="3610789" y="37238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1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9246EA-C284-4D36-AC3F-5B9A0A85CD77}"/>
              </a:ext>
            </a:extLst>
          </p:cNvPr>
          <p:cNvSpPr/>
          <p:nvPr/>
        </p:nvSpPr>
        <p:spPr>
          <a:xfrm>
            <a:off x="4468534" y="37238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2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2B7FC2-1F65-4B4B-89DC-B3B677DAE43A}"/>
              </a:ext>
            </a:extLst>
          </p:cNvPr>
          <p:cNvSpPr/>
          <p:nvPr/>
        </p:nvSpPr>
        <p:spPr>
          <a:xfrm>
            <a:off x="5294647" y="37238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3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1F40B-00F1-4DBC-BF98-3E27AC1D232A}"/>
              </a:ext>
            </a:extLst>
          </p:cNvPr>
          <p:cNvSpPr/>
          <p:nvPr/>
        </p:nvSpPr>
        <p:spPr>
          <a:xfrm>
            <a:off x="6321454" y="37238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4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8469C-51BA-4B61-997E-C559FE5F740F}"/>
              </a:ext>
            </a:extLst>
          </p:cNvPr>
          <p:cNvSpPr/>
          <p:nvPr/>
        </p:nvSpPr>
        <p:spPr>
          <a:xfrm>
            <a:off x="863351" y="3632308"/>
            <a:ext cx="11833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</a:t>
            </a:r>
            <a:b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compte </a:t>
            </a:r>
            <a:b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à partir de 0</a:t>
            </a:r>
            <a:endParaRPr lang="fr-FR" sz="14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0B64A4-711D-41A7-B01B-B264142EF498}"/>
              </a:ext>
            </a:extLst>
          </p:cNvPr>
          <p:cNvCxnSpPr>
            <a:cxnSpLocks/>
          </p:cNvCxnSpPr>
          <p:nvPr/>
        </p:nvCxnSpPr>
        <p:spPr>
          <a:xfrm>
            <a:off x="1942208" y="3867894"/>
            <a:ext cx="6586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un langage de programmation évolué et orienté objet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Issu d’un projet de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SunMicrosystems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en 1990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Clr>
                <a:srgbClr val="00975F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    </a:t>
            </a:r>
          </a:p>
          <a:p>
            <a:pPr marL="179387" lvl="1" indent="0">
              <a:buClr>
                <a:srgbClr val="00975F"/>
              </a:buClr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F19CA-702C-448F-BD38-940BEC0FAC94}"/>
              </a:ext>
            </a:extLst>
          </p:cNvPr>
          <p:cNvSpPr/>
          <p:nvPr/>
        </p:nvSpPr>
        <p:spPr>
          <a:xfrm>
            <a:off x="3392921" y="4327382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975F"/>
              </a:buClr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James Gosling</a:t>
            </a:r>
          </a:p>
        </p:txBody>
      </p:sp>
      <p:pic>
        <p:nvPicPr>
          <p:cNvPr id="1030" name="Picture 6" descr="RÃ©sultat de recherche d'images pour &quot;james gosling&quot;">
            <a:extLst>
              <a:ext uri="{FF2B5EF4-FFF2-40B4-BE49-F238E27FC236}">
                <a16:creationId xmlns:a16="http://schemas.microsoft.com/office/drawing/2014/main" id="{7BE8ACFF-AB12-4E39-B420-10F4E489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45" y="2525937"/>
            <a:ext cx="1688976" cy="1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Patrick Naughton&quot;">
            <a:extLst>
              <a:ext uri="{FF2B5EF4-FFF2-40B4-BE49-F238E27FC236}">
                <a16:creationId xmlns:a16="http://schemas.microsoft.com/office/drawing/2014/main" id="{BEB9645F-AAA9-4236-9DF8-00DAB52B7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6"/>
          <a:stretch/>
        </p:blipFill>
        <p:spPr bwMode="auto">
          <a:xfrm>
            <a:off x="1439066" y="2525937"/>
            <a:ext cx="1688976" cy="1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Mike Sheridan java&quot;">
            <a:extLst>
              <a:ext uri="{FF2B5EF4-FFF2-40B4-BE49-F238E27FC236}">
                <a16:creationId xmlns:a16="http://schemas.microsoft.com/office/drawing/2014/main" id="{17832E87-E40D-4507-9958-753C5462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11262" r="-1485" b="23970"/>
          <a:stretch/>
        </p:blipFill>
        <p:spPr bwMode="auto">
          <a:xfrm>
            <a:off x="6695389" y="2525937"/>
            <a:ext cx="1743075" cy="1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686448-6751-4F3B-99A3-E4B36930AB46}"/>
              </a:ext>
            </a:extLst>
          </p:cNvPr>
          <p:cNvSpPr/>
          <p:nvPr/>
        </p:nvSpPr>
        <p:spPr>
          <a:xfrm>
            <a:off x="569909" y="4327381"/>
            <a:ext cx="3044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00975F"/>
              </a:buClr>
            </a:pPr>
            <a:r>
              <a:rPr lang="fr-FR" sz="2400">
                <a:solidFill>
                  <a:schemeClr val="bg1"/>
                </a:solidFill>
                <a:latin typeface="BNPP Sans Extra Bold" panose="02000503020000020004" pitchFamily="50" charset="0"/>
              </a:rPr>
              <a:t>Patrick Naugthon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A73B9-3E3B-494B-8608-B2050255D240}"/>
              </a:ext>
            </a:extLst>
          </p:cNvPr>
          <p:cNvSpPr/>
          <p:nvPr/>
        </p:nvSpPr>
        <p:spPr>
          <a:xfrm>
            <a:off x="6026138" y="4354401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975F"/>
              </a:buClr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Mike Sheridan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CEF9578-9BC6-462A-B327-2A170921B0B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D0BE24A-9BF6-4F5D-A71D-38AE2B7AD93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706AB79B-839D-4E51-AF66-01321E096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1A8D0050-0866-41A0-A018-8210DD39F4F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3C798839-5137-4C15-AEF6-048735E2E67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9999FA3C-11F8-4579-858F-534014F753C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8AD19C93-51B4-443E-9555-13A03A8C664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DD74E8A2-B419-41FF-BE85-E85E4C8AF6C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1145E7B7-4093-44F1-936F-690AF6C4518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4CDD1D4-16F5-4B9A-B2D7-79719EADB186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71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type d’un tableau se déclare grâce à des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[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crochets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]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6B25BD-4B35-4FEC-98E8-01DBCE06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37" y="2571750"/>
            <a:ext cx="6562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5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taille d’un tableau est 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fixe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elle est déterminée à son initialisation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y a deux moyens d’initialiser un tableau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5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25CCF73-1371-4539-9AC6-A209144B5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456" y="3651870"/>
            <a:ext cx="3429000" cy="9906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106E53F-1523-415E-B773-AF44B2862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225" y="2716150"/>
            <a:ext cx="3905250" cy="466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05BC37-D207-4DC7-8006-30E12D368EF0}"/>
              </a:ext>
            </a:extLst>
          </p:cNvPr>
          <p:cNvSpPr/>
          <p:nvPr/>
        </p:nvSpPr>
        <p:spPr>
          <a:xfrm>
            <a:off x="716147" y="2427350"/>
            <a:ext cx="47945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L’initialiser manuellement entre 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{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accolades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}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valeur-par-valeur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Grâce au mot-clef « </a:t>
            </a:r>
            <a:r>
              <a:rPr lang="fr-FR" sz="2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new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ainsi qu’avec la taille du tableau entre crochets.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5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le cas d’une initialisation avec un « 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new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S’il s’agit de types primitifs, ils sont initialisés à 0 (false pour les booléens)</a:t>
            </a:r>
          </a:p>
          <a:p>
            <a:pPr>
              <a:buClr>
                <a:schemeClr val="accent5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5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S’il s’agit d’objets, ils sont tous une valeur à « 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null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Null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…c’est rien. 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null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n’est pas 0 ! 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775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ensuite accéder (en lecture ou en écriture) à la     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n-ième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case du tableau avec la notation « </a:t>
            </a:r>
            <a:r>
              <a:rPr lang="fr-FR" sz="24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tableau[n]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vous tentez d’accéder à une case dont ne numéro n’existe pas, vous vous heurterez au célèbre « 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ArrayIndexOutOfBoundsException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F5CF590-FE7B-4BEA-857A-95F286171B87}"/>
              </a:ext>
            </a:extLst>
          </p:cNvPr>
          <p:cNvGrpSpPr/>
          <p:nvPr/>
        </p:nvGrpSpPr>
        <p:grpSpPr>
          <a:xfrm>
            <a:off x="870409" y="1635646"/>
            <a:ext cx="7943230" cy="895350"/>
            <a:chOff x="870409" y="1986716"/>
            <a:chExt cx="7943230" cy="89535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E110722B-AF88-4DF7-AFD4-FC6C550B07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040"/>
            <a:stretch/>
          </p:blipFill>
          <p:spPr>
            <a:xfrm>
              <a:off x="870409" y="1986716"/>
              <a:ext cx="7943230" cy="89535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61AC04A-1416-4044-9A41-54BE45F7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5978" y="2608716"/>
              <a:ext cx="3276600" cy="257175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B9D9516-94AE-4CDC-99E9-F3E85671B2FC}"/>
              </a:ext>
            </a:extLst>
          </p:cNvPr>
          <p:cNvGrpSpPr/>
          <p:nvPr/>
        </p:nvGrpSpPr>
        <p:grpSpPr>
          <a:xfrm>
            <a:off x="1100138" y="3651870"/>
            <a:ext cx="6943725" cy="1178587"/>
            <a:chOff x="920328" y="3809481"/>
            <a:chExt cx="6943725" cy="117858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25BCD7B-ED1A-4DF5-8681-8A4D1CEC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3688" y="3809481"/>
              <a:ext cx="5257006" cy="117858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574E1A9-FFE8-4DE2-8DA1-1801AC15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0328" y="4520865"/>
              <a:ext cx="6943725" cy="28575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E6D801E-CD0B-4A5B-8561-C00DAC41AC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188" t="5409" b="77931"/>
          <a:stretch/>
        </p:blipFill>
        <p:spPr>
          <a:xfrm>
            <a:off x="4355976" y="3705590"/>
            <a:ext cx="1356917" cy="19635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089B796-0C1D-47F5-8AF9-D6DD20FF5A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757" t="75755"/>
          <a:stretch/>
        </p:blipFill>
        <p:spPr>
          <a:xfrm>
            <a:off x="5712893" y="3651870"/>
            <a:ext cx="148476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6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9DE828B-E2CF-4117-8A1A-C68019A0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43137"/>
            <a:ext cx="5791200" cy="657225"/>
          </a:xfrm>
          <a:prstGeom prst="rect">
            <a:avLst/>
          </a:prstGeom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4" r:link="rId5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Afin de connaitre la longueur du tableau, on utilise sa propriété « 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length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Attention, 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length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renvoie la taille du tableau (et non le nombre d’objets). Dans l’exemple précédent, il y a 10 cases dans le tableau, mais tous les objets sont « </a:t>
            </a:r>
            <a:r>
              <a:rPr lang="fr-FR" sz="2400" dirty="0" err="1">
                <a:solidFill>
                  <a:schemeClr val="accent5"/>
                </a:solidFill>
                <a:latin typeface="BNPP Sans Extra Bold" panose="02000503020000020004" pitchFamily="50" charset="0"/>
              </a:rPr>
              <a:t>null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22D998F-6E23-4241-BD93-A2C5B8612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538" y="2574032"/>
            <a:ext cx="333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76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possible grâce aux </a:t>
            </a:r>
            <a:r>
              <a:rPr lang="fr-FR" sz="2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arrays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 créer des tableaux multidimensionnels !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un tableau représente une dimension, un tableau à deux dimension n’est autre qu’un tableau de tableau.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la syntaxe est très simple :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tout à fait possible de créer des tableaux à 3, 4…50 dimensions !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6D84C37-0760-49D4-BD43-220117F7F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475" y="3248612"/>
            <a:ext cx="3829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76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1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Créer un tableau simple de taille 3 et y insérer 3 chaînes de caractères.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2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Afficher les trois cases de ce tableau.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Exercice 3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Faire le même exercice avec un tableau de 2x2x2.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Types primitifs &amp; opérateurs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07A99A-66DF-49B5-8921-A5AF339A147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73E346C-2041-4842-A844-396369B9A25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9CA0AB3-A1CE-4A34-8E22-9D220296B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041B3A3-D422-4C68-BD44-EBD7A27B8C4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0322FC47-D00B-482D-81A9-6A9160CF1F6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2BE3187-2A67-4EFA-92D5-18C3B8CED502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D669ACC-9EC9-4398-96F2-63B6AE67F4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BB084DC-846C-45AF-8AAA-3393CB3E6C8C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E162E5B-FD0A-4FF0-9BAD-A6FBA84310CF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15B08B4-F97D-4894-B9EF-D0DD53D7592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FE2568E-792A-4825-8D21-BD4BA88F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3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</a:p>
        </p:txBody>
      </p:sp>
      <p:pic>
        <p:nvPicPr>
          <p:cNvPr id="7170" name="Picture 2" descr="RÃ©sultat de recherche d'images pour &quot;methods&quot;">
            <a:extLst>
              <a:ext uri="{FF2B5EF4-FFF2-40B4-BE49-F238E27FC236}">
                <a16:creationId xmlns:a16="http://schemas.microsoft.com/office/drawing/2014/main" id="{1B15293E-9491-469A-A162-F2955460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17742"/>
            <a:ext cx="3816424" cy="18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0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915566"/>
            <a:ext cx="8316930" cy="4032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méthode se définit dans une classe grâce à une signature et une suite d’instructions.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n’y a pas de limite dans le nombre de méthodes.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77C4765-1DD4-4F15-A353-1AEDCBAE0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2190006"/>
            <a:ext cx="4191000" cy="98107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86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1419622"/>
            <a:ext cx="8316910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public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Visibilité (tout le monde peut la voir)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static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Peut être appelée sans avoir besoin d’instancier l’objet qui contient la méthode </a:t>
            </a:r>
          </a:p>
          <a:p>
            <a:pPr marL="0" indent="0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(NB : Ces deux éléments seront traités plus tard)</a:t>
            </a: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void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Type de retour, ou type du résultat de la méthode. Ici vide 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void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en anglais) car il n’y à rien à retourner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main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nom de la méthode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String[]</a:t>
            </a:r>
            <a:r>
              <a:rPr lang="fr-FR" sz="2600" dirty="0">
                <a:solidFill>
                  <a:schemeClr val="tx2"/>
                </a:solidFill>
                <a:latin typeface="BNPP Sans Extra Bold" panose="02000503020000020004" pitchFamily="50" charset="0"/>
              </a:rPr>
              <a:t> 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args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Type et nom de l’argument. Il n’y a pas de limite au nombre d’arguments. Ils sont séparés par des virgules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6EBD16A-222A-46B0-9E6C-4515908EB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139" y="671772"/>
            <a:ext cx="4333875" cy="49530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9F3EF32-6FD2-4E5B-A42C-1F9277AA59A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9A0124B-4DEF-4E00-BF29-846B009D18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CA6CC773-E410-467D-B457-22EE96EAD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005042B0-4B17-4170-955C-A8EF69D1B10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165E551-397D-4832-985A-A6DE32FA0BEE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D01F5D4-F8CF-4E82-BFF3-E30A0F0FBA6E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B05A357D-A819-486A-B37B-A740F553833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543DD615-5CBD-43FD-AE3C-714C8C4F62B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26969FE6-6D8D-4F43-8E45-9204BD31B09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109BA8C-9D80-418A-BBD1-CAC25CF1A89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00975F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l’origine le langage Java était baptisé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Oak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selon la légende à cause de l’arbre planté devant le bureau de ses créateurs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première démonstration de Java en 1992 avec un PDA et un assistant intelligent appelé Duke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1994 le langage est renommé Java (car </a:t>
            </a:r>
            <a:r>
              <a:rPr lang="fr-FR" sz="22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Oak</a:t>
            </a: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était en fait déjà utilisé…)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Première version publique en 1995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nom Java n’est pas un acronyme mais parce que le café (« java » en argot américain) est la boisson favorite de nombreux programmeurs.</a:t>
            </a:r>
          </a:p>
          <a:p>
            <a:pPr lvl="1">
              <a:buClr>
                <a:srgbClr val="00975F"/>
              </a:buClr>
              <a:buFontTx/>
              <a:buChar char="-"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Clr>
                <a:srgbClr val="00975F"/>
              </a:buClr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>
              <a:buClr>
                <a:srgbClr val="00975F"/>
              </a:buClr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Clr>
                <a:srgbClr val="00975F"/>
              </a:buClr>
              <a:buNone/>
            </a:pP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Clr>
                <a:srgbClr val="00975F"/>
              </a:buClr>
              <a:buNone/>
            </a:pPr>
            <a:r>
              <a:rPr lang="fr-FR" sz="2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8" name="Picture 2" descr="https://upload.wikimedia.org/wikipedia/commons/thumb/4/45/Duke3D.png/220px-Duke3D.png">
            <a:extLst>
              <a:ext uri="{FF2B5EF4-FFF2-40B4-BE49-F238E27FC236}">
                <a16:creationId xmlns:a16="http://schemas.microsoft.com/office/drawing/2014/main" id="{999094E0-0DAC-47DE-94E6-9B978559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43912"/>
            <a:ext cx="88387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ésultat de recherche d'images pour &quot;logo java&quot;">
            <a:extLst>
              <a:ext uri="{FF2B5EF4-FFF2-40B4-BE49-F238E27FC236}">
                <a16:creationId xmlns:a16="http://schemas.microsoft.com/office/drawing/2014/main" id="{1EF2C086-5B23-44E0-9447-9069C6CA3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21" y="3537760"/>
            <a:ext cx="1348408" cy="13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400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« retour » de la méthode représente son résultat, ce qu’elle produit.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méthode ne peut retourner qu’un seul élément dont le type est défini dans la signature.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certains cas, une méthode ne retourne rien (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e.g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Une méthode ne fait qu’afficher quelque chose), elle retourne alors « </a:t>
            </a:r>
            <a:r>
              <a:rPr lang="fr-FR" sz="28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void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 type de retour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6789C01-356F-47F1-9F84-60920BD5B28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CC250943-DE9C-4F41-A14F-99BC2DC2249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94E53665-320C-47D2-ADF6-3A6FA496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DCAC5CAA-D2AD-402D-9E2B-EE7F695C01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5BEF5C90-8735-4E58-9BE9-127FD3B7F26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16537EB-AEF8-4128-9972-C2A738D9FFE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709B7F8-60D1-4524-96FD-869E9805F53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2DB54CA-D1FE-4791-8AB4-FC5982C220E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1D31D96-D9DB-4B9A-84AF-F7A6B78EB90D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63CD25E-4215-45F4-A261-7A6267AFF4A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455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L’instruction de retour en Java est le mot-clé « 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return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 Cette instruction permet de retourner la valeur voulue et 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stoppe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l’exécution de la méthode.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compilateur détecte tout l’éventuel code inaccessible et ne permet pas la compilation.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 type de retour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46FAD9-E30A-4D93-A49D-9CF833358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889" y="2110541"/>
            <a:ext cx="6810375" cy="154305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D5D12B-E836-4583-B0F8-C643F084E3C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777567-44B8-4857-B8BC-D8AD8676983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B31A03BB-695B-4303-9E80-AADFB1595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8761395A-6AE3-436D-BD8A-BDC2C4BC002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0CE4650-6075-42BE-9D77-81BA8FB874C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8C71DC1-7AA3-4961-A71C-AD80716DE35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8FAF56C0-DC49-4CD0-A5CF-86B753CAF4E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EDC4743E-DD0B-4ACE-8736-D2CE2785F7A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1551504-32E4-44F0-9376-F568DFC7EDB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586405B-2C32-4CAC-A86B-F32843F6357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86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Même pour une méthode qui ne retourne rien (ou qui retourne « </a:t>
            </a:r>
            <a:r>
              <a:rPr lang="fr-FR" sz="2800" dirty="0" err="1">
                <a:solidFill>
                  <a:schemeClr val="accent4"/>
                </a:solidFill>
                <a:latin typeface="BNPP Sans Extra Bold" panose="02000503020000020004" pitchFamily="50" charset="0"/>
              </a:rPr>
              <a:t>void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il est possible d’utiliser l’instruction « </a:t>
            </a: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return;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pour stopper l’exécution d’une méthode à tout moment.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 type de retour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D5D12B-E836-4583-B0F8-C643F084E3C7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0777567-44B8-4857-B8BC-D8AD8676983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B31A03BB-695B-4303-9E80-AADFB1595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8761395A-6AE3-436D-BD8A-BDC2C4BC002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0CE4650-6075-42BE-9D77-81BA8FB874C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8C71DC1-7AA3-4961-A71C-AD80716DE35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8FAF56C0-DC49-4CD0-A5CF-86B753CAF4E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EDC4743E-DD0B-4ACE-8736-D2CE2785F7A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1551504-32E4-44F0-9376-F568DFC7EDB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586405B-2C32-4CAC-A86B-F32843F6357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159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conventions de nommage de méthode en Java :</a:t>
            </a: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méthodes sont nommées avec des verbes (elle exécutent des actions) </a:t>
            </a:r>
          </a:p>
          <a:p>
            <a:pPr>
              <a:buClr>
                <a:schemeClr val="accent4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Comme pour les classes on privilégie le CamelCase</a:t>
            </a:r>
          </a:p>
          <a:p>
            <a:pPr>
              <a:buClr>
                <a:schemeClr val="accent4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méthodes commencent par des minuscules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 nommage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6789C01-356F-47F1-9F84-60920BD5B28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CC250943-DE9C-4F41-A14F-99BC2DC2249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94E53665-320C-47D2-ADF6-3A6FA496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DCAC5CAA-D2AD-402D-9E2B-EE7F695C01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5BEF5C90-8735-4E58-9BE9-127FD3B7F26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16537EB-AEF8-4128-9972-C2A738D9FFE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709B7F8-60D1-4524-96FD-869E9805F53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2DB54CA-D1FE-4791-8AB4-FC5982C220E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1D31D96-D9DB-4B9A-84AF-F7A6B78EB90D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63CD25E-4215-45F4-A261-7A6267AFF4A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bulle logo&quot;">
            <a:extLst>
              <a:ext uri="{FF2B5EF4-FFF2-40B4-BE49-F238E27FC236}">
                <a16:creationId xmlns:a16="http://schemas.microsoft.com/office/drawing/2014/main" id="{0F3697FE-D53B-401D-8E94-384BB99F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095" y="84411"/>
            <a:ext cx="639514" cy="6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57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arguments sont une suite de variables séparées par des virgules.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Comme un variable, chaque argument possède un nom et un type.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nom est inhérent à la méthode uniquement. Il est possible d’appeler une méthode en lui passant un paramètre avec un nom différent.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Les arguments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6789C01-356F-47F1-9F84-60920BD5B28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CC250943-DE9C-4F41-A14F-99BC2DC2249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94E53665-320C-47D2-ADF6-3A6FA496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DCAC5CAA-D2AD-402D-9E2B-EE7F695C012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5BEF5C90-8735-4E58-9BE9-127FD3B7F269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C16537EB-AEF8-4128-9972-C2A738D9FFE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B709B7F8-60D1-4524-96FD-869E9805F53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2DB54CA-D1FE-4791-8AB4-FC5982C220E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51D31D96-D9DB-4B9A-84AF-F7A6B78EB90D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63CD25E-4215-45F4-A261-7A6267AFF4A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4747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Des fois, il est nécessaire de pouvoir définir un nombre indéfini d’arguments 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e.g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une somme de n nombres)</a:t>
            </a: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Cette fonctionnalité se fait sous plusieurs conditions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ne peut y avoir qu’un seul argument dont le nombre est indéfini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multi-argument doit être le dernier des arguments d’une méthode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multi-argument ne peut être que d’un seul type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Les arguments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F8AFBE0-D29C-4E96-A431-9530D262DC5C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10AF3AF-17AF-4C4A-9D53-F6BF638F2C4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4344496-B4F0-4561-9CDA-A1F69FC1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D3FECB8E-9480-4E54-80D4-214A3B605EC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173F553-7D02-43B3-84F9-8A4DAFC5EEC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BF04CE2-5D7A-44BE-AF67-EE23CCD90A3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9B62AA9-56A8-47E6-97A6-CBB09B5D2DC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F53FBD1-411F-4F7E-9277-34BF73060CA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C39EE283-6E2D-4A13-8BD0-9A66CAAF444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B1B89DF-F38C-4BB5-9E2E-727FF35E377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864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6523AB6-2D2C-4EA2-B621-013FB930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17" y="2211710"/>
            <a:ext cx="6174966" cy="935602"/>
          </a:xfrm>
          <a:prstGeom prst="rect">
            <a:avLst/>
          </a:prstGeom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4" r:link="rId5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notation se fait grâce à « … » suivant le type de la variable. La variable se récupère ensuite comme un tableau.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 : Les arguments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F8AFBE0-D29C-4E96-A431-9530D262DC5C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10AF3AF-17AF-4C4A-9D53-F6BF638F2C4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4344496-B4F0-4561-9CDA-A1F69FC1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D3FECB8E-9480-4E54-80D4-214A3B605EC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173F553-7D02-43B3-84F9-8A4DAFC5EEC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BF04CE2-5D7A-44BE-AF67-EE23CCD90A3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9B62AA9-56A8-47E6-97A6-CBB09B5D2DC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F53FBD1-411F-4F7E-9277-34BF73060CA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C39EE283-6E2D-4A13-8BD0-9A66CAAF444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B1B89DF-F38C-4BB5-9E2E-727FF35E377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86730F6-6654-42EE-9E35-8138C6E06A3B}"/>
              </a:ext>
            </a:extLst>
          </p:cNvPr>
          <p:cNvSpPr/>
          <p:nvPr/>
        </p:nvSpPr>
        <p:spPr>
          <a:xfrm>
            <a:off x="4716016" y="2261697"/>
            <a:ext cx="1994855" cy="342755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EAAE402-9831-4865-BD2E-7B4F93B9DDDE}"/>
              </a:ext>
            </a:extLst>
          </p:cNvPr>
          <p:cNvSpPr/>
          <p:nvPr/>
        </p:nvSpPr>
        <p:spPr>
          <a:xfrm>
            <a:off x="2483768" y="2508133"/>
            <a:ext cx="1283636" cy="342755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9C19C-3841-4B32-865A-4B6AB084F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678" y="3743912"/>
            <a:ext cx="5634644" cy="1060802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2FC460-CB7F-44DD-84F2-F30F768ADB6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2000" y="3147312"/>
            <a:ext cx="0" cy="596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8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exécuter une méthode, il suffit de l’appeler par son nom et de lui passer le nombre et le type correct d’arguments :</a:t>
            </a: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D8D9D74-4779-4BF7-A640-DE6052291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72" y="1474874"/>
            <a:ext cx="4117281" cy="33442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D60168-CFD5-40FB-AB69-2F51FEC5D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2713588"/>
            <a:ext cx="1733550" cy="866775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71487DB-8E04-41E1-9CF6-719D335D9008}"/>
              </a:ext>
            </a:extLst>
          </p:cNvPr>
          <p:cNvSpPr/>
          <p:nvPr/>
        </p:nvSpPr>
        <p:spPr>
          <a:xfrm>
            <a:off x="5415052" y="2861080"/>
            <a:ext cx="484216" cy="540019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3CBBA19-26A1-4A1D-A77A-D5A5951E7E2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677A4ED2-F69B-4ADA-82DB-24F65A4FC24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4DA72539-3592-4BEB-ABDB-929E07871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EACBF726-F83D-4E00-B8F9-E7BC0FDD85D2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4FBEAFC7-44BC-4C56-AFF0-D9D6DD4FFF4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4BAD0E0-6154-4FF0-AE40-10A82C63477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F6B365EA-BACB-4AEC-BDB9-8108ABB2100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DC26B98A-4DCF-402C-9A26-1E4DD21A404F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37A2E59-59D0-4ABE-A7C9-FFF5E19B18E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EBF03F1-870F-41E1-92B5-9DB05128BF10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08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méthodes peuvent s’appeler entre elles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méthodes peuvent s’appeler elles-mêmes ! (ça s’appelle la récursivité)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6C0BE06-0BCE-4DAB-9EAF-55F41C91059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3111561-A094-4AA0-A035-3D6319BD5C4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CFC41E88-5441-403D-AC81-D9D3A1D3C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DD86553E-6BD4-4A15-86A5-347420FD542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BE59447-26C4-43EA-8C11-122E731FD47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C9EE947F-3EDF-4955-B181-68E462C8278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926AB36-A6CE-4378-B02E-F79CEB07B70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6CA6809-C9DB-4FAC-918D-BDB78CC570A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122FFCC-62AC-4D90-9293-06EB09A233E7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0ABA123-026C-4671-B6E7-E8C004F1E51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RÃ©sultat de recherche d'images pour &quot;recursive joke&quot;">
            <a:extLst>
              <a:ext uri="{FF2B5EF4-FFF2-40B4-BE49-F238E27FC236}">
                <a16:creationId xmlns:a16="http://schemas.microsoft.com/office/drawing/2014/main" id="{8DC91E7F-EBC8-494F-9E47-EB97C5889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0"/>
          <a:stretch/>
        </p:blipFill>
        <p:spPr bwMode="auto">
          <a:xfrm>
            <a:off x="2190750" y="3445512"/>
            <a:ext cx="4762500" cy="131138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73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1 :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la signature d’une méthode permettant d’additionner et de retourner la somme de deux entiers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2 :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Développer cette méthode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Exercice 3 :</a:t>
            </a:r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Externaliser la méthode permettant de trouver la partie entière de la division de deux nombres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0888F52-79BE-42B6-AE1C-8639094E1E0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80DEB81-F4C8-4267-986D-EA7BA4EF1AB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DA4883E-5E83-464F-AB15-A63B45CCD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E9C4300-671B-4475-A1AB-9C4E19B8CAC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A68EE05B-A6B4-4DEF-B970-8D7388FE18D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70F747F8-A6E3-419C-AEB9-1DAE93ED1AE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275C71CF-7D7B-44D4-8DA9-7F861360FB69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48466C5-A729-4D9E-BC8C-58B25F6B8EDA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BF4D26C5-D500-4EBC-BB13-6F9A6EF7106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B21C7A-DE5A-47DD-8446-613293F125B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32D9015B-591E-4A24-89BB-FC3ABCCD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Existe depuis plus de 20 ans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JDK 1.0 (</a:t>
            </a:r>
            <a:r>
              <a:rPr lang="fr-FR" sz="30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Oak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en 1995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2010 rachat de Sun par Oracle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SE 12 en mars 2019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SE 13 en septembre 2019</a:t>
            </a:r>
          </a:p>
          <a:p>
            <a:pPr lvl="1"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trouve 3 éditions de Java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Standard Edition (JSE ou J2SE)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Enterprise Edition (JEE ou J2EE)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Micro Edition (JME ou J2ME)</a:t>
            </a:r>
          </a:p>
          <a:p>
            <a:pPr lvl="1"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types d’applications pouvant être développées en java sont nombreuses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Applications desktop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Applications web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Applications mobiles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Applications embarquées, carte à puce, temps réel…</a:t>
            </a:r>
            <a:endParaRPr lang="fr-FR" sz="3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Picture 4" descr="Résultat de recherche d'images pour &quot;sun microsystem&quot;">
            <a:extLst>
              <a:ext uri="{FF2B5EF4-FFF2-40B4-BE49-F238E27FC236}">
                <a16:creationId xmlns:a16="http://schemas.microsoft.com/office/drawing/2014/main" id="{F0DAEB41-3C05-45F9-9E7D-0B9893F3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78" y="727256"/>
            <a:ext cx="2146030" cy="9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ésultat de recherche d'images pour &quot;logo java oracle&quot;">
            <a:extLst>
              <a:ext uri="{FF2B5EF4-FFF2-40B4-BE49-F238E27FC236}">
                <a16:creationId xmlns:a16="http://schemas.microsoft.com/office/drawing/2014/main" id="{AC3B362C-E292-4C31-96A2-F3B70444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78" y="1843328"/>
            <a:ext cx="2168327" cy="109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1861503D-F483-41AC-8918-B3C785FA691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EA829685-9B05-46E9-A476-F64FEE005634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25EC566-A1A0-4141-BCC2-A9D2E0F61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0E21853F-9414-4906-9A8A-9E9A16CF12C1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EEFDBCF3-2A68-4644-9CC1-91BC59D5E2F1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1193FC10-8D27-48EE-A4D8-06D2F8BCE344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A592DAC4-6087-4D8C-B3C0-2FAB4107AA6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6C0B1C68-F730-49F4-AF93-87D55C785FED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36AA9818-5295-4C41-876F-EF436168B94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43DBCCD7-A140-487A-98AA-6F368D17729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146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Important !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u="sng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Tout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passage de paramètre en Java est passé par copie. Cette copie peut être :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copie d’une valeur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copie d’une adresse mémoire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B767719-A08B-4D5F-AEFD-7862131B997B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13D7AA4-24E3-4B8E-AE15-BD080D228B13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72229E8-8E49-4FF5-9F12-8A916AF1A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17EF236C-A26B-4BED-83AA-42145B3547A1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0501DFA6-ACC5-4DB8-B007-DCE8250AD802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36B662A-8B11-432A-8DBC-85964F3B6130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FCD91FE9-AEB7-4640-9BF4-81A89C841D6E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EDA3EEB-58F5-45B7-95CC-EB149FA49E66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F5B794CD-276B-4716-89A3-E8949CEAD49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2E8C179-CE46-47D3-A7E2-66D6A2EC9C92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698" name="Picture 2" descr="RÃ©sultat de recherche d'images pour &quot;caution&quot;">
            <a:extLst>
              <a:ext uri="{FF2B5EF4-FFF2-40B4-BE49-F238E27FC236}">
                <a16:creationId xmlns:a16="http://schemas.microsoft.com/office/drawing/2014/main" id="{5EA38170-A08D-4279-948C-52EBA3097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17137"/>
          <a:stretch/>
        </p:blipFill>
        <p:spPr bwMode="auto">
          <a:xfrm>
            <a:off x="6731925" y="213729"/>
            <a:ext cx="2057400" cy="16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2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Lorsque l’on passe une variable de type </a:t>
            </a:r>
            <a:r>
              <a:rPr lang="fr-FR" sz="20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primitif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cette dernière passe par </a:t>
            </a:r>
            <a:r>
              <a:rPr lang="fr-FR" sz="20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copie de valeur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fonction appelée travaille alors avec une copie de cette valeur. Toute modification de cette variable n’aura pas d’incidence en dehors de cette méthode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713519-9CE0-4CE4-8257-C1655384A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724" y="2518073"/>
            <a:ext cx="4968552" cy="230862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F4D952-9E68-4D7F-8C29-FD90DCEB2C5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29645A84-4C3A-4857-9A93-D5E1E25613C6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A90A56E-1D30-4A23-A479-D3EDB62B4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02C8C246-180A-4F2C-86ED-FED7D019CEE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2EB0F1A4-54CE-41DC-8D62-EE2DD53B07C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479FC7E3-145B-4EF2-A745-6AF66BF41FC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65D11DB-B175-4C06-88C5-5965FCA6FF0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25F636C2-071F-4CB2-AD7A-267358745B8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36600B67-CD8D-4D32-9233-56BF43FEFCD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4FEB183-B923-42AD-A75F-3A9AA35728C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29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Lorsque l’on passe une variable de type </a:t>
            </a:r>
            <a:r>
              <a:rPr lang="fr-FR" sz="20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objet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cette dernière passe par </a:t>
            </a:r>
            <a:r>
              <a:rPr lang="fr-FR" sz="20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copie de référence mémoire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fonction appelée travaille alors sur la variable en question. Toute modification de cette variable aura une incidence sur la variable de manière générale !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84BE113-1D12-4BCE-8C35-C2445832C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337" y="2568420"/>
            <a:ext cx="3965326" cy="2350984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F8AFBE0-D29C-4E96-A431-9530D262DC5C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10AF3AF-17AF-4C4A-9D53-F6BF638F2C4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4344496-B4F0-4561-9CDA-A1F69FC1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D3FECB8E-9480-4E54-80D4-214A3B605EC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173F553-7D02-43B3-84F9-8A4DAFC5EEC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BF04CE2-5D7A-44BE-AF67-EE23CCD90A3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9B62AA9-56A8-47E6-97A6-CBB09B5D2DC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F53FBD1-411F-4F7E-9277-34BF73060CA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C39EE283-6E2D-4A13-8BD0-9A66CAAF444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B1B89DF-F38C-4BB5-9E2E-727FF35E377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93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Plus de détails dans le cours Java-Objet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Les méthodes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F8AFBE0-D29C-4E96-A431-9530D262DC5C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10AF3AF-17AF-4C4A-9D53-F6BF638F2C4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4344496-B4F0-4561-9CDA-A1F69FC1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D3FECB8E-9480-4E54-80D4-214A3B605ECD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173F553-7D02-43B3-84F9-8A4DAFC5EEC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BF04CE2-5D7A-44BE-AF67-EE23CCD90A3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9B62AA9-56A8-47E6-97A6-CBB09B5D2DC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F53FBD1-411F-4F7E-9277-34BF73060CA3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C39EE283-6E2D-4A13-8BD0-9A66CAAF444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B1B89DF-F38C-4BB5-9E2E-727FF35E3774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 descr="RÃ©sultat de recherche d'images pour &quot;entretien&quot;">
            <a:extLst>
              <a:ext uri="{FF2B5EF4-FFF2-40B4-BE49-F238E27FC236}">
                <a16:creationId xmlns:a16="http://schemas.microsoft.com/office/drawing/2014/main" id="{27758FB4-679A-415F-8713-6BE12371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13" y="2057390"/>
            <a:ext cx="47525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BFDBB7E0-B82F-4F68-AF6B-92F6E3BEC703}"/>
              </a:ext>
            </a:extLst>
          </p:cNvPr>
          <p:cNvSpPr/>
          <p:nvPr/>
        </p:nvSpPr>
        <p:spPr>
          <a:xfrm>
            <a:off x="971600" y="750976"/>
            <a:ext cx="2736304" cy="1563602"/>
          </a:xfrm>
          <a:prstGeom prst="wedgeRoundRectCallout">
            <a:avLst>
              <a:gd name="adj1" fmla="val -1918"/>
              <a:gd name="adj2" fmla="val 66914"/>
              <a:gd name="adj3" fmla="val 16667"/>
            </a:avLst>
          </a:prstGeom>
          <a:solidFill>
            <a:schemeClr val="accent4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Pouvez-vous nous dire comment sont passés les arguments en Java?</a:t>
            </a: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1ED78665-FEDB-48DC-93CC-CD5337F079F3}"/>
              </a:ext>
            </a:extLst>
          </p:cNvPr>
          <p:cNvSpPr/>
          <p:nvPr/>
        </p:nvSpPr>
        <p:spPr>
          <a:xfrm>
            <a:off x="5580112" y="699542"/>
            <a:ext cx="2736304" cy="1563602"/>
          </a:xfrm>
          <a:prstGeom prst="wedgeRoundRectCallout">
            <a:avLst>
              <a:gd name="adj1" fmla="val -57719"/>
              <a:gd name="adj2" fmla="val 8291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type primitifs sont passés par copie, et les objets par référence</a:t>
            </a:r>
          </a:p>
        </p:txBody>
      </p:sp>
      <p:pic>
        <p:nvPicPr>
          <p:cNvPr id="25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E67FA812-056E-4266-90B0-7AC4C7C3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05" y="1971068"/>
            <a:ext cx="766389" cy="43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4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</a:p>
        </p:txBody>
      </p:sp>
      <p:pic>
        <p:nvPicPr>
          <p:cNvPr id="8198" name="Picture 6" descr="RÃ©sultat de recherche d'images pour &quot;if programmer joke on methods&quot;">
            <a:extLst>
              <a:ext uri="{FF2B5EF4-FFF2-40B4-BE49-F238E27FC236}">
                <a16:creationId xmlns:a16="http://schemas.microsoft.com/office/drawing/2014/main" id="{95F9403E-14CB-4B2E-9BD0-5EDF12D8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21565"/>
            <a:ext cx="34385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Ã©sultat de recherche d'images pour &quot;if programmer joke on methods&quot;">
            <a:extLst>
              <a:ext uri="{FF2B5EF4-FFF2-40B4-BE49-F238E27FC236}">
                <a16:creationId xmlns:a16="http://schemas.microsoft.com/office/drawing/2014/main" id="{58914640-9BB0-4C5A-90D3-E20C6E86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2" y="3435846"/>
            <a:ext cx="1054397" cy="16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633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structure conditionnelle de base dans Java est le « 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if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Contrairement à d’autres langages, il n’y a pas de mot-clef « </a:t>
            </a:r>
            <a:r>
              <a:rPr lang="fr-FR" sz="28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then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en Java. Il est implicite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5E02C9-87F8-418F-AC05-7ABF627E2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212" y="1442583"/>
            <a:ext cx="4981575" cy="10572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B6C37AD-E015-4245-BE60-FF8779CBA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212" y="3606899"/>
            <a:ext cx="4962525" cy="981075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173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« sinon » s’exprime avec le mot-clé « </a:t>
            </a:r>
            <a:r>
              <a:rPr lang="fr-FR" sz="28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else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possible de chainer les conditions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F0BA1B-9406-4B2E-8C3B-4DCB3080A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407" y="1205752"/>
            <a:ext cx="4027339" cy="13659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8DB0F45-CE02-4A8B-A425-DCAF3BCE9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914" y="3117549"/>
            <a:ext cx="4886325" cy="1991709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CD3CFF93-54F1-40FE-BAF2-C3E15A18682A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4C376D9E-11DA-4D0D-BA4B-FDD83B50D6C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FF4E5F4-9173-47DD-8116-9C39D4FA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E2CE7A2-9427-4D10-B4AA-101E4225539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48540BFC-3CDC-40D0-8C56-FB7E3A8A5E6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C5994E74-3EC4-4865-BA01-604B9A40856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4BF47115-92E1-4925-AD36-AB63958CF81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2B37C1AF-A96B-49A8-B949-5E7D3C8C12E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25205502-4E59-4B5F-B66D-AB7CF490F27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7FAD4C8-F2B3-447A-AC63-D83F8CCE39D9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583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les choix multiples, on peut utiliser une structure conditionnelle de type « 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switch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/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case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85D0A8-1846-4B15-A6D1-3C2F355F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877" y="1851670"/>
            <a:ext cx="5486400" cy="300037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6C2A8349-1ECA-4E1E-B1F0-BC58179A2860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B9F5548-35ED-4F48-ABEC-BEA55546A05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5588936-65AD-4D2D-9D41-C54E435BD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2D7F1957-ECAF-4AEA-A890-F44FD1416D2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34B28EB9-993A-49D7-8D31-6C4F1D0DEC1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3829143-8D3E-4D50-90B4-6507A21006D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5ED4511-6482-46D2-A707-FA237210757D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D357D50-B657-462C-94FC-BFFD552675C9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D0BF7335-4910-4F3A-ACF2-3F0BE43FB3A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B98205A-7BCE-4BCF-B016-7D0EE693C34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105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28463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Attention ! Sans l’usage du mot-clef « 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break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la JVM va exécuter toutes les instructions suivant le cas trouvé !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52222DC-1769-41B2-898B-8159A22E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900" y="839079"/>
            <a:ext cx="5362575" cy="389572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F7759A8A-A971-4388-8337-A9169DDF8F9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CA5926B-7A9A-4201-9ABF-927D11D4CB6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CAF89B69-B0E7-4AAE-AE13-39C578EB4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3C9C4E0-3E93-4174-9B8A-CDBAD11048B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08793CA5-81C0-4468-8DC0-5E584AB6A6E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F8A5F7FA-11CF-4662-9DEC-D8366A4945E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C4E11AE-54A3-408C-8423-8BF5B21F6AE4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CEED648D-F690-4E77-8A5E-99240E05B2E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6FEF9B49-CD89-44E7-92C1-D46ABF9ED5F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432CAD-D28B-4A1A-AE2E-D554609AB00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021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Exercice 1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méthode « diviser » qui divise deux entiers et qui affiche un message si le diviseur est égal à zéro.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Structures conditionnelles</a:t>
            </a:r>
            <a:endParaRPr lang="fr-FR" sz="2200" dirty="0">
              <a:solidFill>
                <a:schemeClr val="tx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4DA7638-6C26-4732-A3FD-223C7491CE7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4A3FA6E-45BA-43B6-A810-560B8BAAE43D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C37D685C-298A-4D50-AD60-CEA14C8F8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88105406-2BED-4AA7-82C3-B6D4FBF6570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F0237191-2EF2-45E9-9EE4-F08E29D4C04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C856F8D7-29D9-4F01-B962-E73F811AF18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A7626FF-68C9-4F61-851F-43A436FF293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5712DD3-947E-4A42-995B-81D77C23DD0A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A7E96FF8-7EB2-4A5C-A199-94E50D7CE392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034B991-FCAB-4788-B742-4577E4553857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077F37A-F42B-4154-812D-EB76EF22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5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général, on distingue 2 sortes de langages</a:t>
            </a:r>
          </a:p>
          <a:p>
            <a:pPr lvl="1"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langages </a:t>
            </a:r>
            <a:r>
              <a:rPr lang="fr-FR" sz="3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interprétés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machine interprète directement le code écrit par le développeur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Cela nécessite un interpréteur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Peut s’exécuter sur n’importe quelle machine (tant que l’interpréteur est présent)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Pertes de performances pour traduire le code en code machine</a:t>
            </a:r>
          </a:p>
          <a:p>
            <a:pPr>
              <a:buClr>
                <a:srgbClr val="00975F"/>
              </a:buClr>
              <a:buFontTx/>
              <a:buChar char="-"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langages </a:t>
            </a:r>
            <a:r>
              <a:rPr lang="fr-FR" sz="3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compilés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code est compilé (traduit) en langage machine avant d’être exécuté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Chaque machine étant différente, il faut recompiler le code sur chaque machine avant de pouvoir l’exécuter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Bonnes performances car la traduction en code machine est déjà faite</a:t>
            </a:r>
          </a:p>
          <a:p>
            <a:pPr lvl="2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92230B9-86D0-4EFC-A13F-5DED954A3E16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1EBBCF8-597C-495A-9770-60AD41EF3079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E74BC0CB-D923-422A-B1D4-1FE416F6B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E1423FBC-A90C-42BC-B8C9-BE62CAC79FC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0F46C9C3-37E1-414A-976C-E71E3FA126A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5641A59E-F98A-4302-BC44-ECB0A39731DE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65CB5704-21FE-45EA-9D19-1087099B90B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08B1E89B-7FA2-4F3A-9683-5C49627217A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0852B0F-1F23-4458-A19B-D85E6142A86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1E47E9F-45E4-4E1E-A232-C9FBF6C81F6F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2128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5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1026" name="Picture 2" descr="RÃ©sultat de recherche d'images pour &quot;boucles cahier d'Ã©criture&quot;">
            <a:extLst>
              <a:ext uri="{FF2B5EF4-FFF2-40B4-BE49-F238E27FC236}">
                <a16:creationId xmlns:a16="http://schemas.microsoft.com/office/drawing/2014/main" id="{B0C71F8B-AAF4-49AA-93D7-33EAB2930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1800" r="72315" b="10800"/>
          <a:stretch/>
        </p:blipFill>
        <p:spPr bwMode="auto">
          <a:xfrm>
            <a:off x="611560" y="2164866"/>
            <a:ext cx="151216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35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il existe deux moyens d’exécuter des boucles :</a:t>
            </a:r>
          </a:p>
          <a:p>
            <a:pPr>
              <a:buClr>
                <a:srgbClr val="0070C0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instructions de type « </a:t>
            </a: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for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>
              <a:buClr>
                <a:srgbClr val="0070C0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instructions de type « </a:t>
            </a:r>
            <a:r>
              <a:rPr lang="fr-FR" sz="2800" dirty="0" err="1">
                <a:solidFill>
                  <a:schemeClr val="accent6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9772A4D-288C-4431-AC60-33E18401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60" y="3146977"/>
            <a:ext cx="3314700" cy="1104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5CDD7F-E216-4814-BE05-9B837EC94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790" y="3146977"/>
            <a:ext cx="2609850" cy="111442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79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général, les boucles « </a:t>
            </a:r>
            <a:r>
              <a:rPr lang="fr-FR" sz="20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for 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» sont utilisées lorsque l’on connait le nombre d’itérations à effectuer à l’avance (itération sur un tableau, jusqu’à une certaine valeur etc…)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instruction « </a:t>
            </a:r>
            <a:r>
              <a:rPr lang="fr-FR" sz="20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for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se décompose en 3 parties :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L’initialisation de l’indice de boucle (évalué avant le début de la boucle)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condition qui, tant qu’elle est vraie, continue à faire itérer la boucle (évaluée à chaque itération)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L’incrément de l’indice de boucle (exécuté à chaque fin de boucle)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9772A4D-288C-4431-AC60-33E18401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674" y="1923678"/>
            <a:ext cx="3314700" cy="11049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382C2085-3553-4E22-8942-63E98FC2C4F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A790A42-4479-4B05-BAF9-7A480B5A823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786C177-A3F5-4527-A8E1-3674060DD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E69FB678-9CEC-4B18-AE59-39965D179A7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931AAC4B-1B0E-4B48-A9D6-7638D592974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9589D0D8-E2F9-4FD8-9FE4-057294D64BBC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E8C4A23F-F459-4C3B-9549-60077E185367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881EAC2-276D-4C62-9B35-39BC1D0858B1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378DD473-F821-46BB-A16C-A7AF0F8DDD10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C8C3626-359F-459A-B183-382339C2B19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58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boucles « </a:t>
            </a:r>
            <a:r>
              <a:rPr lang="fr-FR" sz="2800" dirty="0" err="1">
                <a:solidFill>
                  <a:schemeClr val="accent6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sont utilisées lorsque l’on ne connait pas le nombre d’itérations à l’avance.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Toute boucle « </a:t>
            </a: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for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peut être remplacée par une boucle « </a:t>
            </a:r>
            <a:r>
              <a:rPr lang="fr-FR" sz="2800" dirty="0" err="1">
                <a:solidFill>
                  <a:schemeClr val="accent6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», mais elle sont généralement plus risquées et moins faciles à comprendre (et donc à maintenir).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instruction « </a:t>
            </a:r>
            <a:r>
              <a:rPr lang="fr-FR" sz="2800" dirty="0" err="1">
                <a:solidFill>
                  <a:schemeClr val="accent6"/>
                </a:solidFill>
                <a:latin typeface="BNPP Sans Extra Bold" panose="02000503020000020004" pitchFamily="50" charset="0"/>
              </a:rPr>
              <a:t>while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ne contient qu’une condition. Les instructions qui la suivent sont répétées tant que la condition définie est vraie.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200" dirty="0">
              <a:solidFill>
                <a:schemeClr val="accent6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F23179-A6E9-4135-85CE-CBFCDB4AD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2715766"/>
            <a:ext cx="2609850" cy="111442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BB2F3CE-457C-443A-AD47-ADE033B2398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4830025-48CF-48CE-AF5B-04170366FFAA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F7203D5-A5F0-4535-9059-1ADDDAFAA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EC20A4A1-CF38-4CC4-9350-09BCEC1E631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2AAC9BD-6C7F-4ABC-8D81-FF6F9B51B9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24A286E2-4A2B-457B-B2B7-68AA1D304F97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6CCE5FA-D2BA-469F-A7BD-D6656C1C13D1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18B9E86-7974-4170-8C1D-A8865A05A38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1C38169-2A7C-4D1F-BF6D-D919CCDB6F18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E380BDC-DA75-4D3B-A99F-62961FAB3F1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106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Exercice 1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boucle infinie</a:t>
            </a:r>
            <a:endParaRPr lang="fr-FR" sz="28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Exercice 2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méthode « factorielle » permettant de calculer la factorielle d’un nombre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rappel : 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factorielle d'un entier naturel n est le produit des nombres entiers strictement positifs inférieurs ou égaux à n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n! = 1 x 2 x 3 x 4… x (n-1) x n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Cas particulier : 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0!=1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200" dirty="0">
              <a:solidFill>
                <a:schemeClr val="accent6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5F97D2-0700-4388-848E-57A36FD42ECF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41AB655-221F-49CC-A730-1C4A4C955D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1ED29B17-0FCE-4256-865A-A603A792B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9C920EEB-8925-4279-ABD3-56F44543267A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09A87AD1-D125-41A6-AD6A-4BAE55F104C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A400C015-D610-4BD3-BF2E-03D8F25CE0C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5B211AF-E9CD-4E7D-BBD0-A470910200C6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AD9AD47-54EF-46F0-B348-E4112E373170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37BF220-53CC-41DE-AB61-479CA900F5FA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155771E-F9C7-4B85-A0A2-D77314E3607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E189E4D0-917A-4E87-9299-AC20816EF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714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Exercice 3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méthode qui dessine un rectangle de 0 dans la console. La longueur et la largeur sont des paramètres de cette méthode.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 : </a:t>
            </a:r>
          </a:p>
          <a:p>
            <a:pPr marL="0" indent="0">
              <a:buNone/>
            </a:pPr>
            <a:r>
              <a:rPr lang="fr-FR" sz="28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dessinerRectangle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(5,3) doit afficher</a:t>
            </a: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00000</a:t>
            </a: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00000</a:t>
            </a: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00000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200" dirty="0">
              <a:solidFill>
                <a:schemeClr val="accent6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2C9B140-8880-474C-851F-5B8B321ED01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76F4332-8904-415B-B984-A6852E009455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01F20B8-F32D-44CE-AD33-905818A5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5E974C1-A18C-4B50-BFAC-C125EFAD607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15495A8-5009-43B7-9475-AD6F6D43793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B5A61C5-4526-4897-87A8-EEBF6E5CF78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428A5F86-2A65-467C-9DD6-8680A8DC077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1550B1E-16E0-4777-BC38-F25D0366603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0BCD5FD-B950-4ADF-8ACB-BA1C3046247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E058832-E943-4137-8ABC-E682A42F918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38FA0D92-1EBF-4826-8848-17C0D7FE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047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Exercice 4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méthode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addToArray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qui prend en paramètre :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array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d’entiers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entier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…et qui retourne un tableau, qui est la copie de celui passé en paramètre, à l’exception qu’il possède une case supplémentaire contenant l’entier passé en paramètre.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Exercice 5 : 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une méthode qui prend n entiers en entrée et qui renvoie leur somme</a:t>
            </a: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Les boucles</a:t>
            </a:r>
            <a:endParaRPr lang="fr-FR" sz="2200" dirty="0">
              <a:solidFill>
                <a:schemeClr val="accent6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2C9B140-8880-474C-851F-5B8B321ED012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76F4332-8904-415B-B984-A6852E009455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01F20B8-F32D-44CE-AD33-905818A5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5E974C1-A18C-4B50-BFAC-C125EFAD6075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15495A8-5009-43B7-9475-AD6F6D43793A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8B5A61C5-4526-4897-87A8-EEBF6E5CF78F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428A5F86-2A65-467C-9DD6-8680A8DC077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B1550B1E-16E0-4777-BC38-F25D0366603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0BCD5FD-B950-4ADF-8ACB-BA1C3046247C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E058832-E943-4137-8ABC-E682A42F918C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BC84737-4DDD-4D31-BBFB-DAA1D047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2067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3" name="Picture 2" descr="RÃ©sultat de recherche d'images pour &quot;problÃ¨me&quot;">
            <a:extLst>
              <a:ext uri="{FF2B5EF4-FFF2-40B4-BE49-F238E27FC236}">
                <a16:creationId xmlns:a16="http://schemas.microsoft.com/office/drawing/2014/main" id="{1459501A-4FEC-41D4-AFEE-529E8F2E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28" y="2715766"/>
            <a:ext cx="217245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36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but est de développer un jeu de morpion.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Initialiser le plateau de jeu. (On utilisera un tableau de caractères à 2 dimensions)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2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Développer une méthode pour afficher la grille 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(NB : les méthodes appelées depuis la méthode main doivent être définies statiques)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3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Créer une méthode qui lit un plateau et qui vérifie si une personne à gagné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4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Utiliser cette méthode pour créer une boucle, qui continuera tant que personne n’a gagné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5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Créer une mécanique d’alternance (joueur1/joueur2) au sein de la boucle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314D39AB-C22A-4CCC-B7DD-59617CB6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56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laisser la main à l’utilisateur, il faut utiliser un objet Scanner :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314D39AB-C22A-4CCC-B7DD-59617CB6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BEEC24A-D82D-47B6-8618-461D608B8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72" y="1678548"/>
            <a:ext cx="4971380" cy="326946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47DD5FF-2BC5-41F3-922C-4F102054EBB4}"/>
              </a:ext>
            </a:extLst>
          </p:cNvPr>
          <p:cNvSpPr/>
          <p:nvPr/>
        </p:nvSpPr>
        <p:spPr>
          <a:xfrm>
            <a:off x="2768972" y="1678548"/>
            <a:ext cx="2413682" cy="36361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204E81A-452F-402E-BF65-E6FE42285EDE}"/>
              </a:ext>
            </a:extLst>
          </p:cNvPr>
          <p:cNvSpPr/>
          <p:nvPr/>
        </p:nvSpPr>
        <p:spPr>
          <a:xfrm>
            <a:off x="3454462" y="2742712"/>
            <a:ext cx="3384376" cy="36361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5588A70-5307-480C-B51F-C2F3D15385C5}"/>
              </a:ext>
            </a:extLst>
          </p:cNvPr>
          <p:cNvSpPr/>
          <p:nvPr/>
        </p:nvSpPr>
        <p:spPr>
          <a:xfrm>
            <a:off x="3857718" y="3554334"/>
            <a:ext cx="2413682" cy="36361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dit semi-interprété :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développeur écrit du code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compilateur transforme le code en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bytecode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bytecode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interprété par une machine virtuelle Java (JVM)</a:t>
            </a: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avantages :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bytecode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proche du langage machine, ce qui lui assure une bonne performance au niveau de son interprétation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Pas besoin de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re-compiler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! On peut exporter le 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bytecode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l’exécuter sur toute machine possédant une JVM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WORA : « </a:t>
            </a: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W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rite </a:t>
            </a: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O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nce, </a:t>
            </a: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R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</a:t>
            </a:r>
            <a:r>
              <a:rPr lang="fr-FR" sz="2800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A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nywhere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C47A03F-8C48-4BE1-8054-A4D449BE1BEA}"/>
              </a:ext>
            </a:extLst>
          </p:cNvPr>
          <p:cNvGrpSpPr/>
          <p:nvPr/>
        </p:nvGrpSpPr>
        <p:grpSpPr>
          <a:xfrm>
            <a:off x="807738" y="2139702"/>
            <a:ext cx="7848882" cy="823347"/>
            <a:chOff x="971593" y="3890503"/>
            <a:chExt cx="7848882" cy="8233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99407-AD5C-44DF-9621-1B639093A201}"/>
                </a:ext>
              </a:extLst>
            </p:cNvPr>
            <p:cNvSpPr/>
            <p:nvPr/>
          </p:nvSpPr>
          <p:spPr>
            <a:xfrm>
              <a:off x="971593" y="3890504"/>
              <a:ext cx="1250874" cy="7769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BNPP Sans Extra Bold" panose="02000503020000020004" pitchFamily="50" charset="0"/>
                </a:rPr>
                <a:t>Code</a:t>
              </a: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BNPP Sans Extra Bold" panose="02000503020000020004" pitchFamily="50" charset="0"/>
                </a:rPr>
                <a:t>*.java</a:t>
              </a:r>
            </a:p>
          </p:txBody>
        </p:sp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885824D5-E9D4-458E-9B58-079DA1F95DC7}"/>
                </a:ext>
              </a:extLst>
            </p:cNvPr>
            <p:cNvSpPr/>
            <p:nvPr/>
          </p:nvSpPr>
          <p:spPr>
            <a:xfrm>
              <a:off x="2318142" y="4142572"/>
              <a:ext cx="1533778" cy="350468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RÃ©sultat de recherche d'images pour &quot;compiler logo&quot;">
              <a:extLst>
                <a:ext uri="{FF2B5EF4-FFF2-40B4-BE49-F238E27FC236}">
                  <a16:creationId xmlns:a16="http://schemas.microsoft.com/office/drawing/2014/main" id="{FE2B79F3-D637-4A3C-A29B-E3B0027290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69" b="13407"/>
            <a:stretch/>
          </p:blipFill>
          <p:spPr bwMode="auto">
            <a:xfrm>
              <a:off x="2613527" y="3921762"/>
              <a:ext cx="852686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788091-ECE8-4F78-ACD1-C3EC67CC6425}"/>
                </a:ext>
              </a:extLst>
            </p:cNvPr>
            <p:cNvSpPr/>
            <p:nvPr/>
          </p:nvSpPr>
          <p:spPr>
            <a:xfrm>
              <a:off x="3934261" y="3890503"/>
              <a:ext cx="1250874" cy="7769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BNPP Sans Extra Bold" panose="02000503020000020004" pitchFamily="50" charset="0"/>
                </a:rPr>
                <a:t>ByteCode</a:t>
              </a:r>
              <a:endParaRPr lang="fr-FR" sz="1600" dirty="0">
                <a:solidFill>
                  <a:schemeClr val="tx1"/>
                </a:solidFill>
                <a:latin typeface="BNPP Sans Extra Bold" panose="02000503020000020004" pitchFamily="50" charset="0"/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  <a:latin typeface="BNPP Sans Extra Bold" panose="02000503020000020004" pitchFamily="50" charset="0"/>
                </a:rPr>
                <a:t>*.class</a:t>
              </a:r>
            </a:p>
          </p:txBody>
        </p:sp>
        <p:sp>
          <p:nvSpPr>
            <p:cNvPr id="24" name="Flèche : droite 23">
              <a:extLst>
                <a:ext uri="{FF2B5EF4-FFF2-40B4-BE49-F238E27FC236}">
                  <a16:creationId xmlns:a16="http://schemas.microsoft.com/office/drawing/2014/main" id="{0315491C-FA06-49C9-85B6-6483745473E4}"/>
                </a:ext>
              </a:extLst>
            </p:cNvPr>
            <p:cNvSpPr/>
            <p:nvPr/>
          </p:nvSpPr>
          <p:spPr>
            <a:xfrm>
              <a:off x="5299236" y="4142572"/>
              <a:ext cx="2153083" cy="350468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pic>
          <p:nvPicPr>
            <p:cNvPr id="2056" name="Picture 8" descr="RÃ©sultat de recherche d'images pour &quot;jvm logo&quot;">
              <a:extLst>
                <a:ext uri="{FF2B5EF4-FFF2-40B4-BE49-F238E27FC236}">
                  <a16:creationId xmlns:a16="http://schemas.microsoft.com/office/drawing/2014/main" id="{A492AC8A-C632-4394-97B4-1E1DC9A8C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74" y="4002886"/>
              <a:ext cx="1366430" cy="54119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089189-2564-4A8E-A854-2F4268504B7B}"/>
                </a:ext>
              </a:extLst>
            </p:cNvPr>
            <p:cNvSpPr/>
            <p:nvPr/>
          </p:nvSpPr>
          <p:spPr>
            <a:xfrm>
              <a:off x="7511323" y="3929329"/>
              <a:ext cx="1309152" cy="77695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BNPP Sans Extra Bold" panose="02000503020000020004" pitchFamily="50" charset="0"/>
                </a:rPr>
                <a:t>Instructions machine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3D4EB8D-8515-48BE-8BE1-51A54F742EEE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24C8360-8397-4040-98B3-5882CF63F97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4E49FCB5-5B75-41B7-968A-DE8865BA7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DFF0CB9-71AA-4C42-A05C-61E9CDC3D866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4AFFF1E6-7E04-4CA7-99B2-6A5DFC1C093B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0271AC7B-9947-4942-8471-FE86D7CEA5E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3B421CFB-793F-45E0-BFD5-EE3C04A49DEA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A47E99B0-61F8-4181-980B-8142BFB9539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480D517-7247-4A2A-BE4F-757C6AEF2BDE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6F4D38F-790A-49F1-974D-5675B46F61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3906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6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Faites jouer tour à tour chaque joueur. Un tour se compose de :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L’affichage du plateau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Entrée utilisateur de la ligne</a:t>
            </a:r>
          </a:p>
          <a:p>
            <a:pPr>
              <a:buClr>
                <a:schemeClr val="bg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Entrée utilisateur de la colonne</a:t>
            </a:r>
          </a:p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7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Si un utilisateur a gagné, affichez un message et le plateau de jeu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Bonus :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Pour l’utilisateur, les lignes doivent être numérotées 1,2,3 et les colonnes A,B,C</a:t>
            </a:r>
          </a:p>
          <a:p>
            <a:pPr>
              <a:buFontTx/>
              <a:buChar char="-"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314D39AB-C22A-4CCC-B7DD-59617CB6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12" y="-20538"/>
            <a:ext cx="950788" cy="9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914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5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Félicitations ! 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avez survécu aux basiques de Java !</a:t>
            </a: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 ce stade, vous savez : 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qu’est Java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Ecrire et exécuter un programme simple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types primitifs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Déclarer et appeler des méthodes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Coder et exécuter des arbres de décision</a:t>
            </a:r>
          </a:p>
          <a:p>
            <a:pP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Coder différents types de boucles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755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réviser (ou aller plus loin) :</a:t>
            </a:r>
          </a:p>
          <a:p>
            <a:pPr marL="0" indent="0">
              <a:buNone/>
            </a:pPr>
            <a:r>
              <a:rPr lang="fr-FR" sz="2800" dirty="0">
                <a:latin typeface="BNPP Sans Condensed ExtraBold" panose="02000000000000000000" pitchFamily="50" charset="0"/>
                <a:hlinkClick r:id="rId5"/>
              </a:rPr>
              <a:t>http://blog.paumard.org/cours/java/</a:t>
            </a:r>
            <a:endParaRPr lang="fr-FR" sz="2800" dirty="0">
              <a:solidFill>
                <a:schemeClr val="bg1"/>
              </a:solidFill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Quelques exercices :</a:t>
            </a: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6"/>
              </a:rPr>
              <a:t>https://www.codewars.com/kata/opposite-number/train/java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7"/>
              </a:rPr>
              <a:t>https://www.codewars.com/kata/count-odd-numbers-below-n/train/java</a:t>
            </a:r>
            <a:endParaRPr lang="fr-FR" sz="2400" dirty="0">
              <a:solidFill>
                <a:schemeClr val="bg1"/>
              </a:solidFill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8"/>
              </a:rPr>
              <a:t>https://www.codewars.com/kata/basic-variable-assignment/train/java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9"/>
              </a:rPr>
              <a:t>https://www.codewars.com/kata/stringy-strings/train/java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0"/>
              </a:rPr>
              <a:t>https://www.codewars.com/kata/if-you-cant-sleep-just-count-sheep/train/java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1"/>
              </a:rPr>
              <a:t>https://www.codewars.com/kata/find-nearest-square-number/train/java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2"/>
              </a:rPr>
              <a:t>https://www.codewars.com/kata/get-character-from-ascii-value/train/java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3"/>
              </a:rPr>
              <a:t>https://www.codewars.com/kata/55e6f5e58f7817808e00002e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4"/>
              </a:rPr>
              <a:t>https://www.codewars.com/kata/5500d54c2ebe0a8e8a0003fd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r>
              <a:rPr lang="fr-FR" sz="2400" dirty="0">
                <a:latin typeface="BNPP Sans Condensed ExtraBold" panose="02000000000000000000" pitchFamily="50" charset="0"/>
                <a:hlinkClick r:id="rId15"/>
              </a:rPr>
              <a:t>https://www.codewars.com/kata/563b662a59afc2b5120000c6</a:t>
            </a:r>
            <a:endParaRPr lang="fr-FR" sz="2400" dirty="0">
              <a:latin typeface="BNPP Sans Condensed ExtraBold" panose="02000000000000000000" pitchFamily="50" charset="0"/>
            </a:endParaRP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2654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42" name="Picture 2" descr="RÃ©sultat de recherche d'images pour &quot;that's all folks&quot;">
            <a:extLst>
              <a:ext uri="{FF2B5EF4-FFF2-40B4-BE49-F238E27FC236}">
                <a16:creationId xmlns:a16="http://schemas.microsoft.com/office/drawing/2014/main" id="{3106920A-6A42-43A7-A1D5-7AAB7CCE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2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caractéristiques du Langage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un langage simple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orienté objet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fortement typé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assure la gestion de la mémoire (grâce au Garbage Collector)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est multitâche avec la programmation multithread</a:t>
            </a:r>
          </a:p>
          <a:p>
            <a:pPr lvl="1">
              <a:buClr>
                <a:srgbClr val="00975F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Java possède un écosystème, une communauté et des APIs très riches</a:t>
            </a: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Java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05DC147-B7AE-4A7B-9158-5FAF9A5B1CA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6C1E3744-0653-44FF-BAC4-D70323AD8AD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2EF9020D-77DA-4E8E-BF0A-665038D4B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E1C8FDB0-6C1A-4A9B-A669-04CDD7123C40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5CCEFA62-7664-4185-B3DF-F514E6484607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0AA1D3A2-6F1A-4AF5-831D-40D943513E23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D6098B67-B68B-450A-AA3C-3CC58555BEC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4763E87B-6CE0-45F3-A403-6808F9B72EA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A1A8F6C5-4C63-422E-B11D-627ECBDDA386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D481474-4799-4309-9676-E6704FBDD6BD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423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523D4F88945438090F523E49003BF" ma:contentTypeVersion="1" ma:contentTypeDescription="Crée un document." ma:contentTypeScope="" ma:versionID="9d753082163452bcd44bbbc479a69db7">
  <xsd:schema xmlns:xsd="http://www.w3.org/2001/XMLSchema" xmlns:xs="http://www.w3.org/2001/XMLSchema" xmlns:p="http://schemas.microsoft.com/office/2006/metadata/properties" xmlns:ns2="35c5c33b-981a-446f-bcf0-c1ac5e01398f" targetNamespace="http://schemas.microsoft.com/office/2006/metadata/properties" ma:root="true" ma:fieldsID="c279b7078b68e10485db7a3300786436" ns2:_="">
    <xsd:import namespace="35c5c33b-981a-446f-bcf0-c1ac5e01398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5c33b-981a-446f-bcf0-c1ac5e0139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AB9EC3-3E7A-4FC8-BECA-0C569E009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c5c33b-981a-446f-bcf0-c1ac5e013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0743EF-786C-4FA0-92CD-589FEA05C9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9B7AA-B93E-4C76-85BC-9F13B24394B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5c5c33b-981a-446f-bcf0-c1ac5e01398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18826</TotalTime>
  <Words>2961</Words>
  <Application>Microsoft Office PowerPoint</Application>
  <PresentationFormat>Affichage à l'écran (16:9)</PresentationFormat>
  <Paragraphs>990</Paragraphs>
  <Slides>84</Slides>
  <Notes>82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84</vt:i4>
      </vt:variant>
    </vt:vector>
  </HeadingPairs>
  <TitlesOfParts>
    <vt:vector size="93" baseType="lpstr">
      <vt:lpstr>Arial</vt:lpstr>
      <vt:lpstr>Arial Narrow</vt:lpstr>
      <vt:lpstr>BNPP Sans Condensed ExtraBold</vt:lpstr>
      <vt:lpstr>BNPP Sans Extra Bold</vt:lpstr>
      <vt:lpstr>Calibri</vt:lpstr>
      <vt:lpstr>Lucida Grande</vt:lpstr>
      <vt:lpstr>160105-ITG-charte-169-FR</vt:lpstr>
      <vt:lpstr>1_160105-ITG-charte-169-FR</vt:lpstr>
      <vt:lpstr>2_160105-ITG-charte-169-FR</vt:lpstr>
      <vt:lpstr>Présentation PowerPoint</vt:lpstr>
      <vt:lpstr>Présentation PowerPoint</vt:lpstr>
      <vt:lpstr>Présentation PowerPoint</vt:lpstr>
      <vt:lpstr>Introduction : Qu’est-ce que Java ?</vt:lpstr>
      <vt:lpstr>Introduction : Qu’est-ce que Java ?</vt:lpstr>
      <vt:lpstr>Introduction : Qu’est-ce que Java ?</vt:lpstr>
      <vt:lpstr>Introduction : Qu’est-ce que Java ?</vt:lpstr>
      <vt:lpstr>Introduction : Qu’est-ce que Java ?</vt:lpstr>
      <vt:lpstr>Introduction : Qu’est-ce que Java ?</vt:lpstr>
      <vt:lpstr>Introduction : Qu’est-ce que Java ?</vt:lpstr>
      <vt:lpstr>Présentation PowerPoint</vt:lpstr>
      <vt:lpstr>Hello World !</vt:lpstr>
      <vt:lpstr>Hello World !</vt:lpstr>
      <vt:lpstr>Hello World !</vt:lpstr>
      <vt:lpstr>Hello World !</vt:lpstr>
      <vt:lpstr>Hello World !</vt:lpstr>
      <vt:lpstr>Hello World !</vt:lpstr>
      <vt:lpstr>Hello World !</vt:lpstr>
      <vt:lpstr>Hello World !</vt:lpstr>
      <vt:lpstr>Présentation PowerPoint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Types primitifs &amp; opérateurs</vt:lpstr>
      <vt:lpstr>Présentation PowerPoint</vt:lpstr>
      <vt:lpstr>Les méthodes</vt:lpstr>
      <vt:lpstr>Les méthodes</vt:lpstr>
      <vt:lpstr>Les méthodes : Le type de retour</vt:lpstr>
      <vt:lpstr>Les méthodes : Le type de retour</vt:lpstr>
      <vt:lpstr>Les méthodes : Le type de retour</vt:lpstr>
      <vt:lpstr>Les méthodes : Le nommage</vt:lpstr>
      <vt:lpstr>Les méthodes : Les arguments</vt:lpstr>
      <vt:lpstr>Les méthodes : Les arguments</vt:lpstr>
      <vt:lpstr>Les méthodes : Les arguments</vt:lpstr>
      <vt:lpstr>Les méthodes</vt:lpstr>
      <vt:lpstr>Les méthodes</vt:lpstr>
      <vt:lpstr>Les méthodes</vt:lpstr>
      <vt:lpstr>Les méthodes</vt:lpstr>
      <vt:lpstr>Les méthodes</vt:lpstr>
      <vt:lpstr>Les méthodes</vt:lpstr>
      <vt:lpstr>Les méthodes</vt:lpstr>
      <vt:lpstr>Présentation PowerPoint</vt:lpstr>
      <vt:lpstr>Structures conditionnelles</vt:lpstr>
      <vt:lpstr>Structures conditionnelles</vt:lpstr>
      <vt:lpstr>Structures conditionnelles</vt:lpstr>
      <vt:lpstr>Structures conditionnelles</vt:lpstr>
      <vt:lpstr>Structures conditionnelles</vt:lpstr>
      <vt:lpstr>Présentation PowerPoint</vt:lpstr>
      <vt:lpstr>Les boucles</vt:lpstr>
      <vt:lpstr>Les boucles</vt:lpstr>
      <vt:lpstr>Les boucles</vt:lpstr>
      <vt:lpstr>Les boucles</vt:lpstr>
      <vt:lpstr>Les boucles</vt:lpstr>
      <vt:lpstr>Les boucles</vt:lpstr>
      <vt:lpstr>Présentation PowerPoint</vt:lpstr>
      <vt:lpstr>Travaux dirigés</vt:lpstr>
      <vt:lpstr>Travaux dirigés</vt:lpstr>
      <vt:lpstr>Travaux dirigés</vt:lpstr>
      <vt:lpstr>Présentation PowerPoint</vt:lpstr>
      <vt:lpstr>Conclusion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romain.d.noel@bnpparibas.com</dc:creator>
  <cp:lastModifiedBy>Romain 1 NOEL</cp:lastModifiedBy>
  <cp:revision>609</cp:revision>
  <cp:lastPrinted>2015-12-23T10:24:34Z</cp:lastPrinted>
  <dcterms:created xsi:type="dcterms:W3CDTF">2015-02-23T17:08:44Z</dcterms:created>
  <dcterms:modified xsi:type="dcterms:W3CDTF">2020-03-10T09:51:08Z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0x01010034B523D4F88945438090F523E49003BF</vt:lpwstr>
  </property>
  <property fmtid="{D5CDD505-2E9C-101B-9397-08002B2CF9AE}" pid="3" name="MSIP_Label_8ffbc0b8-e97b-47d1-beac-cb0955d66f3b_Enabled">
    <vt:lpwstr>True</vt:lpwstr>
  </property>
  <property fmtid="{D5CDD505-2E9C-101B-9397-08002B2CF9AE}" pid="4" name="MSIP_Label_8ffbc0b8-e97b-47d1-beac-cb0955d66f3b_SiteId">
    <vt:lpwstr>614f9c25-bffa-42c7-86d8-964101f55fa2</vt:lpwstr>
  </property>
  <property fmtid="{D5CDD505-2E9C-101B-9397-08002B2CF9AE}" pid="5" name="MSIP_Label_8ffbc0b8-e97b-47d1-beac-cb0955d66f3b_Owner">
    <vt:lpwstr>romain.d.noel@bnpparibas.com</vt:lpwstr>
  </property>
  <property fmtid="{D5CDD505-2E9C-101B-9397-08002B2CF9AE}" pid="6" name="MSIP_Label_8ffbc0b8-e97b-47d1-beac-cb0955d66f3b_SetDate">
    <vt:lpwstr>2020-02-05T08:13:51.1794236Z</vt:lpwstr>
  </property>
  <property fmtid="{D5CDD505-2E9C-101B-9397-08002B2CF9AE}" pid="7" name="MSIP_Label_8ffbc0b8-e97b-47d1-beac-cb0955d66f3b_Name">
    <vt:lpwstr>BNPP Internal</vt:lpwstr>
  </property>
  <property fmtid="{D5CDD505-2E9C-101B-9397-08002B2CF9AE}" pid="8" name="MSIP_Label_8ffbc0b8-e97b-47d1-beac-cb0955d66f3b_Application">
    <vt:lpwstr>Microsoft Azure Information Protection</vt:lpwstr>
  </property>
  <property fmtid="{D5CDD505-2E9C-101B-9397-08002B2CF9AE}" pid="9" name="MSIP_Label_8ffbc0b8-e97b-47d1-beac-cb0955d66f3b_ActionId">
    <vt:lpwstr>ffaa9692-11d6-4523-880e-782bf12a3cbe</vt:lpwstr>
  </property>
  <property fmtid="{D5CDD505-2E9C-101B-9397-08002B2CF9AE}" pid="10" name="MSIP_Label_8ffbc0b8-e97b-47d1-beac-cb0955d66f3b_Extended_MSFT_Method">
    <vt:lpwstr>Automatic</vt:lpwstr>
  </property>
  <property fmtid="{D5CDD505-2E9C-101B-9397-08002B2CF9AE}" pid="11" name="Sensitivity">
    <vt:lpwstr>BNPP Internal</vt:lpwstr>
  </property>
</Properties>
</file>