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8" r:id="rId4"/>
    <p:sldMasterId id="2147483703" r:id="rId5"/>
    <p:sldMasterId id="2147483708" r:id="rId6"/>
  </p:sldMasterIdLst>
  <p:notesMasterIdLst>
    <p:notesMasterId r:id="rId95"/>
  </p:notesMasterIdLst>
  <p:handoutMasterIdLst>
    <p:handoutMasterId r:id="rId96"/>
  </p:handoutMasterIdLst>
  <p:sldIdLst>
    <p:sldId id="455" r:id="rId7"/>
    <p:sldId id="456" r:id="rId8"/>
    <p:sldId id="532" r:id="rId9"/>
    <p:sldId id="607" r:id="rId10"/>
    <p:sldId id="609" r:id="rId11"/>
    <p:sldId id="608" r:id="rId12"/>
    <p:sldId id="610" r:id="rId13"/>
    <p:sldId id="611" r:id="rId14"/>
    <p:sldId id="612" r:id="rId15"/>
    <p:sldId id="614" r:id="rId16"/>
    <p:sldId id="615" r:id="rId17"/>
    <p:sldId id="680" r:id="rId18"/>
    <p:sldId id="613" r:id="rId19"/>
    <p:sldId id="681" r:id="rId20"/>
    <p:sldId id="665" r:id="rId21"/>
    <p:sldId id="667" r:id="rId22"/>
    <p:sldId id="668" r:id="rId23"/>
    <p:sldId id="574" r:id="rId24"/>
    <p:sldId id="673" r:id="rId25"/>
    <p:sldId id="674" r:id="rId26"/>
    <p:sldId id="675" r:id="rId27"/>
    <p:sldId id="676" r:id="rId28"/>
    <p:sldId id="678" r:id="rId29"/>
    <p:sldId id="677" r:id="rId30"/>
    <p:sldId id="679" r:id="rId31"/>
    <p:sldId id="540" r:id="rId32"/>
    <p:sldId id="606" r:id="rId33"/>
    <p:sldId id="616" r:id="rId34"/>
    <p:sldId id="619" r:id="rId35"/>
    <p:sldId id="617" r:id="rId36"/>
    <p:sldId id="671" r:id="rId37"/>
    <p:sldId id="618" r:id="rId38"/>
    <p:sldId id="666" r:id="rId39"/>
    <p:sldId id="556" r:id="rId40"/>
    <p:sldId id="620" r:id="rId41"/>
    <p:sldId id="635" r:id="rId42"/>
    <p:sldId id="624" r:id="rId43"/>
    <p:sldId id="627" r:id="rId44"/>
    <p:sldId id="628" r:id="rId45"/>
    <p:sldId id="621" r:id="rId46"/>
    <p:sldId id="625" r:id="rId47"/>
    <p:sldId id="640" r:id="rId48"/>
    <p:sldId id="630" r:id="rId49"/>
    <p:sldId id="631" r:id="rId50"/>
    <p:sldId id="622" r:id="rId51"/>
    <p:sldId id="623" r:id="rId52"/>
    <p:sldId id="626" r:id="rId53"/>
    <p:sldId id="629" r:id="rId54"/>
    <p:sldId id="636" r:id="rId55"/>
    <p:sldId id="632" r:id="rId56"/>
    <p:sldId id="637" r:id="rId57"/>
    <p:sldId id="638" r:id="rId58"/>
    <p:sldId id="639" r:id="rId59"/>
    <p:sldId id="641" r:id="rId60"/>
    <p:sldId id="642" r:id="rId61"/>
    <p:sldId id="643" r:id="rId62"/>
    <p:sldId id="634" r:id="rId63"/>
    <p:sldId id="649" r:id="rId64"/>
    <p:sldId id="682" r:id="rId65"/>
    <p:sldId id="644" r:id="rId66"/>
    <p:sldId id="645" r:id="rId67"/>
    <p:sldId id="646" r:id="rId68"/>
    <p:sldId id="647" r:id="rId69"/>
    <p:sldId id="648" r:id="rId70"/>
    <p:sldId id="664" r:id="rId71"/>
    <p:sldId id="669" r:id="rId72"/>
    <p:sldId id="650" r:id="rId73"/>
    <p:sldId id="567" r:id="rId74"/>
    <p:sldId id="651" r:id="rId75"/>
    <p:sldId id="568" r:id="rId76"/>
    <p:sldId id="660" r:id="rId77"/>
    <p:sldId id="652" r:id="rId78"/>
    <p:sldId id="653" r:id="rId79"/>
    <p:sldId id="654" r:id="rId80"/>
    <p:sldId id="655" r:id="rId81"/>
    <p:sldId id="656" r:id="rId82"/>
    <p:sldId id="657" r:id="rId83"/>
    <p:sldId id="658" r:id="rId84"/>
    <p:sldId id="659" r:id="rId85"/>
    <p:sldId id="662" r:id="rId86"/>
    <p:sldId id="661" r:id="rId87"/>
    <p:sldId id="663" r:id="rId88"/>
    <p:sldId id="672" r:id="rId89"/>
    <p:sldId id="575" r:id="rId90"/>
    <p:sldId id="670" r:id="rId91"/>
    <p:sldId id="598" r:id="rId92"/>
    <p:sldId id="603" r:id="rId93"/>
    <p:sldId id="604" r:id="rId94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0000"/>
    <a:srgbClr val="DC7D32"/>
    <a:srgbClr val="E8527C"/>
    <a:srgbClr val="F0F050"/>
    <a:srgbClr val="D4D700"/>
    <a:srgbClr val="00925B"/>
    <a:srgbClr val="EFEEED"/>
    <a:srgbClr val="9C9E9F"/>
    <a:srgbClr val="646567"/>
    <a:srgbClr val="009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89825" autoAdjust="0"/>
  </p:normalViewPr>
  <p:slideViewPr>
    <p:cSldViewPr>
      <p:cViewPr>
        <p:scale>
          <a:sx n="150" d="100"/>
          <a:sy n="150" d="100"/>
        </p:scale>
        <p:origin x="954" y="-96"/>
      </p:cViewPr>
      <p:guideLst>
        <p:guide orient="horz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l ESSOUSSI" userId="7f3b36906eedcce8" providerId="LiveId" clId="{9E11B86E-1FA5-4049-9524-E33EC17AF0F7}"/>
    <pc:docChg chg="modSld">
      <pc:chgData name="Jamel ESSOUSSI" userId="7f3b36906eedcce8" providerId="LiveId" clId="{9E11B86E-1FA5-4049-9524-E33EC17AF0F7}" dt="2022-11-07T15:43:53.757" v="11" actId="20577"/>
      <pc:docMkLst>
        <pc:docMk/>
      </pc:docMkLst>
      <pc:sldChg chg="modSp mod">
        <pc:chgData name="Jamel ESSOUSSI" userId="7f3b36906eedcce8" providerId="LiveId" clId="{9E11B86E-1FA5-4049-9524-E33EC17AF0F7}" dt="2022-11-07T15:43:53.757" v="11" actId="20577"/>
        <pc:sldMkLst>
          <pc:docMk/>
          <pc:sldMk cId="1996773572" sldId="628"/>
        </pc:sldMkLst>
        <pc:spChg chg="mod">
          <ac:chgData name="Jamel ESSOUSSI" userId="7f3b36906eedcce8" providerId="LiveId" clId="{9E11B86E-1FA5-4049-9524-E33EC17AF0F7}" dt="2022-11-07T15:43:53.757" v="11" actId="20577"/>
          <ac:spMkLst>
            <pc:docMk/>
            <pc:sldMk cId="1996773572" sldId="628"/>
            <ac:spMk id="26" creationId="{724CD088-FEAA-4237-8754-ABA6B569B2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07/11/2022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07/11/2022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1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B9C4F3DC-7EBB-424D-89CF-D8D2B3C2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 N 0 O 8 - 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20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B9C4F3DC-7EBB-424D-89CF-D8D2B3C2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 N 0 O 8 - E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B9C4F3DC-7EBB-424D-89CF-D8D2B3C2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 SM E CP SM</a:t>
            </a:r>
          </a:p>
        </p:txBody>
      </p:sp>
    </p:spTree>
    <p:extLst>
      <p:ext uri="{BB962C8B-B14F-4D97-AF65-F5344CB8AC3E}">
        <p14:creationId xmlns:p14="http://schemas.microsoft.com/office/powerpoint/2010/main" val="58579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B9C4F3DC-7EBB-424D-89CF-D8D2B3C2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 SM E CP SM</a:t>
            </a:r>
          </a:p>
        </p:txBody>
      </p:sp>
    </p:spTree>
    <p:extLst>
      <p:ext uri="{BB962C8B-B14F-4D97-AF65-F5344CB8AC3E}">
        <p14:creationId xmlns:p14="http://schemas.microsoft.com/office/powerpoint/2010/main" val="178814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B9C4F3DC-7EBB-424D-89CF-D8D2B3C2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 SM E CP SM</a:t>
            </a:r>
          </a:p>
        </p:txBody>
      </p:sp>
    </p:spTree>
    <p:extLst>
      <p:ext uri="{BB962C8B-B14F-4D97-AF65-F5344CB8AC3E}">
        <p14:creationId xmlns:p14="http://schemas.microsoft.com/office/powerpoint/2010/main" val="309010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B9C4F3DC-7EBB-424D-89CF-D8D2B3C2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 SM E CP SM</a:t>
            </a:r>
          </a:p>
        </p:txBody>
      </p:sp>
    </p:spTree>
    <p:extLst>
      <p:ext uri="{BB962C8B-B14F-4D97-AF65-F5344CB8AC3E}">
        <p14:creationId xmlns:p14="http://schemas.microsoft.com/office/powerpoint/2010/main" val="360363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34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519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872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48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06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8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843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609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55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518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79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457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003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00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617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229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54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391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131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958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3853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35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668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4762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2607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87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969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478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0581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2055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444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1566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0362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9504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9284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5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214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226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2252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7162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7195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6681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9740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3611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990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95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6541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0394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7695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4155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4032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2359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8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file://localhost/Users/carolinedargein/Desktop/donut-orange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file://localhost/Users/carolinedargein/Desktop/donut-orange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file://localhost/Users/carolinedargein/Desktop/donut-orange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file://localhost/Users/carolinedargein/Desktop/donut-orange.p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file://localhost/Users/carolinedargein/Desktop/donut-orange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file://localhost/Users/carolinedargein/Desktop/donut-orange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file://localhost/Users/carolinedargein/Desktop/donut-orange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file://localhost/Users/carolinedargein/Desktop/donut-orange.p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file://localhost/Users/carolinedargein/Desktop/donut-orange.p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file://localhost/Users/carolinedargein/Desktop/donut-orang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file://localhost/Users/carolinedargein/Desktop/donut-orange.p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file://localhost/Users/carolinedargein/Desktop/donut-orange.p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file://localhost/Users/carolinedargein/Desktop/donut-orange.p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file://localhost/Users/carolinedargein/Desktop/donut-orange.p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file://localhost/Users/carolinedargein/Desktop/donut-orange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file://localhost/Users/carolinedargein/Desktop/donut-orange.p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file://localhost/Users/carolinedargein/Desktop/donut-orange.pn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file://localhost/Users/carolinedargein/Desktop/donut-orange.p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file://localhost/Users/carolinedargein/Desktop/donut-orange.pn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file://localhost/Users/carolinedargein/Desktop/donut-orange.pn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file://localhost/Users/carolinedargein/Desktop/donut-orange.png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file://localhost/Users/carolinedargein/Desktop/donut-orange.pn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file://localhost/Users/carolinedargein/Desktop/donut-orange.pn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file://localhost/Users/carolinedargein/Desktop/donut-orange.png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file://localhost/Users/carolinedargein/Desktop/donut-orange.png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file://localhost/Users/carolinedargein/Desktop/donut-orange.png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file://localhost/Users/carolinedargein/Desktop/donut-orange.png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5" Type="http://schemas.openxmlformats.org/officeDocument/2006/relationships/image" Target="../media/image75.jpeg"/><Relationship Id="rId4" Type="http://schemas.openxmlformats.org/officeDocument/2006/relationships/image" Target="file://localhost/Users/carolinedargein/Desktop/donut-orange.png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77.png"/><Relationship Id="rId4" Type="http://schemas.openxmlformats.org/officeDocument/2006/relationships/image" Target="file://localhost/Users/carolinedargein/Desktop/donut-orange.png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file://localhost/Users/carolinedargein/Desktop/donut-orange.png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file://localhost/Users/carolinedargein/Desktop/donut-orange.png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file://localhost/Users/carolinedargein/Desktop/donut-orange.png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file://localhost/Users/carolinedargein/Desktop/donut-orange.png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file://localhost/Users/carolinedargein/Desktop/donut-orange.png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file://localhost/Users/carolinedargein/Desktop/donut-orange.png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file://localhost/Users/carolinedargein/Desktop/donut-orange.png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eg"/><Relationship Id="rId4" Type="http://schemas.openxmlformats.org/officeDocument/2006/relationships/image" Target="file://localhost/Users/carolinedargein/Desktop/donut-orange.png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wars.com/kata/54ff3102c1bad923760001f3" TargetMode="External"/><Relationship Id="rId13" Type="http://schemas.openxmlformats.org/officeDocument/2006/relationships/hyperlink" Target="https://www.codewars.com/kata/5656b6906de340bd1b0000a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codewars.com/kata/5667e8f4e3f572a8f2000039" TargetMode="External"/><Relationship Id="rId12" Type="http://schemas.openxmlformats.org/officeDocument/2006/relationships/hyperlink" Target="https://www.codewars.com/kata/54ba84be607a92aa900000f1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paumard.org/cours/java-api/" TargetMode="External"/><Relationship Id="rId11" Type="http://schemas.openxmlformats.org/officeDocument/2006/relationships/hyperlink" Target="https://www.codewars.com/kata/54c27a33fb7da0db0100040e" TargetMode="External"/><Relationship Id="rId5" Type="http://schemas.openxmlformats.org/officeDocument/2006/relationships/hyperlink" Target="http://blog.paumard.org/cours/java/" TargetMode="External"/><Relationship Id="rId10" Type="http://schemas.openxmlformats.org/officeDocument/2006/relationships/hyperlink" Target="https://www.codewars.com/kata/57cebe1dc6fdc20c57000ac9" TargetMode="External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hyperlink" Target="https://www.codewars.com/kata/554b4ac871d6813a03000035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file://localhost/Users/carolinedargein/Desktop/donut-orang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AA72C2D4-BEC6-4FD9-A1F8-CACC37B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483518"/>
            <a:ext cx="8460000" cy="43924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Formations au dojo  </a:t>
            </a:r>
            <a:r>
              <a:rPr lang="ja-JP" alt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道場</a:t>
            </a:r>
            <a:endParaRPr lang="fr-FR" altLang="ja-JP" sz="4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44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4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JAVA</a:t>
            </a: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intermédiaires &amp; </a:t>
            </a:r>
            <a:b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4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APIs </a:t>
            </a: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du JDK</a:t>
            </a:r>
          </a:p>
          <a:p>
            <a:pPr marL="0" indent="0" algn="ctr">
              <a:buNone/>
            </a:pPr>
            <a:endParaRPr lang="fr-FR" sz="4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r">
              <a:buNone/>
            </a:pP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Durée : 1 journée</a:t>
            </a:r>
          </a:p>
        </p:txBody>
      </p:sp>
    </p:spTree>
    <p:extLst>
      <p:ext uri="{BB962C8B-B14F-4D97-AF65-F5344CB8AC3E}">
        <p14:creationId xmlns:p14="http://schemas.microsoft.com/office/powerpoint/2010/main" val="4858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6" y="816118"/>
            <a:ext cx="8316927" cy="43273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s’agit d’une opération risquée, à éviter si possible !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éviter tout plantage malencontreux, il est possible de :</a:t>
            </a:r>
          </a:p>
          <a:p>
            <a:pPr>
              <a:buClr>
                <a:schemeClr val="accent1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Effectuer un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try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/catch de </a:t>
            </a:r>
            <a:r>
              <a:rPr lang="fr-FR" sz="2400" dirty="0" err="1">
                <a:solidFill>
                  <a:schemeClr val="bg2"/>
                </a:solidFill>
                <a:latin typeface="BNPP Sans Extra Bold" panose="02000503020000020004" pitchFamily="50" charset="0"/>
              </a:rPr>
              <a:t>ClassCastException</a:t>
            </a:r>
            <a:endParaRPr lang="fr-FR" sz="24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1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Utiliser le mot-clef « </a:t>
            </a:r>
            <a:r>
              <a:rPr lang="fr-FR" sz="2400" dirty="0" err="1">
                <a:solidFill>
                  <a:schemeClr val="bg2"/>
                </a:solidFill>
                <a:latin typeface="BNPP Sans Extra Bold" panose="02000503020000020004" pitchFamily="50" charset="0"/>
              </a:rPr>
              <a:t>instanceof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</a:t>
            </a:r>
          </a:p>
          <a:p>
            <a:pPr>
              <a:buClr>
                <a:schemeClr val="accent1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1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règle générale, une bonne utilisation du polymorphisme suffit.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9B6B66FC-C369-4BAC-A149-89D4FEEA5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46" y="2597155"/>
            <a:ext cx="3792386" cy="16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10087" y="804545"/>
            <a:ext cx="4617995" cy="135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chaque type primitif, </a:t>
            </a:r>
            <a:b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existe une classe </a:t>
            </a:r>
            <a:b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correspondante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6938002-D496-4A3A-AE62-CE361B8D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02641"/>
              </p:ext>
            </p:extLst>
          </p:nvPr>
        </p:nvGraphicFramePr>
        <p:xfrm>
          <a:off x="5508104" y="716970"/>
          <a:ext cx="254394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0334384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34402190"/>
                    </a:ext>
                  </a:extLst>
                </a:gridCol>
              </a:tblGrid>
              <a:tr h="165269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BNPP Sans Extra Bold" panose="02000503020000020004" pitchFamily="50" charset="0"/>
                          <a:ea typeface="+mn-ea"/>
                          <a:cs typeface="+mn-cs"/>
                        </a:rPr>
                        <a:t>Primitive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BNPP Sans Extra Bold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BNPP Sans Extra Bold" panose="02000503020000020004" pitchFamily="50" charset="0"/>
                          <a:ea typeface="+mn-ea"/>
                          <a:cs typeface="+mn-cs"/>
                        </a:rPr>
                        <a:t>Classe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BNPP Sans Extra Bold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14424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 err="1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Character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BNPP Square Light" panose="0200050300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05340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67412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0813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32794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 err="1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float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BNPP Square Light" panose="0200050300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 err="1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Float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BNPP Square Light" panose="0200050300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63524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 err="1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int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BNPP Square Light" panose="0200050300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26245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73597"/>
                  </a:ext>
                </a:extLst>
              </a:tr>
              <a:tr h="148742">
                <a:tc>
                  <a:txBody>
                    <a:bodyPr/>
                    <a:lstStyle/>
                    <a:p>
                      <a:r>
                        <a:rPr lang="fr-FR" sz="1200" b="1" kern="1200" dirty="0" err="1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boolean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BNPP Square Light" panose="02000503000000020004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BNPP Square Light" panose="02000503000000020004" pitchFamily="50" charset="0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7135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922154E-8973-4E55-9C1B-A672319A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864" y="3610185"/>
            <a:ext cx="3780424" cy="796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27CD9-46E1-4164-97C0-DFE31A585987}"/>
              </a:ext>
            </a:extLst>
          </p:cNvPr>
          <p:cNvSpPr/>
          <p:nvPr/>
        </p:nvSpPr>
        <p:spPr>
          <a:xfrm>
            <a:off x="791577" y="2293988"/>
            <a:ext cx="3835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Depuis Java 5, il est possible d’utiliser les types primitifs et leurs classes correspondantes de manière indifférente : C’est l’</a:t>
            </a: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autoboxing</a:t>
            </a:r>
          </a:p>
        </p:txBody>
      </p:sp>
    </p:spTree>
    <p:extLst>
      <p:ext uri="{BB962C8B-B14F-4D97-AF65-F5344CB8AC3E}">
        <p14:creationId xmlns:p14="http://schemas.microsoft.com/office/powerpoint/2010/main" val="280179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Peut-on écrire ça ?</a:t>
            </a: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80A410B-2F01-4198-953C-8FEA3B0D1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9" y="1427128"/>
            <a:ext cx="3771900" cy="6096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EE8B3B-CD66-49F3-967A-14AB2D65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116" y="2495471"/>
            <a:ext cx="1419225" cy="7048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EFDBB4-5318-406A-8D3E-E52EF47E6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187" y="2763325"/>
            <a:ext cx="1905000" cy="2381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B500D0-D393-40E4-A138-9635475AC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178" y="3613420"/>
            <a:ext cx="2628900" cy="6953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B14706-D433-43F5-8D6F-87BF436B97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0112" y="2658217"/>
            <a:ext cx="2286000" cy="5048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A5360E-872E-4D17-988F-679B6DF07F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2492" y="1427128"/>
            <a:ext cx="2628900" cy="7334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F11AD1-04B2-4291-9CFA-7E8B46233A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4519" y="3622619"/>
            <a:ext cx="2647950" cy="685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CE4DC759-36E5-4190-A1F4-CE12D141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34" y="0"/>
            <a:ext cx="915566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5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Peut-on écrire ça ?</a:t>
            </a: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80A410B-2F01-4198-953C-8FEA3B0D1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9" y="1427128"/>
            <a:ext cx="3771900" cy="6096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EE8B3B-CD66-49F3-967A-14AB2D65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116" y="2495471"/>
            <a:ext cx="1419225" cy="7048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EFDBB4-5318-406A-8D3E-E52EF47E6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187" y="2763325"/>
            <a:ext cx="1905000" cy="2381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B500D0-D393-40E4-A138-9635475AC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178" y="3613420"/>
            <a:ext cx="2628900" cy="6953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B14706-D433-43F5-8D6F-87BF436B97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0112" y="2658217"/>
            <a:ext cx="2286000" cy="5048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A5360E-872E-4D17-988F-679B6DF07F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2492" y="1427128"/>
            <a:ext cx="2628900" cy="7334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F11AD1-04B2-4291-9CFA-7E8B46233A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4519" y="3622619"/>
            <a:ext cx="2647950" cy="685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CE4DC759-36E5-4190-A1F4-CE12D141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34" y="0"/>
            <a:ext cx="915566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74127C-5587-44A2-9EEB-EAB2C22CB3F9}"/>
              </a:ext>
            </a:extLst>
          </p:cNvPr>
          <p:cNvSpPr/>
          <p:nvPr/>
        </p:nvSpPr>
        <p:spPr>
          <a:xfrm>
            <a:off x="1880764" y="203622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Ne compile pas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B3699-1810-41EB-BA2B-E4D578B5CC4B}"/>
              </a:ext>
            </a:extLst>
          </p:cNvPr>
          <p:cNvSpPr/>
          <p:nvPr/>
        </p:nvSpPr>
        <p:spPr>
          <a:xfrm>
            <a:off x="5613728" y="2146099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Ne compile pas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F2DE85-D5F1-4858-8E40-6FF34267DA82}"/>
              </a:ext>
            </a:extLst>
          </p:cNvPr>
          <p:cNvSpPr/>
          <p:nvPr/>
        </p:nvSpPr>
        <p:spPr>
          <a:xfrm>
            <a:off x="1604887" y="3193137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k=0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526D7-9BAE-4DFE-9C65-0C2E3A0C6808}"/>
              </a:ext>
            </a:extLst>
          </p:cNvPr>
          <p:cNvSpPr/>
          <p:nvPr/>
        </p:nvSpPr>
        <p:spPr>
          <a:xfrm>
            <a:off x="3497055" y="3029870"/>
            <a:ext cx="102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Compile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73705A-76DF-4FCA-A52D-A11679F74EE2}"/>
              </a:ext>
            </a:extLst>
          </p:cNvPr>
          <p:cNvSpPr/>
          <p:nvPr/>
        </p:nvSpPr>
        <p:spPr>
          <a:xfrm>
            <a:off x="5539486" y="3169962"/>
            <a:ext cx="236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Compile (d = </a:t>
            </a:r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infinity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F16DB1-D8D3-4B39-991D-884B1E29C0F0}"/>
              </a:ext>
            </a:extLst>
          </p:cNvPr>
          <p:cNvSpPr/>
          <p:nvPr/>
        </p:nvSpPr>
        <p:spPr>
          <a:xfrm>
            <a:off x="2412289" y="435251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i=-106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FF14FC-686D-4176-A3DA-7FF2D3966309}"/>
              </a:ext>
            </a:extLst>
          </p:cNvPr>
          <p:cNvSpPr/>
          <p:nvPr/>
        </p:nvSpPr>
        <p:spPr>
          <a:xfrm>
            <a:off x="4254974" y="4340848"/>
            <a:ext cx="397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ArithmeticException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(division par 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2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2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Qu’affiche ce code là ?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237E6BB-FFD2-4324-BB92-37DAE64F1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3" y="1851670"/>
            <a:ext cx="3019425" cy="2362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9CE22F1-4464-42A1-8EF2-21592FF1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27" y="1413053"/>
            <a:ext cx="2638425" cy="5619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ACC93-DE86-4D22-AFB4-6CF121873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27" y="2100890"/>
            <a:ext cx="3829050" cy="5524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975DFA-CCBB-4365-971A-2E8C9012D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477" y="2769274"/>
            <a:ext cx="4972050" cy="4857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4E1AAD9-3565-42FE-98A4-E91A3B258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60" y="3374757"/>
            <a:ext cx="4953000" cy="457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39BD5D-8EB3-424C-8A08-F42BF9148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850" y="3951980"/>
            <a:ext cx="3867150" cy="4667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59CF98F4-6A2F-4821-904F-18917357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34" y="0"/>
            <a:ext cx="915566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0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2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Qu’affiche ce code là ?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237E6BB-FFD2-4324-BB92-37DAE64F1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3" y="1851670"/>
            <a:ext cx="3019425" cy="2362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9CE22F1-4464-42A1-8EF2-21592FF1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27" y="1413053"/>
            <a:ext cx="2638425" cy="5619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ACC93-DE86-4D22-AFB4-6CF121873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27" y="2100890"/>
            <a:ext cx="3829050" cy="5524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975DFA-CCBB-4365-971A-2E8C9012D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477" y="2769274"/>
            <a:ext cx="4972050" cy="4857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4E1AAD9-3565-42FE-98A4-E91A3B258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60" y="3374757"/>
            <a:ext cx="4953000" cy="457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39BD5D-8EB3-424C-8A08-F42BF9148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850" y="3951980"/>
            <a:ext cx="3867150" cy="4667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59CF98F4-6A2F-4821-904F-18917357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34" y="0"/>
            <a:ext cx="915566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AD818FF-23ED-4D6E-BA98-6D9B328F15E1}"/>
              </a:ext>
            </a:extLst>
          </p:cNvPr>
          <p:cNvSpPr/>
          <p:nvPr/>
        </p:nvSpPr>
        <p:spPr>
          <a:xfrm>
            <a:off x="2596228" y="1675635"/>
            <a:ext cx="99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miaou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7A0892-5E12-4AD2-B1A4-FA5BF73219E7}"/>
              </a:ext>
            </a:extLst>
          </p:cNvPr>
          <p:cNvSpPr/>
          <p:nvPr/>
        </p:nvSpPr>
        <p:spPr>
          <a:xfrm>
            <a:off x="3112690" y="2339931"/>
            <a:ext cx="190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super miaou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B8DD6B-D3C4-4A58-8617-E89A9883FA8A}"/>
              </a:ext>
            </a:extLst>
          </p:cNvPr>
          <p:cNvSpPr/>
          <p:nvPr/>
        </p:nvSpPr>
        <p:spPr>
          <a:xfrm>
            <a:off x="3570521" y="2956653"/>
            <a:ext cx="2227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ClassCastException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342B72-D9F1-44F4-A094-6127BECF55EB}"/>
              </a:ext>
            </a:extLst>
          </p:cNvPr>
          <p:cNvSpPr/>
          <p:nvPr/>
        </p:nvSpPr>
        <p:spPr>
          <a:xfrm>
            <a:off x="3923928" y="3549043"/>
            <a:ext cx="186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Ne compile pas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FFA63-CAF4-4C80-B5B3-0740717DAA44}"/>
              </a:ext>
            </a:extLst>
          </p:cNvPr>
          <p:cNvSpPr/>
          <p:nvPr/>
        </p:nvSpPr>
        <p:spPr>
          <a:xfrm>
            <a:off x="3141217" y="4115563"/>
            <a:ext cx="1546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super miaou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19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3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Révisions du polymorphisme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59CF98F4-6A2F-4821-904F-18917357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34" y="0"/>
            <a:ext cx="915566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342550B-D805-480C-923D-B1FD7093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21" y="1390532"/>
            <a:ext cx="3004681" cy="336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FAC5780E-C5F4-4269-BF66-CFD0E3C9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40" y="1390532"/>
            <a:ext cx="3367286" cy="331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6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3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Révisions du polymorphisme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59CF98F4-6A2F-4821-904F-18917357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34" y="0"/>
            <a:ext cx="915566" cy="9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342550B-D805-480C-923D-B1FD7093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21" y="1390532"/>
            <a:ext cx="3004681" cy="336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C65C8B4-7615-4F5E-9237-ECDBC2B5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00" y="1391908"/>
            <a:ext cx="4079574" cy="3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6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2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pic>
        <p:nvPicPr>
          <p:cNvPr id="1028" name="Picture 4" descr="RÃ©sultat de recherche d'images pour &quot;trash panda cute drawing&quot;">
            <a:extLst>
              <a:ext uri="{FF2B5EF4-FFF2-40B4-BE49-F238E27FC236}">
                <a16:creationId xmlns:a16="http://schemas.microsoft.com/office/drawing/2014/main" id="{FE65DCCE-7564-44D4-8057-FF4C07725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324554"/>
              </a:clrFrom>
              <a:clrTo>
                <a:srgbClr val="3245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0" b="33201"/>
          <a:stretch/>
        </p:blipFill>
        <p:spPr bwMode="auto">
          <a:xfrm>
            <a:off x="6804248" y="3978920"/>
            <a:ext cx="1923678" cy="9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6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existe 4 types de structures en Java :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classes </a:t>
            </a: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(déjà vu)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interfaces </a:t>
            </a: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(déjà vu)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enums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annotations </a:t>
            </a:r>
            <a:r>
              <a:rPr lang="fr-FR" sz="15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(hors cours)</a:t>
            </a:r>
          </a:p>
          <a:p>
            <a:pPr>
              <a:buClr>
                <a:schemeClr val="accent3"/>
              </a:buClr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énumération est un type de données particulier, dans lequel une variable ne peut prendre qu'un nombre restreint de valeurs. </a:t>
            </a:r>
          </a:p>
          <a:p>
            <a:pPr marL="0" indent="0">
              <a:buClr>
                <a:schemeClr val="accent3"/>
              </a:buClr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Ces valeurs sont des constantes nommées 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e.g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MADAME, MADEMOISELLE, MONSIEUR).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67C6DDD-0C85-4D26-9CB7-1B8E12C38F0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9C27CBD2-3D10-41E9-B25D-C93A7F6C4E4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29DA6D4-06D4-4F4C-85EA-9EC0EDB2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8F71164C-78E7-4D74-828C-8DA718084511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C728C1C4-9DA4-4758-A8A2-81B4524A2F7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0ED6B055-AD30-4BF1-887E-035E2F76397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9474AC23-40B6-4892-A69A-9D766C3318E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DF3FE727-1B56-4D00-A7F6-B51F91F037B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0074DCC4-0B28-498B-BB58-109C2E54288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6B4EB68-6730-4CA7-8B06-E98BD2B574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5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AA72C2D4-BEC6-4FD9-A1F8-CACC37B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483518"/>
            <a:ext cx="8460000" cy="4392488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Sommaire :</a:t>
            </a:r>
          </a:p>
          <a:p>
            <a:pPr marL="73025" lvl="1" indent="0">
              <a:buNone/>
            </a:pPr>
            <a:endParaRPr lang="fr-FR" sz="3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1 – Le Transtypage (implicite/explicite)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2 – Les </a:t>
            </a:r>
            <a:r>
              <a:rPr lang="fr-FR" sz="3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Enums</a:t>
            </a:r>
            <a:endParaRPr lang="fr-FR" sz="3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3 – L’API String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4 – L’API Collections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5 – L’API I/O</a:t>
            </a:r>
          </a:p>
          <a:p>
            <a:pPr marL="73025" lvl="1" indent="0">
              <a:buNone/>
            </a:pPr>
            <a:endParaRPr lang="fr-FR" sz="3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6219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L’idée est de déclarer une énumération dans un fichier à part (comme une classe) grâce au mot-clef « </a:t>
            </a:r>
            <a:r>
              <a:rPr lang="fr-FR" sz="2600" dirty="0" err="1">
                <a:solidFill>
                  <a:schemeClr val="accent3"/>
                </a:solidFill>
                <a:latin typeface="BNPP Sans Extra Bold" panose="02000503020000020004" pitchFamily="50" charset="0"/>
              </a:rPr>
              <a:t>Enum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dans laquelle on va lister les valeurs possibles :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suffit alors ensuite de l’appeler comme une constante statique :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5B376F-AEB5-4038-A7C0-B6682CDD0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77" y="2047106"/>
            <a:ext cx="1676400" cy="10287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24B9A5B-84DD-4A20-B5E8-597830FF2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616" y="4185750"/>
            <a:ext cx="3850316" cy="2832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EAD910E-A138-46F9-9906-CA127820F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3692664"/>
            <a:ext cx="2348090" cy="1269436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67504AEB-D97C-43B0-AAC3-A91D6CC3906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F9F0D29-0F53-4F69-AAB7-745AE2A5DB6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4115518-91D1-4D7F-80A1-8994197D9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A900C16E-8657-4746-94F2-4C8FBE2887B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80EDA179-6948-430C-A916-3834A666092E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5D77FAEE-39B0-4A78-9A0B-26050550C5A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2CE90BB-CF34-4103-8548-74739AEC3D74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F09C307F-A3CE-4279-8FE5-FFEFCC9B273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2D69A1A8-21FD-493F-9067-40A7FF28EC1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2D4AF48-510D-44BB-97BE-FA745C03F1E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37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Enum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étend la classe Object. Elle dispose donc des méthodes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equals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hashCode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ainsi que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toString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qui est déjà surchargée.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éléments dans des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Enums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sont des singletons. 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peut donc les comparer sans danger grâce à l’opérateur « </a:t>
            </a:r>
            <a:r>
              <a:rPr lang="fr-FR" sz="26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==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B49E4D-AC99-479B-BE6F-6E4E00706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2180084"/>
            <a:ext cx="6743700" cy="247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7F13415-6A9B-4D51-9975-AC062D3EC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75" y="2227873"/>
            <a:ext cx="904875" cy="171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A8D54B-1711-4359-9BBA-5694D6ED1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4975" y="3988423"/>
            <a:ext cx="5734050" cy="7048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B224EB-DC7F-4C12-ADD4-8F4C676AD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064" y="4420852"/>
            <a:ext cx="428625" cy="20002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E22B33D7-D8B3-48D5-91EC-E01940CF146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35EDB7DC-4417-4E77-83A5-D3C93DAA8D4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8E9DCDA3-953D-457D-9D12-B52AB056D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57CAEC74-6ACB-4779-9B8A-02AB38E699D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72561D35-C8C9-44B0-9112-CA7D9D9C9FCD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51A532-24B3-46FE-9E3A-5212264ADCE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74D6E42-6FCA-4BE9-A298-E26F539C9A6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DE0D030C-722D-4CF7-9633-1016098290B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8F549993-BE73-478D-99E4-0C2D5DBABF7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61FEEF8-AC66-4774-9136-80EDD0335FE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48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éléments d’une énumération sont ordonnés. On peut récupérer leur index grâce à la méthode ordinal().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méthode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compareTo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 compare les numéros d'ordre de deux éléments énumérés : Si le premier élément est placé avant le deuxième dans la liste, alors l'entier retourné est négatif, sinon il est positif.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0E1F2F-4D32-4A4E-8E09-0E7F576645AA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ECF1D21C-5A2D-4FF4-97B6-DF316F4B62D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D5CD4A4B-213E-4800-AEB0-ABB8A9CF5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72A7A1A3-2B39-4EF9-9168-37A6D966521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867C4A52-5F20-4858-B903-255A38B6840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33C99C69-A20A-4208-896C-1E80F465BF4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8E3A9DB3-11FA-4988-98D9-09B95695AF7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224E22A3-0419-4DD4-8385-C7B7FDA87FA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3AE4844E-E467-4FDB-9964-54C8710FA3E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37357DC-34BF-45A8-8DAC-799B55CB980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74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méthode values() permet de récupérer toutes les valeurs d’une énumération dans un tableau.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structure switch/case est également permise sur une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enum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99600D-CC52-49B8-8EA2-2055A696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7" y="3428630"/>
            <a:ext cx="3857625" cy="99060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E36E7DEB-CA2A-4E75-9731-3C1CBEA778DA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CEC1936-7FDA-40A9-934A-3B017FECAEB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40377E6E-4845-4C11-AFB1-0E2FA1015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8921E3F-2316-400D-BEB5-8E874431797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FC78350F-252E-4A8E-821A-BB4F9AA1353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7117E38A-18B4-4F45-8D5B-14165D09A82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5D9BF7C3-2A53-4782-94F2-4C4BBA00C3E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1B94FCF3-61B5-4299-8E04-DC741DDB44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B13D3D85-41BA-4C39-B0E8-BE58C7D80E8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878A9F9-FFDD-4195-ACB0-E17825E71E4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8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8424937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Enfin, il est possible que les éléments d’une </a:t>
            </a:r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Enum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soient des objets. Dans ce cas, il faut définir la structure des objets à la suite de l’énumération, ainsi que définir un constructeur </a:t>
            </a:r>
            <a:r>
              <a:rPr lang="fr-FR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(privé)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pour cette dernière : 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1C291D92-FE96-4102-B6A3-74DB44C0F018}"/>
              </a:ext>
            </a:extLst>
          </p:cNvPr>
          <p:cNvSpPr/>
          <p:nvPr/>
        </p:nvSpPr>
        <p:spPr>
          <a:xfrm>
            <a:off x="3453123" y="1991079"/>
            <a:ext cx="124210" cy="868703"/>
          </a:xfrm>
          <a:prstGeom prst="righ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642B71-6DFC-43DE-82DB-C6297582D3C9}"/>
              </a:ext>
            </a:extLst>
          </p:cNvPr>
          <p:cNvSpPr/>
          <p:nvPr/>
        </p:nvSpPr>
        <p:spPr>
          <a:xfrm>
            <a:off x="3450043" y="2946298"/>
            <a:ext cx="124210" cy="762950"/>
          </a:xfrm>
          <a:prstGeom prst="righ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4AAF8EFB-6B2D-40EF-9CD1-C76DE631472E}"/>
              </a:ext>
            </a:extLst>
          </p:cNvPr>
          <p:cNvSpPr/>
          <p:nvPr/>
        </p:nvSpPr>
        <p:spPr>
          <a:xfrm>
            <a:off x="3450043" y="3889839"/>
            <a:ext cx="124210" cy="936104"/>
          </a:xfrm>
          <a:prstGeom prst="righ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64C20-667A-4624-ADBB-15A9E2F3494A}"/>
              </a:ext>
            </a:extLst>
          </p:cNvPr>
          <p:cNvSpPr/>
          <p:nvPr/>
        </p:nvSpPr>
        <p:spPr>
          <a:xfrm rot="5400000">
            <a:off x="3304305" y="2286931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Enumération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B400C1-BE4D-4C4A-92A9-FE0F4130B0B7}"/>
              </a:ext>
            </a:extLst>
          </p:cNvPr>
          <p:cNvSpPr/>
          <p:nvPr/>
        </p:nvSpPr>
        <p:spPr>
          <a:xfrm rot="5400000">
            <a:off x="3313924" y="3027692"/>
            <a:ext cx="105189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Structure </a:t>
            </a:r>
            <a:br>
              <a:rPr lang="fr-FR" sz="11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1100" dirty="0">
                <a:solidFill>
                  <a:schemeClr val="bg1"/>
                </a:solidFill>
                <a:latin typeface="BNPP Sans Extra Bold" panose="02000503020000020004" pitchFamily="50" charset="0"/>
              </a:rPr>
              <a:t>+</a:t>
            </a:r>
            <a:br>
              <a:rPr lang="fr-FR" sz="11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11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Constructeur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6B36B-AFF8-4EBA-9272-37D9595E53FD}"/>
              </a:ext>
            </a:extLst>
          </p:cNvPr>
          <p:cNvSpPr/>
          <p:nvPr/>
        </p:nvSpPr>
        <p:spPr>
          <a:xfrm rot="5400000">
            <a:off x="3453385" y="4230933"/>
            <a:ext cx="7729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BNPP Sans Extra Bold" panose="02000503020000020004" pitchFamily="50" charset="0"/>
              </a:rPr>
              <a:t>Méthodes</a:t>
            </a:r>
            <a:endParaRPr lang="fr-FR" sz="105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920722-30D2-47D5-A61A-8EE23F76E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777" y="1826912"/>
            <a:ext cx="2147280" cy="32099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F7B591-E908-46FE-A4C1-786672B6A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943" y="3003923"/>
            <a:ext cx="3543300" cy="6477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CFA2AA7C-7C5D-4CED-A760-35D6723BBBAE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60D388AB-99CC-4786-85EC-B0172DD5688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5991B0E0-CBA3-446D-9605-5E7EDF25C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2FC3CBEA-B88A-4885-81E4-3D7F4BE55ED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0166111C-613D-49E7-8AFD-1CCF584D89B9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E68D92AD-394E-4B68-8D9C-6A67F07DD5FE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EF29D246-FD79-47C6-B586-4C0B359DE86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B25B5D96-AF73-4C3A-8CD3-EE39625DCAB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23130959-3882-4E37-87C6-B95B50A30DA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4171349-084B-43D9-BCF6-C4D6EDA5F24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04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8424937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accent3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accent3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Exercice 1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Créer une énumération contenant les différents jours de la semaine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Exercice 2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Pour chaque jour, lui associer un booléen pour définir si c’est (ou non) un jour de weekend. Associez-lui également un smiley qui correspond à la tête que vous faites ce jour là.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Exercice 3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Faire une boucle sur la totalité des jours et pour chaque jour, afficher son nom et s’il est ouvré ou non, et le smiley associé.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Exercice 4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Vérifier que jeudi se trouve avant samedi.</a:t>
            </a: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Les énumérations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FA2AA7C-7C5D-4CED-A760-35D6723BBBAE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60D388AB-99CC-4786-85EC-B0172DD5688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5991B0E0-CBA3-446D-9605-5E7EDF25C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2FC3CBEA-B88A-4885-81E4-3D7F4BE55ED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0166111C-613D-49E7-8AFD-1CCF584D89B9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E68D92AD-394E-4B68-8D9C-6A67F07DD5FE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EF29D246-FD79-47C6-B586-4C0B359DE86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B25B5D96-AF73-4C3A-8CD3-EE39625DCAB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23130959-3882-4E37-87C6-B95B50A30DA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4171349-084B-43D9-BCF6-C4D6EDA5F24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516E217-30DB-4BF0-AF38-4F9867DE6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0"/>
            <a:ext cx="683567" cy="6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7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4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3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pic>
        <p:nvPicPr>
          <p:cNvPr id="2050" name="Picture 2" descr="RÃ©sultat de recherche d'images pour &quot;thong drawing&quot;">
            <a:extLst>
              <a:ext uri="{FF2B5EF4-FFF2-40B4-BE49-F238E27FC236}">
                <a16:creationId xmlns:a16="http://schemas.microsoft.com/office/drawing/2014/main" id="{1E37EC42-6B2E-41F7-BC98-16F98D424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"/>
          <a:stretch/>
        </p:blipFill>
        <p:spPr bwMode="auto">
          <a:xfrm rot="2287228">
            <a:off x="379871" y="2844034"/>
            <a:ext cx="24479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81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727256"/>
            <a:ext cx="8208912" cy="40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langage Java est très bien fourni en terme d’API. </a:t>
            </a:r>
            <a:b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b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totalité de la documentation de Java 8 se trouve ici :</a:t>
            </a:r>
          </a:p>
          <a:p>
            <a:pPr marL="0" indent="0" algn="ctr">
              <a:buNone/>
            </a:pPr>
            <a:r>
              <a:rPr lang="fr-FR" sz="2400" u="sng" dirty="0">
                <a:solidFill>
                  <a:schemeClr val="tx2"/>
                </a:solidFill>
                <a:latin typeface="BNPP Sans Extra Bold" panose="02000503020000020004" pitchFamily="50" charset="0"/>
              </a:rPr>
              <a:t>https://docs.oracle.com/javase/8/docs/api/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 algn="ctr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C’est ce qu’on appelle la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Javadoc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!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D6AE992-D131-44A6-9607-6831E21F7B2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EAC42704-625D-4AD1-966C-667A262C87B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11465F5-8681-414F-9A64-6D9F2C537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F559462C-B782-4DD6-B849-B7C9C4A3E44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107FCA8-AC48-4289-9B6A-C63B2E3EE0E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A82057D1-8E8B-4D89-8967-7EE4956585A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5D43DC3C-5E17-4DCD-B1E7-2DFAD6A53FFC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6DFA5992-2D09-4C88-8F2C-EEDD04FC5D8A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5B03583E-A1D3-4F7E-B4C8-6049D00B4E2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FC0213C-7E23-4033-9B6B-F6183A24E130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1B8DF4-F44B-49C0-8F2F-93973F034C6E}"/>
              </a:ext>
            </a:extLst>
          </p:cNvPr>
          <p:cNvSpPr/>
          <p:nvPr/>
        </p:nvSpPr>
        <p:spPr>
          <a:xfrm>
            <a:off x="4572000" y="4700883"/>
            <a:ext cx="450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*API = Application </a:t>
            </a:r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Programming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89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727256"/>
            <a:ext cx="8208912" cy="40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EB0A79-1C45-42E7-B3BC-70385C83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65" y="860188"/>
            <a:ext cx="7807860" cy="3727788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8123CF8-09EA-4324-8729-3283301D85B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9902D84-E533-4916-9D66-BC84E60C055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AEC31BD7-E15A-4B8D-A5D1-B89B12A71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3522BC26-CA55-47B5-89DB-E561A586586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6A1745F-A089-4CAE-95CA-9E5810238350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B2F96007-FBB6-45CF-99D8-9A15A82C168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572DE242-CDED-4698-A442-19E63F3C9994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ACC4F10F-830E-4099-A61E-990BC389DF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EB4826A-CD44-4DE6-91BE-4017864DB3AA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FF37A6-36A7-4FD7-992B-CB69AEF795C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37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727256"/>
            <a:ext cx="8208912" cy="40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Rappel : Comme la classe String est un objet (et non un type primitif), il est donc possible d’appeler des méthodes directement sur instances 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48A07F9-0998-4D55-92F5-0136DC335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14" y="3001920"/>
            <a:ext cx="3209925" cy="112395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90F5484-C539-401E-B1A5-D126D3DF0F81}"/>
              </a:ext>
            </a:extLst>
          </p:cNvPr>
          <p:cNvSpPr/>
          <p:nvPr/>
        </p:nvSpPr>
        <p:spPr>
          <a:xfrm>
            <a:off x="4797076" y="3379604"/>
            <a:ext cx="1431108" cy="28803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AF0D337-1F16-4575-8420-7098DC2256F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E60F38C-A2A7-4549-8371-3D8F80084CF8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8586B3B-B5D4-4F9F-BE1A-E3B788010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96A976A1-6177-4A3E-9879-CF5E484CFF0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BE676CC-B1E9-4CD7-91B0-43768E74FB9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B5A1C935-FF35-41C1-BEFF-88FBE5FB163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CBFC2BE3-016F-4AE4-9597-DDB864FA3F1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DEC0E6A0-2C86-4DE2-B87F-50B0FDF4A96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0A86341E-AF20-49D1-877E-F573D536F17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4695877-8101-426F-9867-34115AF9C92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3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4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1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Le Transtypage</a:t>
            </a:r>
          </a:p>
        </p:txBody>
      </p:sp>
      <p:pic>
        <p:nvPicPr>
          <p:cNvPr id="1026" name="Picture 2" descr="RÃ©sultat de recherche d'images pour &quot;conchita wurst&quot;">
            <a:extLst>
              <a:ext uri="{FF2B5EF4-FFF2-40B4-BE49-F238E27FC236}">
                <a16:creationId xmlns:a16="http://schemas.microsoft.com/office/drawing/2014/main" id="{95F943BA-FCA2-4BDC-B211-734BD8F7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7956">
            <a:off x="6913764" y="310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3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classe String possède « quelques » méthodes utiles…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compte parmi celles-ci :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char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charAt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i)</a:t>
            </a:r>
          </a:p>
          <a:p>
            <a:pP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boolean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contains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(String s)</a:t>
            </a:r>
          </a:p>
          <a:p>
            <a:pP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boolean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endsWith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(String s) /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boolean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startsWith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(String s)</a:t>
            </a:r>
          </a:p>
          <a:p>
            <a:pP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boolean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equals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(Object o)</a:t>
            </a:r>
          </a:p>
          <a:p>
            <a:pP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indexOf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(String s)</a:t>
            </a:r>
          </a:p>
          <a:p>
            <a:pP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length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String replace(String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target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String replacement)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String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subString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debut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fin)</a:t>
            </a:r>
          </a:p>
          <a:p>
            <a:pP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String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valueOf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typePrimitif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t)</a:t>
            </a:r>
          </a:p>
          <a:p>
            <a:pP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compareTo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(String s)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D3445D8-AAE1-48AD-82CD-143DD88DF83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F92D931-B2B4-4B68-8737-B016F1BFFB2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1CBD8B3-C862-4B3A-8ADD-9B7D4F88E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DFB97C4-2231-461C-BBC4-D602A26EBCB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589A2BD-3DDD-4859-9CCE-222E60459D9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2F57F4A-7DA6-42F2-A4C4-7BFEB017992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3167D9C-D690-46CA-88F0-C6EB7A3E970D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0BD13277-01C8-4473-B0DA-67A59BA0E83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83128E57-0672-40D3-BEA7-6A4D94F67FE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9CF318F-2A6A-49A0-AF45-62AEFC343B8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275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727256"/>
            <a:ext cx="8208912" cy="40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Focus sur la comparaison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comparaisons en Java se font de la manière suivante</a:t>
            </a:r>
          </a:p>
          <a:p>
            <a:pPr marL="0" indent="0" algn="ctr">
              <a:buNone/>
            </a:pPr>
            <a:r>
              <a:rPr lang="fr-FR" sz="24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a.compareTo</a:t>
            </a: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(b)</a:t>
            </a:r>
          </a:p>
          <a:p>
            <a:pPr marL="0" indent="0" algn="ctr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méthode renvoie un entier :</a:t>
            </a:r>
          </a:p>
          <a:p>
            <a:pP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 a&lt;b, la méthode renvoie -1</a:t>
            </a:r>
          </a:p>
          <a:p>
            <a:pP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 a = b, la méthode renvoie 0</a:t>
            </a:r>
          </a:p>
          <a:p>
            <a:pP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 a &gt; b, la méthode renvoie 1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9497F7B-9E9F-4A41-A9F0-3582DF911CD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610F5C2-1203-4A72-AF05-05D11D5C8A9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A0259092-A454-4F87-854D-57BDBB1F7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32AABCD3-203A-4558-807B-F052FD40EB30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12B58AC-0D11-4304-9316-D48082D0EFE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C3A17F7-6D91-4486-9959-82931C527A7B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9968C6F-93BD-4E9D-9331-99818CBDED39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538DE86F-549D-463B-9E22-603E95E6963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AB70E942-4965-4819-BCAD-3690B8F057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3DBF0A1-947D-469C-8445-ED6879A7FAD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379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tx2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Exercice 1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Ecrire une méthode qui transforme une chaîne de caractère en majuscule.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Exercice 2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Ecrire une méthode qui compte le nombre de caractère « a » dans une phrase.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Exercice 3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Ecrire une méthode qui transforme tout les caractères « a » en « 4 ».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Exercice 4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Ecrire une méthode qui supprime les caractères compris entre le 5eme et le 10eme caractère.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1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D1FC6D0D-0901-4D7E-B39D-65FB1618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0"/>
            <a:ext cx="683567" cy="6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DE6C697-CA03-45E9-B855-43285455AB4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90C86E9-5FF7-4D7A-96A5-B5A0399A44E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892F83D-6FE8-4258-9B8C-AD8F4292C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5D0674E7-6325-4C6E-8415-77D80EFFE00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D8F32DB-8793-49E5-9088-8BAF63DD18D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B15282D8-4C3B-45A1-8542-DBD2ED8516E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5B1A1A87-B2AB-49E7-A644-7F9391B7E29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978D50A5-8B8D-4426-BBFD-DEB4E23BEEA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0525CC7F-5B56-4220-9A71-E955D531A98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218FE98-515B-448C-A4B5-FE04F1B1472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195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L’API String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tx2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Exercice 5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Ecrire une méthode qui transforme un entier (primitif) en String.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Exercice 6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Ecrire une méthode qui transforme un String en entier (primitif).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D’après-vous, où s’attendrait-on à trouver les méthodes relatives aux entiers? Ou aux </a:t>
            </a:r>
            <a:r>
              <a:rPr lang="fr-FR" sz="24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flotants</a:t>
            </a: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?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1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742BB8C-11B6-4FF0-84CE-54EFA0C0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0"/>
            <a:ext cx="683567" cy="6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197AEA0A-A60C-4EF2-BF82-489900BB07F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98C41EE-C7DA-4CFB-B0CD-CEB66C4381A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DFB8A01-B8E2-4367-B51E-234497C0D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2BA353A5-16B9-4C64-B1AB-C8854A672DE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20A80A9-4DD1-4CAE-A28E-A2AEE57C039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0B984A81-C4DD-40D0-AEED-67512C6A082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BEB708F2-F87C-4FAD-8582-B6993DC92192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E1E0FAB1-A355-4781-BDF7-17AF15A83DC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A1A87BA-AA46-4A50-8734-5703233E42D0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CAF764F-0DE1-4720-9322-FB5446D0FC9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710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4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</a:p>
        </p:txBody>
      </p:sp>
      <p:pic>
        <p:nvPicPr>
          <p:cNvPr id="3074" name="Picture 2" descr="RÃ©sultat de recherche d'images pour &quot;poupÃ©es russes&quot;">
            <a:extLst>
              <a:ext uri="{FF2B5EF4-FFF2-40B4-BE49-F238E27FC236}">
                <a16:creationId xmlns:a16="http://schemas.microsoft.com/office/drawing/2014/main" id="{F313E5EB-0BE2-49D4-8F70-786EC54A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29" y="343584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4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Quelles sont les différentes structures de données que vous connaissez?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 : Principes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45E7EC-783E-4CB5-A97A-38757A143CD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FF8BF03-4BF9-484F-865D-C508A12EFE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721C139-33FA-474A-8C28-C17DB023B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C76015-AF3F-450E-A7C1-B21481807C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4366579-C3EB-497A-B5B6-C607FA5E8E9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AB2CEAD-462A-4A79-8A14-C6FEA900B4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A004916-794E-4DFE-8DE8-81D55B1275F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B3C2169-0BF5-4761-86F1-D05092263E5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51CEBEC-D63C-4A87-834D-880545E6B8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440777B-546A-4853-9906-C238D388044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758E6F-7B97-4EBA-B208-A60F7EC7F4B8}"/>
              </a:ext>
            </a:extLst>
          </p:cNvPr>
          <p:cNvSpPr/>
          <p:nvPr/>
        </p:nvSpPr>
        <p:spPr>
          <a:xfrm rot="21028599">
            <a:off x="3181098" y="3076245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File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776EEE-CCCC-416E-ADFC-928FB431D0B3}"/>
              </a:ext>
            </a:extLst>
          </p:cNvPr>
          <p:cNvSpPr/>
          <p:nvPr/>
        </p:nvSpPr>
        <p:spPr>
          <a:xfrm rot="1673966">
            <a:off x="4840541" y="2889323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Clef-valeur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7A4D9-5F36-4487-8B31-A2244593BD65}"/>
              </a:ext>
            </a:extLst>
          </p:cNvPr>
          <p:cNvSpPr/>
          <p:nvPr/>
        </p:nvSpPr>
        <p:spPr>
          <a:xfrm rot="18900000">
            <a:off x="3222240" y="3360149"/>
            <a:ext cx="1232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Tableau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90603-ABFB-467D-A421-33A9A5DBF043}"/>
              </a:ext>
            </a:extLst>
          </p:cNvPr>
          <p:cNvSpPr/>
          <p:nvPr/>
        </p:nvSpPr>
        <p:spPr>
          <a:xfrm rot="2013532">
            <a:off x="4140164" y="2866481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9C952-EB25-4577-9CE1-1C4E3B6406AF}"/>
              </a:ext>
            </a:extLst>
          </p:cNvPr>
          <p:cNvSpPr/>
          <p:nvPr/>
        </p:nvSpPr>
        <p:spPr>
          <a:xfrm rot="943195">
            <a:off x="4096396" y="3479338"/>
            <a:ext cx="96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Arbre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797EA-D77A-4B31-8365-F620E05EC7D5}"/>
              </a:ext>
            </a:extLst>
          </p:cNvPr>
          <p:cNvSpPr/>
          <p:nvPr/>
        </p:nvSpPr>
        <p:spPr>
          <a:xfrm rot="20384430">
            <a:off x="3734344" y="3707636"/>
            <a:ext cx="76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Tas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AA162-6685-4B58-84B1-164B20B154BC}"/>
              </a:ext>
            </a:extLst>
          </p:cNvPr>
          <p:cNvSpPr/>
          <p:nvPr/>
        </p:nvSpPr>
        <p:spPr>
          <a:xfrm rot="16200000">
            <a:off x="4694805" y="3083549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Sac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2A7F7D-C022-42A6-BC5C-1B7BC1BC846E}"/>
              </a:ext>
            </a:extLst>
          </p:cNvPr>
          <p:cNvSpPr/>
          <p:nvPr/>
        </p:nvSpPr>
        <p:spPr>
          <a:xfrm rot="21272127">
            <a:off x="4498553" y="3817783"/>
            <a:ext cx="2008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Liste-chaînée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CD160-7224-4957-B629-099954128502}"/>
              </a:ext>
            </a:extLst>
          </p:cNvPr>
          <p:cNvSpPr/>
          <p:nvPr/>
        </p:nvSpPr>
        <p:spPr>
          <a:xfrm rot="5160149">
            <a:off x="2478571" y="3269555"/>
            <a:ext cx="1246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Vecteur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7364BB-8F6D-4FC8-BE60-22EF580B6B37}"/>
              </a:ext>
            </a:extLst>
          </p:cNvPr>
          <p:cNvSpPr/>
          <p:nvPr/>
        </p:nvSpPr>
        <p:spPr>
          <a:xfrm rot="20655860">
            <a:off x="3230997" y="2387606"/>
            <a:ext cx="189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Dictionnaire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CF6397-E3FC-4E2E-80C0-A55DE44B3A39}"/>
              </a:ext>
            </a:extLst>
          </p:cNvPr>
          <p:cNvSpPr/>
          <p:nvPr/>
        </p:nvSpPr>
        <p:spPr>
          <a:xfrm rot="293110">
            <a:off x="5102240" y="3374057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8208919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F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irst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I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F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irst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ut ➔ File d’attente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accent5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ast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I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F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irst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ut ➔ Pile </a:t>
            </a: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 : Principes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026" name="Picture 2" descr="RÃ©sultat de recherche d'images pour &quot;fifo concept&quot;">
            <a:extLst>
              <a:ext uri="{FF2B5EF4-FFF2-40B4-BE49-F238E27FC236}">
                <a16:creationId xmlns:a16="http://schemas.microsoft.com/office/drawing/2014/main" id="{FF8F450B-0EEE-437D-9A52-8015F8B76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9" b="35957"/>
          <a:stretch/>
        </p:blipFill>
        <p:spPr bwMode="auto">
          <a:xfrm>
            <a:off x="1827264" y="1410408"/>
            <a:ext cx="5489472" cy="116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lifo powerpoint&quot;">
            <a:extLst>
              <a:ext uri="{FF2B5EF4-FFF2-40B4-BE49-F238E27FC236}">
                <a16:creationId xmlns:a16="http://schemas.microsoft.com/office/drawing/2014/main" id="{B49190C4-2C81-420D-81ED-4E202E402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5" t="23007" r="9810" b="36000"/>
          <a:stretch/>
        </p:blipFill>
        <p:spPr bwMode="auto">
          <a:xfrm>
            <a:off x="2391912" y="3525562"/>
            <a:ext cx="4360175" cy="12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231E4519-1F54-4C34-9DB7-0CEC36F12C6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4523B250-80DB-46ED-9694-9C816370FB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82982D7E-ECFD-4C2E-8B0F-565B20135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E0ECCBD1-C05B-477C-A8B4-3914002420F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3FBFACE-ACA7-4877-8724-713299F4A019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46455696-F795-4E57-B975-E0322C78FAC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A1420313-14B8-497D-9CF2-69D094E27CC2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B7B5AFB8-F557-4C2E-A5FE-03FD54FB24B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580FD1A-1D29-4699-B9CF-76D7540C619A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EC21E1B-0A13-4FB2-926E-B13FADC296A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55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peu de vocabulaire : Connaissez-vous la différence en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ordonné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trié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Ordonné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L’ordre des éléments se fait en fonction de leur ordre d’insertion </a:t>
            </a: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(c’est un abus de langage)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Trié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L’ordre des éléments se fait en fonction d’un critère de tri (ordre naturel, alphabétique etc…)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 : Principes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9C416D6-3E3B-40C2-8144-DED4468591A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B5B1B27-A13F-4A6E-9B47-A628F98F965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C6A6A93-8D16-47DB-908E-7956FC17C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C461D038-F86F-4017-A0F3-394C700CF26E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3E694D70-413A-4652-AEEC-8458A8501E3E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14E88252-1C10-4720-8DD8-629BFA498CD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AC583F2B-6968-4964-B2B3-F4C08675327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3C0DF9B8-C37A-42DD-81B6-2C1A610DEAB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316609E6-E486-44A8-A0A6-F0A18E7798D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CDB4DF1-C3D4-49A6-9608-6471940E30A9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362116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Arbre binaire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définition un arbre binaire est </a:t>
            </a:r>
            <a:r>
              <a:rPr lang="fr-FR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trié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. S’il est équilibré, la recherche se fait avec une complexité de log(n)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L’insertion et la suppression peuvent engendrer des rééquilibrages d’arbre. </a:t>
            </a:r>
            <a:b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Elles sont donc plus coûteuses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arbre est </a:t>
            </a:r>
            <a:r>
              <a:rPr lang="fr-FR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non-ordonné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9218" name="Picture 2" descr="RÃ©sultat de recherche d'images pour &quot;programmation tree balance&quot;">
            <a:extLst>
              <a:ext uri="{FF2B5EF4-FFF2-40B4-BE49-F238E27FC236}">
                <a16:creationId xmlns:a16="http://schemas.microsoft.com/office/drawing/2014/main" id="{9EB32BA8-BB5F-4263-8927-858247292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88"/>
          <a:stretch/>
        </p:blipFill>
        <p:spPr bwMode="auto">
          <a:xfrm>
            <a:off x="4124704" y="3147814"/>
            <a:ext cx="4695771" cy="11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Ã©sultat de recherche d'images pour &quot;tree programmation&quot;">
            <a:extLst>
              <a:ext uri="{FF2B5EF4-FFF2-40B4-BE49-F238E27FC236}">
                <a16:creationId xmlns:a16="http://schemas.microsoft.com/office/drawing/2014/main" id="{50A5312E-779D-4322-AD86-9EBBCABC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41" y="346323"/>
            <a:ext cx="4152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6D9202-957F-4D2A-AF21-EF52E19ECF8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6246534-3368-4E60-84B8-23181D02E8B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45C7AEB5-47FE-4960-AF4F-8A3F44B72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7F2578F0-AC7D-4AA1-9E84-925AE863F0E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7007B08F-01C7-4AF7-895C-4EDE0D58B23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71FF22D8-3E2B-4627-8CE0-413959C68DA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59515E92-A736-4A9D-9B0B-D1A657AD782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C068341-7FB5-47BC-AE5D-23F2E04CD2D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B143C1E-D9B7-49B7-A834-08E3FBD5DB4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F9F269-948F-41EE-8F54-8444E8C0B1B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326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8208919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Liste chaînée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liste chaînée est une liste avec un pointeur sur l’élément suivant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(et doublement chaînée, si il y a également un pointeur vers le précédent) :</a:t>
            </a: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liste chaînée conserve son ordre d’insertion (</a:t>
            </a:r>
            <a:r>
              <a:rPr lang="fr-FR" sz="22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ordonnée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), mais n’a pas d’ordre de tri (</a:t>
            </a:r>
            <a:r>
              <a:rPr lang="fr-FR" sz="22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non-triée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).</a:t>
            </a: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L’avantage d’une liste chaînée se trouve dans la vitesse d’insertion et de suppression.</a:t>
            </a: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2347BBE-58C4-43E0-8D00-111B5C0786DB}"/>
              </a:ext>
            </a:extLst>
          </p:cNvPr>
          <p:cNvSpPr/>
          <p:nvPr/>
        </p:nvSpPr>
        <p:spPr>
          <a:xfrm>
            <a:off x="1943744" y="2249963"/>
            <a:ext cx="1260137" cy="3760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BNPP Sans Extra Bold" panose="02000503020000020004" pitchFamily="50" charset="0"/>
              </a:rPr>
              <a:t>Element1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0A54A0F-35DB-4B1D-83A4-40D49E0CEA60}"/>
              </a:ext>
            </a:extLst>
          </p:cNvPr>
          <p:cNvSpPr/>
          <p:nvPr/>
        </p:nvSpPr>
        <p:spPr>
          <a:xfrm>
            <a:off x="3383893" y="2249962"/>
            <a:ext cx="1260137" cy="3760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BNPP Sans Extra Bold" panose="02000503020000020004" pitchFamily="50" charset="0"/>
              </a:rPr>
              <a:t>Element2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4C95671-D30B-48C5-9A0D-C50AFA87AA25}"/>
              </a:ext>
            </a:extLst>
          </p:cNvPr>
          <p:cNvSpPr/>
          <p:nvPr/>
        </p:nvSpPr>
        <p:spPr>
          <a:xfrm>
            <a:off x="4824042" y="2249963"/>
            <a:ext cx="1260137" cy="3760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BNPP Sans Extra Bold" panose="02000503020000020004" pitchFamily="50" charset="0"/>
              </a:rPr>
              <a:t>Element3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24CD088-FEAA-4237-8754-ABA6B569B21F}"/>
              </a:ext>
            </a:extLst>
          </p:cNvPr>
          <p:cNvSpPr/>
          <p:nvPr/>
        </p:nvSpPr>
        <p:spPr>
          <a:xfrm>
            <a:off x="6264191" y="2249963"/>
            <a:ext cx="1260137" cy="3760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Element</a:t>
            </a:r>
            <a:endParaRPr lang="fr-FR" dirty="0">
              <a:solidFill>
                <a:schemeClr val="tx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4449D15-8022-4890-A5B2-79C25A8EBFDF}"/>
              </a:ext>
            </a:extLst>
          </p:cNvPr>
          <p:cNvSpPr/>
          <p:nvPr/>
        </p:nvSpPr>
        <p:spPr>
          <a:xfrm>
            <a:off x="5648732" y="2987781"/>
            <a:ext cx="1260137" cy="3760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BNPP Sans Extra Bold" panose="02000503020000020004" pitchFamily="50" charset="0"/>
              </a:rPr>
              <a:t>Element4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9B307997-1D98-4519-A3B3-C92A1F2755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4460" y="2317555"/>
            <a:ext cx="12700" cy="593898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B2E2A18E-E426-48DB-8AFB-C971EF9D6F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7692" y="2330255"/>
            <a:ext cx="12700" cy="593898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5E256E5C-2F04-4E07-90F6-1E209DE448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6425" y="2311204"/>
            <a:ext cx="12700" cy="593898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85940121-2E2F-4C5D-B569-8EB41C272C0F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5276526" y="2803604"/>
            <a:ext cx="549790" cy="1946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45F35E6A-8819-423A-AC07-C6A3736429BE}"/>
              </a:ext>
            </a:extLst>
          </p:cNvPr>
          <p:cNvCxnSpPr>
            <a:cxnSpLocks/>
            <a:stCxn id="27" idx="3"/>
            <a:endCxn id="26" idx="2"/>
          </p:cNvCxnSpPr>
          <p:nvPr/>
        </p:nvCxnSpPr>
        <p:spPr>
          <a:xfrm flipH="1" flipV="1">
            <a:off x="6894260" y="2626020"/>
            <a:ext cx="14609" cy="549790"/>
          </a:xfrm>
          <a:prstGeom prst="bentConnector4">
            <a:avLst>
              <a:gd name="adj1" fmla="val -1564789"/>
              <a:gd name="adj2" fmla="val 671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402E562E-6E46-4909-8813-E15DD424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93" y="2588074"/>
            <a:ext cx="766389" cy="4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69B1EA-D834-44F2-A24B-BB65FAF3CA8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6EAF938-2712-4823-8390-8CA3DBD9E948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5DCC8E4E-A0C4-4D15-A7B8-0C697FA19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36A58E3A-F09D-497C-BD9A-EDC0D89C4B0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7042B625-EE06-4C05-B45D-87E8FCA40DF1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05E5BB6E-34D6-4592-91DE-D0902475EE47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E7FE3B82-A39B-4AA0-973F-D419E0DF8AF4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1DAE284A-4EE7-49DF-B933-C537E56339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25075112-716E-43C4-B4E1-EE1C51DECFB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FCB03A-50FB-4313-AF3E-1AB51682D48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7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</a:t>
            </a: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transtypage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en Java consiste à convertir une variable d’un type en un autre type. 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peut se faire de manière automatique ou manuelle.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NB : On ne parle ici pas d’une méthode permettant d’effectuer un mapping entre deux objet, ni du pattern « Adapter », mais bien de l’évaluation du type d’une variable par la JVM.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923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Revenons au Java !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faut bien différencier : 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structure = Ce qu’elle fait, le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QUOI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?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Son implémentation = Le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COMMENT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2C033BD-9E28-441A-8413-18CB25C4743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899AC39-F28F-4C9A-A409-134F57FE9AB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AC6D7358-9F43-469A-9F98-2AC4822D6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8FC6BAAF-A025-4A90-AABC-B0FB0EC239D0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C329290F-1FD5-44AB-9BCD-371FC78C4780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C6C2F54F-24C8-4E73-9DBB-0071BE809CDE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C3B8AA5D-AC3C-41F5-B247-4D5EF143D8E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661758F-5807-487B-9D0B-2BC468E938C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0449956C-0D80-4E6C-BB5E-CCEF309DB44A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DEEBC52-6AE7-4C00-8710-5EDED5C1F40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537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2089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toutes* les collections implémentent l’interface « 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Collection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opérations communes à toutes les collections sont basique :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Ajouter/retirer des objets, un par un ou par paquets </a:t>
            </a:r>
            <a:r>
              <a:rPr lang="fr-FR" sz="23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(taille dynamique)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Tester si un objet appartient à cet ensemble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Déterminer le cardinal de cet ensemble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Effacer le contenu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 plus, toute collection implémente « </a:t>
            </a: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iterable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ce qui permet de balayer l’ensemble de ses objets (mais sans en garantir l’ordre)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 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87964-0011-4C1D-825B-09FED5B411DB}"/>
              </a:ext>
            </a:extLst>
          </p:cNvPr>
          <p:cNvSpPr/>
          <p:nvPr/>
        </p:nvSpPr>
        <p:spPr>
          <a:xfrm>
            <a:off x="6228184" y="4667544"/>
            <a:ext cx="281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*A l’exception de « </a:t>
            </a:r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5D290CD-E761-4F67-96CC-6283E82F347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D9FA694-741B-419F-AF05-5979C6DB96B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6FE534D-FA0A-47C0-AFAC-2D0D681BC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6350878-815B-4AF1-BD45-B6E8041708A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991BD9D4-55B8-414C-9DDA-22517919B021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461FA7B1-9513-4684-B6C8-FD70B3D2685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0DA797C-0FCF-40C1-A178-B73ED63FD5C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BB6FD46D-5D66-48EB-951D-5BC6FC9B834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C96097FB-160E-451F-BBF4-0E5899B2001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D111310-CB60-4B55-9E04-06FADE5F659C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698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2089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 concrètement 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Ajouter des objets :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add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element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/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addAll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elements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Retirer des objets :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remove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element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/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removeAll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elements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3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Tester l’appartenance :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contains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element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containsAll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elements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Déterminer le cardinal de cet ensemble : size()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Effacer le contenu :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clear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  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723DDB1-E00C-4116-8964-242EC2732B0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9B95D2E-1B7E-4A7F-9F0C-D07C9A9763C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1945F16-27D9-4EC1-B0D4-0FD696496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6BB4C189-FF17-4E38-8851-374C006D1260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8ED5C12-BB14-4571-853C-BD77037132D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888862F6-E289-45C7-AAF3-6355F71777D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52785C20-3AAF-41A6-82BA-BEDCC6C883A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38461456-E57A-4496-81B3-84329784E6A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4B38C73-6529-4266-B4D5-F9B33D97F53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B07995E-331B-42DB-BB3D-594224E35FF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597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2089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besoin d’itérer sur une collection est un besoin fréquent. 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cela, Java a mis en place une boucle simplifiée pour itérer sur n’importe quel objet implémentant « 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iterable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 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Note : Il n’y a pas d’indice de boucle dans ce type de boucle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51718-4AA3-48D8-BBAF-D6DB95EE0E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38"/>
          <a:stretch/>
        </p:blipFill>
        <p:spPr>
          <a:xfrm>
            <a:off x="3352800" y="2785218"/>
            <a:ext cx="2438400" cy="771333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28D2AEB3-91F3-439C-B644-16428FDA6438}"/>
              </a:ext>
            </a:extLst>
          </p:cNvPr>
          <p:cNvSpPr/>
          <p:nvPr/>
        </p:nvSpPr>
        <p:spPr>
          <a:xfrm rot="5400000">
            <a:off x="5108485" y="2519911"/>
            <a:ext cx="151164" cy="504057"/>
          </a:xfrm>
          <a:prstGeom prst="leftBrace">
            <a:avLst>
              <a:gd name="adj1" fmla="val 17739"/>
              <a:gd name="adj2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FB0BB293-D24A-4FF9-901A-86A0B82ACECE}"/>
              </a:ext>
            </a:extLst>
          </p:cNvPr>
          <p:cNvSpPr/>
          <p:nvPr/>
        </p:nvSpPr>
        <p:spPr>
          <a:xfrm rot="5400000">
            <a:off x="4172383" y="2303887"/>
            <a:ext cx="151165" cy="936108"/>
          </a:xfrm>
          <a:prstGeom prst="leftBrace">
            <a:avLst>
              <a:gd name="adj1" fmla="val 17739"/>
              <a:gd name="adj2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728984A-9570-48AD-B660-699283205EEF}"/>
              </a:ext>
            </a:extLst>
          </p:cNvPr>
          <p:cNvCxnSpPr>
            <a:stCxn id="24" idx="1"/>
          </p:cNvCxnSpPr>
          <p:nvPr/>
        </p:nvCxnSpPr>
        <p:spPr>
          <a:xfrm rot="16200000" flipH="1" flipV="1">
            <a:off x="3146269" y="1745825"/>
            <a:ext cx="151163" cy="2052230"/>
          </a:xfrm>
          <a:prstGeom prst="bentConnector4">
            <a:avLst>
              <a:gd name="adj1" fmla="val -151227"/>
              <a:gd name="adj2" fmla="val 10011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B03AC264-6407-45EC-92EF-607534156112}"/>
              </a:ext>
            </a:extLst>
          </p:cNvPr>
          <p:cNvCxnSpPr>
            <a:cxnSpLocks/>
            <a:stCxn id="6" idx="1"/>
          </p:cNvCxnSpPr>
          <p:nvPr/>
        </p:nvCxnSpPr>
        <p:spPr>
          <a:xfrm rot="16200000" flipH="1">
            <a:off x="5982157" y="1898268"/>
            <a:ext cx="240024" cy="1836205"/>
          </a:xfrm>
          <a:prstGeom prst="bentConnector4">
            <a:avLst>
              <a:gd name="adj1" fmla="val -95240"/>
              <a:gd name="adj2" fmla="val 99781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67FBCF2-141C-4FEA-B143-B7D6A42BB9D9}"/>
              </a:ext>
            </a:extLst>
          </p:cNvPr>
          <p:cNvSpPr/>
          <p:nvPr/>
        </p:nvSpPr>
        <p:spPr>
          <a:xfrm>
            <a:off x="1264564" y="2849228"/>
            <a:ext cx="1872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Type et nom de l’élément courant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9B5C38-B58A-452E-8C3A-B985BCF68EA9}"/>
              </a:ext>
            </a:extLst>
          </p:cNvPr>
          <p:cNvSpPr/>
          <p:nvPr/>
        </p:nvSpPr>
        <p:spPr>
          <a:xfrm>
            <a:off x="6085036" y="2936383"/>
            <a:ext cx="1872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Nom de la variable sur laquelle on itère</a:t>
            </a:r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31791E-87BF-4713-8D2E-25CA1BFDD50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61C8FBD-7C50-47C9-82AD-C07541EF91E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1F95AEB2-2CF5-4EAB-917B-180F0793C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7AE57B67-80F2-471F-A88D-87F20ADB1CC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1B2A0B9-D214-4C37-A627-8EAB1CB9B81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0F5131CB-D115-42C4-BCC4-009C98BB41D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79377DB0-0754-4E50-921D-9824B967F52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047FB7FE-5624-4CD6-A1A3-20E24C67400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A2CFBD65-B4DC-4149-A948-09870D8A535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CA3F7C7-89F7-49C6-A9C2-0F954CFCF75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92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2089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est aussi possible d’utiliser une boucle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while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</a:t>
            </a:r>
            <a:endParaRPr lang="fr-FR" sz="24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commande 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iterator.next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()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renvoie l’objet courant et passe au suivant.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48331D-AD2C-46C3-89A5-4ECE2DCE2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717309"/>
            <a:ext cx="5184576" cy="170888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9E727836-A258-423E-B173-8681AD3C6F0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A66A700-31F1-4F92-8308-05EC89A4112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828FA7D9-E287-44DA-9C04-C6100489B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5F1BDEB1-69D7-4F5E-A5E9-D94EA976AE8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93D0520F-91F7-4C60-8B74-CDAEB7ACEC5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6486E66D-A034-46D5-8DAF-71EDEF04E30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1ABF23E8-ADE3-4CA6-BAC2-B89AE0DD9C1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482DDA0C-03FD-4973-BECF-8FE19CCDE1B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CCB8A612-029D-41A8-90A6-558F1C3A989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92DDA0-91AC-4F9A-9DE8-EF0466DADDA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09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987574"/>
            <a:ext cx="8316930" cy="396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il y a 4 structures (interfaces) importantes :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Set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List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Queue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Chacune de ces structure possède plusieurs implémentations qui leur donneront (ou non) des propriétés ou des performances supplémentaires.</a:t>
            </a:r>
          </a:p>
          <a:p>
            <a:pPr marL="0" indent="0">
              <a:buClr>
                <a:schemeClr val="accent5"/>
              </a:buClr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3A5D730-B2F5-4EC1-AF41-022C7FB8E3E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5F02A9C-2108-4044-AECA-92886BCDE0C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03C76AC-F829-4428-80DB-86B544A8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EFD37E05-6FB9-4F55-8B8B-E964973A6B6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C9B84E50-2D39-4540-84BE-A4E47808620D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3D4F54DF-1271-4CBC-8A40-8069EF7CD14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C6A643FB-7BC7-4EC8-8609-DD21EB959CF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8DA696B-59F9-49DE-A7DF-4DC68E1208D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1DEA754-33F1-4E7B-BAAA-B44B734E43A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44785C6-9D95-4602-8036-79F56052CEF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516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Set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une collection non ordonnée. Cette collection ne permet pas d’insérer de doublons.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n’est pas possible d’accéder à un élément directement autrement qu’en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itérant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sur la totalité du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Set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B827488-771D-4683-9B75-15F8FDD9C5DB}"/>
              </a:ext>
            </a:extLst>
          </p:cNvPr>
          <p:cNvGrpSpPr/>
          <p:nvPr/>
        </p:nvGrpSpPr>
        <p:grpSpPr>
          <a:xfrm>
            <a:off x="2243137" y="1876425"/>
            <a:ext cx="4657725" cy="1390650"/>
            <a:chOff x="2243137" y="2868570"/>
            <a:chExt cx="4657725" cy="139065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652B101-6B98-4A50-B3A2-95AD7BAA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3137" y="2868570"/>
              <a:ext cx="4657725" cy="139065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1FE3E69-5B50-4B4E-A952-CB57C22D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1587" y="3459120"/>
              <a:ext cx="1819275" cy="2095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A84EEA2-D95A-4DB6-B859-7F9C3B7B05DA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DF3A8B7-5E7C-48B1-BD50-FBCDE920565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9D9711B-B824-4D7E-BFCC-8CBB6DFB8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4E0E887-13C3-4B48-AE27-847753DA367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8922A1F1-C449-462F-843C-E4ED720BB107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8CF98C1E-FDEA-4218-BDD7-550E5AECE33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B3E0A37-E931-4DF2-A848-E43D433839D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DD2C5181-02E1-4603-8252-5089CD53318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C68417CA-4A82-44B7-8821-E08619743A9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56C0BF6-7747-4BDF-B114-E2D29C6C7B0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543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8136915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différentes implémentations sont :</a:t>
            </a:r>
            <a:endParaRPr lang="fr-FR" sz="2800" dirty="0">
              <a:solidFill>
                <a:schemeClr val="accent5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HashSet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Implémentation grâce à une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HashMap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= Pas d’ordre de tri 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LinkedHashSet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Implémentation grâce à une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LinkedList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= Conserve l’ordre d’insertion</a:t>
            </a:r>
          </a:p>
          <a:p>
            <a:pPr marL="0" indent="0">
              <a:buNone/>
            </a:pPr>
            <a:r>
              <a:rPr lang="fr-FR" sz="1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ces deux implémentations, c’est la méthode </a:t>
            </a:r>
            <a:r>
              <a:rPr lang="fr-FR" sz="16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hashCode</a:t>
            </a:r>
            <a:r>
              <a:rPr lang="fr-FR" sz="1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() qui est utilisée pour déterminer si deux éléments sont « égaux »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TreeSet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Les éléments sont stockés dans un arbre qui utilise l’ordre naturel (ou un comparateur passé en paramètre)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035238-FDB3-4454-9744-87A8D282672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D3B14487-B1F9-4C43-96B1-19F4EA1313E8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A9A731DD-C94A-48E7-99FE-3BD5C0DF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C5A70649-FF17-4C42-8C98-B004093D4DA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81DA0B2-BB9D-4631-B2BB-A693A4E92247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63DB0F5-35DF-41DA-B6FB-3569DE1A1540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A89C44C4-840F-4B63-8028-C2084AB7144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CE2A9961-5699-4D7B-BDBC-547209EF9BA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0A3139AF-26BC-4F23-A192-1B7C5C874C6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D8EADE-B943-4DCC-81FD-6F04338065A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731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L'interface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List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modélise une liste indexée par des entiers.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Lorsque l'on ajoute un objet à une liste, il prend un numéro d'ordre, géré par la liste.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Lorsque l'on en retire un, il est de la responsabilité de l'implémentation de la liste de conserver une numérotation cohérente.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peut donc toujours demander le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n-ième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élément d'une liste.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969D513-B6D6-4D1C-9882-CCFF603928E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4327B1D-67C4-48FB-802C-75E54DA4821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456B8874-2308-48D1-B640-3376CD9F2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41EC3CD4-0B26-4856-8B56-F184BCFCCA6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7A5743A-F112-476A-98DE-99B03DD79BA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F09F33DC-EE5F-4DC2-B0E7-227157A2A4C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CF26D930-F3F6-4050-AB53-FA2CBD78C5DC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E48AB20-6758-4E8A-B0E1-03D9B129400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D9269D7-0855-4EE7-859F-DCFB77C16BD0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193CD23-B49A-4D10-A8F6-5C6154D1E7F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101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défaut, l’insertion d’un élément s’effectue en fin de liste. Si on fait une demande d’insertion (ou de suppression) à un index précis, elle décale ses index.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FA62FF8-BDAF-49DE-B38D-EFBE1699DA35}"/>
              </a:ext>
            </a:extLst>
          </p:cNvPr>
          <p:cNvSpPr/>
          <p:nvPr/>
        </p:nvSpPr>
        <p:spPr>
          <a:xfrm>
            <a:off x="2195737" y="2561480"/>
            <a:ext cx="4968552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« Rouge »     « Vert »     « Bleu »    « Jaune »     « Orange »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C1B90E5-7DD8-43F9-B416-FECBA80D2381}"/>
              </a:ext>
            </a:extLst>
          </p:cNvPr>
          <p:cNvCxnSpPr/>
          <p:nvPr/>
        </p:nvCxnSpPr>
        <p:spPr>
          <a:xfrm>
            <a:off x="3335164" y="256148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D98DC23-D67D-4CB9-AB9E-20D7D73CA857}"/>
              </a:ext>
            </a:extLst>
          </p:cNvPr>
          <p:cNvCxnSpPr/>
          <p:nvPr/>
        </p:nvCxnSpPr>
        <p:spPr>
          <a:xfrm>
            <a:off x="4192910" y="256148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8D70B8-CF54-4234-B7A9-5A9015C21B5F}"/>
              </a:ext>
            </a:extLst>
          </p:cNvPr>
          <p:cNvCxnSpPr/>
          <p:nvPr/>
        </p:nvCxnSpPr>
        <p:spPr>
          <a:xfrm>
            <a:off x="5023098" y="256148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E75AD39-130E-4D7A-BD78-D0CBE5C825B2}"/>
              </a:ext>
            </a:extLst>
          </p:cNvPr>
          <p:cNvCxnSpPr/>
          <p:nvPr/>
        </p:nvCxnSpPr>
        <p:spPr>
          <a:xfrm>
            <a:off x="5946502" y="256148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2741F7-C3D4-418B-B1C8-A6DF12F86FE2}"/>
              </a:ext>
            </a:extLst>
          </p:cNvPr>
          <p:cNvSpPr/>
          <p:nvPr/>
        </p:nvSpPr>
        <p:spPr>
          <a:xfrm>
            <a:off x="2614438" y="228795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0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979100-9686-485E-92BE-66D30DF20CDB}"/>
              </a:ext>
            </a:extLst>
          </p:cNvPr>
          <p:cNvSpPr/>
          <p:nvPr/>
        </p:nvSpPr>
        <p:spPr>
          <a:xfrm>
            <a:off x="3610790" y="22837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1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E024BB-D2AA-4FB1-9CDC-E9996AFE702A}"/>
              </a:ext>
            </a:extLst>
          </p:cNvPr>
          <p:cNvSpPr/>
          <p:nvPr/>
        </p:nvSpPr>
        <p:spPr>
          <a:xfrm>
            <a:off x="4468535" y="22837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2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F7EC4A-50EA-4541-B774-53CB045C7D96}"/>
              </a:ext>
            </a:extLst>
          </p:cNvPr>
          <p:cNvSpPr/>
          <p:nvPr/>
        </p:nvSpPr>
        <p:spPr>
          <a:xfrm>
            <a:off x="5294648" y="22837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3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4122A9-7EE4-4324-A0FF-BDE2CA7EC15A}"/>
              </a:ext>
            </a:extLst>
          </p:cNvPr>
          <p:cNvSpPr/>
          <p:nvPr/>
        </p:nvSpPr>
        <p:spPr>
          <a:xfrm>
            <a:off x="6321455" y="22837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4</a:t>
            </a:r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4D191A0-FEEC-4C03-B19A-409D122623D5}"/>
              </a:ext>
            </a:extLst>
          </p:cNvPr>
          <p:cNvSpPr/>
          <p:nvPr/>
        </p:nvSpPr>
        <p:spPr>
          <a:xfrm>
            <a:off x="1804383" y="3973939"/>
            <a:ext cx="5751260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« Rouge »     « Vert »     « Bleu »    « Violet »     « Jaune »     « Orange »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1CD77F3-5B9D-438E-831E-7ABE4E4FDF4A}"/>
              </a:ext>
            </a:extLst>
          </p:cNvPr>
          <p:cNvCxnSpPr/>
          <p:nvPr/>
        </p:nvCxnSpPr>
        <p:spPr>
          <a:xfrm>
            <a:off x="2812490" y="3973939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3EBCDB5-063F-45D6-B7E4-900017331639}"/>
              </a:ext>
            </a:extLst>
          </p:cNvPr>
          <p:cNvCxnSpPr/>
          <p:nvPr/>
        </p:nvCxnSpPr>
        <p:spPr>
          <a:xfrm>
            <a:off x="3670236" y="3973939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6CA88C-5E14-43B7-AF14-51B36B3F4671}"/>
              </a:ext>
            </a:extLst>
          </p:cNvPr>
          <p:cNvCxnSpPr/>
          <p:nvPr/>
        </p:nvCxnSpPr>
        <p:spPr>
          <a:xfrm>
            <a:off x="4500424" y="3973939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A3E280-BF66-4FA2-94EE-5212F763CE0D}"/>
              </a:ext>
            </a:extLst>
          </p:cNvPr>
          <p:cNvCxnSpPr/>
          <p:nvPr/>
        </p:nvCxnSpPr>
        <p:spPr>
          <a:xfrm>
            <a:off x="5476786" y="3973939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F29840-82FD-44D7-8B56-DDB51B17F982}"/>
              </a:ext>
            </a:extLst>
          </p:cNvPr>
          <p:cNvSpPr/>
          <p:nvPr/>
        </p:nvSpPr>
        <p:spPr>
          <a:xfrm>
            <a:off x="2083323" y="448619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0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025648-FAA3-4F1A-BA99-9C0E2F66BCA5}"/>
              </a:ext>
            </a:extLst>
          </p:cNvPr>
          <p:cNvSpPr/>
          <p:nvPr/>
        </p:nvSpPr>
        <p:spPr>
          <a:xfrm>
            <a:off x="3079675" y="44819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1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4D9E2E-E445-45E4-AF17-4AD96C70FBC6}"/>
              </a:ext>
            </a:extLst>
          </p:cNvPr>
          <p:cNvSpPr/>
          <p:nvPr/>
        </p:nvSpPr>
        <p:spPr>
          <a:xfrm>
            <a:off x="3937420" y="44819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2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ABB881-B4ED-4397-AA05-8765EC1CE662}"/>
              </a:ext>
            </a:extLst>
          </p:cNvPr>
          <p:cNvSpPr/>
          <p:nvPr/>
        </p:nvSpPr>
        <p:spPr>
          <a:xfrm>
            <a:off x="4834094" y="44819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3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4816A5-7393-4E7D-84E6-16E4C17B7417}"/>
              </a:ext>
            </a:extLst>
          </p:cNvPr>
          <p:cNvSpPr/>
          <p:nvPr/>
        </p:nvSpPr>
        <p:spPr>
          <a:xfrm>
            <a:off x="5790340" y="44819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4</a:t>
            </a:r>
            <a:endParaRPr lang="fr-FR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760DE74-6DA7-4D4F-B6FF-38BA121D59A0}"/>
              </a:ext>
            </a:extLst>
          </p:cNvPr>
          <p:cNvCxnSpPr/>
          <p:nvPr/>
        </p:nvCxnSpPr>
        <p:spPr>
          <a:xfrm>
            <a:off x="6465848" y="3973939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97BDF1-DE64-4203-94C3-62F2BF1328DB}"/>
              </a:ext>
            </a:extLst>
          </p:cNvPr>
          <p:cNvSpPr/>
          <p:nvPr/>
        </p:nvSpPr>
        <p:spPr>
          <a:xfrm>
            <a:off x="6879449" y="449934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5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C48AF-B191-4F2B-9764-97C3D885DE31}"/>
              </a:ext>
            </a:extLst>
          </p:cNvPr>
          <p:cNvSpPr/>
          <p:nvPr/>
        </p:nvSpPr>
        <p:spPr>
          <a:xfrm>
            <a:off x="5140588" y="3375510"/>
            <a:ext cx="1970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add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(« Violet », 3)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352C1E5-0C0C-499B-877F-6149ED69121C}"/>
              </a:ext>
            </a:extLst>
          </p:cNvPr>
          <p:cNvCxnSpPr/>
          <p:nvPr/>
        </p:nvCxnSpPr>
        <p:spPr>
          <a:xfrm>
            <a:off x="4987341" y="3177580"/>
            <a:ext cx="0" cy="715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D5117C4-5566-42F5-978B-0D088D01AAB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D08DF2E-3E3F-498C-987F-725A1F9F737A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C6C23FB-5042-4450-948D-1C376774D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054445EC-84BB-4C78-8FD8-7BFBCE3A28B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1F3F14B-B8E9-40ED-A8BE-3782B839943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75CA87CC-E139-45DC-9B14-135DDAC4F6BB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783D4D9-F99F-4E8F-866B-B21283630C6C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09E948BD-B01F-4825-863A-40D692A184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4DC0F852-C213-45A7-9763-1C5C9C5BFA3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5583D67-FEA4-45F9-A8CB-58CF53A4D0C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0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règle générale, il peut se faire automatiquement si le type de la valeur à affecter est plus précis que le type de la variable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Cela fonctionne aussi pour les Objets, c’est une des bases du polymorphisme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03C47638-E1C5-4C90-8610-1316AD277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714" y="1818531"/>
            <a:ext cx="2752725" cy="74295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759C7B9-49F6-4898-B464-5C9DD89EB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845" y="3743912"/>
            <a:ext cx="3000375" cy="1057275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4B4C8728-5AAE-4D43-AC81-C7694DFEE128}"/>
              </a:ext>
            </a:extLst>
          </p:cNvPr>
          <p:cNvSpPr/>
          <p:nvPr/>
        </p:nvSpPr>
        <p:spPr>
          <a:xfrm>
            <a:off x="6501777" y="3743912"/>
            <a:ext cx="182474" cy="10572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6CCBB881-02CD-4542-8823-47ACF6C44CBA}"/>
              </a:ext>
            </a:extLst>
          </p:cNvPr>
          <p:cNvSpPr/>
          <p:nvPr/>
        </p:nvSpPr>
        <p:spPr>
          <a:xfrm rot="10800000">
            <a:off x="3070583" y="3743912"/>
            <a:ext cx="182474" cy="10572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ED295-8B1B-4070-9F87-FFDB1F634560}"/>
              </a:ext>
            </a:extLst>
          </p:cNvPr>
          <p:cNvSpPr/>
          <p:nvPr/>
        </p:nvSpPr>
        <p:spPr>
          <a:xfrm>
            <a:off x="807028" y="3949383"/>
            <a:ext cx="2052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Plus « général »</a:t>
            </a:r>
            <a:b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ou plus générique 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A00D6-C2E3-4FB7-AA91-D4341930C4E1}"/>
              </a:ext>
            </a:extLst>
          </p:cNvPr>
          <p:cNvSpPr/>
          <p:nvPr/>
        </p:nvSpPr>
        <p:spPr>
          <a:xfrm>
            <a:off x="6751363" y="409382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Moins générique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521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différentes implémentations sont :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ArrayList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Utilise une implémentation grâce à un tableau 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array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). Rapide en lecture.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LinkedList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Est implémenté grâce à une liste doublement chaînée. Rapide en écriture.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Ces deux structures sont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ordonnées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mais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non-triées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n’existe pas d’implémentation de liste triée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5E50C3E-DBE6-4B46-8864-8C5D63AFD11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966355D-2ACE-48B4-9558-F933080B3DF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E3238E2-1A06-4AF8-8483-55F0A9DE1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56559A28-8942-41A1-AF08-4CE7C8AEA2A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FEEDD75-E12B-4D2C-A9C1-DEE8F073A04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A58DF3BE-D73A-4099-95A6-6388352DE6F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9D5DC1B2-2E27-4B87-A3A2-9DECAFDC6D7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BB66FF4F-6A50-4F83-ABF0-6F6533D4473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CBFB1075-14B3-41FC-99FC-549D66BD585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836E161-0ABA-44B6-82AA-1669AAB43F1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849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Queue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une interface permettant de simuler une file d’attente.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ajoute également la possibilité d’une double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ending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queue (</a:t>
            </a: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DeQueue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), qui est une file possédant deux extrémités.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44027AA-7056-4735-AAE3-93EDC99C178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F2BDEB0-77B3-48CB-8BE9-7E196076421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F161732C-97A6-4C25-971D-AD14D2D57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B5D99DCC-16D6-481A-8714-E4D07E9F7C4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D054079-5195-4861-BACC-272855284DE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B61F88C-E5D6-435B-A756-B3C8EA03018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91C73189-2999-49A4-A6EB-674896D727E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77ED216-D3E1-466C-B16B-775A3536309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6A6234A-8F51-4620-B7F9-9CA0017482A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AC814E5-0E19-4EFB-B6BA-3045CE24BB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87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différentes implémentations sont :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LinkedList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(encore!) qui implémente les méthodes imposées par l’interface Queue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ArrayDeque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dont l’implémentation est basée sur un tableau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Ces deux implémentations sont </a:t>
            </a:r>
            <a:r>
              <a:rPr lang="fr-FR" sz="21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ordonnées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PriorityQueue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dont l’ordre de sortie se fait en fonction d’un comparateur donné (ou de l’ordre naturel par défaut)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implémentation peut être considérée comme </a:t>
            </a:r>
            <a:r>
              <a:rPr lang="fr-FR" sz="22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triée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022AFFE-A3FE-4E29-89ED-FDF9293BD1E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E260AE3-AB38-42E9-B69C-BE90015925E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4625A0F1-5337-4B6A-8A32-DA24E5A11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0A1022B7-0201-466A-8362-FD274F206D1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F8CF3936-40EB-4D4D-ABE0-A20BEF37FBEE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60A60325-C1A2-4336-BFF9-5C9AB7C329E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EBF6DF3F-0784-4BD2-9924-1EF5DF1B53E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3A592F10-16F8-4CD7-BE33-3359D279B4E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E529CC1-A0FF-4789-9B44-4AD47AF78ABD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6A3ADE6-40AC-4F1B-8C98-88CF24780CE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381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une collection au sens sémantique, mais d’implémente pas l’interface collection.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Elle est l’implémentation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d’un mécanisme de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dictionnaire (clef/valeur).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050" name="Picture 2" descr="RÃ©sultat de recherche d'images pour &quot;key value&quot;">
            <a:extLst>
              <a:ext uri="{FF2B5EF4-FFF2-40B4-BE49-F238E27FC236}">
                <a16:creationId xmlns:a16="http://schemas.microsoft.com/office/drawing/2014/main" id="{025D8D18-BC9C-44D5-80C5-49632B54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31007"/>
            <a:ext cx="3217233" cy="17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D463DF83-AE4D-4A52-83F4-A5576AEE446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E87014B-C3A3-4FCB-AE47-42890DE43E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1CC5184F-2DF8-4D67-B69E-47900A0E1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0E0B5A70-633B-4502-A21D-ABD42A24B22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2BBED7A5-E0B6-4D43-913C-27F55D3893F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A127CAE5-06E0-4BDC-B678-C34BE42FA9F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6872450F-FFBE-4EB7-8810-BFAE5E2020E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C06A7A04-47E9-49E0-AE74-352074F1B6F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EFE21BC2-D99F-40DD-80E7-15EE9049EFB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20C530-E307-4F55-8747-CC55FE895D9C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162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méthodes principales de l’API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sont :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Ajouter/retirer des paires clef/valeur, un par un ou par paquets (taille dynamique)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Tester si un une clef ou une valeur est présente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Récupérer un set des clef ou la liste des valeurs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Déterminer le cardinal de cet ensemble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Effacer le contenu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NB : Pas défaut, une </a:t>
            </a:r>
            <a:r>
              <a:rPr lang="fr-FR" sz="20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n’est pas itérable. Par contre, on peut récupérer le set de ses clefs et itérer dessus.</a:t>
            </a:r>
          </a:p>
          <a:p>
            <a:pPr marL="0" indent="0">
              <a:buNone/>
            </a:pPr>
            <a:endParaRPr lang="fr-FR" sz="20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Pas défaut, une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n’est ni triée, ni ordonnée !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5FB293-1390-4CE1-B53F-950D856C6B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6533512-6F23-4203-B56A-A2D6A304B12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A98C8971-C1C9-4263-AF1D-AB745CAA8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08FCD4D-8937-44E5-A7AE-49CB069C895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FF8674A9-5981-42B0-9CD3-2E47CDFB7D3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58F71D39-B4EE-412F-993F-199501C968F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05D359A-DFBC-41AA-A05F-2CFF4B235829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0374ED4-2365-48D0-9EFF-BFCC451D4D1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4402AE1F-6AC3-408C-83DF-4D8C633453F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CD12D06-18B3-425A-BF23-4BDD52A0882B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30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 concrètement?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Ajouter une/des entrée(s) : put(key, value) /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putAll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Retirer une entrée :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remove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(key) /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remove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(key, value)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Tester si un une clef est présente :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containsKey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(key)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Tester si une valeur est présente :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containsValue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(value)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Récupérer un </a:t>
            </a:r>
            <a:r>
              <a:rPr lang="fr-FR" sz="2000" u="sng" dirty="0">
                <a:solidFill>
                  <a:schemeClr val="bg1"/>
                </a:solidFill>
                <a:latin typeface="BNPP Sans Extra Bold" panose="02000503020000020004" pitchFamily="50" charset="0"/>
              </a:rPr>
              <a:t>set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des clef :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keySet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Récupérer la </a:t>
            </a:r>
            <a:r>
              <a:rPr lang="fr-FR" sz="2000" u="sng" dirty="0">
                <a:solidFill>
                  <a:schemeClr val="bg1"/>
                </a:solidFill>
                <a:latin typeface="BNPP Sans Extra Bold" panose="02000503020000020004" pitchFamily="50" charset="0"/>
              </a:rPr>
              <a:t>collection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des valeurs : values()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Déterminer le cardinal de cet ensemble : size()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Effacer le contenu :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clear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64B9D21-D0AE-4985-A846-7A2E7ABFB65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6050581-1473-4097-87EC-16D05FE55E08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FDD48118-3F15-4D60-BFEC-D415DD40E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0FE2BF9-04C3-410B-B1D7-9CB2AAA79E7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8A4254D-0F01-462E-9AA9-0F34EE2366A7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F48D856F-3EEA-40A7-8BF0-521C271078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B48C5FA0-3650-42EA-9D1A-19B0782440F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F089A980-D201-4570-9208-1C71EE2BB0C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5CE689A-1501-4477-B00C-EBA09DD1F48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F38EF5-5355-4473-9EE1-CF8165C8339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853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implémentations d’une 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sont les suivantes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HashMap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Implémentation basique d’une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 Elle se sert du hash (méthode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hashCode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()) des clefs pour indexer les éléments. Il n’y pas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pas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d’ordre ni de tri.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LinkedHashMap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Est une extension de la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HashMap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 La liste des entrée de la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ordonnée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via une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LinkedList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TreeMap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Les éléments de la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sont stockés dans un arbre. Cette implémentation de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peut donc être considérée comme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triée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2DF6D50-9EFC-449F-92D5-E13976549B9E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6F48A27-16A9-4E57-AE06-F05BD072F1E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3566A0C-4AD7-4501-B441-6CB68B540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55FB401-F329-4901-8244-5118BB1E5FB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D876686B-7DB7-4027-BDAE-5E1A660E1F2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8A04C866-0954-4E23-8825-810E70E7B7C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6AC621A-10EA-4B20-A1C3-DD35E3EDB41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7DEA697-4134-4006-8373-F2B1C328BFF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8D62DD30-824B-4F82-91D2-2321124D752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EDB1E71-7C6A-4EF8-846A-7C93C107ECA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869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7ED5D-1506-478E-AD4D-480BAC1B3BC9}"/>
              </a:ext>
            </a:extLst>
          </p:cNvPr>
          <p:cNvSpPr/>
          <p:nvPr/>
        </p:nvSpPr>
        <p:spPr>
          <a:xfrm>
            <a:off x="1409700" y="123478"/>
            <a:ext cx="930002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5E7E0E6-C658-4EFC-84E7-C903F560E107}"/>
              </a:ext>
            </a:extLst>
          </p:cNvPr>
          <p:cNvSpPr/>
          <p:nvPr/>
        </p:nvSpPr>
        <p:spPr>
          <a:xfrm>
            <a:off x="3163848" y="1050724"/>
            <a:ext cx="1440159" cy="5423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&lt;Collection&gt;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AFDF28A-AA3A-4A45-9A82-12FD8E67B2E5}"/>
              </a:ext>
            </a:extLst>
          </p:cNvPr>
          <p:cNvSpPr/>
          <p:nvPr/>
        </p:nvSpPr>
        <p:spPr>
          <a:xfrm>
            <a:off x="1331643" y="1931117"/>
            <a:ext cx="1440159" cy="5423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&lt;List&gt;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96BE675-CAC3-41B7-A98E-5D6BA1E0FADE}"/>
              </a:ext>
            </a:extLst>
          </p:cNvPr>
          <p:cNvSpPr/>
          <p:nvPr/>
        </p:nvSpPr>
        <p:spPr>
          <a:xfrm>
            <a:off x="3163849" y="1931117"/>
            <a:ext cx="1440159" cy="5423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&lt;Set&gt;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21A996E-57A6-4DDE-B287-27424D236A54}"/>
              </a:ext>
            </a:extLst>
          </p:cNvPr>
          <p:cNvSpPr/>
          <p:nvPr/>
        </p:nvSpPr>
        <p:spPr>
          <a:xfrm>
            <a:off x="4932041" y="1931116"/>
            <a:ext cx="1440159" cy="5423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&lt;Queue&gt;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BFC5E3B-0C03-4D8A-922E-C9FCA87DBDE1}"/>
              </a:ext>
            </a:extLst>
          </p:cNvPr>
          <p:cNvSpPr/>
          <p:nvPr/>
        </p:nvSpPr>
        <p:spPr>
          <a:xfrm>
            <a:off x="1331642" y="2650987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ArrayList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481F9B3-A3B8-4380-8B09-4718F87068ED}"/>
              </a:ext>
            </a:extLst>
          </p:cNvPr>
          <p:cNvSpPr/>
          <p:nvPr/>
        </p:nvSpPr>
        <p:spPr>
          <a:xfrm>
            <a:off x="1331641" y="3370857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LinkedList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D992D5B-A113-4CC8-A034-7D5D13B5756B}"/>
              </a:ext>
            </a:extLst>
          </p:cNvPr>
          <p:cNvSpPr/>
          <p:nvPr/>
        </p:nvSpPr>
        <p:spPr>
          <a:xfrm>
            <a:off x="3164361" y="2665196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HashSet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DBBDFF0-777B-4360-AB1B-3FE3CF7FE964}"/>
              </a:ext>
            </a:extLst>
          </p:cNvPr>
          <p:cNvSpPr/>
          <p:nvPr/>
        </p:nvSpPr>
        <p:spPr>
          <a:xfrm>
            <a:off x="3164360" y="3385066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LinkedHashSet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63AB5FC-F375-4540-B8CA-BD344DDFE07F}"/>
              </a:ext>
            </a:extLst>
          </p:cNvPr>
          <p:cNvSpPr/>
          <p:nvPr/>
        </p:nvSpPr>
        <p:spPr>
          <a:xfrm>
            <a:off x="3164360" y="4126210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TreeSet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14B66E-0338-4601-B339-1DF64E18CD5C}"/>
              </a:ext>
            </a:extLst>
          </p:cNvPr>
          <p:cNvSpPr/>
          <p:nvPr/>
        </p:nvSpPr>
        <p:spPr>
          <a:xfrm>
            <a:off x="4932041" y="2663286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LinkedList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D894577-650C-4680-BDBB-5B3DD3C7F592}"/>
              </a:ext>
            </a:extLst>
          </p:cNvPr>
          <p:cNvSpPr/>
          <p:nvPr/>
        </p:nvSpPr>
        <p:spPr>
          <a:xfrm>
            <a:off x="4932040" y="3383156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ArrayDequeue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7DA1887-2D7D-40C0-B1CC-B20EEE7B8D60}"/>
              </a:ext>
            </a:extLst>
          </p:cNvPr>
          <p:cNvSpPr/>
          <p:nvPr/>
        </p:nvSpPr>
        <p:spPr>
          <a:xfrm>
            <a:off x="4932040" y="4142931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PriorityQueue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F8D1163-EA06-49B2-8A12-9DB786EE2FFF}"/>
              </a:ext>
            </a:extLst>
          </p:cNvPr>
          <p:cNvSpPr/>
          <p:nvPr/>
        </p:nvSpPr>
        <p:spPr>
          <a:xfrm>
            <a:off x="6876257" y="1918832"/>
            <a:ext cx="1440159" cy="5423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&gt;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FB70F5E-DF63-4DD4-85B1-FF05BC0E4BF4}"/>
              </a:ext>
            </a:extLst>
          </p:cNvPr>
          <p:cNvSpPr/>
          <p:nvPr/>
        </p:nvSpPr>
        <p:spPr>
          <a:xfrm>
            <a:off x="6875473" y="2692721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HashMap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6ADCB3D-ACF3-4931-8727-951636E54CDF}"/>
              </a:ext>
            </a:extLst>
          </p:cNvPr>
          <p:cNvSpPr/>
          <p:nvPr/>
        </p:nvSpPr>
        <p:spPr>
          <a:xfrm>
            <a:off x="6875472" y="3435846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LinkedHashMap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E239159-CF60-49FF-A017-42207EC13CE2}"/>
              </a:ext>
            </a:extLst>
          </p:cNvPr>
          <p:cNvSpPr/>
          <p:nvPr/>
        </p:nvSpPr>
        <p:spPr>
          <a:xfrm>
            <a:off x="6875471" y="4150551"/>
            <a:ext cx="1440159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TreeMap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C3051413-33F6-466F-8391-891D2B5BFCB4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16200000" flipV="1">
            <a:off x="3714906" y="1762093"/>
            <a:ext cx="33804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E428C83-D01C-4424-A69E-B564455AE236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16200000" flipV="1">
            <a:off x="4823455" y="1102450"/>
            <a:ext cx="609218" cy="104811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E1179361-0A9C-49F3-9A02-D090CEDF02CE}"/>
              </a:ext>
            </a:extLst>
          </p:cNvPr>
          <p:cNvCxnSpPr>
            <a:cxnSpLocks/>
            <a:stCxn id="28" idx="1"/>
            <a:endCxn id="25" idx="1"/>
          </p:cNvCxnSpPr>
          <p:nvPr/>
        </p:nvCxnSpPr>
        <p:spPr>
          <a:xfrm rot="10800000" flipH="1">
            <a:off x="1331641" y="2202291"/>
            <a:ext cx="1" cy="719870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961A8453-3F16-47C5-8BCA-61A173237BAE}"/>
              </a:ext>
            </a:extLst>
          </p:cNvPr>
          <p:cNvCxnSpPr>
            <a:cxnSpLocks/>
            <a:stCxn id="29" idx="1"/>
            <a:endCxn id="25" idx="1"/>
          </p:cNvCxnSpPr>
          <p:nvPr/>
        </p:nvCxnSpPr>
        <p:spPr>
          <a:xfrm rot="10800000" flipH="1">
            <a:off x="1331641" y="2202291"/>
            <a:ext cx="2" cy="1439740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F5046E9-3E6D-41A2-A014-156CB72C162F}"/>
              </a:ext>
            </a:extLst>
          </p:cNvPr>
          <p:cNvCxnSpPr>
            <a:cxnSpLocks/>
            <a:stCxn id="31" idx="1"/>
            <a:endCxn id="26" idx="1"/>
          </p:cNvCxnSpPr>
          <p:nvPr/>
        </p:nvCxnSpPr>
        <p:spPr>
          <a:xfrm rot="10800000">
            <a:off x="3163849" y="2202292"/>
            <a:ext cx="512" cy="734079"/>
          </a:xfrm>
          <a:prstGeom prst="bentConnector3">
            <a:avLst>
              <a:gd name="adj1" fmla="val 4474843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C79FEA5A-5E87-45AF-AEFA-C84146127DE1}"/>
              </a:ext>
            </a:extLst>
          </p:cNvPr>
          <p:cNvCxnSpPr>
            <a:cxnSpLocks/>
            <a:stCxn id="32" idx="1"/>
            <a:endCxn id="26" idx="1"/>
          </p:cNvCxnSpPr>
          <p:nvPr/>
        </p:nvCxnSpPr>
        <p:spPr>
          <a:xfrm rot="10800000">
            <a:off x="3163850" y="2202292"/>
            <a:ext cx="511" cy="1453949"/>
          </a:xfrm>
          <a:prstGeom prst="bentConnector3">
            <a:avLst>
              <a:gd name="adj1" fmla="val 4483581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3FA171B4-8509-4D6D-8E62-6912785AD171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>
            <a:off x="3163850" y="2202292"/>
            <a:ext cx="511" cy="2195093"/>
          </a:xfrm>
          <a:prstGeom prst="bentConnector3">
            <a:avLst>
              <a:gd name="adj1" fmla="val 4483581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5FF4D28B-0113-4B40-B729-FEE69B1F68DC}"/>
              </a:ext>
            </a:extLst>
          </p:cNvPr>
          <p:cNvCxnSpPr>
            <a:cxnSpLocks/>
          </p:cNvCxnSpPr>
          <p:nvPr/>
        </p:nvCxnSpPr>
        <p:spPr>
          <a:xfrm rot="10800000">
            <a:off x="4924712" y="2202290"/>
            <a:ext cx="512" cy="734079"/>
          </a:xfrm>
          <a:prstGeom prst="bentConnector3">
            <a:avLst>
              <a:gd name="adj1" fmla="val 4474843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02C6FDCB-6FDC-4AEE-B7B3-0A4D168E6C5E}"/>
              </a:ext>
            </a:extLst>
          </p:cNvPr>
          <p:cNvCxnSpPr>
            <a:cxnSpLocks/>
          </p:cNvCxnSpPr>
          <p:nvPr/>
        </p:nvCxnSpPr>
        <p:spPr>
          <a:xfrm rot="10800000">
            <a:off x="4924713" y="2202290"/>
            <a:ext cx="511" cy="1453949"/>
          </a:xfrm>
          <a:prstGeom prst="bentConnector3">
            <a:avLst>
              <a:gd name="adj1" fmla="val 4483581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B8154D99-E878-4D72-8AE5-F5B6C9BFE443}"/>
              </a:ext>
            </a:extLst>
          </p:cNvPr>
          <p:cNvCxnSpPr>
            <a:cxnSpLocks/>
          </p:cNvCxnSpPr>
          <p:nvPr/>
        </p:nvCxnSpPr>
        <p:spPr>
          <a:xfrm rot="10800000">
            <a:off x="4924713" y="2202290"/>
            <a:ext cx="511" cy="2195093"/>
          </a:xfrm>
          <a:prstGeom prst="bentConnector3">
            <a:avLst>
              <a:gd name="adj1" fmla="val 4483581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6F5C5B6D-065C-4780-82C2-B49134DD1033}"/>
              </a:ext>
            </a:extLst>
          </p:cNvPr>
          <p:cNvCxnSpPr>
            <a:cxnSpLocks/>
          </p:cNvCxnSpPr>
          <p:nvPr/>
        </p:nvCxnSpPr>
        <p:spPr>
          <a:xfrm rot="10800000">
            <a:off x="6868654" y="2202290"/>
            <a:ext cx="512" cy="734079"/>
          </a:xfrm>
          <a:prstGeom prst="bentConnector3">
            <a:avLst>
              <a:gd name="adj1" fmla="val 4474843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B60FC76B-5E73-4CAB-8A3A-3A956478ACC7}"/>
              </a:ext>
            </a:extLst>
          </p:cNvPr>
          <p:cNvCxnSpPr>
            <a:cxnSpLocks/>
          </p:cNvCxnSpPr>
          <p:nvPr/>
        </p:nvCxnSpPr>
        <p:spPr>
          <a:xfrm rot="10800000">
            <a:off x="6868655" y="2202290"/>
            <a:ext cx="511" cy="2195093"/>
          </a:xfrm>
          <a:prstGeom prst="bentConnector3">
            <a:avLst>
              <a:gd name="adj1" fmla="val 4483581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C3426C2D-96E6-451E-98A0-A4A416D95B6F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7495163" y="3335457"/>
            <a:ext cx="20077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5E493E75-84B9-4C96-8DD4-C0B2701C2524}"/>
              </a:ext>
            </a:extLst>
          </p:cNvPr>
          <p:cNvSpPr/>
          <p:nvPr/>
        </p:nvSpPr>
        <p:spPr>
          <a:xfrm>
            <a:off x="4797077" y="362432"/>
            <a:ext cx="1440159" cy="5423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Iterable</a:t>
            </a:r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&gt;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305A494-4F49-460D-AD73-7222F12AAE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3176" y="1070446"/>
            <a:ext cx="609219" cy="111212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923ABA0D-D1FD-4D27-8B77-75469744C156}"/>
              </a:ext>
            </a:extLst>
          </p:cNvPr>
          <p:cNvCxnSpPr>
            <a:cxnSpLocks/>
            <a:stCxn id="24" idx="0"/>
            <a:endCxn id="79" idx="1"/>
          </p:cNvCxnSpPr>
          <p:nvPr/>
        </p:nvCxnSpPr>
        <p:spPr>
          <a:xfrm rot="5400000" flipH="1" flipV="1">
            <a:off x="4131943" y="385591"/>
            <a:ext cx="417118" cy="91314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A160555-5315-43ED-A197-060B34075E6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D559CFF-2492-40E7-8A24-B6377992F33A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67A03AC2-F15C-4690-A5AA-833F2658F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975B528-EDC8-4F60-8411-4570EDA5C44E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A5CC2668-6AE0-4CD4-AD6C-32AE815DE68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55CFC792-B203-4C00-9B4C-31D1D85D60E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4BAD7E4B-E09F-47AD-8B1F-81048A5417C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1D6E1156-9AFF-41A5-805C-FD27ACF170F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28E86FAE-E64C-42F1-B991-9F22C87F66B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259C316-4554-4044-9D75-B9D1833BFA5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496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960134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154BE3E-5E68-4A11-8E5B-A3B00EB0E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6087"/>
              </p:ext>
            </p:extLst>
          </p:nvPr>
        </p:nvGraphicFramePr>
        <p:xfrm>
          <a:off x="979238" y="1210847"/>
          <a:ext cx="7635677" cy="36340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64770">
                  <a:extLst>
                    <a:ext uri="{9D8B030D-6E8A-4147-A177-3AD203B41FA5}">
                      <a16:colId xmlns:a16="http://schemas.microsoft.com/office/drawing/2014/main" val="2863707919"/>
                    </a:ext>
                  </a:extLst>
                </a:gridCol>
                <a:gridCol w="1362164">
                  <a:extLst>
                    <a:ext uri="{9D8B030D-6E8A-4147-A177-3AD203B41FA5}">
                      <a16:colId xmlns:a16="http://schemas.microsoft.com/office/drawing/2014/main" val="2719201424"/>
                    </a:ext>
                  </a:extLst>
                </a:gridCol>
                <a:gridCol w="1227825">
                  <a:extLst>
                    <a:ext uri="{9D8B030D-6E8A-4147-A177-3AD203B41FA5}">
                      <a16:colId xmlns:a16="http://schemas.microsoft.com/office/drawing/2014/main" val="1654252715"/>
                    </a:ext>
                  </a:extLst>
                </a:gridCol>
                <a:gridCol w="1380918">
                  <a:extLst>
                    <a:ext uri="{9D8B030D-6E8A-4147-A177-3AD203B41FA5}">
                      <a16:colId xmlns:a16="http://schemas.microsoft.com/office/drawing/2014/main" val="3054360595"/>
                    </a:ext>
                  </a:extLst>
                </a:gridCol>
              </a:tblGrid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Ordonnée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Triée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Doublons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594413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ArrayList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44227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LinkedHashMap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98312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TreeSet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237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PriorityQueue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9584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HashSet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97191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HashMap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15783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LinkedList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7745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ArrayDequeue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81630"/>
                  </a:ext>
                </a:extLst>
              </a:tr>
            </a:tbl>
          </a:graphicData>
        </a:graphic>
      </p:graphicFrame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CBA4D38E-31C1-4C3E-9735-FF73FDE3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0" y="0"/>
            <a:ext cx="893629" cy="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D62010E8-2DF0-44EE-9A77-025DD3A2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93" y="261154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5AC4A1AA-6107-4522-95B7-9C4F5846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66" y="331272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A6F20803-65ED-4B77-A450-4D1CA894277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05190B03-8CEF-4855-946E-63CF6B2AADF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305F37BB-8C2E-4B5F-992B-6269AF7E0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E807DC97-BE25-4E37-A111-0B4E039D647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BAE35B9-5641-466C-BA9D-6F274CB85AC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AFEE6D6D-4331-4DD6-861D-2B47FB3921C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2D13E03C-C15A-4FF9-9068-604986419F4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26ED8B66-414D-429D-9A16-56DF4607C74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F726A103-92C8-4991-A5B5-089BCCE9498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68BCC8D8-90BB-43AC-99AF-82AEA865003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3242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960134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154BE3E-5E68-4A11-8E5B-A3B00EB0E730}"/>
              </a:ext>
            </a:extLst>
          </p:cNvPr>
          <p:cNvGraphicFramePr>
            <a:graphicFrameLocks noGrp="1"/>
          </p:cNvGraphicFramePr>
          <p:nvPr/>
        </p:nvGraphicFramePr>
        <p:xfrm>
          <a:off x="979238" y="1210847"/>
          <a:ext cx="7635677" cy="36340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64770">
                  <a:extLst>
                    <a:ext uri="{9D8B030D-6E8A-4147-A177-3AD203B41FA5}">
                      <a16:colId xmlns:a16="http://schemas.microsoft.com/office/drawing/2014/main" val="2863707919"/>
                    </a:ext>
                  </a:extLst>
                </a:gridCol>
                <a:gridCol w="1362164">
                  <a:extLst>
                    <a:ext uri="{9D8B030D-6E8A-4147-A177-3AD203B41FA5}">
                      <a16:colId xmlns:a16="http://schemas.microsoft.com/office/drawing/2014/main" val="2719201424"/>
                    </a:ext>
                  </a:extLst>
                </a:gridCol>
                <a:gridCol w="1227825">
                  <a:extLst>
                    <a:ext uri="{9D8B030D-6E8A-4147-A177-3AD203B41FA5}">
                      <a16:colId xmlns:a16="http://schemas.microsoft.com/office/drawing/2014/main" val="1654252715"/>
                    </a:ext>
                  </a:extLst>
                </a:gridCol>
                <a:gridCol w="1380918">
                  <a:extLst>
                    <a:ext uri="{9D8B030D-6E8A-4147-A177-3AD203B41FA5}">
                      <a16:colId xmlns:a16="http://schemas.microsoft.com/office/drawing/2014/main" val="3054360595"/>
                    </a:ext>
                  </a:extLst>
                </a:gridCol>
              </a:tblGrid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Ordonnée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Triée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NPP Sans Extra Bold" panose="02000503020000020004" pitchFamily="50" charset="0"/>
                        </a:rPr>
                        <a:t>Doublons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594413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ArrayList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44227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LinkedHashMap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98312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TreeSet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237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PriorityQueue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9584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HashSet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97191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HashMap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15783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LinkedList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7745"/>
                  </a:ext>
                </a:extLst>
              </a:tr>
              <a:tr h="4037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NPP Sans Extra Bold" panose="02000503020000020004" pitchFamily="50" charset="0"/>
                        </a:rPr>
                        <a:t>ArrayDequeue</a:t>
                      </a:r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BNPP Sans Extra Bold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81630"/>
                  </a:ext>
                </a:extLst>
              </a:tr>
            </a:tbl>
          </a:graphicData>
        </a:graphic>
      </p:graphicFrame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CBA4D38E-31C1-4C3E-9735-FF73FDE3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0" y="0"/>
            <a:ext cx="893629" cy="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D62010E8-2DF0-44EE-9A77-025DD3A2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93" y="261154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5AC4A1AA-6107-4522-95B7-9C4F5846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66" y="331272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4B002A76-80D2-49D5-B1E6-0080806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1630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D5EFABEE-131D-47F4-ABA9-18C42DE7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32591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E84297B2-B530-4E1F-B383-623A5DAD7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44069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09BF897E-D8BA-4EEC-A58B-D47C88A49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06" y="2307357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005BB25F-995F-4C04-B701-0BC59036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35943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335B848F-D9B0-4C33-B5B6-A7C5FE18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85" y="2465093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3415DFB5-15AD-4D6D-B44D-2D31B26F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84" y="2836009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FB7A1124-EDAC-47A6-85EA-354ABE6F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50" y="3252779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8D081206-5554-4AC2-93BF-6E64E61E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49" y="3654732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02D51353-472C-4D23-B6BF-7EAC71AC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27" y="1644946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164935E5-1B53-4C40-8F0E-7EB1ED6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94" y="2052788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DBD4F52B-BD42-4203-9A70-16719EDE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27" y="4036399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1AFE3DEF-3341-441B-8132-4CED48D18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26" y="4471398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AEB62C67-25E1-47E3-9F65-9DEF0F0E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79" y="271611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9C8C6328-79AC-4733-BFFD-FE7BF2CB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1" y="1507642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EBB575FB-523F-4A2F-ACBC-404E070E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1" y="271314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98ADC046-B6B4-4772-B38F-00071633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1" y="3918648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D17536C3-F434-4D59-B803-3916FBC4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1" y="4330534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3E2AFA9B-B107-4FD2-8CB3-0A2D6101D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0" y="3654732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0132F321-0CC7-4585-8E8D-D73C9586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69" y="3235839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409326C4-EA50-4CFB-8651-13138851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3" y="3670177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CB287163-CC38-4D47-ACA4-63FA1EAC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30" y="3235839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47238959-4B21-4B86-B51F-7F35440D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29" y="2446919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916E760C-6A6E-4346-9CEB-CB9F88254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4" y="2039141"/>
            <a:ext cx="373531" cy="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A6F20803-65ED-4B77-A450-4D1CA894277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05190B03-8CEF-4855-946E-63CF6B2AADF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305F37BB-8C2E-4B5F-992B-6269AF7E0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E807DC97-BE25-4E37-A111-0B4E039D647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BAE35B9-5641-466C-BA9D-6F274CB85AC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AFEE6D6D-4331-4DD6-861D-2B47FB3921C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2D13E03C-C15A-4FF9-9068-604986419F4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26ED8B66-414D-429D-9A16-56DF4607C74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F726A103-92C8-4991-A5B5-089BCCE9498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68BCC8D8-90BB-43AC-99AF-82AEA865003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les types primitifs, le transtypage se fait automatiquement suivant la précision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A1F4254-288C-4184-8433-FC6A32E56804}"/>
              </a:ext>
            </a:extLst>
          </p:cNvPr>
          <p:cNvSpPr/>
          <p:nvPr/>
        </p:nvSpPr>
        <p:spPr>
          <a:xfrm>
            <a:off x="1316738" y="2985788"/>
            <a:ext cx="978316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byte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D92463E-E84D-47C2-B7DB-EDE9084A873C}"/>
              </a:ext>
            </a:extLst>
          </p:cNvPr>
          <p:cNvSpPr/>
          <p:nvPr/>
        </p:nvSpPr>
        <p:spPr>
          <a:xfrm>
            <a:off x="2396860" y="2458621"/>
            <a:ext cx="978316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short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10111D8-A2EB-467E-B210-1C4868716D41}"/>
              </a:ext>
            </a:extLst>
          </p:cNvPr>
          <p:cNvSpPr/>
          <p:nvPr/>
        </p:nvSpPr>
        <p:spPr>
          <a:xfrm>
            <a:off x="3476982" y="2985788"/>
            <a:ext cx="978316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int</a:t>
            </a:r>
            <a:endParaRPr lang="fr-FR" sz="2400" dirty="0">
              <a:solidFill>
                <a:schemeClr val="tx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20E35D7-D4EA-487B-AF64-0800489C6F0B}"/>
              </a:ext>
            </a:extLst>
          </p:cNvPr>
          <p:cNvSpPr/>
          <p:nvPr/>
        </p:nvSpPr>
        <p:spPr>
          <a:xfrm>
            <a:off x="4635321" y="2973282"/>
            <a:ext cx="978316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long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D78E40D-5961-4F61-8F26-08877073FDB9}"/>
              </a:ext>
            </a:extLst>
          </p:cNvPr>
          <p:cNvSpPr/>
          <p:nvPr/>
        </p:nvSpPr>
        <p:spPr>
          <a:xfrm>
            <a:off x="5793656" y="2973282"/>
            <a:ext cx="978316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>
                <a:solidFill>
                  <a:schemeClr val="tx1"/>
                </a:solidFill>
                <a:latin typeface="BNPP Sans Extra Bold" panose="02000503020000020004" pitchFamily="50" charset="0"/>
              </a:rPr>
              <a:t>float</a:t>
            </a:r>
            <a:endParaRPr lang="fr-FR" sz="2400" dirty="0">
              <a:solidFill>
                <a:schemeClr val="tx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EA62DE2-D656-4949-884C-04CA6A1F275A}"/>
              </a:ext>
            </a:extLst>
          </p:cNvPr>
          <p:cNvSpPr/>
          <p:nvPr/>
        </p:nvSpPr>
        <p:spPr>
          <a:xfrm>
            <a:off x="6948264" y="2965399"/>
            <a:ext cx="1209238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double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2750853-0A4C-4292-8B25-BAC75A7E8782}"/>
              </a:ext>
            </a:extLst>
          </p:cNvPr>
          <p:cNvSpPr/>
          <p:nvPr/>
        </p:nvSpPr>
        <p:spPr>
          <a:xfrm>
            <a:off x="2410977" y="3492596"/>
            <a:ext cx="978316" cy="51931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char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C28C2266-4B1B-4441-A106-607EB676315E}"/>
              </a:ext>
            </a:extLst>
          </p:cNvPr>
          <p:cNvCxnSpPr>
            <a:stCxn id="2" idx="0"/>
            <a:endCxn id="32" idx="1"/>
          </p:cNvCxnSpPr>
          <p:nvPr/>
        </p:nvCxnSpPr>
        <p:spPr>
          <a:xfrm rot="5400000" flipH="1" flipV="1">
            <a:off x="1967623" y="2556551"/>
            <a:ext cx="267510" cy="5909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CA6AC2D4-E1DC-4F2E-802F-E03F1FC9383C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3389293" y="3505102"/>
            <a:ext cx="576847" cy="2471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28A7B4BE-CD2B-40A2-BFB6-E33A4AADA157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>
            <a:off x="3375176" y="2718278"/>
            <a:ext cx="590964" cy="267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53DBE1E-95B2-4FEA-8829-B3D0EFCA9AA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455298" y="3232939"/>
            <a:ext cx="180023" cy="125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981ED8A8-61C9-4422-BEA7-7BF434BD356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5613637" y="3232939"/>
            <a:ext cx="18001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500E8334-13D4-4F4B-9A38-11333D1649F3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771972" y="3225056"/>
            <a:ext cx="176292" cy="78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52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Bonne nouvelle! On peut insérer n’importe quel type d’objet dans une collection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Mauvaise nouvelle! A la lecture, on ne sait pas de quel type d’objet il s’agit :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8627BA3-D84C-497E-B483-CD1A1C3AA96F}"/>
              </a:ext>
            </a:extLst>
          </p:cNvPr>
          <p:cNvGrpSpPr/>
          <p:nvPr/>
        </p:nvGrpSpPr>
        <p:grpSpPr>
          <a:xfrm>
            <a:off x="2247900" y="1789163"/>
            <a:ext cx="4648200" cy="1009650"/>
            <a:chOff x="2247900" y="1789163"/>
            <a:chExt cx="4648200" cy="100965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D4B796A0-F935-412C-BF89-EE826159B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7900" y="1789163"/>
              <a:ext cx="4648200" cy="100965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D3480AB-EDBD-4B7A-A106-AC161CDE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4825" y="2575942"/>
              <a:ext cx="2581275" cy="2095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C070D0C2-E7ED-477D-8B67-7C72A240B2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934"/>
          <a:stretch/>
        </p:blipFill>
        <p:spPr>
          <a:xfrm>
            <a:off x="3347864" y="3940276"/>
            <a:ext cx="2673673" cy="647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8008ED-07C2-45B0-AF9B-616EA85DC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7714" y="4643868"/>
            <a:ext cx="5133975" cy="190500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6CD3C57E-E1F7-427D-958A-19BC288B5B0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6CC654C-DC1A-4FAE-997A-51345EFA80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68991EC-EF6C-4BEE-96C8-7F941DCD8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793FF5D4-956B-45DB-9347-9C487F26693E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F1A05463-E166-4B31-AC6B-29D0E7C9116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578137B1-31F4-4E83-9587-FE54DF1645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9A66F0A-0BA9-42EA-B010-075F6BC1B149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9ED09F1-59A0-45FC-B963-8A376367F749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4E83756A-25B6-4096-9F92-C2EC7511A48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107DD10-420C-46D5-B681-306D0A605E20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955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915566"/>
            <a:ext cx="8316930" cy="4032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palier à cette problématique, on peut utiliser un 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cast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problème avec cette méthode est double :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L’utilisateur (en lecture) de la liste est dépendant de celui qui la remplit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n’y a pas de possibilité de savoir à l’avance quels sont les types d’objets de la liste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4F8966-F2AA-4DA1-A2BB-D3797AB45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601" y="1674092"/>
            <a:ext cx="4190798" cy="825650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0268294E-5A6A-4596-A743-C380DF6257C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D77A314B-643E-4D2A-9991-99F610BE95A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7A88EA9-8C07-475D-A4A9-1A23673A3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6174A5FA-3387-4F41-8300-699698F2AC4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CF0FCF89-A347-403E-A271-5F88FCBE1A4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CA23B3ED-AC60-4365-95AF-1E7E12880B17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CFD02264-D793-421A-9F72-C90F3E05244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4FC79601-B12F-4D40-A882-11434638EC7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FFC1F4E6-76FA-446A-A837-DA8276781D3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9989D84-45C6-401A-B73C-F2F597CF69CB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4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palier à cette problématique, Java 5 introduit le concept de « </a:t>
            </a:r>
            <a:r>
              <a:rPr lang="fr-FR" sz="20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generics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fonctionnalité permet de typer une liste, permettant à l’avance de :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Limiter le type d’objets insérable dans la liste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Prévoir le type d’objet à la lecture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fr-FR" sz="2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NB : On ne peut pas mettre de type primitif dans un </a:t>
            </a:r>
            <a:r>
              <a:rPr lang="fr-FR" sz="20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generic</a:t>
            </a:r>
            <a:endParaRPr lang="fr-FR" sz="20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CD0F874-2C7E-40A0-BDEC-4FD8A12AF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728" y="3218239"/>
            <a:ext cx="3076575" cy="86677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114480E-C4F1-4520-98FB-4B298E02BB25}"/>
              </a:ext>
            </a:extLst>
          </p:cNvPr>
          <p:cNvGrpSpPr/>
          <p:nvPr/>
        </p:nvGrpSpPr>
        <p:grpSpPr>
          <a:xfrm>
            <a:off x="4913709" y="3087623"/>
            <a:ext cx="3114675" cy="1068303"/>
            <a:chOff x="4877704" y="3632580"/>
            <a:chExt cx="3114675" cy="10683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14C3438-3C48-4A57-BEE5-0DC4C3BC2E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4792"/>
            <a:stretch/>
          </p:blipFill>
          <p:spPr>
            <a:xfrm>
              <a:off x="4877704" y="3632580"/>
              <a:ext cx="3114675" cy="1068303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A728680-AB47-4683-9874-966372641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704" y="4138232"/>
              <a:ext cx="3114675" cy="562651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BBDE949-872E-4F62-BECA-9D1A64FF177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E4F214D-C055-4BE9-9E63-9D0BA5CD35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8B58FAC-8DED-476A-ADE2-1FEFAADBC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F7637D31-9AC0-42CD-A5AD-9786DA3FA7E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7813675E-3FE6-4F2D-BA59-61B1D05F5EA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93FEF599-6967-47BD-A4C6-1AA5C7EC8E0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D3285B67-65C0-4AF9-8418-930C800DA43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41D58C5-D61D-4F74-A762-DD373A7B51D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1899E8A-04B4-4A34-A45D-125B20C9DED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AFE678E-9269-4E74-8CFF-6D29F8BC1B9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29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notation se fait entre 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&lt;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chevrons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&gt;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après le type de la collection.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Depuis Java 7,  il n’est plus nécessaire de rappeler le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generic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après l’opérateur new. Il suffit de mettre des chevrons vides. On appelle cet opérateur le « </a:t>
            </a:r>
            <a:r>
              <a:rPr lang="fr-FR" sz="20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diamond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 </a:t>
            </a:r>
            <a:r>
              <a:rPr lang="fr-FR" sz="20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operator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: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D0D7B3-A7DD-473C-845B-F58894CEE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1563638"/>
            <a:ext cx="3086100" cy="257175"/>
          </a:xfrm>
          <a:prstGeom prst="rect">
            <a:avLst/>
          </a:prstGeom>
        </p:spPr>
      </p:pic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390B9FE6-AA6F-4526-9596-D9A21109FADE}"/>
              </a:ext>
            </a:extLst>
          </p:cNvPr>
          <p:cNvSpPr/>
          <p:nvPr/>
        </p:nvSpPr>
        <p:spPr>
          <a:xfrm rot="5400000">
            <a:off x="5527874" y="1693651"/>
            <a:ext cx="104475" cy="432048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79107B0E-FD67-4190-917A-719C6068E69D}"/>
              </a:ext>
            </a:extLst>
          </p:cNvPr>
          <p:cNvSpPr/>
          <p:nvPr/>
        </p:nvSpPr>
        <p:spPr>
          <a:xfrm rot="5400000">
            <a:off x="3518746" y="1693652"/>
            <a:ext cx="104475" cy="432048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F1988-6957-47F9-940D-328B091BA836}"/>
              </a:ext>
            </a:extLst>
          </p:cNvPr>
          <p:cNvSpPr/>
          <p:nvPr/>
        </p:nvSpPr>
        <p:spPr>
          <a:xfrm>
            <a:off x="3995936" y="2084821"/>
            <a:ext cx="127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redondant</a:t>
            </a:r>
            <a:endParaRPr lang="fr-FR" dirty="0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F73DBBB-ED08-4C2A-9695-7A877A876D14}"/>
              </a:ext>
            </a:extLst>
          </p:cNvPr>
          <p:cNvCxnSpPr>
            <a:cxnSpLocks/>
          </p:cNvCxnSpPr>
          <p:nvPr/>
        </p:nvCxnSpPr>
        <p:spPr>
          <a:xfrm>
            <a:off x="3570983" y="2014271"/>
            <a:ext cx="424953" cy="255216"/>
          </a:xfrm>
          <a:prstGeom prst="bentConnector3">
            <a:avLst>
              <a:gd name="adj1" fmla="val -806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E4F7DC15-5423-4E46-B17B-5B14B7B664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6043" y="2020105"/>
            <a:ext cx="355351" cy="255121"/>
          </a:xfrm>
          <a:prstGeom prst="bentConnector3">
            <a:avLst>
              <a:gd name="adj1" fmla="val -36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0" name="Image 3089">
            <a:extLst>
              <a:ext uri="{FF2B5EF4-FFF2-40B4-BE49-F238E27FC236}">
                <a16:creationId xmlns:a16="http://schemas.microsoft.com/office/drawing/2014/main" id="{DCE9652B-C967-4D95-B50B-11E8B3EFF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514" y="4011910"/>
            <a:ext cx="3916972" cy="42675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DD203E75-09C0-447D-8F44-68D24173FEA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8C75C68-F034-474E-8AFE-3609008D578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F697474C-FA20-4419-A17F-065607B9F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C6DD845C-7983-4A4D-9D97-B2938D92F9E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0E74267F-7F3E-4F5E-80E9-5232D20ADDD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B32A0C5E-8D6D-4444-9FDF-5302DED2DEC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BCCE74C6-6EF0-4C48-AFEC-DD103095395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61EFD403-F60C-4A9A-B08F-DF7667D9960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34105C5D-404B-40F2-844F-D1213F07687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21E4A22-4706-4700-A277-86D22CB2AFB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620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le cas particulier des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il faut annoncer deux types :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Clr>
                <a:schemeClr val="accent5"/>
              </a:buClr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          Le type des clefs        /       Le type des valeurs</a:t>
            </a:r>
          </a:p>
          <a:p>
            <a:pPr marL="0" indent="0">
              <a:buClr>
                <a:schemeClr val="accent5"/>
              </a:buClr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fr-FR" sz="2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NB : La clef devrait être d’un type immutable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F4BB791-1845-4F9E-AC87-932F6360D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137" y="1923678"/>
            <a:ext cx="5419725" cy="676275"/>
          </a:xfrm>
          <a:prstGeom prst="rect">
            <a:avLst/>
          </a:prstGeom>
        </p:spPr>
      </p:pic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0B2A04AB-6CB5-4B9E-8FC0-0956BEE4E348}"/>
              </a:ext>
            </a:extLst>
          </p:cNvPr>
          <p:cNvSpPr/>
          <p:nvPr/>
        </p:nvSpPr>
        <p:spPr>
          <a:xfrm rot="5400000">
            <a:off x="2287514" y="2441001"/>
            <a:ext cx="104475" cy="432048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6CAA84AE-79AF-46DD-8ECA-723CE82CA6C5}"/>
              </a:ext>
            </a:extLst>
          </p:cNvPr>
          <p:cNvSpPr/>
          <p:nvPr/>
        </p:nvSpPr>
        <p:spPr>
          <a:xfrm rot="5400000">
            <a:off x="2863571" y="2441001"/>
            <a:ext cx="104475" cy="432048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257EA-8362-4AD1-8EC9-6535CD6D54F8}"/>
              </a:ext>
            </a:extLst>
          </p:cNvPr>
          <p:cNvSpPr/>
          <p:nvPr/>
        </p:nvSpPr>
        <p:spPr>
          <a:xfrm>
            <a:off x="3010646" y="1150640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D8CC1-BA56-4383-A58B-DF99ADE75A54}"/>
              </a:ext>
            </a:extLst>
          </p:cNvPr>
          <p:cNvSpPr/>
          <p:nvPr/>
        </p:nvSpPr>
        <p:spPr>
          <a:xfrm>
            <a:off x="2998483" y="1472871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endParaRPr lang="fr-FR" dirty="0"/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718D18E4-BAC3-402A-98BE-40D6D03ABE14}"/>
              </a:ext>
            </a:extLst>
          </p:cNvPr>
          <p:cNvCxnSpPr>
            <a:cxnSpLocks/>
            <a:stCxn id="25" idx="1"/>
          </p:cNvCxnSpPr>
          <p:nvPr/>
        </p:nvCxnSpPr>
        <p:spPr>
          <a:xfrm rot="16200000" flipH="1">
            <a:off x="3956676" y="1668395"/>
            <a:ext cx="366543" cy="2448279"/>
          </a:xfrm>
          <a:prstGeom prst="bentConnector4">
            <a:avLst>
              <a:gd name="adj1" fmla="val 38113"/>
              <a:gd name="adj2" fmla="val 100087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Connecteur droit avec flèche 3071">
            <a:extLst>
              <a:ext uri="{FF2B5EF4-FFF2-40B4-BE49-F238E27FC236}">
                <a16:creationId xmlns:a16="http://schemas.microsoft.com/office/drawing/2014/main" id="{27389D5A-D907-4F6C-A087-D03C0F8D8296}"/>
              </a:ext>
            </a:extLst>
          </p:cNvPr>
          <p:cNvCxnSpPr/>
          <p:nvPr/>
        </p:nvCxnSpPr>
        <p:spPr>
          <a:xfrm>
            <a:off x="2339752" y="2709262"/>
            <a:ext cx="0" cy="36654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D09BF95-CA42-45DF-A0C0-360CE96E410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725A9DF0-0C0A-452D-8414-E942EA611358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C84DF0E-E14D-4A63-9FE6-BE2396DF6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900241FB-42F8-4CAF-9C2E-7FDDD7388B4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5A8FE850-F559-4E04-BEC5-280EBB1BAFC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0C939489-BEBF-48CC-BF53-187F5AC78F3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61D1DFCC-54DD-480E-8652-7AD2FE0FF3D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B25C1D7-954A-4A77-823E-5C1C98462D46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11028CD8-87D6-482D-B2E0-9E2A6B2EBFD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8B34DA3-7215-4D83-BF00-2E015BCE5F8C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3288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plus des méthodes présentes pour chaque type de collection, il existe la classe « 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Collections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contenant un certain nombre de méthodes utilitaires.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 : 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tri de listes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Rendre ses listes non modifiables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Mélanger une liste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Trouver le minimum/maximum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Remplir une liste avec des copies d’un même élément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Compter le nombre d’occurrence d’un élément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Etc…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r">
              <a:buClr>
                <a:schemeClr val="accent5"/>
              </a:buClr>
              <a:buNone/>
            </a:pPr>
            <a:r>
              <a:rPr lang="fr-FR" sz="2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N’hésitez pas à consulter la </a:t>
            </a:r>
            <a:r>
              <a:rPr lang="fr-FR" sz="20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javadoc</a:t>
            </a:r>
            <a:r>
              <a:rPr lang="fr-FR" sz="2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!</a:t>
            </a:r>
          </a:p>
          <a:p>
            <a:pP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FDC4475-385A-4743-AE8D-C08C923866A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EB4C84C-A029-46A7-8613-143E09C1ADE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5A1DCB1-6576-483D-A984-6FCE11042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02EB02C-2ADC-49D6-8428-A3508B0A550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278E949B-AEB4-4689-9142-C55584800FE1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716B8591-A8BF-4C2C-ACC2-8CC1E2D39A4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3DAAB58B-DD70-4341-B4B0-0F9C9312149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C147AA1-D482-472A-AF6E-CED02D00B7A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54DE6FC5-61F4-458F-926A-BD124AC6970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7AFC734-D78D-4088-BEA8-8B8F84B2441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4312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1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Faire une liste de chaîne de caractères et y ajouter quelques éléments.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2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Faire une méthode pour afficher cette liste d’éléments.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3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Trier cette liste d’élément.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4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Faire les mêmes exercice en utilisant une collection triée (par définition).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5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Modéliser un tableau à deux dimensions avec une implémentation de l’interface List.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EE522219-1CF0-4EB5-8030-CD768A21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0" y="0"/>
            <a:ext cx="893629" cy="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2BDFF7-D6B2-4339-A64D-646997AB7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983FAABE-DC1E-4ADE-8704-14ABA675509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1421568D-17A6-41BC-BAF9-56CCA81C8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5FA9F3FC-5813-40B2-928C-B87EDCB4676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94DB1477-D094-43A2-AD0D-53083F9E3A7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C65E5129-5229-44F8-8C46-7DDF7267C5ED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F4AE3AEA-5869-4870-B16F-0894E5D8326D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BF3B2849-9825-4B2D-ACC8-0614CBC828E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02985D00-76DD-41B2-B87D-4952D9358DE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DF81070-459C-40A1-A96C-56B9F514BB2B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9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accent5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6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Créer un objet « Voyageur » identifiable par un numéro de voyageur, un numéro de siège, un nom, et une classe qui peut être « Première/Business/Eco».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7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Créer plusieurs voyageurs et les stocker dans une collection. Le but est de modéliser la file d’attente à l’appel des voyageurs. Les premières sont appelées en premier, puis les business, puis les économies. En cas d’égalité sur leur classe, on les appelle par numéro de siège.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8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Afficher cette collection.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L’API Collection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EE522219-1CF0-4EB5-8030-CD768A21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0" y="0"/>
            <a:ext cx="893629" cy="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1C3F5D1-F420-406F-AAB2-C5CD429F066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4149B22-E2F6-435E-8CC7-FE412C8F3795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46F52BD-A885-4D5E-9820-736A89FA6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39FEDA05-322D-4E44-BFA9-41127E02152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9C974E61-3617-4822-8376-9A3B761F26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AFEBD1E-665B-4530-8520-42E79419C78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28F688-C82E-44B2-9E88-061AECD367B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C097B54E-DDFD-4824-AD12-57B9C7309C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505DEC1E-36AD-4660-B528-3BE6074395C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890FE86-905B-4F24-A5B9-67A4F5361CC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01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5 : </a:t>
            </a:r>
          </a:p>
          <a:p>
            <a:pPr marL="0" indent="0" algn="ctr">
              <a:buFont typeface="Lucida Grande"/>
              <a:buNone/>
            </a:pPr>
            <a:r>
              <a:rPr lang="fr-FR" sz="6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4098" name="Picture 2" descr="RÃ©sultat de recherche d'images pour &quot;neo&quot;">
            <a:extLst>
              <a:ext uri="{FF2B5EF4-FFF2-40B4-BE49-F238E27FC236}">
                <a16:creationId xmlns:a16="http://schemas.microsoft.com/office/drawing/2014/main" id="{885B68EE-BE48-4F91-B405-BA0A7057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83260"/>
            <a:ext cx="129614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0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lecture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/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écriture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dans les fichiers en Java est un concept assez complexe. Il souffre d’une API vieillissante qui a été réécrite au fil des années.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existe donc de nombreux moyens d’effectuer les mêmes actions avec un code plus ou moins compréhensible et plus ou moins performant.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2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les Objets, le transtypage ne peut se faire automatiquement que si le type de la valeur à affecter est soit un </a:t>
            </a: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sous-type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soit une </a:t>
            </a: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implémentation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du type de la variable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EE7DBCB-CD8E-4EE8-A4F1-6F0D614F9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12" y="3146977"/>
            <a:ext cx="3686175" cy="8191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0F543CA-3F8F-4828-AD20-87A3EBE661FF}"/>
              </a:ext>
            </a:extLst>
          </p:cNvPr>
          <p:cNvSpPr/>
          <p:nvPr/>
        </p:nvSpPr>
        <p:spPr>
          <a:xfrm>
            <a:off x="3482598" y="241761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Est un sous-type de</a:t>
            </a:r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60D59B-52E8-4F45-8807-481DC8ECB7DE}"/>
              </a:ext>
            </a:extLst>
          </p:cNvPr>
          <p:cNvSpPr/>
          <p:nvPr/>
        </p:nvSpPr>
        <p:spPr>
          <a:xfrm>
            <a:off x="3861708" y="431315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implémente</a:t>
            </a:r>
            <a:endParaRPr lang="fr-FR" dirty="0"/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240EE30-8295-4B23-8610-D3F0C0F3E329}"/>
              </a:ext>
            </a:extLst>
          </p:cNvPr>
          <p:cNvCxnSpPr>
            <a:cxnSpLocks/>
            <a:endCxn id="39" idx="3"/>
          </p:cNvCxnSpPr>
          <p:nvPr/>
        </p:nvCxnSpPr>
        <p:spPr>
          <a:xfrm rot="16200000" flipV="1">
            <a:off x="5542672" y="2721004"/>
            <a:ext cx="544702" cy="3072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3DA3756E-0159-4069-B577-15FFC3E43CDA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3131840" y="2602276"/>
            <a:ext cx="350758" cy="5447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5E0C238A-B5EB-43F4-8406-9B0A0B2DEC5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3482598" y="3966127"/>
            <a:ext cx="379110" cy="5316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CE18B247-3972-46D7-870D-EE8E57FFF984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5211016" y="4047437"/>
            <a:ext cx="521658" cy="3791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29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8352933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il existe 2 APIs qui permettent de manipuler les fichiers :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L’API 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I/O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L’API 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NIO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&amp; 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NIO 2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(pour new I/O)</a:t>
            </a:r>
            <a:endParaRPr lang="fr-FR" sz="2800" dirty="0">
              <a:solidFill>
                <a:schemeClr val="accent4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Pourquoi NIO et NIO 2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plutôt que I/O ?</a:t>
            </a:r>
            <a:endParaRPr lang="fr-FR" sz="2800" dirty="0">
              <a:solidFill>
                <a:schemeClr val="accent4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10242" name="Picture 2" descr="https://lh3.googleusercontent.com/NidH1eDXUva3xPSq66Y-wxyszvAs9nSksswTv6Zq5P1drscjQii6YoSJJXd6G7GO9nVYwA=s85">
            <a:extLst>
              <a:ext uri="{FF2B5EF4-FFF2-40B4-BE49-F238E27FC236}">
                <a16:creationId xmlns:a16="http://schemas.microsoft.com/office/drawing/2014/main" id="{DD4627FC-3472-488C-9962-6510ECC9E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9"/>
          <a:stretch/>
        </p:blipFill>
        <p:spPr bwMode="auto">
          <a:xfrm rot="1800000">
            <a:off x="6147945" y="1629947"/>
            <a:ext cx="809625" cy="7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Ã©sultat de recherche d'images pour &quot;java io&quot;">
            <a:extLst>
              <a:ext uri="{FF2B5EF4-FFF2-40B4-BE49-F238E27FC236}">
                <a16:creationId xmlns:a16="http://schemas.microsoft.com/office/drawing/2014/main" id="{6B5804F7-00DE-4C57-8F5D-5387F4A3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80613"/>
            <a:ext cx="3505572" cy="232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E46CAFD0-AD90-46A0-A710-B71966385E4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E8E343A-B783-4977-B3B2-629EDFB5688A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90E976E3-AA6A-43CC-A582-E8D7BFE6E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18B6C42B-6D61-4246-8B00-6C39BE4CE39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DC57D6C6-96D1-4837-9FA1-B1908E97EC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56DBAFA7-CE45-41BF-971B-7BAE24A1E16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A9EF51A-50A2-4CF3-86C7-8488CA26C07A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EAF1439-E1CE-4575-9BFF-040FA028AA0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E41E8A7-B921-4E03-A152-BB15B70C3E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09404EC-0EF6-4A2C-ABE2-CFFB7746285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7D9633-CE48-43CE-AE07-9B362668269B}"/>
              </a:ext>
            </a:extLst>
          </p:cNvPr>
          <p:cNvSpPr/>
          <p:nvPr/>
        </p:nvSpPr>
        <p:spPr>
          <a:xfrm rot="19392994">
            <a:off x="3221242" y="4187537"/>
            <a:ext cx="140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Compliqué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8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5655059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la nomenclature Java, on se positionne du point de vue du programme : 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InputStream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entre dans le programme, il est dédié à la lecture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OutputStream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sort du programme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(et donc écrit dans un fichier)</a:t>
            </a:r>
          </a:p>
          <a:p>
            <a:pPr>
              <a:buClr>
                <a:schemeClr val="accent4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flux ouvert consomme potentiellement de la ressource et peut bloquer en lecture/écriture certains fichiers. Il doit être fermé après utilisation !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14338" name="Picture 2" descr="RÃ©sultat de recherche d'images pour &quot;java&quot;">
            <a:extLst>
              <a:ext uri="{FF2B5EF4-FFF2-40B4-BE49-F238E27FC236}">
                <a16:creationId xmlns:a16="http://schemas.microsoft.com/office/drawing/2014/main" id="{A19930DE-F738-4520-9DC6-BE1D0477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36" y="847071"/>
            <a:ext cx="1075184" cy="10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Ã©sultat de recherche d'images pour &quot;file&quot;">
            <a:extLst>
              <a:ext uri="{FF2B5EF4-FFF2-40B4-BE49-F238E27FC236}">
                <a16:creationId xmlns:a16="http://schemas.microsoft.com/office/drawing/2014/main" id="{5B0E3C78-93F0-4730-AE8E-D5B1FB76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8" y="2996517"/>
            <a:ext cx="2019248" cy="10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CB8BD0-E8DF-43A7-96E0-496FB73D8032}"/>
              </a:ext>
            </a:extLst>
          </p:cNvPr>
          <p:cNvSpPr/>
          <p:nvPr/>
        </p:nvSpPr>
        <p:spPr>
          <a:xfrm>
            <a:off x="6757617" y="483518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Programme Java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9F123B-0A5E-4098-BF07-BB5A56A7BED0}"/>
              </a:ext>
            </a:extLst>
          </p:cNvPr>
          <p:cNvSpPr/>
          <p:nvPr/>
        </p:nvSpPr>
        <p:spPr>
          <a:xfrm>
            <a:off x="7117139" y="4234587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Fichier(s)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File/Path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1942D-8CF7-413A-A188-AFF271D06C76}"/>
              </a:ext>
            </a:extLst>
          </p:cNvPr>
          <p:cNvSpPr/>
          <p:nvPr/>
        </p:nvSpPr>
        <p:spPr>
          <a:xfrm rot="5400000">
            <a:off x="7744856" y="2203246"/>
            <a:ext cx="163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OutputStream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F84AA7-7E5D-421D-9222-E94EF7D9AE7C}"/>
              </a:ext>
            </a:extLst>
          </p:cNvPr>
          <p:cNvSpPr/>
          <p:nvPr/>
        </p:nvSpPr>
        <p:spPr>
          <a:xfrm rot="16200000">
            <a:off x="5989278" y="2247833"/>
            <a:ext cx="148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InputStream</a:t>
            </a: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36C21DB-98FF-4247-A38C-A73810C3D410}"/>
              </a:ext>
            </a:extLst>
          </p:cNvPr>
          <p:cNvSpPr/>
          <p:nvPr/>
        </p:nvSpPr>
        <p:spPr>
          <a:xfrm rot="5400000">
            <a:off x="7475345" y="2232149"/>
            <a:ext cx="789065" cy="3693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9C925B8-89B2-4AE6-B687-E420C1BB252C}"/>
              </a:ext>
            </a:extLst>
          </p:cNvPr>
          <p:cNvSpPr/>
          <p:nvPr/>
        </p:nvSpPr>
        <p:spPr>
          <a:xfrm rot="16200000">
            <a:off x="7070758" y="2214340"/>
            <a:ext cx="789065" cy="3693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55BB38-53AD-4293-BD11-785731DA491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59255C18-E7B0-4F8D-8B70-EA64935F5FE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CF423244-6F92-491F-92E0-B48E3017E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0971E2DF-68BF-46B6-B971-1E948AA9D18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0533088E-9F48-40A2-8C88-68DAFFE35ECD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5E883A04-E8A2-401E-AD03-DA7997EBC7B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D096604A-0A2D-4FFD-8E18-2BD3823BF32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35EB5CB5-D158-42A3-BF1F-C0B6B364515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A663D2E9-6DB6-42E6-B27A-11FC585E1FB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467D7B4-BDF9-4036-9F83-1F396D41A3E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605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fichier en Java est représenté par un Objet sur lequel on va exécuter des actions.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fichier peut à la fois représenter :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fichier physique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répertoire physique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chemin relatif ou absolu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lien symbolique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FA08887-05A8-4338-86B6-339F7FA9932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B89ECFE-78C2-4D88-BFD4-9DA2033B517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9F7595A3-B14D-4417-8139-C44C84D8E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53291A6-2C1A-4FBB-AD57-361FDED6046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34622CD2-C9B6-48CD-BE62-EFFA7C160540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5CAFCFD7-995B-416E-B52C-4FA731D2926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12152E3-0AF3-465E-9082-2E6ECCA8BFAA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94B2F6E3-F8EA-4016-908E-060B800FBAB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343042C0-A006-4FD4-B569-0F3817B32E0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00D055F-B62B-42FE-9B9E-43A6D375FD9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163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l’api NIO, cet objet-fichier est symbolisé par l’interface « </a:t>
            </a:r>
            <a:r>
              <a:rPr lang="fr-FR" sz="24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Path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représente un élément du système de fichiers « </a:t>
            </a:r>
            <a:r>
              <a:rPr lang="fr-FR" sz="24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FileSystem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est stocké dans un système de stockage « </a:t>
            </a:r>
            <a:r>
              <a:rPr lang="fr-FR" sz="24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FileStorage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tout manipulé grâce à des méthodes statiques des classes « </a:t>
            </a:r>
            <a:r>
              <a:rPr lang="fr-FR" sz="24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Files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et « </a:t>
            </a:r>
            <a:r>
              <a:rPr lang="fr-FR" sz="24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Paths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et « </a:t>
            </a:r>
            <a:r>
              <a:rPr lang="fr-FR" sz="24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FileSystems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3EEA95E-DA40-4718-BD66-86CE713F8D9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85410EB-F8BF-4A47-868F-4F4E67F1A34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534CA0F6-CF75-433E-AB5F-0E951F194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FBC0CE4F-A437-4A23-814E-BCB7C8EC949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AB1F8B4E-4334-4083-8494-CE49FB42F2A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A39F56F9-9C6B-4361-8596-F6DB7BB5DBA0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1A927707-2B8B-4E16-9590-DEF1E511E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C0985E6-076C-4293-B4D4-25A089DE571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09ED20D-41B2-490C-8FB0-66020B969E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6F53B2E-F06D-4B39-B307-D26E7D80F9A9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8575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manière de traiter les fichiers est différente selon les OS. </a:t>
            </a: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cette raison, </a:t>
            </a:r>
            <a:r>
              <a:rPr lang="fr-FR" sz="22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Path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une interface. Il existe plusieurs implémentations de cette interface en fonction du système de fichier sur lequel on se trouve.</a:t>
            </a: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ne peut donc pas créer d’instance avec le mot-clef « new ». </a:t>
            </a: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C’est la classe </a:t>
            </a:r>
            <a:r>
              <a:rPr lang="fr-FR" sz="22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Paths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qui nous permet de créer un nouveau Path sans avoir à se soucier du type de l’implémentation.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DAEB3E-4B9F-49B8-B9F8-8DE3F30687A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F45F905-D786-4D11-97CD-C62F5909C99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18BF1D2F-1686-42D8-8732-C7FF6A1C3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72A4301E-3D0D-400B-8F24-28C9BE73F130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E9EF2848-6208-467F-8032-1966F26C5580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00CF82B1-2EA6-45E8-8A3A-DC3D5B4CCB6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6E21DE8C-21F1-4032-B4A1-F4217E99DC9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E1D2521-BEBD-4A3B-B026-234EA79C90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0F93D2FB-F159-48D9-B9FC-28591121BA0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B690971-855C-4D6B-966C-71B82CE2B3E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8155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créer un nouveau Path :</a:t>
            </a: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 morceau de code indique que l’on crée en mémoire un lien vers un fichier « potentiel ». </a:t>
            </a:r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(Ici on utilise un chemin relatif)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classe « Path » ne contient pas d’opération sur les fichiers, mais que sur le chemin :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getParent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toAbsolutePath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startsWith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()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etc…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E61065-D538-441E-A5CA-FEFDB4FDD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1523109"/>
            <a:ext cx="2971800" cy="47625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2D3716AF-2A1B-421A-80FE-444B5CFE1BA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F77EFBB-5327-41C7-9A2E-4CF184A8580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CF840D8B-8EB9-4D39-9680-F1892E9B8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3E1D94B4-9C62-4779-AF17-98950DE67C7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82A6F595-FC13-45E5-8264-0CF1B19904D0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BFDF58E1-F8BD-42EA-BF20-9B9C105FE6B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69A04E66-1A97-4953-930E-37495AF29504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EBA8976-829D-43D2-8926-0F0CC15798E9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9773CEBC-AA3C-4A6F-A8A7-34EE1096D58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17B74CA-3800-4E0B-9CFB-AB8E3D7E2C8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0584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effectuer des manipulations de fichiers, on passe par les méthodes statiques de la classe Files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BA2803B-6721-4A62-88FB-4ECFE7CD1EA7}"/>
              </a:ext>
            </a:extLst>
          </p:cNvPr>
          <p:cNvGrpSpPr/>
          <p:nvPr/>
        </p:nvGrpSpPr>
        <p:grpSpPr>
          <a:xfrm>
            <a:off x="935691" y="1944392"/>
            <a:ext cx="7524750" cy="2714625"/>
            <a:chOff x="935691" y="1944392"/>
            <a:chExt cx="7524750" cy="271462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8BF6591-CEDE-461A-AA0E-D43DE09CD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691" y="1944392"/>
              <a:ext cx="7524750" cy="2714625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0664066-1F01-4E69-BB32-9C50E1F8C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0966" y="4070207"/>
              <a:ext cx="3419475" cy="257175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78BFE8D-7360-42C6-BC47-E88E845FBDA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0A200D6-C901-4C44-A30C-ED78FD0A6EC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71DD930-9063-41E4-A85F-C5E14EE37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5B1A99C8-6E86-48AF-B051-3AC0AA6986B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2716DA3-16D9-4E10-9B82-9D349B07782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B8D4B6E6-D71E-4720-BCF3-33FC0E86C3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E7081178-2327-4B67-954E-463AF2D20432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376C7EB5-389C-4A4F-9124-E056973686E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E8F5967B-6751-4456-A453-881634DEC1C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0332224-0DC9-431E-97AF-4EC71F64836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333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Attention ! Les méthodes de la classe Files sont souvent sujettes à jeter des exceptions.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 : il est impossible d’écrire dans un fichier qui n’existe pas.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ce faire, on utilise le mécanisme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try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/catch pour attraper les éventuelles exceptions :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A6F8D-482B-47D9-92DE-A271BE8E7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337" y="3651870"/>
            <a:ext cx="4505325" cy="12192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474C2424-10A8-4909-B5D7-F7C2688CEE9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0C71A924-E10C-44BB-9EA4-454729E65A7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72C3A611-C275-45D0-9015-4C6F76AD0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6BC6EDE5-B11A-48B7-AF9E-6ECCD5DE424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DD2406CC-76C7-4AE2-8D20-1982DDE4C44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B77BE440-3E52-4EC0-BF38-87FB1401F86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1A3BE978-0BF3-4D11-98DC-7C3E168AFE6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56C0AA69-7DC3-4EE7-A963-0A2DF27A946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7E2DC6D-93CA-411C-945A-1789A64BDBB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E4B2595-37B2-422E-B5C7-186CCCA80F7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6145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y a 65 méthodes dans la classe Files, voici quelques méthodes utiles :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copy / move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createFile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createDirectory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createDirectories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createTempFile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createTempDirectory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delete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deleteIfExist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exists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isDirectory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lines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/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readAllLines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write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4"/>
              </a:buClr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4"/>
              </a:buClr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4"/>
              </a:buClr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r">
              <a:buClr>
                <a:schemeClr val="accent4"/>
              </a:buClr>
              <a:buNone/>
            </a:pPr>
            <a:r>
              <a:rPr lang="fr-FR" sz="19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Plus d’info sur la doc officielle : https://docs.oracle.com/javase/8/docs/api/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228A9E9-40C6-47E0-9F64-3B9E7BB63AFE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19FE830-16E3-4C12-8098-02EE2CD6C1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13E6BC7C-76EE-4B04-9CF6-BA66C8439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7BBCD65A-C28E-453E-A75C-BCEE5B76209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9E32E2C0-E286-4D98-9AB3-74D510279DD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FC280799-429B-4619-BDD2-394A45F33E1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AB3A6711-E5C1-4D5C-8E55-BD8A87EC36F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09285B4A-09C8-4FE2-908C-F4A44182E8B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EEAE670B-4026-4BC7-A674-DB805E200FA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A71CBB-DE6E-44FD-873F-948EA11B29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9028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Point d’attention : La méthode « 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readAllLines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charge la totalité du fichier en mémoire. Ce qui peut être problématique…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lecture d’un gros fichier doit être traité différemment. Il faut lire le fichier ligne par ligne.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Voici un exemple d’implémentation avec l’API I/O et la classe « </a:t>
            </a:r>
            <a:r>
              <a:rPr lang="fr-FR" sz="26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BufferedReader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AFD5417-0E3B-4652-B85D-C6622D2850B8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E67ED32-3D06-4451-8ADA-3333D7907EE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B93D0C7-56E4-4A29-9881-D3B6812F5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1E0DFAE8-6479-416B-A74A-4A210667A64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1E35A27-9CE7-42C9-94EF-57DEB689210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7CF539AB-6624-4C6A-8E06-BF57C74FC14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50E98A76-1F72-4BF8-88C1-334C6845241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A4E4414-461C-48A0-AF73-4C32676AA21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8DC9C425-7D6C-44AD-B7A3-5EC88EF11C5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7B8546C-5FE3-42EA-A032-2237A7D6791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52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certains cas, il va être nécessaire d’effectuer l’opération de transtypage inverse. Dans ce cas, il faut explicitement demander au compilateur d’effectuer un transtypage.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opération s’appelle un « </a:t>
            </a:r>
            <a:r>
              <a:rPr lang="fr-FR" sz="2400" dirty="0" err="1">
                <a:solidFill>
                  <a:schemeClr val="bg2"/>
                </a:solidFill>
                <a:latin typeface="BNPP Sans Extra Bold" panose="02000503020000020004" pitchFamily="50" charset="0"/>
              </a:rPr>
              <a:t>cast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 Le type voulu est alors noté explicitement entre parenthèses devant la variable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3BC69FE7-DDE7-48B4-956A-88C892730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015083"/>
            <a:ext cx="3638550" cy="68580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C3AF0CD8-07AD-4711-800C-4D84772C8C7E}"/>
              </a:ext>
            </a:extLst>
          </p:cNvPr>
          <p:cNvGrpSpPr/>
          <p:nvPr/>
        </p:nvGrpSpPr>
        <p:grpSpPr>
          <a:xfrm>
            <a:off x="4741150" y="4015084"/>
            <a:ext cx="3919962" cy="682108"/>
            <a:chOff x="4741150" y="4015084"/>
            <a:chExt cx="3919962" cy="68210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B0BBC52-3383-4E07-88B7-E7C84CB1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1150" y="4015084"/>
              <a:ext cx="3919962" cy="682108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9627A7C-E0FD-44CE-817A-26A907225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5502" b="-1665"/>
            <a:stretch/>
          </p:blipFill>
          <p:spPr>
            <a:xfrm rot="10800000">
              <a:off x="7715184" y="4083918"/>
              <a:ext cx="135627" cy="251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2984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5260776" y="816118"/>
            <a:ext cx="37397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Ouverture du flux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Lecture du flux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(utilisation d’une affectation au sein d’un </a:t>
            </a:r>
            <a:r>
              <a:rPr lang="fr-FR" sz="1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while</a:t>
            </a:r>
            <a:r>
              <a:rPr lang="fr-FR" sz="1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Traitement de la ligne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Fermeture du flux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Gestion d’exception à la fermeture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12E9F2-6B12-403F-BFA2-FDA3B7A81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0" y="786108"/>
            <a:ext cx="3886200" cy="391477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871B436-BD4E-4C16-AE66-700B5F58CC7A}"/>
              </a:ext>
            </a:extLst>
          </p:cNvPr>
          <p:cNvCxnSpPr>
            <a:cxnSpLocks/>
          </p:cNvCxnSpPr>
          <p:nvPr/>
        </p:nvCxnSpPr>
        <p:spPr>
          <a:xfrm flipV="1">
            <a:off x="4530405" y="1155006"/>
            <a:ext cx="730371" cy="2793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E5CE60D-D304-4FC2-B2A8-D6D763CC807B}"/>
              </a:ext>
            </a:extLst>
          </p:cNvPr>
          <p:cNvCxnSpPr>
            <a:cxnSpLocks/>
          </p:cNvCxnSpPr>
          <p:nvPr/>
        </p:nvCxnSpPr>
        <p:spPr>
          <a:xfrm>
            <a:off x="4694547" y="1851670"/>
            <a:ext cx="5662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C02A3CB-6AFB-4B14-AF24-DE6A9CE62A4C}"/>
              </a:ext>
            </a:extLst>
          </p:cNvPr>
          <p:cNvCxnSpPr>
            <a:cxnSpLocks/>
          </p:cNvCxnSpPr>
          <p:nvPr/>
        </p:nvCxnSpPr>
        <p:spPr>
          <a:xfrm>
            <a:off x="3563888" y="3507854"/>
            <a:ext cx="15841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A7C1A80-8A71-4094-BFFE-781906892563}"/>
              </a:ext>
            </a:extLst>
          </p:cNvPr>
          <p:cNvCxnSpPr>
            <a:cxnSpLocks/>
          </p:cNvCxnSpPr>
          <p:nvPr/>
        </p:nvCxnSpPr>
        <p:spPr>
          <a:xfrm>
            <a:off x="3347863" y="4083918"/>
            <a:ext cx="1800201" cy="144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BF62B70-6562-4E43-8857-D692AA80B41D}"/>
              </a:ext>
            </a:extLst>
          </p:cNvPr>
          <p:cNvCxnSpPr>
            <a:cxnSpLocks/>
          </p:cNvCxnSpPr>
          <p:nvPr/>
        </p:nvCxnSpPr>
        <p:spPr>
          <a:xfrm>
            <a:off x="3347863" y="2290257"/>
            <a:ext cx="1800201" cy="386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FCE7345-2891-433A-82E7-E2D73AC6F07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3E01F01-50F2-4D3F-8E7F-E4372D595D8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0DB2F8E-6BC5-49CD-B062-D27E96240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127748A-4535-4504-A3B7-28BF49A2A5E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6B6FBEC6-7987-4223-8B2E-93BA8B3661C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013B9A9C-02DF-4F6A-BEE9-D50C93BE474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897BE3E-E178-46AE-913D-9F4CE4335E1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24A6E5BE-49D9-448A-A75F-B7F657935CA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CAA7685D-D2EB-49C3-8998-0260D3330FD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3E2F00C-CCFD-45D5-923D-A1AEB022451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1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375284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Depuis Java 7, il existe la fonctionnalité « </a:t>
            </a:r>
            <a:r>
              <a:rPr lang="fr-FR" sz="24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try-with-resources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qui ferme automatiquement toute ressource implémentant l’interface « 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Closeable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18FFD49-E57A-4CB8-ADD7-168665154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77" y="1609355"/>
            <a:ext cx="3752850" cy="2314575"/>
          </a:xfrm>
          <a:prstGeom prst="rect">
            <a:avLst/>
          </a:prstGeom>
        </p:spPr>
      </p:pic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D046BA5C-DBBC-4DD7-B71D-11C05167D9E8}"/>
              </a:ext>
            </a:extLst>
          </p:cNvPr>
          <p:cNvSpPr/>
          <p:nvPr/>
        </p:nvSpPr>
        <p:spPr>
          <a:xfrm>
            <a:off x="4818179" y="2009989"/>
            <a:ext cx="3159299" cy="36003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396617E-44D6-449F-9AAD-C6989EEE2DF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C27A348-71AA-4795-B38C-0AF9762C0F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0A97FAE-716E-48F5-9154-66B2FD34E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4978F232-816E-4381-B9E4-E27A1E202C1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741338A8-E7FA-42B3-BC0F-E74AA0AA186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8CF3EF94-7952-44E0-BC9A-64078BECE12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BF26D23D-5182-436B-A8F1-4F5CC127D79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37FEFF6-B23A-4900-A8D6-FAB94A37C65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D6344F0D-FE34-467E-8682-11A466487D6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89BFC1F-B07A-4AD9-BF30-741EB2B574D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43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accent4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1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Créer un fichier texte et collez-y les paroles de votre chanson préférée (ou votre livre, ou votre article Wikipédia préféré, ça marche aussi)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2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Développer une méthode qui permet de compter l’occurrence de chaque mot 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3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Ecrire ces informations dans un fichier « occurrence.txt »</a:t>
            </a:r>
          </a:p>
          <a:p>
            <a:pPr marL="0" indent="0">
              <a:buNone/>
            </a:pPr>
            <a:endParaRPr lang="fr-FR" sz="2600" dirty="0">
              <a:solidFill>
                <a:schemeClr val="accent4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4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Ecrire en fin de fichier le total du nombre de mots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5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Développer une méthode qui trouve le mot le plus présent dans votre texte. En cas d’égalité, renvoyez la liste des mots les plus présents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L’API NIO</a:t>
            </a:r>
          </a:p>
        </p:txBody>
      </p:sp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91695E7C-1F6D-4F73-A980-AEDE0137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370" y="0"/>
            <a:ext cx="893629" cy="8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58219491-1641-4E79-B10A-AFADF4FD9F4E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F08490B-6F34-4F8A-8516-AA9CC859808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03858C7E-0E1B-45D7-BFBF-AF3E5B77A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A5D10444-D8E2-42F1-815A-B2F6F28037A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52159844-62E1-4779-AB3F-88B7A12A763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42439AAA-67DD-48B0-A992-91B8829EA75D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AB39ACA8-6675-431C-8F2D-AEF03478DA5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18C50019-2AF8-45BF-A30F-DF907A55164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C370432E-6B7C-468B-9686-0B995FD3901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0B08E55-6759-49F4-9AC9-D2030805078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9829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Pour aller plus loin…</a:t>
            </a:r>
          </a:p>
        </p:txBody>
      </p:sp>
      <p:pic>
        <p:nvPicPr>
          <p:cNvPr id="5122" name="Picture 2" descr="RÃ©sultat de recherche d'images pour &quot;pirate longue vue&quot;">
            <a:extLst>
              <a:ext uri="{FF2B5EF4-FFF2-40B4-BE49-F238E27FC236}">
                <a16:creationId xmlns:a16="http://schemas.microsoft.com/office/drawing/2014/main" id="{63BEC6B1-CE61-425E-9664-4CDDD1D80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9862"/>
            <a:ext cx="1279029" cy="12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05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Voici les chapitres que vous pouvez étudier pour aller plus loin :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annotations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blocs statiques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classes avec des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generics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L’API I/O (avancée)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expressions régulières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L’introspection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multithread et la programmation concurrente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APIs Java 8</a:t>
            </a:r>
          </a:p>
          <a:p>
            <a:pPr lvl="1">
              <a:buClr>
                <a:schemeClr val="accent6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Stream</a:t>
            </a:r>
          </a:p>
          <a:p>
            <a:pPr lvl="1">
              <a:buClr>
                <a:schemeClr val="accent6"/>
              </a:buClr>
              <a:buFontTx/>
              <a:buChar char="-"/>
            </a:pP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Optional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Pour aller plus loin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5E7152-6E31-4B65-B39F-7A389F99DC7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853CC139-7A1C-4868-81F8-404E0DBF172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8515CAC6-7752-4908-AA8B-C56772495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CA999A00-BA32-4F50-A522-46529046B27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C7C7EDB-F9E9-4610-ADA6-63AABAE4D8C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BF89D3A0-0E74-46C6-9CB6-722958AA1F1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DD7167AA-736A-4958-80BE-FE8F41D99AD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494E2CDE-4C4E-4A9F-AFC4-DD2435D8AEB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49C77463-3031-4D0B-9677-998C8D11809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7DE8D5E-60AE-4018-9C36-4BE71DBE821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1737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38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Félicitations ! 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Vous avez survécu aux APIs Java !</a:t>
            </a:r>
          </a:p>
          <a:p>
            <a:pPr marL="0" indent="0" algn="ctr"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ce stade, vous savez  :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Faire du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cast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du transtypage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Utiliser des énumérations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Lire et utiliser une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Javadoc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ce qui vous ouvre grandement les portes du langage !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Manipuler des chaînes de caractères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Utiliser les APIs Collection intelligemment 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Lire et écrire dans un fichier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755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réviser (ou aller plus loin) :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5"/>
              </a:rPr>
              <a:t>http://blog.paumard.org/cours/java/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6"/>
              </a:rPr>
              <a:t>http://blog.paumard.org/cours/java-api/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Exercices :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7"/>
              </a:rPr>
              <a:t>https://www.codewars.com/kata/5667e8f4e3f572a8f2000039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8"/>
              </a:rPr>
              <a:t>https://www.codewars.com/kata/54ff3102c1bad923760001f3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9"/>
              </a:rPr>
              <a:t>https://www.codewars.com/kata/554b4ac871d6813a03000035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10"/>
              </a:rPr>
              <a:t>https://www.codewars.com/kata/57cebe1dc6fdc20c57000ac9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11"/>
              </a:rPr>
              <a:t>https://www.codewars.com/kata/54c27a33fb7da0db0100040e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12"/>
              </a:rPr>
              <a:t>https://www.codewars.com/kata/54ba84be607a92aa900000f1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  <a:hlinkClick r:id="rId13"/>
              </a:rPr>
              <a:t>https://www.codewars.com/kata/5656b6906de340bd1b0000ac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265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42" name="Picture 2" descr="RÃ©sultat de recherche d'images pour &quot;that's all folks&quot;">
            <a:extLst>
              <a:ext uri="{FF2B5EF4-FFF2-40B4-BE49-F238E27FC236}">
                <a16:creationId xmlns:a16="http://schemas.microsoft.com/office/drawing/2014/main" id="{3106920A-6A42-43A7-A1D5-7AAB7CCE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2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Cast et Transtypage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3951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opération passe à la compilation, mais peut engendrer des erreurs à l’exécution.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039523F-9EE5-4623-949F-37243105DF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9F2AE0-A9A4-4467-BC81-591E6D8EFFC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A5433B8-1476-488C-83BD-2E2C741F8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BB2E348-7CDF-47C5-ADDB-2E7F4A851B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79187B2-A969-427D-95D7-EDF71114277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A44A0D8-DBD9-4B47-B8CF-F572A5C69D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358465D1-5E1A-4455-889F-2422DCAA56D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2FDB829-8EF2-4210-99AD-63894553F04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F2478A1-DA93-44F9-8627-8D96D9547E1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D474A6-15C4-43A7-9D28-7883C23A530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5FFA452-EC76-4377-9E6B-B782CA4CF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493" y="2409141"/>
            <a:ext cx="4333875" cy="666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59CD6E-CF32-448F-A7D5-5240F200A1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026"/>
          <a:stretch/>
        </p:blipFill>
        <p:spPr>
          <a:xfrm>
            <a:off x="1329180" y="3485636"/>
            <a:ext cx="4752523" cy="26313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1DEC603-BEF6-4DD4-8DD6-63F32A2A9C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11"/>
          <a:stretch/>
        </p:blipFill>
        <p:spPr>
          <a:xfrm>
            <a:off x="1493107" y="3748773"/>
            <a:ext cx="4424659" cy="2631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EA2784-3E72-4A59-8614-D836A92F6203}"/>
              </a:ext>
            </a:extLst>
          </p:cNvPr>
          <p:cNvSpPr/>
          <p:nvPr/>
        </p:nvSpPr>
        <p:spPr>
          <a:xfrm>
            <a:off x="1835995" y="2443333"/>
            <a:ext cx="1669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Transtypage implicite</a:t>
            </a:r>
            <a:endParaRPr lang="fr-FR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B94ECD-665D-4220-AAF9-1E577A639BD2}"/>
              </a:ext>
            </a:extLst>
          </p:cNvPr>
          <p:cNvSpPr/>
          <p:nvPr/>
        </p:nvSpPr>
        <p:spPr>
          <a:xfrm>
            <a:off x="1835995" y="2768304"/>
            <a:ext cx="1645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Transtypage explicite</a:t>
            </a:r>
            <a:endParaRPr lang="fr-FR" sz="1200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3E90AD34-BFD2-4AA0-B12A-DE961EAA6742}"/>
              </a:ext>
            </a:extLst>
          </p:cNvPr>
          <p:cNvCxnSpPr>
            <a:cxnSpLocks/>
          </p:cNvCxnSpPr>
          <p:nvPr/>
        </p:nvCxnSpPr>
        <p:spPr>
          <a:xfrm rot="5400000">
            <a:off x="6134524" y="3147165"/>
            <a:ext cx="521658" cy="3791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64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523D4F88945438090F523E49003BF" ma:contentTypeVersion="1" ma:contentTypeDescription="Crée un document." ma:contentTypeScope="" ma:versionID="9d753082163452bcd44bbbc479a69db7">
  <xsd:schema xmlns:xsd="http://www.w3.org/2001/XMLSchema" xmlns:xs="http://www.w3.org/2001/XMLSchema" xmlns:p="http://schemas.microsoft.com/office/2006/metadata/properties" xmlns:ns2="35c5c33b-981a-446f-bcf0-c1ac5e01398f" targetNamespace="http://schemas.microsoft.com/office/2006/metadata/properties" ma:root="true" ma:fieldsID="c279b7078b68e10485db7a3300786436" ns2:_="">
    <xsd:import namespace="35c5c33b-981a-446f-bcf0-c1ac5e01398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5c33b-981a-446f-bcf0-c1ac5e0139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BEA497-6457-417E-818A-E9F88A76D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c5c33b-981a-446f-bcf0-c1ac5e013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36C0E-C679-4FC5-9B4E-A7D4914D4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DE8E7-DB7F-4052-B8B7-0E20215EC8F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5c5c33b-981a-446f-bcf0-c1ac5e01398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18751</TotalTime>
  <Words>4122</Words>
  <Application>Microsoft Office PowerPoint</Application>
  <PresentationFormat>Affichage à l'écran (16:9)</PresentationFormat>
  <Paragraphs>1001</Paragraphs>
  <Slides>88</Slides>
  <Notes>86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88</vt:i4>
      </vt:variant>
    </vt:vector>
  </HeadingPairs>
  <TitlesOfParts>
    <vt:vector size="97" baseType="lpstr">
      <vt:lpstr>Arial</vt:lpstr>
      <vt:lpstr>Arial Narrow</vt:lpstr>
      <vt:lpstr>BNPP Sans Extra Bold</vt:lpstr>
      <vt:lpstr>BNPP Square Light</vt:lpstr>
      <vt:lpstr>Calibri</vt:lpstr>
      <vt:lpstr>Lucida Grande</vt:lpstr>
      <vt:lpstr>160105-ITG-charte-169-FR</vt:lpstr>
      <vt:lpstr>1_160105-ITG-charte-169-FR</vt:lpstr>
      <vt:lpstr>2_160105-ITG-charte-169-FR</vt:lpstr>
      <vt:lpstr>Présentation PowerPoint</vt:lpstr>
      <vt:lpstr>Présentation PowerPoint</vt:lpstr>
      <vt:lpstr>Présentation PowerPoint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Cast et Transtypage</vt:lpstr>
      <vt:lpstr>Présentation PowerPoint</vt:lpstr>
      <vt:lpstr>Les énumérations</vt:lpstr>
      <vt:lpstr>Les énumérations</vt:lpstr>
      <vt:lpstr>Les énumérations</vt:lpstr>
      <vt:lpstr>Les énumérations</vt:lpstr>
      <vt:lpstr>Les énumérations</vt:lpstr>
      <vt:lpstr>Les énumérations</vt:lpstr>
      <vt:lpstr>Les énumérations</vt:lpstr>
      <vt:lpstr>Présentation PowerPoint</vt:lpstr>
      <vt:lpstr>L’API String</vt:lpstr>
      <vt:lpstr>L’API String</vt:lpstr>
      <vt:lpstr>L’API String</vt:lpstr>
      <vt:lpstr>L’API String</vt:lpstr>
      <vt:lpstr>L’API String</vt:lpstr>
      <vt:lpstr>L’API String</vt:lpstr>
      <vt:lpstr>L’API String</vt:lpstr>
      <vt:lpstr>Présentation PowerPoint</vt:lpstr>
      <vt:lpstr>L’API Collection : Principes</vt:lpstr>
      <vt:lpstr>L’API Collection : Principes</vt:lpstr>
      <vt:lpstr>L’API Collection : Principes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L’API Collection</vt:lpstr>
      <vt:lpstr>Présentation PowerPoint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L’API NIO</vt:lpstr>
      <vt:lpstr>Présentation PowerPoint</vt:lpstr>
      <vt:lpstr>Pour aller plus loin</vt:lpstr>
      <vt:lpstr>Présentation PowerPoint</vt:lpstr>
      <vt:lpstr>Conclusion</vt:lpstr>
      <vt:lpstr>Conclusion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romain.d.noel@bnpparibas.com</dc:creator>
  <cp:lastModifiedBy>Jamel ESSOUSSI</cp:lastModifiedBy>
  <cp:revision>684</cp:revision>
  <cp:lastPrinted>2015-12-23T10:24:34Z</cp:lastPrinted>
  <dcterms:created xsi:type="dcterms:W3CDTF">2015-02-23T17:08:44Z</dcterms:created>
  <dcterms:modified xsi:type="dcterms:W3CDTF">2022-11-07T15:44:04Z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0x01010034B523D4F88945438090F523E49003BF</vt:lpwstr>
  </property>
  <property fmtid="{D5CDD505-2E9C-101B-9397-08002B2CF9AE}" pid="3" name="MSIP_Label_8ffbc0b8-e97b-47d1-beac-cb0955d66f3b_Enabled">
    <vt:lpwstr>True</vt:lpwstr>
  </property>
  <property fmtid="{D5CDD505-2E9C-101B-9397-08002B2CF9AE}" pid="4" name="MSIP_Label_8ffbc0b8-e97b-47d1-beac-cb0955d66f3b_SiteId">
    <vt:lpwstr>614f9c25-bffa-42c7-86d8-964101f55fa2</vt:lpwstr>
  </property>
  <property fmtid="{D5CDD505-2E9C-101B-9397-08002B2CF9AE}" pid="5" name="MSIP_Label_8ffbc0b8-e97b-47d1-beac-cb0955d66f3b_Owner">
    <vt:lpwstr>romain.d.noel@bnpparibas.com</vt:lpwstr>
  </property>
  <property fmtid="{D5CDD505-2E9C-101B-9397-08002B2CF9AE}" pid="6" name="MSIP_Label_8ffbc0b8-e97b-47d1-beac-cb0955d66f3b_SetDate">
    <vt:lpwstr>2020-03-05T18:03:56.4852417Z</vt:lpwstr>
  </property>
  <property fmtid="{D5CDD505-2E9C-101B-9397-08002B2CF9AE}" pid="7" name="MSIP_Label_8ffbc0b8-e97b-47d1-beac-cb0955d66f3b_Name">
    <vt:lpwstr>BNPP Internal</vt:lpwstr>
  </property>
  <property fmtid="{D5CDD505-2E9C-101B-9397-08002B2CF9AE}" pid="8" name="MSIP_Label_8ffbc0b8-e97b-47d1-beac-cb0955d66f3b_Application">
    <vt:lpwstr>Microsoft Azure Information Protection</vt:lpwstr>
  </property>
  <property fmtid="{D5CDD505-2E9C-101B-9397-08002B2CF9AE}" pid="9" name="MSIP_Label_8ffbc0b8-e97b-47d1-beac-cb0955d66f3b_ActionId">
    <vt:lpwstr>5bc8e33e-7515-41fb-8ba6-df8cf92862f8</vt:lpwstr>
  </property>
  <property fmtid="{D5CDD505-2E9C-101B-9397-08002B2CF9AE}" pid="10" name="MSIP_Label_8ffbc0b8-e97b-47d1-beac-cb0955d66f3b_Extended_MSFT_Method">
    <vt:lpwstr>Automatic</vt:lpwstr>
  </property>
  <property fmtid="{D5CDD505-2E9C-101B-9397-08002B2CF9AE}" pid="11" name="Sensitivity">
    <vt:lpwstr>BNPP Internal</vt:lpwstr>
  </property>
</Properties>
</file>