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 montauban" userId="77a5d6b001563f4f" providerId="LiveId" clId="{8EFF9DA0-B271-47E9-B84D-4FC47C6BDABA}"/>
    <pc:docChg chg="modSld">
      <pc:chgData name="seb montauban" userId="77a5d6b001563f4f" providerId="LiveId" clId="{8EFF9DA0-B271-47E9-B84D-4FC47C6BDABA}" dt="2022-11-15T12:59:22.886" v="7" actId="20577"/>
      <pc:docMkLst>
        <pc:docMk/>
      </pc:docMkLst>
      <pc:sldChg chg="modSp mod">
        <pc:chgData name="seb montauban" userId="77a5d6b001563f4f" providerId="LiveId" clId="{8EFF9DA0-B271-47E9-B84D-4FC47C6BDABA}" dt="2022-11-15T12:59:10.171" v="3" actId="20577"/>
        <pc:sldMkLst>
          <pc:docMk/>
          <pc:sldMk cId="1308368065" sldId="261"/>
        </pc:sldMkLst>
        <pc:spChg chg="mod">
          <ac:chgData name="seb montauban" userId="77a5d6b001563f4f" providerId="LiveId" clId="{8EFF9DA0-B271-47E9-B84D-4FC47C6BDABA}" dt="2022-11-15T12:59:10.171" v="3" actId="20577"/>
          <ac:spMkLst>
            <pc:docMk/>
            <pc:sldMk cId="1308368065" sldId="261"/>
            <ac:spMk id="46" creationId="{00000000-0000-0000-0000-000000000000}"/>
          </ac:spMkLst>
        </pc:spChg>
      </pc:sldChg>
      <pc:sldChg chg="modSp mod">
        <pc:chgData name="seb montauban" userId="77a5d6b001563f4f" providerId="LiveId" clId="{8EFF9DA0-B271-47E9-B84D-4FC47C6BDABA}" dt="2022-11-15T12:59:15.831" v="5" actId="20577"/>
        <pc:sldMkLst>
          <pc:docMk/>
          <pc:sldMk cId="1849406571" sldId="262"/>
        </pc:sldMkLst>
        <pc:spChg chg="mod">
          <ac:chgData name="seb montauban" userId="77a5d6b001563f4f" providerId="LiveId" clId="{8EFF9DA0-B271-47E9-B84D-4FC47C6BDABA}" dt="2022-11-15T12:59:15.831" v="5" actId="20577"/>
          <ac:spMkLst>
            <pc:docMk/>
            <pc:sldMk cId="1849406571" sldId="262"/>
            <ac:spMk id="46" creationId="{00000000-0000-0000-0000-000000000000}"/>
          </ac:spMkLst>
        </pc:spChg>
      </pc:sldChg>
      <pc:sldChg chg="modSp mod">
        <pc:chgData name="seb montauban" userId="77a5d6b001563f4f" providerId="LiveId" clId="{8EFF9DA0-B271-47E9-B84D-4FC47C6BDABA}" dt="2022-11-15T12:59:22.886" v="7" actId="20577"/>
        <pc:sldMkLst>
          <pc:docMk/>
          <pc:sldMk cId="685497679" sldId="263"/>
        </pc:sldMkLst>
        <pc:spChg chg="mod">
          <ac:chgData name="seb montauban" userId="77a5d6b001563f4f" providerId="LiveId" clId="{8EFF9DA0-B271-47E9-B84D-4FC47C6BDABA}" dt="2022-11-15T12:59:22.886" v="7" actId="20577"/>
          <ac:spMkLst>
            <pc:docMk/>
            <pc:sldMk cId="685497679" sldId="263"/>
            <ac:spMk id="4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FR" sz="4400" b="0" strike="noStrike" spc="-1">
                <a:latin typeface="Arial"/>
              </a:rPr>
              <a:t>Cliquez pour éditer le format du texte-titre</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3745800" y="896400"/>
            <a:ext cx="8445600" cy="5065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3817080" y="1747800"/>
            <a:ext cx="5907240" cy="14605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11500"/>
              </a:lnSpc>
              <a:tabLst>
                <a:tab pos="0" algn="l"/>
              </a:tabLst>
            </a:pPr>
            <a:r>
              <a:rPr lang="en-US" sz="12000" b="1" strike="noStrike" spc="395">
                <a:solidFill>
                  <a:srgbClr val="FFFFFF"/>
                </a:solidFill>
                <a:latin typeface="Arial"/>
                <a:ea typeface="DejaVu Sans"/>
              </a:rPr>
              <a:t>JAVA</a:t>
            </a:r>
            <a:endParaRPr lang="fr-FR" sz="12000" b="0" strike="noStrike" spc="-1">
              <a:latin typeface="Arial"/>
            </a:endParaRPr>
          </a:p>
        </p:txBody>
      </p:sp>
      <p:sp>
        <p:nvSpPr>
          <p:cNvPr id="40" name="CustomShape 3"/>
          <p:cNvSpPr/>
          <p:nvPr/>
        </p:nvSpPr>
        <p:spPr>
          <a:xfrm>
            <a:off x="4578480" y="3400920"/>
            <a:ext cx="63021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tabLst>
                <a:tab pos="0" algn="l"/>
              </a:tabLst>
            </a:pPr>
            <a:r>
              <a:rPr lang="en-US" sz="3500" b="1" strike="noStrike" spc="695">
                <a:solidFill>
                  <a:srgbClr val="443D3D"/>
                </a:solidFill>
                <a:latin typeface="Arial"/>
                <a:ea typeface="DejaVu Sans"/>
              </a:rPr>
              <a:t>Formation EPITA</a:t>
            </a:r>
            <a:endParaRPr lang="fr-FR" sz="3500" b="0" strike="noStrike" spc="-1">
              <a:latin typeface="Arial"/>
            </a:endParaRPr>
          </a:p>
        </p:txBody>
      </p:sp>
      <p:sp>
        <p:nvSpPr>
          <p:cNvPr id="41" name="CustomShape 4"/>
          <p:cNvSpPr/>
          <p:nvPr/>
        </p:nvSpPr>
        <p:spPr>
          <a:xfrm rot="5400000">
            <a:off x="9878760" y="3810960"/>
            <a:ext cx="3572280" cy="4572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800"/>
              </a:lnSpc>
              <a:tabLst>
                <a:tab pos="0" algn="l"/>
              </a:tabLst>
            </a:pPr>
            <a:r>
              <a:rPr lang="en-US" sz="1500" b="0" strike="noStrike" spc="494">
                <a:solidFill>
                  <a:srgbClr val="FFFFFF"/>
                </a:solidFill>
                <a:latin typeface="Arial"/>
                <a:ea typeface="DejaVu Sans"/>
              </a:rPr>
              <a:t>PHILIPPOT SEBASTIEN</a:t>
            </a:r>
            <a:endParaRPr lang="fr-FR" sz="1500" b="0" strike="noStrike" spc="-1">
              <a:latin typeface="Arial"/>
            </a:endParaRPr>
          </a:p>
          <a:p>
            <a:pPr>
              <a:lnSpc>
                <a:spcPts val="1800"/>
              </a:lnSpc>
              <a:tabLst>
                <a:tab pos="0" algn="l"/>
              </a:tabLst>
            </a:pPr>
            <a:endParaRPr lang="fr-FR" sz="1500" b="0" strike="noStrike" spc="-1">
              <a:latin typeface="Arial"/>
            </a:endParaRPr>
          </a:p>
        </p:txBody>
      </p:sp>
      <p:sp>
        <p:nvSpPr>
          <p:cNvPr id="42" name="CustomShape 5"/>
          <p:cNvSpPr/>
          <p:nvPr/>
        </p:nvSpPr>
        <p:spPr>
          <a:xfrm>
            <a:off x="0" y="5958000"/>
            <a:ext cx="3740400" cy="89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3" name="CustomShape 6"/>
          <p:cNvSpPr/>
          <p:nvPr/>
        </p:nvSpPr>
        <p:spPr>
          <a:xfrm>
            <a:off x="3741840" y="5958000"/>
            <a:ext cx="8449560" cy="899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pic>
        <p:nvPicPr>
          <p:cNvPr id="44" name="Picture 2" descr="Java.Oracle.logo"/>
          <p:cNvPicPr/>
          <p:nvPr/>
        </p:nvPicPr>
        <p:blipFill>
          <a:blip r:embed="rId2"/>
          <a:stretch/>
        </p:blipFill>
        <p:spPr>
          <a:xfrm>
            <a:off x="412920" y="2742840"/>
            <a:ext cx="2781720" cy="18543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7" presetClass="entr" presetSubtype="4" fill="hold" nodeType="withEffect">
                                  <p:stCondLst>
                                    <p:cond delay="300"/>
                                  </p:stCondLst>
                                  <p:childTnLst>
                                    <p:set>
                                      <p:cBhvr>
                                        <p:cTn id="6" dur="1" fill="hold">
                                          <p:stCondLst>
                                            <p:cond delay="0"/>
                                          </p:stCondLst>
                                        </p:cTn>
                                        <p:tgtEl>
                                          <p:spTgt spid="43"/>
                                        </p:tgtEl>
                                        <p:attrNameLst>
                                          <p:attrName>style.visibility</p:attrName>
                                        </p:attrNameLst>
                                      </p:cBhvr>
                                      <p:to>
                                        <p:strVal val="visible"/>
                                      </p:to>
                                    </p:set>
                                    <p:anim calcmode="lin" valueType="num">
                                      <p:cBhvr additive="repl">
                                        <p:cTn id="7" dur="400" fill="hold"/>
                                        <p:tgtEl>
                                          <p:spTgt spid="43"/>
                                        </p:tgtEl>
                                        <p:attrNameLst>
                                          <p:attrName>ppt_x</p:attrName>
                                        </p:attrNameLst>
                                      </p:cBhvr>
                                      <p:tavLst>
                                        <p:tav tm="0">
                                          <p:val>
                                            <p:strVal val="#ppt_x"/>
                                          </p:val>
                                        </p:tav>
                                        <p:tav tm="100000">
                                          <p:val>
                                            <p:strVal val="#ppt_x"/>
                                          </p:val>
                                        </p:tav>
                                      </p:tavLst>
                                    </p:anim>
                                    <p:anim calcmode="lin" valueType="num">
                                      <p:cBhvr additive="repl">
                                        <p:cTn id="8" dur="400" fill="hold"/>
                                        <p:tgtEl>
                                          <p:spTgt spid="43"/>
                                        </p:tgtEl>
                                        <p:attrNameLst>
                                          <p:attrName>ppt_y</p:attrName>
                                        </p:attrNameLst>
                                      </p:cBhvr>
                                      <p:tavLst>
                                        <p:tav tm="0">
                                          <p:val>
                                            <p:strVal val="#ppt_y+#ppt_h/2"/>
                                          </p:val>
                                        </p:tav>
                                        <p:tav tm="100000">
                                          <p:val>
                                            <p:strVal val="#ppt_y"/>
                                          </p:val>
                                        </p:tav>
                                      </p:tavLst>
                                    </p:anim>
                                    <p:anim calcmode="lin" valueType="num">
                                      <p:cBhvr additive="repl">
                                        <p:cTn id="9" dur="400" fill="hold"/>
                                        <p:tgtEl>
                                          <p:spTgt spid="43"/>
                                        </p:tgtEl>
                                        <p:attrNameLst>
                                          <p:attrName>ppt_w</p:attrName>
                                        </p:attrNameLst>
                                      </p:cBhvr>
                                      <p:tavLst>
                                        <p:tav tm="0">
                                          <p:val>
                                            <p:strVal val="#ppt_w"/>
                                          </p:val>
                                        </p:tav>
                                        <p:tav tm="100000">
                                          <p:val>
                                            <p:strVal val="#ppt_w"/>
                                          </p:val>
                                        </p:tav>
                                      </p:tavLst>
                                    </p:anim>
                                    <p:anim calcmode="lin" valueType="num">
                                      <p:cBhvr additive="repl">
                                        <p:cTn id="10" dur="400" fill="hold"/>
                                        <p:tgtEl>
                                          <p:spTgt spid="43"/>
                                        </p:tgtEl>
                                        <p:attrNameLst>
                                          <p:attrName>ppt_h</p:attrName>
                                        </p:attrNameLst>
                                      </p:cBhvr>
                                      <p:tavLst>
                                        <p:tav tm="0">
                                          <p:val>
                                            <p:fltVal val="0"/>
                                          </p:val>
                                        </p:tav>
                                        <p:tav tm="100000">
                                          <p:val>
                                            <p:strVal val="#ppt_h"/>
                                          </p:val>
                                        </p:tav>
                                      </p:tavLst>
                                    </p:anim>
                                  </p:childTnLst>
                                </p:cTn>
                              </p:par>
                              <p:par>
                                <p:cTn id="11" presetID="17" presetClass="entr" presetSubtype="4" fill="hold" nodeType="withEffect">
                                  <p:stCondLst>
                                    <p:cond delay="700"/>
                                  </p:stCondLst>
                                  <p:childTnLst>
                                    <p:set>
                                      <p:cBhvr>
                                        <p:cTn id="12" dur="1" fill="hold">
                                          <p:stCondLst>
                                            <p:cond delay="0"/>
                                          </p:stCondLst>
                                        </p:cTn>
                                        <p:tgtEl>
                                          <p:spTgt spid="38"/>
                                        </p:tgtEl>
                                        <p:attrNameLst>
                                          <p:attrName>style.visibility</p:attrName>
                                        </p:attrNameLst>
                                      </p:cBhvr>
                                      <p:to>
                                        <p:strVal val="visible"/>
                                      </p:to>
                                    </p:set>
                                    <p:anim calcmode="lin" valueType="num">
                                      <p:cBhvr additive="repl">
                                        <p:cTn id="13" dur="1300" fill="hold"/>
                                        <p:tgtEl>
                                          <p:spTgt spid="38"/>
                                        </p:tgtEl>
                                        <p:attrNameLst>
                                          <p:attrName>ppt_x</p:attrName>
                                        </p:attrNameLst>
                                      </p:cBhvr>
                                      <p:tavLst>
                                        <p:tav tm="0">
                                          <p:val>
                                            <p:strVal val="#ppt_x"/>
                                          </p:val>
                                        </p:tav>
                                        <p:tav tm="100000">
                                          <p:val>
                                            <p:strVal val="#ppt_x"/>
                                          </p:val>
                                        </p:tav>
                                      </p:tavLst>
                                    </p:anim>
                                    <p:anim calcmode="lin" valueType="num">
                                      <p:cBhvr additive="repl">
                                        <p:cTn id="14" dur="1300" fill="hold"/>
                                        <p:tgtEl>
                                          <p:spTgt spid="38"/>
                                        </p:tgtEl>
                                        <p:attrNameLst>
                                          <p:attrName>ppt_y</p:attrName>
                                        </p:attrNameLst>
                                      </p:cBhvr>
                                      <p:tavLst>
                                        <p:tav tm="0">
                                          <p:val>
                                            <p:strVal val="#ppt_y+#ppt_h/2"/>
                                          </p:val>
                                        </p:tav>
                                        <p:tav tm="100000">
                                          <p:val>
                                            <p:strVal val="#ppt_y"/>
                                          </p:val>
                                        </p:tav>
                                      </p:tavLst>
                                    </p:anim>
                                    <p:anim calcmode="lin" valueType="num">
                                      <p:cBhvr additive="repl">
                                        <p:cTn id="15" dur="1300" fill="hold"/>
                                        <p:tgtEl>
                                          <p:spTgt spid="38"/>
                                        </p:tgtEl>
                                        <p:attrNameLst>
                                          <p:attrName>ppt_w</p:attrName>
                                        </p:attrNameLst>
                                      </p:cBhvr>
                                      <p:tavLst>
                                        <p:tav tm="0">
                                          <p:val>
                                            <p:strVal val="#ppt_w"/>
                                          </p:val>
                                        </p:tav>
                                        <p:tav tm="100000">
                                          <p:val>
                                            <p:strVal val="#ppt_w"/>
                                          </p:val>
                                        </p:tav>
                                      </p:tavLst>
                                    </p:anim>
                                    <p:anim calcmode="lin" valueType="num">
                                      <p:cBhvr additive="repl">
                                        <p:cTn id="16" dur="1300" fill="hold"/>
                                        <p:tgtEl>
                                          <p:spTgt spid="38"/>
                                        </p:tgtEl>
                                        <p:attrNameLst>
                                          <p:attrName>ppt_h</p:attrName>
                                        </p:attrNameLst>
                                      </p:cBhvr>
                                      <p:tavLst>
                                        <p:tav tm="0">
                                          <p:val>
                                            <p:fltVal val="0"/>
                                          </p:val>
                                        </p:tav>
                                        <p:tav tm="100000">
                                          <p:val>
                                            <p:strVal val="#ppt_h"/>
                                          </p:val>
                                        </p:tav>
                                      </p:tavLst>
                                    </p:anim>
                                  </p:childTnLst>
                                </p:cTn>
                              </p:par>
                              <p:par>
                                <p:cTn id="17" presetID="17" presetClass="entr" presetSubtype="2" fill="hold" nodeType="withEffect">
                                  <p:stCondLst>
                                    <p:cond delay="2000"/>
                                  </p:stCondLst>
                                  <p:childTnLst>
                                    <p:set>
                                      <p:cBhvr>
                                        <p:cTn id="18" dur="1" fill="hold">
                                          <p:stCondLst>
                                            <p:cond delay="0"/>
                                          </p:stCondLst>
                                        </p:cTn>
                                        <p:tgtEl>
                                          <p:spTgt spid="42"/>
                                        </p:tgtEl>
                                        <p:attrNameLst>
                                          <p:attrName>style.visibility</p:attrName>
                                        </p:attrNameLst>
                                      </p:cBhvr>
                                      <p:to>
                                        <p:strVal val="visible"/>
                                      </p:to>
                                    </p:set>
                                    <p:anim calcmode="lin" valueType="num">
                                      <p:cBhvr additive="repl">
                                        <p:cTn id="19" dur="800" fill="hold"/>
                                        <p:tgtEl>
                                          <p:spTgt spid="42"/>
                                        </p:tgtEl>
                                        <p:attrNameLst>
                                          <p:attrName>ppt_x</p:attrName>
                                        </p:attrNameLst>
                                      </p:cBhvr>
                                      <p:tavLst>
                                        <p:tav tm="0">
                                          <p:val>
                                            <p:strVal val="#ppt_x+#ppt_w/2"/>
                                          </p:val>
                                        </p:tav>
                                        <p:tav tm="100000">
                                          <p:val>
                                            <p:strVal val="#ppt_x"/>
                                          </p:val>
                                        </p:tav>
                                      </p:tavLst>
                                    </p:anim>
                                    <p:anim calcmode="lin" valueType="num">
                                      <p:cBhvr additive="repl">
                                        <p:cTn id="20" dur="800" fill="hold"/>
                                        <p:tgtEl>
                                          <p:spTgt spid="42"/>
                                        </p:tgtEl>
                                        <p:attrNameLst>
                                          <p:attrName>ppt_y</p:attrName>
                                        </p:attrNameLst>
                                      </p:cBhvr>
                                      <p:tavLst>
                                        <p:tav tm="0">
                                          <p:val>
                                            <p:strVal val="#ppt_y"/>
                                          </p:val>
                                        </p:tav>
                                        <p:tav tm="100000">
                                          <p:val>
                                            <p:strVal val="#ppt_y"/>
                                          </p:val>
                                        </p:tav>
                                      </p:tavLst>
                                    </p:anim>
                                    <p:anim calcmode="lin" valueType="num">
                                      <p:cBhvr additive="repl">
                                        <p:cTn id="21" dur="800" fill="hold"/>
                                        <p:tgtEl>
                                          <p:spTgt spid="42"/>
                                        </p:tgtEl>
                                        <p:attrNameLst>
                                          <p:attrName>ppt_w</p:attrName>
                                        </p:attrNameLst>
                                      </p:cBhvr>
                                      <p:tavLst>
                                        <p:tav tm="0">
                                          <p:val>
                                            <p:fltVal val="0"/>
                                          </p:val>
                                        </p:tav>
                                        <p:tav tm="100000">
                                          <p:val>
                                            <p:strVal val="#ppt_w"/>
                                          </p:val>
                                        </p:tav>
                                      </p:tavLst>
                                    </p:anim>
                                    <p:anim calcmode="lin" valueType="num">
                                      <p:cBhvr additive="repl">
                                        <p:cTn id="22" dur="800" fill="hold"/>
                                        <p:tgtEl>
                                          <p:spTgt spid="42"/>
                                        </p:tgtEl>
                                        <p:attrNameLst>
                                          <p:attrName>ppt_h</p:attrName>
                                        </p:attrNameLst>
                                      </p:cBhvr>
                                      <p:tavLst>
                                        <p:tav tm="0">
                                          <p:val>
                                            <p:strVal val="#ppt_h"/>
                                          </p:val>
                                        </p:tav>
                                        <p:tav tm="100000">
                                          <p:val>
                                            <p:strVal val="#ppt_h"/>
                                          </p:val>
                                        </p:tav>
                                      </p:tavLst>
                                    </p:anim>
                                  </p:childTnLst>
                                </p:cTn>
                              </p:par>
                              <p:par>
                                <p:cTn id="23" presetID="18" presetClass="entr" presetSubtype="12" fill="hold" nodeType="withEffect">
                                  <p:stCondLst>
                                    <p:cond delay="2200"/>
                                  </p:stCondLst>
                                  <p:childTnLst>
                                    <p:set>
                                      <p:cBhvr>
                                        <p:cTn id="24" dur="1" fill="hold">
                                          <p:stCondLst>
                                            <p:cond delay="0"/>
                                          </p:stCondLst>
                                        </p:cTn>
                                        <p:tgtEl>
                                          <p:spTgt spid="39"/>
                                        </p:tgtEl>
                                        <p:attrNameLst>
                                          <p:attrName>style.visibility</p:attrName>
                                        </p:attrNameLst>
                                      </p:cBhvr>
                                      <p:to>
                                        <p:strVal val="visible"/>
                                      </p:to>
                                    </p:set>
                                    <p:animEffect transition="in" filter="strips(downLeft)">
                                      <p:cBhvr additive="repl">
                                        <p:cTn id="25" dur="1000"/>
                                        <p:tgtEl>
                                          <p:spTgt spid="39"/>
                                        </p:tgtEl>
                                      </p:cBhvr>
                                    </p:animEffect>
                                  </p:childTnLst>
                                </p:cTn>
                              </p:par>
                              <p:par>
                                <p:cTn id="26" presetID="47" presetClass="entr" fill="hold" nodeType="withEffect">
                                  <p:stCondLst>
                                    <p:cond delay="2600"/>
                                  </p:stCondLst>
                                  <p:childTnLst>
                                    <p:set>
                                      <p:cBhvr>
                                        <p:cTn id="27" dur="1" fill="hold">
                                          <p:stCondLst>
                                            <p:cond delay="0"/>
                                          </p:stCondLst>
                                        </p:cTn>
                                        <p:tgtEl>
                                          <p:spTgt spid="40"/>
                                        </p:tgtEl>
                                        <p:attrNameLst>
                                          <p:attrName>style.visibility</p:attrName>
                                        </p:attrNameLst>
                                      </p:cBhvr>
                                      <p:to>
                                        <p:strVal val="visible"/>
                                      </p:to>
                                    </p:set>
                                    <p:animEffect transition="in" filter="fade">
                                      <p:cBhvr additive="repl">
                                        <p:cTn id="28" dur="1000"/>
                                        <p:tgtEl>
                                          <p:spTgt spid="40"/>
                                        </p:tgtEl>
                                      </p:cBhvr>
                                    </p:animEffect>
                                    <p:anim calcmode="lin" valueType="num">
                                      <p:cBhvr additive="repl">
                                        <p:cTn id="29" dur="1000" fill="hold"/>
                                        <p:tgtEl>
                                          <p:spTgt spid="40"/>
                                        </p:tgtEl>
                                        <p:attrNameLst>
                                          <p:attrName>ppt_x</p:attrName>
                                        </p:attrNameLst>
                                      </p:cBhvr>
                                      <p:tavLst>
                                        <p:tav tm="0">
                                          <p:val>
                                            <p:strVal val="#ppt_x"/>
                                          </p:val>
                                        </p:tav>
                                        <p:tav tm="100000">
                                          <p:val>
                                            <p:strVal val="#ppt_x"/>
                                          </p:val>
                                        </p:tav>
                                      </p:tavLst>
                                    </p:anim>
                                    <p:anim calcmode="lin" valueType="num">
                                      <p:cBhvr additive="repl">
                                        <p:cTn id="30" dur="1000" fill="hold"/>
                                        <p:tgtEl>
                                          <p:spTgt spid="40"/>
                                        </p:tgtEl>
                                        <p:attrNameLst>
                                          <p:attrName>ppt_y</p:attrName>
                                        </p:attrNameLst>
                                      </p:cBhvr>
                                      <p:tavLst>
                                        <p:tav tm="0">
                                          <p:val>
                                            <p:strVal val="#ppt_y-.1"/>
                                          </p:val>
                                        </p:tav>
                                        <p:tav tm="100000">
                                          <p:val>
                                            <p:strVal val="#ppt_y"/>
                                          </p:val>
                                        </p:tav>
                                      </p:tavLst>
                                    </p:anim>
                                  </p:childTnLst>
                                </p:cTn>
                              </p:par>
                              <p:par>
                                <p:cTn id="31" presetID="10" presetClass="entr" fill="hold" nodeType="withEffect">
                                  <p:stCondLst>
                                    <p:cond delay="3500"/>
                                  </p:stCondLst>
                                  <p:childTnLst>
                                    <p:set>
                                      <p:cBhvr>
                                        <p:cTn id="32" dur="1" fill="hold">
                                          <p:stCondLst>
                                            <p:cond delay="0"/>
                                          </p:stCondLst>
                                        </p:cTn>
                                        <p:tgtEl>
                                          <p:spTgt spid="41"/>
                                        </p:tgtEl>
                                        <p:attrNameLst>
                                          <p:attrName>style.visibility</p:attrName>
                                        </p:attrNameLst>
                                      </p:cBhvr>
                                      <p:to>
                                        <p:strVal val="visible"/>
                                      </p:to>
                                    </p:set>
                                    <p:animEffect transition="in" filter="fade">
                                      <p:cBhvr additive="repl">
                                        <p:cTn id="3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9AEA9"/>
        </a:solidFill>
        <a:effectLst/>
      </p:bgPr>
    </p:bg>
    <p:spTree>
      <p:nvGrpSpPr>
        <p:cNvPr id="1" name=""/>
        <p:cNvGrpSpPr/>
        <p:nvPr/>
      </p:nvGrpSpPr>
      <p:grpSpPr>
        <a:xfrm>
          <a:off x="0" y="0"/>
          <a:ext cx="0" cy="0"/>
          <a:chOff x="0" y="0"/>
          <a:chExt cx="0" cy="0"/>
        </a:xfrm>
      </p:grpSpPr>
      <p:sp>
        <p:nvSpPr>
          <p:cNvPr id="45" name="CustomShape 1"/>
          <p:cNvSpPr/>
          <p:nvPr/>
        </p:nvSpPr>
        <p:spPr>
          <a:xfrm>
            <a:off x="1000440" y="2332440"/>
            <a:ext cx="10600200" cy="1187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1" u="sng" strike="noStrike" spc="-1">
                <a:solidFill>
                  <a:srgbClr val="000000"/>
                </a:solidFill>
                <a:uFillTx/>
                <a:latin typeface="Arial"/>
                <a:ea typeface="DejaVu Sans"/>
              </a:rPr>
              <a:t>Exercice 1</a:t>
            </a:r>
            <a:r>
              <a:rPr lang="fr-FR" sz="1800" b="0" strike="noStrike" spc="-1">
                <a:solidFill>
                  <a:srgbClr val="000000"/>
                </a:solidFill>
                <a:latin typeface="Arial"/>
                <a:ea typeface="DejaVu Sans"/>
              </a:rPr>
              <a:t>: Le programme suivant permet de dessiner des formes géométriques </a:t>
            </a:r>
            <a:endParaRPr lang="fr-FR" sz="1800" b="0" strike="noStrike" spc="-1">
              <a:latin typeface="Arial"/>
            </a:endParaRPr>
          </a:p>
          <a:p>
            <a:pPr>
              <a:lnSpc>
                <a:spcPct val="100000"/>
              </a:lnSpc>
            </a:pPr>
            <a:r>
              <a:rPr lang="fr-FR" sz="1800" b="0" strike="noStrike" spc="-1">
                <a:solidFill>
                  <a:srgbClr val="000000"/>
                </a:solidFill>
                <a:latin typeface="Arial"/>
                <a:ea typeface="DejaVu Sans"/>
              </a:rPr>
              <a:t>et de faire quelques opérations (translate, draw..). </a:t>
            </a:r>
            <a:endParaRPr lang="fr-FR" sz="1800" b="0" strike="noStrike" spc="-1">
              <a:latin typeface="Arial"/>
            </a:endParaRPr>
          </a:p>
          <a:p>
            <a:pPr>
              <a:lnSpc>
                <a:spcPct val="100000"/>
              </a:lnSpc>
            </a:pPr>
            <a:r>
              <a:rPr lang="fr-FR" sz="1800" b="0" strike="noStrike" spc="-1">
                <a:solidFill>
                  <a:srgbClr val="000000"/>
                </a:solidFill>
                <a:latin typeface="Arial"/>
                <a:ea typeface="DejaVu Sans"/>
              </a:rPr>
              <a:t>Le programme suivant a été réalisé par une personne connaissant mal la programmation orientée objet</a:t>
            </a:r>
            <a:endParaRPr lang="fr-FR" sz="1800" b="0" strike="noStrike" spc="-1">
              <a:latin typeface="Arial"/>
            </a:endParaRPr>
          </a:p>
          <a:p>
            <a:pPr>
              <a:lnSpc>
                <a:spcPct val="100000"/>
              </a:lnSpc>
            </a:pPr>
            <a:r>
              <a:rPr lang="fr-FR" sz="1800" b="0" strike="noStrike" spc="-1">
                <a:solidFill>
                  <a:srgbClr val="000000"/>
                </a:solidFill>
                <a:latin typeface="Arial"/>
                <a:ea typeface="DejaVu Sans"/>
              </a:rPr>
              <a:t>Vous êtes en charge de corriger ce programme, qui en l’état ne compile pas</a:t>
            </a:r>
            <a:endParaRPr lang="fr-FR" sz="1800" b="0" strike="noStrike" spc="-1">
              <a:latin typeface="Arial"/>
            </a:endParaRPr>
          </a:p>
        </p:txBody>
      </p:sp>
      <p:sp>
        <p:nvSpPr>
          <p:cNvPr id="46" name="CustomShape 2"/>
          <p:cNvSpPr/>
          <p:nvPr/>
        </p:nvSpPr>
        <p:spPr>
          <a:xfrm>
            <a:off x="3299760" y="264240"/>
            <a:ext cx="195833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0" strike="noStrike" spc="-1" dirty="0">
                <a:solidFill>
                  <a:srgbClr val="000000"/>
                </a:solidFill>
                <a:latin typeface="Arial"/>
                <a:ea typeface="DejaVu Sans"/>
              </a:rPr>
              <a:t>Exercices</a:t>
            </a:r>
            <a:endParaRPr lang="fr-FR" sz="32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9AEA9"/>
        </a:solidFill>
        <a:effectLst/>
      </p:bgPr>
    </p:bg>
    <p:spTree>
      <p:nvGrpSpPr>
        <p:cNvPr id="1" name=""/>
        <p:cNvGrpSpPr/>
        <p:nvPr/>
      </p:nvGrpSpPr>
      <p:grpSpPr>
        <a:xfrm>
          <a:off x="0" y="0"/>
          <a:ext cx="0" cy="0"/>
          <a:chOff x="0" y="0"/>
          <a:chExt cx="0" cy="0"/>
        </a:xfrm>
      </p:grpSpPr>
      <p:sp>
        <p:nvSpPr>
          <p:cNvPr id="47" name="CustomShape 1"/>
          <p:cNvSpPr/>
          <p:nvPr/>
        </p:nvSpPr>
        <p:spPr>
          <a:xfrm>
            <a:off x="3299760" y="264240"/>
            <a:ext cx="195833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0" strike="noStrike" spc="-1" dirty="0">
                <a:solidFill>
                  <a:srgbClr val="000000"/>
                </a:solidFill>
                <a:latin typeface="Arial"/>
                <a:ea typeface="DejaVu Sans"/>
              </a:rPr>
              <a:t>Exercices</a:t>
            </a:r>
            <a:endParaRPr lang="fr-FR" sz="3200" b="0" strike="noStrike" spc="-1" dirty="0">
              <a:latin typeface="Arial"/>
            </a:endParaRPr>
          </a:p>
        </p:txBody>
      </p:sp>
      <p:sp>
        <p:nvSpPr>
          <p:cNvPr id="48" name="CustomShape 2"/>
          <p:cNvSpPr/>
          <p:nvPr/>
        </p:nvSpPr>
        <p:spPr>
          <a:xfrm>
            <a:off x="346320" y="1078034"/>
            <a:ext cx="5214240" cy="2553091"/>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fr-FR" sz="1000" b="1" strike="noStrike" spc="-1" dirty="0">
                <a:solidFill>
                  <a:srgbClr val="800000"/>
                </a:solidFill>
                <a:latin typeface="Arial Unicode MS"/>
                <a:ea typeface="DejaVu Sans"/>
              </a:rPr>
              <a:t>public</a:t>
            </a:r>
            <a:r>
              <a:rPr lang="fr-FR" sz="1000" b="0" strike="noStrike" spc="-1" dirty="0">
                <a:solidFill>
                  <a:srgbClr val="000000"/>
                </a:solidFill>
                <a:latin typeface="Arial Unicode MS"/>
                <a:ea typeface="DejaVu Sans"/>
              </a:rPr>
              <a:t> </a:t>
            </a:r>
            <a:r>
              <a:rPr lang="fr-FR" sz="1000" b="1" strike="noStrike" spc="-1" dirty="0">
                <a:solidFill>
                  <a:srgbClr val="800000"/>
                </a:solidFill>
                <a:latin typeface="Arial Unicode MS"/>
                <a:ea typeface="DejaVu Sans"/>
              </a:rPr>
              <a:t>class abstract</a:t>
            </a:r>
            <a:r>
              <a:rPr lang="fr-FR" sz="1000" b="0" strike="noStrike" spc="-1" dirty="0">
                <a:solidFill>
                  <a:srgbClr val="000000"/>
                </a:solidFill>
                <a:latin typeface="Arial Unicode MS"/>
                <a:ea typeface="DejaVu Sans"/>
              </a:rPr>
              <a:t> Shape</a:t>
            </a:r>
            <a:r>
              <a:rPr lang="fr-FR" sz="1000" b="0" strike="noStrike" spc="-1" dirty="0">
                <a:solidFill>
                  <a:srgbClr val="800080"/>
                </a:solidFill>
                <a:latin typeface="Arial Unicode MS"/>
                <a:ea typeface="DejaVu Sans"/>
              </a:rPr>
              <a:t>{</a:t>
            </a:r>
            <a:endParaRPr lang="fr-FR" sz="1000" b="0" strike="noStrike" spc="-1" dirty="0">
              <a:latin typeface="Arial"/>
            </a:endParaRPr>
          </a:p>
          <a:p>
            <a:pPr>
              <a:lnSpc>
                <a:spcPct val="100000"/>
              </a:lnSpc>
              <a:tabLst>
                <a:tab pos="0" algn="l"/>
              </a:tabLst>
            </a:pPr>
            <a:endParaRPr lang="fr-FR" sz="1000" b="0" strike="noStrike" spc="-1" dirty="0">
              <a:latin typeface="Arial"/>
            </a:endParaRPr>
          </a:p>
          <a:p>
            <a:pPr>
              <a:lnSpc>
                <a:spcPct val="100000"/>
              </a:lnSpc>
              <a:tabLst>
                <a:tab pos="0" algn="l"/>
              </a:tabLst>
            </a:pPr>
            <a:r>
              <a:rPr lang="fr-FR" sz="1000" b="0" strike="noStrike" spc="-1" dirty="0">
                <a:solidFill>
                  <a:srgbClr val="800080"/>
                </a:solidFill>
                <a:latin typeface="Arial Unicode MS"/>
                <a:ea typeface="DejaVu Sans"/>
              </a:rPr>
              <a:t>    double area;</a:t>
            </a:r>
            <a:endParaRPr lang="fr-FR" sz="1000" b="0" strike="noStrike" spc="-1" dirty="0">
              <a:latin typeface="Arial"/>
            </a:endParaRPr>
          </a:p>
          <a:p>
            <a:pPr>
              <a:lnSpc>
                <a:spcPct val="100000"/>
              </a:lnSpc>
              <a:tabLst>
                <a:tab pos="0" algn="l"/>
              </a:tabLst>
            </a:pPr>
            <a:r>
              <a:rPr lang="fr-FR" sz="1000" b="0" strike="noStrike" spc="-1" dirty="0">
                <a:solidFill>
                  <a:srgbClr val="800080"/>
                </a:solidFill>
                <a:latin typeface="Arial Unicode MS"/>
                <a:ea typeface="DejaVu Sans"/>
              </a:rPr>
              <a:t>    </a:t>
            </a:r>
            <a:r>
              <a:rPr lang="fr-FR" sz="1000" b="0" strike="noStrike" spc="-1" dirty="0" err="1">
                <a:solidFill>
                  <a:srgbClr val="800080"/>
                </a:solidFill>
                <a:latin typeface="Arial Unicode MS"/>
                <a:ea typeface="DejaVu Sans"/>
              </a:rPr>
              <a:t>int</a:t>
            </a:r>
            <a:r>
              <a:rPr lang="fr-FR" sz="1000" b="0" strike="noStrike" spc="-1" dirty="0">
                <a:solidFill>
                  <a:srgbClr val="800080"/>
                </a:solidFill>
                <a:latin typeface="Arial Unicode MS"/>
                <a:ea typeface="DejaVu Sans"/>
              </a:rPr>
              <a:t> x;</a:t>
            </a:r>
            <a:endParaRPr lang="fr-FR" sz="1000" b="0" strike="noStrike" spc="-1" dirty="0">
              <a:latin typeface="Arial"/>
            </a:endParaRPr>
          </a:p>
          <a:p>
            <a:pPr>
              <a:lnSpc>
                <a:spcPct val="100000"/>
              </a:lnSpc>
              <a:tabLst>
                <a:tab pos="0" algn="l"/>
              </a:tabLst>
            </a:pPr>
            <a:r>
              <a:rPr lang="fr-FR" sz="1000" b="0" strike="noStrike" spc="-1" dirty="0">
                <a:solidFill>
                  <a:srgbClr val="800080"/>
                </a:solidFill>
                <a:latin typeface="Arial Unicode MS"/>
                <a:ea typeface="DejaVu Sans"/>
              </a:rPr>
              <a:t>    </a:t>
            </a:r>
            <a:r>
              <a:rPr lang="fr-FR" sz="1000" b="0" strike="noStrike" spc="-1" dirty="0" err="1">
                <a:solidFill>
                  <a:srgbClr val="800080"/>
                </a:solidFill>
                <a:latin typeface="Arial Unicode MS"/>
                <a:ea typeface="DejaVu Sans"/>
              </a:rPr>
              <a:t>int</a:t>
            </a:r>
            <a:r>
              <a:rPr lang="fr-FR" sz="1000" b="0" strike="noStrike" spc="-1" dirty="0">
                <a:solidFill>
                  <a:srgbClr val="800080"/>
                </a:solidFill>
                <a:latin typeface="Arial Unicode MS"/>
                <a:ea typeface="DejaVu Sans"/>
              </a:rPr>
              <a:t> y;</a:t>
            </a:r>
            <a:endParaRPr lang="fr-FR" sz="1000" b="0" strike="noStrike" spc="-1" dirty="0">
              <a:latin typeface="Arial"/>
            </a:endParaRPr>
          </a:p>
          <a:p>
            <a:pPr>
              <a:lnSpc>
                <a:spcPct val="100000"/>
              </a:lnSpc>
              <a:tabLst>
                <a:tab pos="0" algn="l"/>
              </a:tabLst>
            </a:pPr>
            <a:r>
              <a:rPr lang="fr-FR" sz="1000" b="0" strike="noStrike" spc="-1" dirty="0">
                <a:solidFill>
                  <a:srgbClr val="800080"/>
                </a:solidFill>
                <a:latin typeface="Arial Unicode MS"/>
                <a:ea typeface="DejaVu Sans"/>
              </a:rPr>
              <a:t>    </a:t>
            </a:r>
            <a:endParaRPr lang="fr-FR" sz="1000" b="0" strike="noStrike" spc="-1" dirty="0">
              <a:latin typeface="Arial"/>
            </a:endParaRPr>
          </a:p>
          <a:p>
            <a:pPr>
              <a:lnSpc>
                <a:spcPct val="100000"/>
              </a:lnSpc>
              <a:tabLst>
                <a:tab pos="0" algn="l"/>
              </a:tabLst>
            </a:pPr>
            <a:r>
              <a:rPr lang="fr-FR" sz="1000" b="0" strike="noStrike" spc="-1" dirty="0">
                <a:solidFill>
                  <a:srgbClr val="000000"/>
                </a:solidFill>
                <a:latin typeface="Arial Unicode MS"/>
                <a:ea typeface="DejaVu Sans"/>
              </a:rPr>
              <a:t>    </a:t>
            </a:r>
            <a:r>
              <a:rPr lang="fr-FR" sz="1000" b="1" strike="noStrike" spc="-1" dirty="0">
                <a:solidFill>
                  <a:srgbClr val="800000"/>
                </a:solidFill>
                <a:latin typeface="Arial Unicode MS"/>
                <a:ea typeface="DejaVu Sans"/>
              </a:rPr>
              <a:t>public Shape(){</a:t>
            </a:r>
            <a:endParaRPr lang="fr-FR" sz="1000" b="0" strike="noStrike" spc="-1" dirty="0">
              <a:latin typeface="Arial"/>
            </a:endParaRPr>
          </a:p>
          <a:p>
            <a:pPr>
              <a:lnSpc>
                <a:spcPct val="100000"/>
              </a:lnSpc>
              <a:tabLst>
                <a:tab pos="0" algn="l"/>
              </a:tabLst>
            </a:pPr>
            <a:r>
              <a:rPr lang="fr-FR" sz="1000" b="1" strike="noStrike" spc="-1" dirty="0">
                <a:solidFill>
                  <a:srgbClr val="800000"/>
                </a:solidFill>
                <a:latin typeface="Arial Unicode MS"/>
                <a:ea typeface="DejaVu Sans"/>
              </a:rPr>
              <a:t>        area=20;</a:t>
            </a:r>
            <a:endParaRPr lang="fr-FR" sz="1000" b="0" strike="noStrike" spc="-1" dirty="0">
              <a:latin typeface="Arial"/>
            </a:endParaRPr>
          </a:p>
          <a:p>
            <a:pPr>
              <a:lnSpc>
                <a:spcPct val="100000"/>
              </a:lnSpc>
              <a:tabLst>
                <a:tab pos="0" algn="l"/>
              </a:tabLst>
            </a:pPr>
            <a:r>
              <a:rPr lang="fr-FR" sz="1000" b="1" strike="noStrike" spc="-1" dirty="0">
                <a:solidFill>
                  <a:srgbClr val="800000"/>
                </a:solidFill>
                <a:latin typeface="Arial Unicode MS"/>
                <a:ea typeface="DejaVu Sans"/>
              </a:rPr>
              <a:t>         x=0;</a:t>
            </a:r>
            <a:endParaRPr lang="fr-FR" sz="1000" b="0" strike="noStrike" spc="-1" dirty="0">
              <a:latin typeface="Arial"/>
            </a:endParaRPr>
          </a:p>
          <a:p>
            <a:pPr>
              <a:lnSpc>
                <a:spcPct val="100000"/>
              </a:lnSpc>
              <a:tabLst>
                <a:tab pos="0" algn="l"/>
              </a:tabLst>
            </a:pPr>
            <a:r>
              <a:rPr lang="fr-FR" sz="1000" b="1" strike="noStrike" spc="-1" dirty="0">
                <a:solidFill>
                  <a:srgbClr val="800000"/>
                </a:solidFill>
                <a:latin typeface="Arial Unicode MS"/>
                <a:ea typeface="DejaVu Sans"/>
              </a:rPr>
              <a:t>         y=0;</a:t>
            </a:r>
            <a:endParaRPr lang="fr-FR" sz="1000" b="0" strike="noStrike" spc="-1" dirty="0">
              <a:latin typeface="Arial"/>
            </a:endParaRPr>
          </a:p>
          <a:p>
            <a:pPr>
              <a:lnSpc>
                <a:spcPct val="100000"/>
              </a:lnSpc>
              <a:tabLst>
                <a:tab pos="0" algn="l"/>
              </a:tabLst>
            </a:pPr>
            <a:r>
              <a:rPr lang="fr-FR" sz="1000" b="1" strike="noStrike" spc="-1" dirty="0">
                <a:solidFill>
                  <a:srgbClr val="800000"/>
                </a:solidFill>
                <a:latin typeface="Arial Unicode MS"/>
                <a:ea typeface="DejaVu Sans"/>
              </a:rPr>
              <a:t>    }</a:t>
            </a:r>
            <a:endParaRPr lang="fr-FR" sz="1000" b="0" strike="noStrike" spc="-1" dirty="0">
              <a:latin typeface="Arial"/>
            </a:endParaRPr>
          </a:p>
          <a:p>
            <a:pPr>
              <a:lnSpc>
                <a:spcPct val="100000"/>
              </a:lnSpc>
              <a:tabLst>
                <a:tab pos="0" algn="l"/>
              </a:tabLst>
            </a:pPr>
            <a:endParaRPr lang="fr-FR" sz="1000" b="0" strike="noStrike" spc="-1" dirty="0">
              <a:latin typeface="Arial"/>
            </a:endParaRPr>
          </a:p>
          <a:p>
            <a:pPr>
              <a:lnSpc>
                <a:spcPct val="100000"/>
              </a:lnSpc>
              <a:tabLst>
                <a:tab pos="0" algn="l"/>
              </a:tabLst>
            </a:pPr>
            <a:r>
              <a:rPr lang="fr-FR" sz="1000" b="1" strike="noStrike" spc="-1" dirty="0">
                <a:solidFill>
                  <a:srgbClr val="800000"/>
                </a:solidFill>
                <a:latin typeface="Arial Unicode MS"/>
                <a:ea typeface="DejaVu Sans"/>
              </a:rPr>
              <a:t>     </a:t>
            </a:r>
            <a:r>
              <a:rPr lang="fr-FR" sz="1000" b="1" strike="noStrike" spc="-1" dirty="0" err="1">
                <a:solidFill>
                  <a:srgbClr val="800000"/>
                </a:solidFill>
                <a:latin typeface="Arial Unicode MS"/>
                <a:ea typeface="DejaVu Sans"/>
              </a:rPr>
              <a:t>void</a:t>
            </a:r>
            <a:r>
              <a:rPr lang="fr-FR" sz="1000" b="1" strike="noStrike" spc="-1" dirty="0">
                <a:solidFill>
                  <a:srgbClr val="800000"/>
                </a:solidFill>
                <a:latin typeface="Arial Unicode MS"/>
                <a:ea typeface="DejaVu Sans"/>
              </a:rPr>
              <a:t> </a:t>
            </a:r>
            <a:r>
              <a:rPr lang="fr-FR" sz="1000" b="1" strike="noStrike" spc="-1" dirty="0" err="1">
                <a:solidFill>
                  <a:srgbClr val="800000"/>
                </a:solidFill>
                <a:latin typeface="Arial Unicode MS"/>
                <a:ea typeface="DejaVu Sans"/>
              </a:rPr>
              <a:t>draw</a:t>
            </a:r>
            <a:r>
              <a:rPr lang="fr-FR" sz="1000" b="1" strike="noStrike" spc="-1" dirty="0">
                <a:solidFill>
                  <a:srgbClr val="800000"/>
                </a:solidFill>
                <a:latin typeface="Arial Unicode MS"/>
                <a:ea typeface="DejaVu Sans"/>
              </a:rPr>
              <a:t>(); </a:t>
            </a:r>
            <a:endParaRPr lang="fr-FR" sz="1000" b="0" strike="noStrike" spc="-1" dirty="0">
              <a:latin typeface="Arial"/>
            </a:endParaRPr>
          </a:p>
          <a:p>
            <a:pPr>
              <a:lnSpc>
                <a:spcPct val="100000"/>
              </a:lnSpc>
              <a:tabLst>
                <a:tab pos="0" algn="l"/>
              </a:tabLst>
            </a:pPr>
            <a:r>
              <a:rPr lang="fr-FR" sz="1000" b="1" strike="noStrike" spc="-1" dirty="0">
                <a:solidFill>
                  <a:srgbClr val="800000"/>
                </a:solidFill>
                <a:latin typeface="Arial Unicode MS"/>
                <a:ea typeface="DejaVu Sans"/>
              </a:rPr>
              <a:t>    </a:t>
            </a:r>
            <a:endParaRPr lang="fr-FR" sz="1000" b="0" strike="noStrike" spc="-1" dirty="0">
              <a:latin typeface="Arial"/>
            </a:endParaRPr>
          </a:p>
          <a:p>
            <a:pPr>
              <a:lnSpc>
                <a:spcPct val="100000"/>
              </a:lnSpc>
              <a:tabLst>
                <a:tab pos="0" algn="l"/>
              </a:tabLst>
            </a:pPr>
            <a:r>
              <a:rPr lang="fr-FR" sz="1000" b="1" strike="noStrike" spc="-1" dirty="0">
                <a:solidFill>
                  <a:srgbClr val="800000"/>
                </a:solidFill>
                <a:latin typeface="Arial Unicode MS"/>
                <a:ea typeface="DejaVu Sans"/>
              </a:rPr>
              <a:t>     abstract  translate();</a:t>
            </a:r>
            <a:endParaRPr lang="fr-FR" sz="1000" b="0" strike="noStrike" spc="-1" dirty="0">
              <a:latin typeface="Arial"/>
            </a:endParaRPr>
          </a:p>
          <a:p>
            <a:pPr>
              <a:lnSpc>
                <a:spcPct val="100000"/>
              </a:lnSpc>
              <a:tabLst>
                <a:tab pos="0" algn="l"/>
              </a:tabLst>
            </a:pPr>
            <a:r>
              <a:rPr lang="fr-FR" sz="1000" b="0" strike="noStrike" spc="-1" dirty="0">
                <a:solidFill>
                  <a:srgbClr val="800080"/>
                </a:solidFill>
                <a:latin typeface="Arial Unicode MS"/>
                <a:ea typeface="DejaVu Sans"/>
              </a:rPr>
              <a:t>}</a:t>
            </a:r>
            <a:r>
              <a:rPr lang="fr-FR" sz="1000" b="0" strike="noStrike" spc="-1" dirty="0">
                <a:solidFill>
                  <a:srgbClr val="000000"/>
                </a:solidFill>
                <a:latin typeface="Arial Unicode MS"/>
                <a:ea typeface="DejaVu Sans"/>
              </a:rPr>
              <a:t> </a:t>
            </a:r>
            <a:endParaRPr lang="fr-FR" sz="1000" b="0" strike="noStrike" spc="-1" dirty="0">
              <a:latin typeface="Arial"/>
            </a:endParaRPr>
          </a:p>
        </p:txBody>
      </p:sp>
      <p:sp>
        <p:nvSpPr>
          <p:cNvPr id="49" name="CustomShape 3"/>
          <p:cNvSpPr/>
          <p:nvPr/>
        </p:nvSpPr>
        <p:spPr>
          <a:xfrm>
            <a:off x="6765840" y="856440"/>
            <a:ext cx="4306320" cy="13683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fr-FR" sz="1200" b="1" strike="noStrike" spc="-1">
                <a:solidFill>
                  <a:srgbClr val="800000"/>
                </a:solidFill>
                <a:latin typeface="Arial Unicode MS"/>
                <a:ea typeface="DejaVu Sans"/>
              </a:rPr>
              <a:t>public</a:t>
            </a:r>
            <a:r>
              <a:rPr lang="fr-FR" sz="1200" b="0" strike="noStrike" spc="-1">
                <a:solidFill>
                  <a:srgbClr val="000000"/>
                </a:solidFill>
                <a:latin typeface="Arial Unicode MS"/>
                <a:ea typeface="DejaVu Sans"/>
              </a:rPr>
              <a:t> </a:t>
            </a:r>
            <a:r>
              <a:rPr lang="fr-FR" sz="1200" b="1" strike="noStrike" spc="-1">
                <a:solidFill>
                  <a:srgbClr val="800000"/>
                </a:solidFill>
                <a:latin typeface="Arial Unicode MS"/>
                <a:ea typeface="DejaVu Sans"/>
              </a:rPr>
              <a:t>class </a:t>
            </a:r>
            <a:r>
              <a:rPr lang="fr-FR" sz="1200" b="0" strike="noStrike" spc="-1">
                <a:solidFill>
                  <a:srgbClr val="000000"/>
                </a:solidFill>
                <a:latin typeface="Arial Unicode MS"/>
                <a:ea typeface="DejaVu Sans"/>
              </a:rPr>
              <a:t>Circle implements  extends Shape</a:t>
            </a:r>
            <a:r>
              <a:rPr lang="fr-FR" sz="1200" b="0" strike="noStrike" spc="-1">
                <a:solidFill>
                  <a:srgbClr val="800080"/>
                </a:solidFill>
                <a:latin typeface="Arial Unicode MS"/>
                <a:ea typeface="DejaVu Sans"/>
              </a:rPr>
              <a:t>{</a:t>
            </a:r>
            <a:endParaRPr lang="fr-FR" sz="1200" b="0" strike="noStrike" spc="-1">
              <a:latin typeface="Arial"/>
            </a:endParaRPr>
          </a:p>
          <a:p>
            <a:pPr>
              <a:lnSpc>
                <a:spcPct val="100000"/>
              </a:lnSpc>
              <a:tabLst>
                <a:tab pos="0" algn="l"/>
              </a:tabLst>
            </a:pP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public void translate(int dx){</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a:t>
            </a:r>
            <a:endParaRPr lang="fr-FR" sz="1200" b="0" strike="noStrike" spc="-1">
              <a:latin typeface="Arial"/>
            </a:endParaRPr>
          </a:p>
          <a:p>
            <a:pPr>
              <a:lnSpc>
                <a:spcPct val="100000"/>
              </a:lnSpc>
              <a:tabLst>
                <a:tab pos="0" algn="l"/>
              </a:tabLst>
            </a:pP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a:t>
            </a:r>
            <a:r>
              <a:rPr lang="fr-FR" sz="1200" b="0" strike="noStrike" spc="-1">
                <a:solidFill>
                  <a:srgbClr val="000000"/>
                </a:solidFill>
                <a:latin typeface="Arial Unicode MS"/>
                <a:ea typeface="DejaVu Sans"/>
              </a:rPr>
              <a:t> </a:t>
            </a:r>
            <a:endParaRPr lang="fr-FR" sz="1200" b="0" strike="noStrike" spc="-1">
              <a:latin typeface="Arial"/>
            </a:endParaRPr>
          </a:p>
        </p:txBody>
      </p:sp>
      <p:sp>
        <p:nvSpPr>
          <p:cNvPr id="50" name="CustomShape 4"/>
          <p:cNvSpPr/>
          <p:nvPr/>
        </p:nvSpPr>
        <p:spPr>
          <a:xfrm>
            <a:off x="6765840" y="2365200"/>
            <a:ext cx="4306320" cy="173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fr-FR" sz="1200" b="1" strike="noStrike" spc="-1">
                <a:solidFill>
                  <a:srgbClr val="800000"/>
                </a:solidFill>
                <a:latin typeface="Arial Unicode MS"/>
                <a:ea typeface="DejaVu Sans"/>
              </a:rPr>
              <a:t>public</a:t>
            </a:r>
            <a:r>
              <a:rPr lang="fr-FR" sz="1200" b="0" strike="noStrike" spc="-1">
                <a:solidFill>
                  <a:srgbClr val="000000"/>
                </a:solidFill>
                <a:latin typeface="Arial Unicode MS"/>
                <a:ea typeface="DejaVu Sans"/>
              </a:rPr>
              <a:t> </a:t>
            </a:r>
            <a:r>
              <a:rPr lang="fr-FR" sz="1200" b="1" strike="noStrike" spc="-1">
                <a:solidFill>
                  <a:srgbClr val="800000"/>
                </a:solidFill>
                <a:latin typeface="Arial Unicode MS"/>
                <a:ea typeface="DejaVu Sans"/>
              </a:rPr>
              <a:t>class </a:t>
            </a:r>
            <a:r>
              <a:rPr lang="fr-FR" sz="1200" b="0" strike="noStrike" spc="-1">
                <a:solidFill>
                  <a:srgbClr val="000000"/>
                </a:solidFill>
                <a:latin typeface="Arial Unicode MS"/>
                <a:ea typeface="DejaVu Sans"/>
              </a:rPr>
              <a:t>Rectangle extends Shape</a:t>
            </a:r>
            <a:r>
              <a:rPr lang="fr-FR" sz="1200" b="0" strike="noStrike" spc="-1">
                <a:solidFill>
                  <a:srgbClr val="800080"/>
                </a:solidFill>
                <a:latin typeface="Arial Unicode MS"/>
                <a:ea typeface="DejaVu Sans"/>
              </a:rPr>
              <a:t>{</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public void draw(){</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System.out.println(« je dessine un rectangle »);</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public void translate(int dx){</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   }</a:t>
            </a:r>
            <a:endParaRPr lang="fr-FR" sz="1200" b="0" strike="noStrike" spc="-1">
              <a:latin typeface="Arial"/>
            </a:endParaRPr>
          </a:p>
          <a:p>
            <a:pPr>
              <a:lnSpc>
                <a:spcPct val="100000"/>
              </a:lnSpc>
              <a:tabLst>
                <a:tab pos="0" algn="l"/>
              </a:tabLst>
            </a:pPr>
            <a:r>
              <a:rPr lang="fr-FR" sz="1200" b="0" strike="noStrike" spc="-1">
                <a:solidFill>
                  <a:srgbClr val="800080"/>
                </a:solidFill>
                <a:latin typeface="Arial Unicode MS"/>
                <a:ea typeface="DejaVu Sans"/>
              </a:rPr>
              <a:t>}</a:t>
            </a:r>
            <a:r>
              <a:rPr lang="fr-FR" sz="1200" b="0" strike="noStrike" spc="-1">
                <a:solidFill>
                  <a:srgbClr val="000000"/>
                </a:solidFill>
                <a:latin typeface="Arial Unicode MS"/>
                <a:ea typeface="DejaVu Sans"/>
              </a:rPr>
              <a:t> </a:t>
            </a:r>
            <a:endParaRPr lang="fr-FR" sz="1200" b="0" strike="noStrike" spc="-1">
              <a:latin typeface="Arial"/>
            </a:endParaRPr>
          </a:p>
        </p:txBody>
      </p:sp>
      <p:sp>
        <p:nvSpPr>
          <p:cNvPr id="51" name="CustomShape 5"/>
          <p:cNvSpPr/>
          <p:nvPr/>
        </p:nvSpPr>
        <p:spPr>
          <a:xfrm>
            <a:off x="2953800" y="4131360"/>
            <a:ext cx="3734640" cy="2601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fr-FR" sz="1100" b="1" strike="noStrike" spc="-1">
                <a:solidFill>
                  <a:srgbClr val="800000"/>
                </a:solidFill>
                <a:latin typeface="Arial Unicode MS"/>
                <a:ea typeface="DejaVu Sans"/>
              </a:rPr>
              <a:t>public</a:t>
            </a:r>
            <a:r>
              <a:rPr lang="fr-FR" sz="1100" b="0" strike="noStrike" spc="-1">
                <a:solidFill>
                  <a:srgbClr val="000000"/>
                </a:solidFill>
                <a:latin typeface="Arial Unicode MS"/>
                <a:ea typeface="DejaVu Sans"/>
              </a:rPr>
              <a:t> </a:t>
            </a:r>
            <a:r>
              <a:rPr lang="fr-FR" sz="1100" b="1" strike="noStrike" spc="-1">
                <a:solidFill>
                  <a:srgbClr val="800000"/>
                </a:solidFill>
                <a:latin typeface="Arial Unicode MS"/>
                <a:ea typeface="DejaVu Sans"/>
              </a:rPr>
              <a:t>class</a:t>
            </a:r>
            <a:r>
              <a:rPr lang="fr-FR" sz="1100" b="0" strike="noStrike" spc="-1">
                <a:solidFill>
                  <a:srgbClr val="000000"/>
                </a:solidFill>
                <a:latin typeface="Arial Unicode MS"/>
                <a:ea typeface="DejaVu Sans"/>
              </a:rPr>
              <a:t> Run </a:t>
            </a:r>
            <a:r>
              <a:rPr lang="fr-FR" sz="1100" b="0" strike="noStrike" spc="-1">
                <a:solidFill>
                  <a:srgbClr val="800080"/>
                </a:solidFill>
                <a:latin typeface="Arial Unicode MS"/>
                <a:ea typeface="DejaVu Sans"/>
              </a:rPr>
              <a:t>{</a:t>
            </a:r>
            <a:endParaRPr lang="fr-FR" sz="1100" b="0" strike="noStrike" spc="-1">
              <a:latin typeface="Arial"/>
            </a:endParaRPr>
          </a:p>
          <a:p>
            <a:pPr>
              <a:lnSpc>
                <a:spcPct val="100000"/>
              </a:lnSpc>
              <a:tabLst>
                <a:tab pos="0" algn="l"/>
              </a:tabLst>
            </a:pPr>
            <a:endParaRPr lang="fr-FR" sz="1100" b="0" strike="noStrike" spc="-1">
              <a:latin typeface="Arial"/>
            </a:endParaRPr>
          </a:p>
          <a:p>
            <a:pPr>
              <a:lnSpc>
                <a:spcPct val="100000"/>
              </a:lnSpc>
              <a:tabLst>
                <a:tab pos="0" algn="l"/>
              </a:tabLst>
            </a:pPr>
            <a:r>
              <a:rPr lang="fr-FR" sz="1100" b="0" strike="noStrike" spc="-1">
                <a:solidFill>
                  <a:srgbClr val="800080"/>
                </a:solidFill>
                <a:latin typeface="Arial Unicode MS"/>
                <a:ea typeface="DejaVu Sans"/>
              </a:rPr>
              <a:t>          </a:t>
            </a:r>
            <a:r>
              <a:rPr lang="fr-FR" sz="1100" b="1" strike="noStrike" spc="-1">
                <a:solidFill>
                  <a:srgbClr val="800000"/>
                </a:solidFill>
                <a:latin typeface="Arial Unicode MS"/>
                <a:ea typeface="DejaVu Sans"/>
              </a:rPr>
              <a:t>public static void </a:t>
            </a:r>
            <a:r>
              <a:rPr lang="fr-FR" sz="1100" b="0" strike="noStrike" spc="-1">
                <a:solidFill>
                  <a:srgbClr val="000000"/>
                </a:solidFill>
                <a:latin typeface="Arial Unicode MS"/>
                <a:ea typeface="DejaVu Sans"/>
              </a:rPr>
              <a:t>Main(String[] </a:t>
            </a:r>
            <a:r>
              <a:rPr lang="fr-FR" sz="1100" b="1" strike="noStrike" spc="-1">
                <a:solidFill>
                  <a:srgbClr val="F87C6A"/>
                </a:solidFill>
                <a:latin typeface="Arial Unicode MS"/>
                <a:ea typeface="DejaVu Sans"/>
              </a:rPr>
              <a:t>args</a:t>
            </a:r>
            <a:r>
              <a:rPr lang="fr-FR" sz="1100" b="0" strike="noStrike" spc="-1">
                <a:solidFill>
                  <a:srgbClr val="800080"/>
                </a:solidFill>
                <a:latin typeface="Arial Unicode MS"/>
                <a:ea typeface="DejaVu Sans"/>
              </a:rPr>
              <a:t>)</a:t>
            </a:r>
            <a:r>
              <a:rPr lang="fr-FR" sz="1100" b="0" strike="noStrike" spc="-1">
                <a:solidFill>
                  <a:srgbClr val="000000"/>
                </a:solidFill>
                <a:latin typeface="Arial Unicode MS"/>
                <a:ea typeface="DejaVu Sans"/>
              </a:rPr>
              <a:t>{</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Shape shape=new Shape();</a:t>
            </a:r>
            <a:r>
              <a:rPr lang="fr-FR" sz="1100" b="0" strike="sngStrike" spc="-1">
                <a:solidFill>
                  <a:srgbClr val="000000"/>
                </a:solidFill>
                <a:latin typeface="Arial Unicode MS"/>
                <a:ea typeface="DejaVu Sans"/>
              </a:rPr>
              <a:t> </a:t>
            </a:r>
            <a:endParaRPr lang="fr-FR" sz="1100" b="0" strike="noStrike" spc="-1">
              <a:latin typeface="Arial"/>
            </a:endParaRPr>
          </a:p>
          <a:p>
            <a:pPr>
              <a:lnSpc>
                <a:spcPct val="100000"/>
              </a:lnSpc>
              <a:tabLst>
                <a:tab pos="0" algn="l"/>
              </a:tabLst>
            </a:pP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Circle c=new Circle();</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c.translate(2);</a:t>
            </a:r>
            <a:endParaRPr lang="fr-FR" sz="1100" b="0" strike="noStrike" spc="-1">
              <a:latin typeface="Arial"/>
            </a:endParaRPr>
          </a:p>
          <a:p>
            <a:pPr>
              <a:lnSpc>
                <a:spcPct val="100000"/>
              </a:lnSpc>
              <a:tabLst>
                <a:tab pos="0" algn="l"/>
              </a:tabLst>
            </a:pP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Rectangle r=new Rectangle();</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r.translate(5);</a:t>
            </a:r>
            <a:endParaRPr lang="fr-FR" sz="1100" b="0" strike="noStrike" spc="-1">
              <a:latin typeface="Arial"/>
            </a:endParaRPr>
          </a:p>
          <a:p>
            <a:pPr>
              <a:lnSpc>
                <a:spcPct val="100000"/>
              </a:lnSpc>
              <a:tabLst>
                <a:tab pos="0" algn="l"/>
              </a:tabLst>
            </a:pP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shape.draw();</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a:t>
            </a:r>
            <a:endParaRPr lang="fr-FR" sz="1100" b="0" strike="noStrike" spc="-1">
              <a:latin typeface="Arial"/>
            </a:endParaRPr>
          </a:p>
          <a:p>
            <a:pPr>
              <a:lnSpc>
                <a:spcPct val="100000"/>
              </a:lnSpc>
              <a:tabLst>
                <a:tab pos="0" algn="l"/>
              </a:tabLst>
            </a:pPr>
            <a:endParaRPr lang="fr-FR" sz="1100" b="0" strike="noStrike" spc="-1">
              <a:latin typeface="Arial"/>
            </a:endParaRPr>
          </a:p>
          <a:p>
            <a:pPr>
              <a:lnSpc>
                <a:spcPct val="100000"/>
              </a:lnSpc>
              <a:tabLst>
                <a:tab pos="0" algn="l"/>
              </a:tabLst>
            </a:pPr>
            <a:r>
              <a:rPr lang="fr-FR" sz="1100" b="0" strike="noStrike" spc="-1">
                <a:solidFill>
                  <a:srgbClr val="800080"/>
                </a:solidFill>
                <a:latin typeface="Arial Unicode MS"/>
                <a:ea typeface="DejaVu Sans"/>
              </a:rPr>
              <a:t>    </a:t>
            </a:r>
            <a:r>
              <a:rPr lang="fr-FR" sz="1100" b="0" strike="noStrike" spc="-1">
                <a:solidFill>
                  <a:srgbClr val="000000"/>
                </a:solidFill>
                <a:latin typeface="Arial Unicode MS"/>
                <a:ea typeface="DejaVu Sans"/>
              </a:rPr>
              <a:t>}</a:t>
            </a:r>
            <a:endParaRPr lang="fr-FR" sz="1100" b="0" strike="noStrike" spc="-1">
              <a:latin typeface="Arial"/>
            </a:endParaRPr>
          </a:p>
        </p:txBody>
      </p:sp>
      <p:sp>
        <p:nvSpPr>
          <p:cNvPr id="52" name="CustomShape 6"/>
          <p:cNvSpPr/>
          <p:nvPr/>
        </p:nvSpPr>
        <p:spPr>
          <a:xfrm>
            <a:off x="7840800" y="4492080"/>
            <a:ext cx="3734640" cy="20995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fr-FR" sz="1100" b="1" strike="noStrike" spc="-1">
                <a:solidFill>
                  <a:srgbClr val="800000"/>
                </a:solidFill>
                <a:latin typeface="Arial Unicode MS"/>
                <a:ea typeface="DejaVu Sans"/>
              </a:rPr>
              <a:t>public</a:t>
            </a:r>
            <a:r>
              <a:rPr lang="fr-FR" sz="1100" b="0" strike="noStrike" spc="-1">
                <a:solidFill>
                  <a:srgbClr val="000000"/>
                </a:solidFill>
                <a:latin typeface="Arial Unicode MS"/>
                <a:ea typeface="DejaVu Sans"/>
              </a:rPr>
              <a:t> </a:t>
            </a:r>
            <a:r>
              <a:rPr lang="fr-FR" sz="1100" b="1" strike="noStrike" spc="-1">
                <a:solidFill>
                  <a:srgbClr val="800000"/>
                </a:solidFill>
                <a:latin typeface="Arial Unicode MS"/>
                <a:ea typeface="DejaVu Sans"/>
              </a:rPr>
              <a:t>class</a:t>
            </a:r>
            <a:r>
              <a:rPr lang="fr-FR" sz="1100" b="0" strike="noStrike" spc="-1">
                <a:solidFill>
                  <a:srgbClr val="000000"/>
                </a:solidFill>
                <a:latin typeface="Arial Unicode MS"/>
                <a:ea typeface="DejaVu Sans"/>
              </a:rPr>
              <a:t> Run </a:t>
            </a:r>
            <a:r>
              <a:rPr lang="fr-FR" sz="1100" b="0" strike="noStrike" spc="-1">
                <a:solidFill>
                  <a:srgbClr val="800080"/>
                </a:solidFill>
                <a:latin typeface="Arial Unicode MS"/>
                <a:ea typeface="DejaVu Sans"/>
              </a:rPr>
              <a:t>{</a:t>
            </a:r>
            <a:endParaRPr lang="fr-FR" sz="1100" b="0" strike="noStrike" spc="-1">
              <a:latin typeface="Arial"/>
            </a:endParaRPr>
          </a:p>
          <a:p>
            <a:pPr>
              <a:lnSpc>
                <a:spcPct val="100000"/>
              </a:lnSpc>
              <a:tabLst>
                <a:tab pos="0" algn="l"/>
              </a:tabLst>
            </a:pPr>
            <a:endParaRPr lang="fr-FR" sz="1100" b="0" strike="noStrike" spc="-1">
              <a:latin typeface="Arial"/>
            </a:endParaRPr>
          </a:p>
          <a:p>
            <a:pPr>
              <a:lnSpc>
                <a:spcPct val="100000"/>
              </a:lnSpc>
              <a:tabLst>
                <a:tab pos="0" algn="l"/>
              </a:tabLst>
            </a:pPr>
            <a:r>
              <a:rPr lang="fr-FR" sz="1100" b="0" strike="noStrike" spc="-1">
                <a:solidFill>
                  <a:srgbClr val="800080"/>
                </a:solidFill>
                <a:latin typeface="Arial Unicode MS"/>
                <a:ea typeface="DejaVu Sans"/>
              </a:rPr>
              <a:t>          </a:t>
            </a:r>
            <a:r>
              <a:rPr lang="fr-FR" sz="1100" b="1" strike="noStrike" spc="-1">
                <a:solidFill>
                  <a:srgbClr val="800000"/>
                </a:solidFill>
                <a:latin typeface="Arial Unicode MS"/>
                <a:ea typeface="DejaVu Sans"/>
              </a:rPr>
              <a:t>public static void </a:t>
            </a:r>
            <a:r>
              <a:rPr lang="fr-FR" sz="1100" b="0" strike="noStrike" spc="-1">
                <a:solidFill>
                  <a:srgbClr val="000000"/>
                </a:solidFill>
                <a:latin typeface="Arial Unicode MS"/>
                <a:ea typeface="DejaVu Sans"/>
              </a:rPr>
              <a:t>Main(String[] </a:t>
            </a:r>
            <a:r>
              <a:rPr lang="fr-FR" sz="1100" b="1" strike="noStrike" spc="-1">
                <a:solidFill>
                  <a:srgbClr val="F87C6A"/>
                </a:solidFill>
                <a:latin typeface="Arial Unicode MS"/>
                <a:ea typeface="DejaVu Sans"/>
              </a:rPr>
              <a:t>args</a:t>
            </a:r>
            <a:r>
              <a:rPr lang="fr-FR" sz="1100" b="0" strike="noStrike" spc="-1">
                <a:solidFill>
                  <a:srgbClr val="800080"/>
                </a:solidFill>
                <a:latin typeface="Arial Unicode MS"/>
                <a:ea typeface="DejaVu Sans"/>
              </a:rPr>
              <a:t>)</a:t>
            </a:r>
            <a:r>
              <a:rPr lang="fr-FR" sz="1100" b="0" strike="noStrike" spc="-1">
                <a:solidFill>
                  <a:srgbClr val="000000"/>
                </a:solidFill>
                <a:latin typeface="Arial Unicode MS"/>
                <a:ea typeface="DejaVu Sans"/>
              </a:rPr>
              <a:t>{</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Shape shape=new Circle();</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shape.translate(2);</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shape.draw();</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shape=new Rectangle();</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shape.translate(5);</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shape.draw();</a:t>
            </a:r>
            <a:endParaRPr lang="fr-FR" sz="1100" b="0" strike="noStrike" spc="-1">
              <a:latin typeface="Arial"/>
            </a:endParaRPr>
          </a:p>
          <a:p>
            <a:pPr>
              <a:lnSpc>
                <a:spcPct val="100000"/>
              </a:lnSpc>
              <a:tabLst>
                <a:tab pos="0" algn="l"/>
              </a:tabLst>
            </a:pPr>
            <a:r>
              <a:rPr lang="fr-FR" sz="1100" b="0" strike="noStrike" spc="-1">
                <a:solidFill>
                  <a:srgbClr val="000000"/>
                </a:solidFill>
                <a:latin typeface="Arial Unicode MS"/>
                <a:ea typeface="DejaVu Sans"/>
              </a:rPr>
              <a:t>           }</a:t>
            </a:r>
            <a:endParaRPr lang="fr-FR" sz="1100" b="0" strike="noStrike" spc="-1">
              <a:latin typeface="Arial"/>
            </a:endParaRPr>
          </a:p>
          <a:p>
            <a:pPr>
              <a:lnSpc>
                <a:spcPct val="100000"/>
              </a:lnSpc>
              <a:tabLst>
                <a:tab pos="0" algn="l"/>
              </a:tabLst>
            </a:pPr>
            <a:endParaRPr lang="fr-FR" sz="1100" b="0" strike="noStrike" spc="-1">
              <a:latin typeface="Arial"/>
            </a:endParaRPr>
          </a:p>
          <a:p>
            <a:pPr>
              <a:lnSpc>
                <a:spcPct val="100000"/>
              </a:lnSpc>
              <a:tabLst>
                <a:tab pos="0" algn="l"/>
              </a:tabLst>
            </a:pPr>
            <a:r>
              <a:rPr lang="fr-FR" sz="1100" b="0" strike="noStrike" spc="-1">
                <a:solidFill>
                  <a:srgbClr val="800080"/>
                </a:solidFill>
                <a:latin typeface="Arial Unicode MS"/>
                <a:ea typeface="DejaVu Sans"/>
              </a:rPr>
              <a:t>    </a:t>
            </a:r>
            <a:r>
              <a:rPr lang="fr-FR" sz="1100" b="0" strike="noStrike" spc="-1">
                <a:solidFill>
                  <a:srgbClr val="000000"/>
                </a:solidFill>
                <a:latin typeface="Arial Unicode MS"/>
                <a:ea typeface="DejaVu Sans"/>
              </a:rPr>
              <a:t>}</a:t>
            </a:r>
            <a:endParaRPr lang="fr-FR" sz="11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9AEA9"/>
        </a:solidFill>
        <a:effectLst/>
      </p:bgPr>
    </p:bg>
    <p:spTree>
      <p:nvGrpSpPr>
        <p:cNvPr id="1" name=""/>
        <p:cNvGrpSpPr/>
        <p:nvPr/>
      </p:nvGrpSpPr>
      <p:grpSpPr>
        <a:xfrm>
          <a:off x="0" y="0"/>
          <a:ext cx="0" cy="0"/>
          <a:chOff x="0" y="0"/>
          <a:chExt cx="0" cy="0"/>
        </a:xfrm>
      </p:grpSpPr>
      <p:sp>
        <p:nvSpPr>
          <p:cNvPr id="47" name="CustomShape 1"/>
          <p:cNvSpPr/>
          <p:nvPr/>
        </p:nvSpPr>
        <p:spPr>
          <a:xfrm>
            <a:off x="3299760" y="264240"/>
            <a:ext cx="195833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0" strike="noStrike" spc="-1" dirty="0">
                <a:solidFill>
                  <a:srgbClr val="000000"/>
                </a:solidFill>
                <a:latin typeface="Arial"/>
                <a:ea typeface="DejaVu Sans"/>
              </a:rPr>
              <a:t>Exercices</a:t>
            </a:r>
            <a:endParaRPr lang="fr-FR" sz="3200" b="0" strike="noStrike" spc="-1" dirty="0">
              <a:latin typeface="Arial"/>
            </a:endParaRPr>
          </a:p>
        </p:txBody>
      </p:sp>
      <p:pic>
        <p:nvPicPr>
          <p:cNvPr id="3" name="Image 2">
            <a:extLst>
              <a:ext uri="{FF2B5EF4-FFF2-40B4-BE49-F238E27FC236}">
                <a16:creationId xmlns:a16="http://schemas.microsoft.com/office/drawing/2014/main" id="{42005FF5-7363-4F75-8E27-E5BE5087E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762" y="967493"/>
            <a:ext cx="7871693" cy="5120832"/>
          </a:xfrm>
          <a:prstGeom prst="rect">
            <a:avLst/>
          </a:prstGeom>
        </p:spPr>
      </p:pic>
      <p:sp>
        <p:nvSpPr>
          <p:cNvPr id="4" name="ZoneTexte 3">
            <a:extLst>
              <a:ext uri="{FF2B5EF4-FFF2-40B4-BE49-F238E27FC236}">
                <a16:creationId xmlns:a16="http://schemas.microsoft.com/office/drawing/2014/main" id="{6F272221-9798-4A25-8EBD-9C3580BD3BFF}"/>
              </a:ext>
            </a:extLst>
          </p:cNvPr>
          <p:cNvSpPr txBox="1"/>
          <p:nvPr/>
        </p:nvSpPr>
        <p:spPr>
          <a:xfrm>
            <a:off x="499960" y="1723545"/>
            <a:ext cx="2799800" cy="923330"/>
          </a:xfrm>
          <a:prstGeom prst="rect">
            <a:avLst/>
          </a:prstGeom>
          <a:noFill/>
        </p:spPr>
        <p:txBody>
          <a:bodyPr wrap="square" rtlCol="0">
            <a:spAutoFit/>
          </a:bodyPr>
          <a:lstStyle/>
          <a:p>
            <a:r>
              <a:rPr lang="fr-FR" dirty="0"/>
              <a:t>Représenter les classes nécessaires pour réaliser cette fiche patient</a:t>
            </a:r>
          </a:p>
        </p:txBody>
      </p:sp>
    </p:spTree>
    <p:extLst>
      <p:ext uri="{BB962C8B-B14F-4D97-AF65-F5344CB8AC3E}">
        <p14:creationId xmlns:p14="http://schemas.microsoft.com/office/powerpoint/2010/main" val="406940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9AEA9"/>
        </a:solidFill>
        <a:effectLst/>
      </p:bgPr>
    </p:bg>
    <p:spTree>
      <p:nvGrpSpPr>
        <p:cNvPr id="1" name=""/>
        <p:cNvGrpSpPr/>
        <p:nvPr/>
      </p:nvGrpSpPr>
      <p:grpSpPr>
        <a:xfrm>
          <a:off x="0" y="0"/>
          <a:ext cx="0" cy="0"/>
          <a:chOff x="0" y="0"/>
          <a:chExt cx="0" cy="0"/>
        </a:xfrm>
      </p:grpSpPr>
      <p:sp>
        <p:nvSpPr>
          <p:cNvPr id="46" name="CustomShape 2"/>
          <p:cNvSpPr/>
          <p:nvPr/>
        </p:nvSpPr>
        <p:spPr>
          <a:xfrm>
            <a:off x="3299760" y="264240"/>
            <a:ext cx="195833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0" strike="noStrike" spc="-1" dirty="0">
                <a:solidFill>
                  <a:srgbClr val="000000"/>
                </a:solidFill>
                <a:latin typeface="Arial"/>
                <a:ea typeface="DejaVu Sans"/>
              </a:rPr>
              <a:t>Exercices</a:t>
            </a:r>
            <a:endParaRPr lang="fr-FR" sz="3200" b="0" strike="noStrike" spc="-1" dirty="0">
              <a:latin typeface="Arial"/>
            </a:endParaRPr>
          </a:p>
        </p:txBody>
      </p:sp>
      <p:sp>
        <p:nvSpPr>
          <p:cNvPr id="5" name="ZoneTexte 4">
            <a:extLst>
              <a:ext uri="{FF2B5EF4-FFF2-40B4-BE49-F238E27FC236}">
                <a16:creationId xmlns:a16="http://schemas.microsoft.com/office/drawing/2014/main" id="{843B399A-B0E3-4B72-BC89-CE1C69A7057F}"/>
              </a:ext>
            </a:extLst>
          </p:cNvPr>
          <p:cNvSpPr txBox="1"/>
          <p:nvPr/>
        </p:nvSpPr>
        <p:spPr>
          <a:xfrm>
            <a:off x="447869" y="1140587"/>
            <a:ext cx="10574693" cy="2770951"/>
          </a:xfrm>
          <a:prstGeom prst="rect">
            <a:avLst/>
          </a:prstGeom>
          <a:noFill/>
        </p:spPr>
        <p:txBody>
          <a:bodyPr wrap="square">
            <a:spAutoFit/>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La société </a:t>
            </a:r>
            <a:r>
              <a:rPr lang="fr-FR" sz="1100" dirty="0" err="1">
                <a:effectLst/>
                <a:latin typeface="Calibri" panose="020F0502020204030204" pitchFamily="34" charset="0"/>
                <a:ea typeface="Calibri" panose="020F0502020204030204" pitchFamily="34" charset="0"/>
                <a:cs typeface="Times New Roman" panose="02020603050405020304" pitchFamily="18" charset="0"/>
              </a:rPr>
              <a:t>XampleCompagny</a:t>
            </a:r>
            <a:r>
              <a:rPr lang="fr-FR" sz="1100" dirty="0">
                <a:effectLst/>
                <a:latin typeface="Calibri" panose="020F0502020204030204" pitchFamily="34" charset="0"/>
                <a:ea typeface="Calibri" panose="020F0502020204030204" pitchFamily="34" charset="0"/>
                <a:cs typeface="Times New Roman" panose="02020603050405020304" pitchFamily="18" charset="0"/>
              </a:rPr>
              <a:t> vous demande de developper son système de gestion de type ERP qui gère les clients, permet de faire des devis et des factures, les produits de leur magasin. Actuellement il travaille avec un logiciel depuis plus de 10 ans et cela leur convient. Il souhaiterait avoir un outil un peu plus ergonomique. En effet, une fonctionnalité indispensable et peu ergonomique est l’outil de </a:t>
            </a:r>
            <a:r>
              <a:rPr lang="fr-FR" sz="1100" dirty="0" err="1">
                <a:effectLst/>
                <a:latin typeface="Calibri" panose="020F0502020204030204" pitchFamily="34" charset="0"/>
                <a:ea typeface="Calibri" panose="020F0502020204030204" pitchFamily="34" charset="0"/>
                <a:cs typeface="Times New Roman" panose="02020603050405020304" pitchFamily="18" charset="0"/>
              </a:rPr>
              <a:t>reporting</a:t>
            </a:r>
            <a:r>
              <a:rPr lang="fr-FR" sz="1100" dirty="0">
                <a:effectLst/>
                <a:latin typeface="Calibri" panose="020F0502020204030204" pitchFamily="34" charset="0"/>
                <a:ea typeface="Calibri" panose="020F0502020204030204" pitchFamily="34" charset="0"/>
                <a:cs typeface="Times New Roman" panose="02020603050405020304" pitchFamily="18" charset="0"/>
              </a:rPr>
              <a:t> leur permettant d’avoir un Dashboard pour suivre les ventes.</a:t>
            </a:r>
          </a:p>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La première chose que vous demandez c’est s’ils ont besoin d’une nouvelle fonctionnalité ils vous répondent que ce n’est pas la peine ils n’ont besoin de rien de plus que </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La gestion des Devis</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La gestion des Factures</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Le </a:t>
            </a:r>
            <a:r>
              <a:rPr lang="fr-FR" sz="1100" dirty="0" err="1">
                <a:effectLst/>
                <a:latin typeface="Calibri" panose="020F0502020204030204" pitchFamily="34" charset="0"/>
                <a:ea typeface="Calibri" panose="020F0502020204030204" pitchFamily="34" charset="0"/>
                <a:cs typeface="Times New Roman" panose="02020603050405020304" pitchFamily="18" charset="0"/>
              </a:rPr>
              <a:t>reporting</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La gestion des produits</a:t>
            </a:r>
          </a:p>
          <a:p>
            <a:pPr marL="342900" lvl="0" indent="-342900">
              <a:lnSpc>
                <a:spcPct val="107000"/>
              </a:lnSpc>
              <a:spcAft>
                <a:spcPts val="800"/>
              </a:spcAft>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La gestion des clients</a:t>
            </a:r>
          </a:p>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A la suite de cet entretien vous avez pu faire le tableau suivant : </a:t>
            </a:r>
          </a:p>
          <a:p>
            <a:pPr>
              <a:lnSpc>
                <a:spcPct val="107000"/>
              </a:lnSpc>
              <a:spcAft>
                <a:spcPts val="80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602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9AEA9"/>
        </a:solidFill>
        <a:effectLst/>
      </p:bgPr>
    </p:bg>
    <p:spTree>
      <p:nvGrpSpPr>
        <p:cNvPr id="1" name=""/>
        <p:cNvGrpSpPr/>
        <p:nvPr/>
      </p:nvGrpSpPr>
      <p:grpSpPr>
        <a:xfrm>
          <a:off x="0" y="0"/>
          <a:ext cx="0" cy="0"/>
          <a:chOff x="0" y="0"/>
          <a:chExt cx="0" cy="0"/>
        </a:xfrm>
      </p:grpSpPr>
      <p:sp>
        <p:nvSpPr>
          <p:cNvPr id="46" name="CustomShape 2"/>
          <p:cNvSpPr/>
          <p:nvPr/>
        </p:nvSpPr>
        <p:spPr>
          <a:xfrm>
            <a:off x="3299760" y="264240"/>
            <a:ext cx="195833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0" strike="noStrike" spc="-1" dirty="0">
                <a:solidFill>
                  <a:srgbClr val="000000"/>
                </a:solidFill>
                <a:latin typeface="Arial"/>
                <a:ea typeface="DejaVu Sans"/>
              </a:rPr>
              <a:t>Exercices</a:t>
            </a:r>
            <a:endParaRPr lang="fr-FR" sz="3200" b="0" strike="noStrike" spc="-1" dirty="0">
              <a:latin typeface="Arial"/>
            </a:endParaRPr>
          </a:p>
        </p:txBody>
      </p:sp>
      <p:sp>
        <p:nvSpPr>
          <p:cNvPr id="6" name="ZoneTexte 5">
            <a:extLst>
              <a:ext uri="{FF2B5EF4-FFF2-40B4-BE49-F238E27FC236}">
                <a16:creationId xmlns:a16="http://schemas.microsoft.com/office/drawing/2014/main" id="{366E56C4-4108-4023-88F3-EBAEABD952EB}"/>
              </a:ext>
            </a:extLst>
          </p:cNvPr>
          <p:cNvSpPr txBox="1"/>
          <p:nvPr/>
        </p:nvSpPr>
        <p:spPr>
          <a:xfrm>
            <a:off x="690467" y="1772232"/>
            <a:ext cx="3334138" cy="3313536"/>
          </a:xfrm>
          <a:prstGeom prst="rect">
            <a:avLst/>
          </a:prstGeom>
          <a:noFill/>
        </p:spPr>
        <p:txBody>
          <a:bodyPr wrap="square">
            <a:spAutoFit/>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Un client est défini par</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Un nom</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Un âge</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Une adresse</a:t>
            </a:r>
          </a:p>
          <a:p>
            <a:pPr marL="742950" lvl="1" indent="-285750">
              <a:lnSpc>
                <a:spcPct val="107000"/>
              </a:lnSpc>
              <a:buFont typeface="Courier New" panose="02070309020205020404" pitchFamily="49" charset="0"/>
              <a:buChar char="o"/>
            </a:pPr>
            <a:r>
              <a:rPr lang="fr-FR" sz="1100" dirty="0">
                <a:effectLst/>
                <a:latin typeface="Calibri" panose="020F0502020204030204" pitchFamily="34" charset="0"/>
                <a:ea typeface="Calibri" panose="020F0502020204030204" pitchFamily="34" charset="0"/>
                <a:cs typeface="Times New Roman" panose="02020603050405020304" pitchFamily="18" charset="0"/>
              </a:rPr>
              <a:t>Nom de rue</a:t>
            </a:r>
          </a:p>
          <a:p>
            <a:pPr marL="742950" lvl="1" indent="-285750">
              <a:lnSpc>
                <a:spcPct val="107000"/>
              </a:lnSpc>
              <a:buFont typeface="Courier New" panose="02070309020205020404" pitchFamily="49" charset="0"/>
              <a:buChar char="o"/>
            </a:pPr>
            <a:r>
              <a:rPr lang="fr-FR" sz="1100" dirty="0">
                <a:effectLst/>
                <a:latin typeface="Calibri" panose="020F0502020204030204" pitchFamily="34" charset="0"/>
                <a:ea typeface="Calibri" panose="020F0502020204030204" pitchFamily="34" charset="0"/>
                <a:cs typeface="Times New Roman" panose="02020603050405020304" pitchFamily="18" charset="0"/>
              </a:rPr>
              <a:t>Code postal</a:t>
            </a:r>
          </a:p>
          <a:p>
            <a:pPr marL="742950" lvl="1" indent="-285750">
              <a:lnSpc>
                <a:spcPct val="107000"/>
              </a:lnSpc>
              <a:spcAft>
                <a:spcPts val="800"/>
              </a:spcAft>
              <a:buFont typeface="Courier New" panose="02070309020205020404" pitchFamily="49" charset="0"/>
              <a:buChar char="o"/>
            </a:pPr>
            <a:r>
              <a:rPr lang="fr-FR" sz="1100" dirty="0">
                <a:effectLst/>
                <a:latin typeface="Calibri" panose="020F0502020204030204" pitchFamily="34" charset="0"/>
                <a:ea typeface="Calibri" panose="020F0502020204030204" pitchFamily="34" charset="0"/>
                <a:cs typeface="Times New Roman" panose="02020603050405020304" pitchFamily="18" charset="0"/>
              </a:rPr>
              <a:t>Ville</a:t>
            </a:r>
          </a:p>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Un devis est composé de</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Date de création</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Client</a:t>
            </a:r>
          </a:p>
          <a:p>
            <a:pPr marL="342900" lvl="0" indent="-342900">
              <a:lnSpc>
                <a:spcPct val="107000"/>
              </a:lnSpc>
              <a:buFont typeface="Symbol" panose="05050102010706020507" pitchFamily="18" charset="2"/>
              <a:buChar char=""/>
            </a:pPr>
            <a:r>
              <a:rPr lang="fr-FR" sz="1100" dirty="0" err="1">
                <a:effectLst/>
                <a:latin typeface="Calibri" panose="020F0502020204030204" pitchFamily="34" charset="0"/>
                <a:ea typeface="Calibri" panose="020F0502020204030204" pitchFamily="34" charset="0"/>
                <a:cs typeface="Times New Roman" panose="02020603050405020304" pitchFamily="18" charset="0"/>
              </a:rPr>
              <a:t>LigneDevis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fr-FR" sz="1100" dirty="0">
                <a:effectLst/>
                <a:latin typeface="Calibri" panose="020F0502020204030204" pitchFamily="34" charset="0"/>
                <a:ea typeface="Calibri" panose="020F0502020204030204" pitchFamily="34" charset="0"/>
                <a:cs typeface="Times New Roman" panose="02020603050405020304" pitchFamily="18" charset="0"/>
              </a:rPr>
              <a:t>Produit</a:t>
            </a:r>
          </a:p>
          <a:p>
            <a:pPr marL="742950" lvl="1" indent="-285750">
              <a:lnSpc>
                <a:spcPct val="107000"/>
              </a:lnSpc>
              <a:buFont typeface="Courier New" panose="02070309020205020404" pitchFamily="49" charset="0"/>
              <a:buChar char="o"/>
            </a:pPr>
            <a:r>
              <a:rPr lang="fr-FR" sz="1100" dirty="0">
                <a:effectLst/>
                <a:latin typeface="Calibri" panose="020F0502020204030204" pitchFamily="34" charset="0"/>
                <a:ea typeface="Calibri" panose="020F0502020204030204" pitchFamily="34" charset="0"/>
                <a:cs typeface="Times New Roman" panose="02020603050405020304" pitchFamily="18" charset="0"/>
              </a:rPr>
              <a:t>Quantité</a:t>
            </a:r>
          </a:p>
          <a:p>
            <a:pPr marL="742950" lvl="1" indent="-285750">
              <a:lnSpc>
                <a:spcPct val="107000"/>
              </a:lnSpc>
              <a:spcAft>
                <a:spcPts val="800"/>
              </a:spcAft>
              <a:buFont typeface="Courier New" panose="02070309020205020404" pitchFamily="49" charset="0"/>
              <a:buChar char="o"/>
            </a:pPr>
            <a:r>
              <a:rPr lang="fr-FR" sz="1100" dirty="0">
                <a:effectLst/>
                <a:latin typeface="Calibri" panose="020F0502020204030204" pitchFamily="34" charset="0"/>
                <a:ea typeface="Calibri" panose="020F0502020204030204" pitchFamily="34" charset="0"/>
                <a:cs typeface="Times New Roman" panose="02020603050405020304" pitchFamily="18" charset="0"/>
              </a:rPr>
              <a:t>Montant</a:t>
            </a:r>
          </a:p>
          <a:p>
            <a:pPr>
              <a:lnSpc>
                <a:spcPct val="107000"/>
              </a:lnSpc>
              <a:spcAft>
                <a:spcPts val="800"/>
              </a:spcAft>
            </a:pPr>
            <a:endParaRPr lang="fr-FR" dirty="0"/>
          </a:p>
        </p:txBody>
      </p:sp>
      <p:sp>
        <p:nvSpPr>
          <p:cNvPr id="7" name="ZoneTexte 6">
            <a:extLst>
              <a:ext uri="{FF2B5EF4-FFF2-40B4-BE49-F238E27FC236}">
                <a16:creationId xmlns:a16="http://schemas.microsoft.com/office/drawing/2014/main" id="{1AD127F0-145D-4B4A-ADD9-A663965ED1F0}"/>
              </a:ext>
            </a:extLst>
          </p:cNvPr>
          <p:cNvSpPr txBox="1"/>
          <p:nvPr/>
        </p:nvSpPr>
        <p:spPr>
          <a:xfrm>
            <a:off x="4142792" y="1772232"/>
            <a:ext cx="3782008" cy="2564676"/>
          </a:xfrm>
          <a:prstGeom prst="rect">
            <a:avLst/>
          </a:prstGeom>
          <a:noFill/>
        </p:spPr>
        <p:txBody>
          <a:bodyPr wrap="square">
            <a:spAutoFit/>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Une facture est composée de</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Dates de création</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Client</a:t>
            </a:r>
          </a:p>
          <a:p>
            <a:pPr marL="342900" lvl="0" indent="-342900">
              <a:lnSpc>
                <a:spcPct val="107000"/>
              </a:lnSpc>
              <a:buFont typeface="Symbol" panose="05050102010706020507" pitchFamily="18" charset="2"/>
              <a:buChar char=""/>
            </a:pPr>
            <a:r>
              <a:rPr lang="fr-FR" sz="1100" dirty="0" err="1">
                <a:effectLst/>
                <a:latin typeface="Calibri" panose="020F0502020204030204" pitchFamily="34" charset="0"/>
                <a:ea typeface="Calibri" panose="020F0502020204030204" pitchFamily="34" charset="0"/>
                <a:cs typeface="Times New Roman" panose="02020603050405020304" pitchFamily="18" charset="0"/>
              </a:rPr>
              <a:t>LigneFacture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fr-FR" sz="1100" dirty="0">
                <a:effectLst/>
                <a:latin typeface="Calibri" panose="020F0502020204030204" pitchFamily="34" charset="0"/>
                <a:ea typeface="Calibri" panose="020F0502020204030204" pitchFamily="34" charset="0"/>
                <a:cs typeface="Times New Roman" panose="02020603050405020304" pitchFamily="18" charset="0"/>
              </a:rPr>
              <a:t>Produit</a:t>
            </a:r>
          </a:p>
          <a:p>
            <a:pPr marL="742950" lvl="1" indent="-285750">
              <a:lnSpc>
                <a:spcPct val="107000"/>
              </a:lnSpc>
              <a:buFont typeface="Courier New" panose="02070309020205020404" pitchFamily="49" charset="0"/>
              <a:buChar char="o"/>
            </a:pPr>
            <a:r>
              <a:rPr lang="fr-FR" sz="1100" dirty="0">
                <a:effectLst/>
                <a:latin typeface="Calibri" panose="020F0502020204030204" pitchFamily="34" charset="0"/>
                <a:ea typeface="Calibri" panose="020F0502020204030204" pitchFamily="34" charset="0"/>
                <a:cs typeface="Times New Roman" panose="02020603050405020304" pitchFamily="18" charset="0"/>
              </a:rPr>
              <a:t>Quantité</a:t>
            </a:r>
          </a:p>
          <a:p>
            <a:pPr marL="742950" lvl="1" indent="-285750">
              <a:lnSpc>
                <a:spcPct val="107000"/>
              </a:lnSpc>
              <a:buFont typeface="Courier New" panose="02070309020205020404" pitchFamily="49" charset="0"/>
              <a:buChar char="o"/>
            </a:pPr>
            <a:r>
              <a:rPr lang="fr-FR" sz="1100" dirty="0">
                <a:effectLst/>
                <a:latin typeface="Calibri" panose="020F0502020204030204" pitchFamily="34" charset="0"/>
                <a:ea typeface="Calibri" panose="020F0502020204030204" pitchFamily="34" charset="0"/>
                <a:cs typeface="Times New Roman" panose="02020603050405020304" pitchFamily="18" charset="0"/>
              </a:rPr>
              <a:t>Montant</a:t>
            </a:r>
          </a:p>
          <a:p>
            <a:pPr marL="342900" lvl="0" indent="-342900">
              <a:lnSpc>
                <a:spcPct val="107000"/>
              </a:lnSpc>
              <a:spcAft>
                <a:spcPts val="800"/>
              </a:spcAft>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Mode de règlement (CB, ESEPECE, CHÈQUE)</a:t>
            </a:r>
          </a:p>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Un Produit est défini par</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un nom</a:t>
            </a:r>
          </a:p>
          <a:p>
            <a:pPr marL="342900" lvl="0" indent="-342900">
              <a:lnSpc>
                <a:spcPct val="107000"/>
              </a:lnSpc>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Un prix</a:t>
            </a:r>
          </a:p>
          <a:p>
            <a:pPr marL="342900" lvl="0" indent="-342900">
              <a:lnSpc>
                <a:spcPct val="107000"/>
              </a:lnSpc>
              <a:spcAft>
                <a:spcPts val="800"/>
              </a:spcAft>
              <a:buFont typeface="Symbol" panose="05050102010706020507" pitchFamily="18" charset="2"/>
              <a:buChar char=""/>
            </a:pPr>
            <a:r>
              <a:rPr lang="fr-FR" sz="1100" dirty="0">
                <a:effectLst/>
                <a:latin typeface="Calibri" panose="020F0502020204030204" pitchFamily="34" charset="0"/>
                <a:ea typeface="Calibri" panose="020F0502020204030204" pitchFamily="34" charset="0"/>
                <a:cs typeface="Times New Roman" panose="02020603050405020304" pitchFamily="18" charset="0"/>
              </a:rPr>
              <a:t>Un code barre</a:t>
            </a:r>
            <a:endParaRPr lang="fr-FR" dirty="0"/>
          </a:p>
        </p:txBody>
      </p:sp>
    </p:spTree>
    <p:extLst>
      <p:ext uri="{BB962C8B-B14F-4D97-AF65-F5344CB8AC3E}">
        <p14:creationId xmlns:p14="http://schemas.microsoft.com/office/powerpoint/2010/main" val="130836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9AEA9"/>
        </a:solidFill>
        <a:effectLst/>
      </p:bgPr>
    </p:bg>
    <p:spTree>
      <p:nvGrpSpPr>
        <p:cNvPr id="1" name=""/>
        <p:cNvGrpSpPr/>
        <p:nvPr/>
      </p:nvGrpSpPr>
      <p:grpSpPr>
        <a:xfrm>
          <a:off x="0" y="0"/>
          <a:ext cx="0" cy="0"/>
          <a:chOff x="0" y="0"/>
          <a:chExt cx="0" cy="0"/>
        </a:xfrm>
      </p:grpSpPr>
      <p:sp>
        <p:nvSpPr>
          <p:cNvPr id="46" name="CustomShape 2"/>
          <p:cNvSpPr/>
          <p:nvPr/>
        </p:nvSpPr>
        <p:spPr>
          <a:xfrm>
            <a:off x="3299760" y="264240"/>
            <a:ext cx="195833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0" strike="noStrike" spc="-1" dirty="0">
                <a:solidFill>
                  <a:srgbClr val="000000"/>
                </a:solidFill>
                <a:latin typeface="Arial"/>
                <a:ea typeface="DejaVu Sans"/>
              </a:rPr>
              <a:t>Exercices</a:t>
            </a:r>
            <a:endParaRPr lang="fr-FR" sz="3200" b="0" strike="noStrike" spc="-1" dirty="0">
              <a:latin typeface="Arial"/>
            </a:endParaRPr>
          </a:p>
        </p:txBody>
      </p:sp>
      <p:sp>
        <p:nvSpPr>
          <p:cNvPr id="9" name="ZoneTexte 8">
            <a:extLst>
              <a:ext uri="{FF2B5EF4-FFF2-40B4-BE49-F238E27FC236}">
                <a16:creationId xmlns:a16="http://schemas.microsoft.com/office/drawing/2014/main" id="{5E8EDD45-9C58-4173-8CD8-982923DF54C8}"/>
              </a:ext>
            </a:extLst>
          </p:cNvPr>
          <p:cNvSpPr txBox="1"/>
          <p:nvPr/>
        </p:nvSpPr>
        <p:spPr>
          <a:xfrm>
            <a:off x="2002970" y="1796534"/>
            <a:ext cx="8658809" cy="3416320"/>
          </a:xfrm>
          <a:prstGeom prst="rect">
            <a:avLst/>
          </a:prstGeom>
          <a:noFill/>
        </p:spPr>
        <p:txBody>
          <a:bodyPr wrap="square">
            <a:spAutoFit/>
          </a:bodyPr>
          <a:lstStyle/>
          <a:p>
            <a:r>
              <a:rPr lang="fr-FR" dirty="0"/>
              <a:t>Nous souhaitons créer la gestion des personnages pour un jeux video.</a:t>
            </a:r>
          </a:p>
          <a:p>
            <a:endParaRPr lang="fr-FR" dirty="0"/>
          </a:p>
          <a:p>
            <a:r>
              <a:rPr lang="fr-FR" dirty="0"/>
              <a:t>Un personnage à les actions suivantes :</a:t>
            </a:r>
          </a:p>
          <a:p>
            <a:endParaRPr lang="fr-FR" dirty="0"/>
          </a:p>
          <a:p>
            <a:r>
              <a:rPr lang="fr-FR" dirty="0"/>
              <a:t>Déplacer</a:t>
            </a:r>
          </a:p>
          <a:p>
            <a:r>
              <a:rPr lang="fr-FR" dirty="0"/>
              <a:t>Attaquer</a:t>
            </a:r>
          </a:p>
          <a:p>
            <a:r>
              <a:rPr lang="fr-FR" dirty="0"/>
              <a:t>Défendre</a:t>
            </a:r>
          </a:p>
          <a:p>
            <a:endParaRPr lang="fr-FR" dirty="0"/>
          </a:p>
          <a:p>
            <a:r>
              <a:rPr lang="fr-FR" dirty="0"/>
              <a:t>Il y a plusieurs types de personnages</a:t>
            </a:r>
          </a:p>
          <a:p>
            <a:r>
              <a:rPr lang="fr-FR" dirty="0"/>
              <a:t>Mages</a:t>
            </a:r>
          </a:p>
          <a:p>
            <a:r>
              <a:rPr lang="fr-FR" dirty="0"/>
              <a:t>Elfes</a:t>
            </a:r>
          </a:p>
          <a:p>
            <a:r>
              <a:rPr lang="fr-FR" dirty="0"/>
              <a:t>Dragon</a:t>
            </a:r>
          </a:p>
        </p:txBody>
      </p:sp>
    </p:spTree>
    <p:extLst>
      <p:ext uri="{BB962C8B-B14F-4D97-AF65-F5344CB8AC3E}">
        <p14:creationId xmlns:p14="http://schemas.microsoft.com/office/powerpoint/2010/main" val="184940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9AEA9"/>
        </a:solidFill>
        <a:effectLst/>
      </p:bgPr>
    </p:bg>
    <p:spTree>
      <p:nvGrpSpPr>
        <p:cNvPr id="1" name=""/>
        <p:cNvGrpSpPr/>
        <p:nvPr/>
      </p:nvGrpSpPr>
      <p:grpSpPr>
        <a:xfrm>
          <a:off x="0" y="0"/>
          <a:ext cx="0" cy="0"/>
          <a:chOff x="0" y="0"/>
          <a:chExt cx="0" cy="0"/>
        </a:xfrm>
      </p:grpSpPr>
      <p:sp>
        <p:nvSpPr>
          <p:cNvPr id="46" name="CustomShape 2"/>
          <p:cNvSpPr/>
          <p:nvPr/>
        </p:nvSpPr>
        <p:spPr>
          <a:xfrm>
            <a:off x="3299760" y="264240"/>
            <a:ext cx="195833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0" strike="noStrike" spc="-1" dirty="0">
                <a:solidFill>
                  <a:srgbClr val="000000"/>
                </a:solidFill>
                <a:latin typeface="Arial"/>
                <a:ea typeface="DejaVu Sans"/>
              </a:rPr>
              <a:t>Exercices</a:t>
            </a:r>
            <a:endParaRPr lang="fr-FR" sz="3200" b="0" strike="noStrike" spc="-1" dirty="0">
              <a:latin typeface="Arial"/>
            </a:endParaRPr>
          </a:p>
        </p:txBody>
      </p:sp>
      <p:sp>
        <p:nvSpPr>
          <p:cNvPr id="9" name="ZoneTexte 8">
            <a:extLst>
              <a:ext uri="{FF2B5EF4-FFF2-40B4-BE49-F238E27FC236}">
                <a16:creationId xmlns:a16="http://schemas.microsoft.com/office/drawing/2014/main" id="{5E8EDD45-9C58-4173-8CD8-982923DF54C8}"/>
              </a:ext>
            </a:extLst>
          </p:cNvPr>
          <p:cNvSpPr txBox="1"/>
          <p:nvPr/>
        </p:nvSpPr>
        <p:spPr>
          <a:xfrm>
            <a:off x="2002971" y="1796534"/>
            <a:ext cx="6096000" cy="2031325"/>
          </a:xfrm>
          <a:prstGeom prst="rect">
            <a:avLst/>
          </a:prstGeom>
          <a:noFill/>
        </p:spPr>
        <p:txBody>
          <a:bodyPr wrap="square">
            <a:spAutoFit/>
          </a:bodyPr>
          <a:lstStyle/>
          <a:p>
            <a:r>
              <a:rPr lang="fr-FR" dirty="0"/>
              <a:t>Nous souhaitons créer la gestion d’une navigation GPS.</a:t>
            </a:r>
          </a:p>
          <a:p>
            <a:endParaRPr lang="fr-FR" dirty="0"/>
          </a:p>
          <a:p>
            <a:r>
              <a:rPr lang="fr-FR" dirty="0"/>
              <a:t>Un itinéraire</a:t>
            </a:r>
          </a:p>
          <a:p>
            <a:endParaRPr lang="fr-FR" dirty="0"/>
          </a:p>
          <a:p>
            <a:r>
              <a:rPr lang="fr-FR" dirty="0"/>
              <a:t>Piéton</a:t>
            </a:r>
          </a:p>
          <a:p>
            <a:r>
              <a:rPr lang="fr-FR" dirty="0"/>
              <a:t>voiture</a:t>
            </a:r>
          </a:p>
          <a:p>
            <a:r>
              <a:rPr lang="fr-FR" dirty="0"/>
              <a:t>vélo</a:t>
            </a:r>
          </a:p>
        </p:txBody>
      </p:sp>
    </p:spTree>
    <p:extLst>
      <p:ext uri="{BB962C8B-B14F-4D97-AF65-F5344CB8AC3E}">
        <p14:creationId xmlns:p14="http://schemas.microsoft.com/office/powerpoint/2010/main" val="685497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39AEA9"/>
      </a:accent1>
      <a:accent2>
        <a:srgbClr val="5B5151"/>
      </a:accent2>
      <a:accent3>
        <a:srgbClr val="557B83"/>
      </a:accent3>
      <a:accent4>
        <a:srgbClr val="9897A3"/>
      </a:accent4>
      <a:accent5>
        <a:srgbClr val="A3D5AB"/>
      </a:accent5>
      <a:accent6>
        <a:srgbClr val="E5EFC1"/>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TotalTime>
  <Words>549</Words>
  <Application>Microsoft Office PowerPoint</Application>
  <PresentationFormat>Grand écran</PresentationFormat>
  <Paragraphs>128</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Arial Unicode MS</vt:lpstr>
      <vt:lpstr>Calibri</vt:lpstr>
      <vt:lpstr>Courier New</vt:lpstr>
      <vt:lpstr>Symbol</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seb montauban</dc:creator>
  <dc:description/>
  <cp:lastModifiedBy>seb montauban</cp:lastModifiedBy>
  <cp:revision>19</cp:revision>
  <dcterms:created xsi:type="dcterms:W3CDTF">2019-09-24T20:20:54Z</dcterms:created>
  <dcterms:modified xsi:type="dcterms:W3CDTF">2022-11-15T12:59:25Z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