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311" r:id="rId40"/>
    <p:sldId id="312" r:id="rId41"/>
    <p:sldId id="313" r:id="rId42"/>
    <p:sldId id="314" r:id="rId43"/>
    <p:sldId id="315" r:id="rId44"/>
    <p:sldId id="316" r:id="rId45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53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 montauban" userId="77a5d6b001563f4f" providerId="LiveId" clId="{3538B47D-EF24-4502-AC34-A38B02E7D95B}"/>
    <pc:docChg chg="custSel delSld modSld">
      <pc:chgData name="seb montauban" userId="77a5d6b001563f4f" providerId="LiveId" clId="{3538B47D-EF24-4502-AC34-A38B02E7D95B}" dt="2022-05-22T07:37:41.793" v="17" actId="20577"/>
      <pc:docMkLst>
        <pc:docMk/>
      </pc:docMkLst>
      <pc:sldChg chg="del">
        <pc:chgData name="seb montauban" userId="77a5d6b001563f4f" providerId="LiveId" clId="{3538B47D-EF24-4502-AC34-A38B02E7D95B}" dt="2022-03-08T12:39:26.018" v="0" actId="47"/>
        <pc:sldMkLst>
          <pc:docMk/>
          <pc:sldMk cId="0" sldId="294"/>
        </pc:sldMkLst>
      </pc:sldChg>
      <pc:sldChg chg="del">
        <pc:chgData name="seb montauban" userId="77a5d6b001563f4f" providerId="LiveId" clId="{3538B47D-EF24-4502-AC34-A38B02E7D95B}" dt="2022-03-08T12:39:26.018" v="0" actId="47"/>
        <pc:sldMkLst>
          <pc:docMk/>
          <pc:sldMk cId="0" sldId="295"/>
        </pc:sldMkLst>
      </pc:sldChg>
      <pc:sldChg chg="del">
        <pc:chgData name="seb montauban" userId="77a5d6b001563f4f" providerId="LiveId" clId="{3538B47D-EF24-4502-AC34-A38B02E7D95B}" dt="2022-03-08T12:39:26.018" v="0" actId="47"/>
        <pc:sldMkLst>
          <pc:docMk/>
          <pc:sldMk cId="0" sldId="296"/>
        </pc:sldMkLst>
      </pc:sldChg>
      <pc:sldChg chg="del">
        <pc:chgData name="seb montauban" userId="77a5d6b001563f4f" providerId="LiveId" clId="{3538B47D-EF24-4502-AC34-A38B02E7D95B}" dt="2022-03-08T12:39:26.018" v="0" actId="47"/>
        <pc:sldMkLst>
          <pc:docMk/>
          <pc:sldMk cId="0" sldId="297"/>
        </pc:sldMkLst>
      </pc:sldChg>
      <pc:sldChg chg="del">
        <pc:chgData name="seb montauban" userId="77a5d6b001563f4f" providerId="LiveId" clId="{3538B47D-EF24-4502-AC34-A38B02E7D95B}" dt="2022-03-08T12:39:26.018" v="0" actId="47"/>
        <pc:sldMkLst>
          <pc:docMk/>
          <pc:sldMk cId="0" sldId="298"/>
        </pc:sldMkLst>
      </pc:sldChg>
      <pc:sldChg chg="del">
        <pc:chgData name="seb montauban" userId="77a5d6b001563f4f" providerId="LiveId" clId="{3538B47D-EF24-4502-AC34-A38B02E7D95B}" dt="2022-03-08T12:39:26.018" v="0" actId="47"/>
        <pc:sldMkLst>
          <pc:docMk/>
          <pc:sldMk cId="0" sldId="299"/>
        </pc:sldMkLst>
      </pc:sldChg>
      <pc:sldChg chg="del">
        <pc:chgData name="seb montauban" userId="77a5d6b001563f4f" providerId="LiveId" clId="{3538B47D-EF24-4502-AC34-A38B02E7D95B}" dt="2022-03-08T12:39:26.018" v="0" actId="47"/>
        <pc:sldMkLst>
          <pc:docMk/>
          <pc:sldMk cId="0" sldId="300"/>
        </pc:sldMkLst>
      </pc:sldChg>
      <pc:sldChg chg="del">
        <pc:chgData name="seb montauban" userId="77a5d6b001563f4f" providerId="LiveId" clId="{3538B47D-EF24-4502-AC34-A38B02E7D95B}" dt="2022-03-08T12:39:26.018" v="0" actId="47"/>
        <pc:sldMkLst>
          <pc:docMk/>
          <pc:sldMk cId="0" sldId="301"/>
        </pc:sldMkLst>
      </pc:sldChg>
      <pc:sldChg chg="del">
        <pc:chgData name="seb montauban" userId="77a5d6b001563f4f" providerId="LiveId" clId="{3538B47D-EF24-4502-AC34-A38B02E7D95B}" dt="2022-03-08T12:39:26.018" v="0" actId="47"/>
        <pc:sldMkLst>
          <pc:docMk/>
          <pc:sldMk cId="0" sldId="302"/>
        </pc:sldMkLst>
      </pc:sldChg>
      <pc:sldChg chg="del">
        <pc:chgData name="seb montauban" userId="77a5d6b001563f4f" providerId="LiveId" clId="{3538B47D-EF24-4502-AC34-A38B02E7D95B}" dt="2022-03-08T12:39:26.018" v="0" actId="47"/>
        <pc:sldMkLst>
          <pc:docMk/>
          <pc:sldMk cId="0" sldId="303"/>
        </pc:sldMkLst>
      </pc:sldChg>
      <pc:sldChg chg="del">
        <pc:chgData name="seb montauban" userId="77a5d6b001563f4f" providerId="LiveId" clId="{3538B47D-EF24-4502-AC34-A38B02E7D95B}" dt="2022-03-08T12:39:26.018" v="0" actId="47"/>
        <pc:sldMkLst>
          <pc:docMk/>
          <pc:sldMk cId="0" sldId="304"/>
        </pc:sldMkLst>
      </pc:sldChg>
      <pc:sldChg chg="del">
        <pc:chgData name="seb montauban" userId="77a5d6b001563f4f" providerId="LiveId" clId="{3538B47D-EF24-4502-AC34-A38B02E7D95B}" dt="2022-03-08T12:39:26.018" v="0" actId="47"/>
        <pc:sldMkLst>
          <pc:docMk/>
          <pc:sldMk cId="0" sldId="305"/>
        </pc:sldMkLst>
      </pc:sldChg>
      <pc:sldChg chg="del">
        <pc:chgData name="seb montauban" userId="77a5d6b001563f4f" providerId="LiveId" clId="{3538B47D-EF24-4502-AC34-A38B02E7D95B}" dt="2022-03-08T12:39:26.018" v="0" actId="47"/>
        <pc:sldMkLst>
          <pc:docMk/>
          <pc:sldMk cId="0" sldId="306"/>
        </pc:sldMkLst>
      </pc:sldChg>
      <pc:sldChg chg="del">
        <pc:chgData name="seb montauban" userId="77a5d6b001563f4f" providerId="LiveId" clId="{3538B47D-EF24-4502-AC34-A38B02E7D95B}" dt="2022-03-08T12:39:26.018" v="0" actId="47"/>
        <pc:sldMkLst>
          <pc:docMk/>
          <pc:sldMk cId="0" sldId="307"/>
        </pc:sldMkLst>
      </pc:sldChg>
      <pc:sldChg chg="del">
        <pc:chgData name="seb montauban" userId="77a5d6b001563f4f" providerId="LiveId" clId="{3538B47D-EF24-4502-AC34-A38B02E7D95B}" dt="2022-03-08T12:39:26.018" v="0" actId="47"/>
        <pc:sldMkLst>
          <pc:docMk/>
          <pc:sldMk cId="0" sldId="308"/>
        </pc:sldMkLst>
      </pc:sldChg>
      <pc:sldChg chg="del">
        <pc:chgData name="seb montauban" userId="77a5d6b001563f4f" providerId="LiveId" clId="{3538B47D-EF24-4502-AC34-A38B02E7D95B}" dt="2022-03-08T12:39:26.018" v="0" actId="47"/>
        <pc:sldMkLst>
          <pc:docMk/>
          <pc:sldMk cId="0" sldId="309"/>
        </pc:sldMkLst>
      </pc:sldChg>
      <pc:sldChg chg="del">
        <pc:chgData name="seb montauban" userId="77a5d6b001563f4f" providerId="LiveId" clId="{3538B47D-EF24-4502-AC34-A38B02E7D95B}" dt="2022-03-08T12:39:26.018" v="0" actId="47"/>
        <pc:sldMkLst>
          <pc:docMk/>
          <pc:sldMk cId="0" sldId="310"/>
        </pc:sldMkLst>
      </pc:sldChg>
      <pc:sldChg chg="delSp modSp mod">
        <pc:chgData name="seb montauban" userId="77a5d6b001563f4f" providerId="LiveId" clId="{3538B47D-EF24-4502-AC34-A38B02E7D95B}" dt="2022-05-22T07:15:16.249" v="16" actId="20577"/>
        <pc:sldMkLst>
          <pc:docMk/>
          <pc:sldMk cId="0" sldId="312"/>
        </pc:sldMkLst>
        <pc:spChg chg="del">
          <ac:chgData name="seb montauban" userId="77a5d6b001563f4f" providerId="LiveId" clId="{3538B47D-EF24-4502-AC34-A38B02E7D95B}" dt="2022-03-08T12:39:49.232" v="4" actId="478"/>
          <ac:spMkLst>
            <pc:docMk/>
            <pc:sldMk cId="0" sldId="312"/>
            <ac:spMk id="448" creationId="{00000000-0000-0000-0000-000000000000}"/>
          </ac:spMkLst>
        </pc:spChg>
        <pc:spChg chg="mod">
          <ac:chgData name="seb montauban" userId="77a5d6b001563f4f" providerId="LiveId" clId="{3538B47D-EF24-4502-AC34-A38B02E7D95B}" dt="2022-03-08T15:30:08.847" v="6" actId="20577"/>
          <ac:spMkLst>
            <pc:docMk/>
            <pc:sldMk cId="0" sldId="312"/>
            <ac:spMk id="449" creationId="{00000000-0000-0000-0000-000000000000}"/>
          </ac:spMkLst>
        </pc:spChg>
        <pc:spChg chg="mod">
          <ac:chgData name="seb montauban" userId="77a5d6b001563f4f" providerId="LiveId" clId="{3538B47D-EF24-4502-AC34-A38B02E7D95B}" dt="2022-05-22T07:13:28.976" v="14" actId="1076"/>
          <ac:spMkLst>
            <pc:docMk/>
            <pc:sldMk cId="0" sldId="312"/>
            <ac:spMk id="451" creationId="{00000000-0000-0000-0000-000000000000}"/>
          </ac:spMkLst>
        </pc:spChg>
        <pc:spChg chg="mod">
          <ac:chgData name="seb montauban" userId="77a5d6b001563f4f" providerId="LiveId" clId="{3538B47D-EF24-4502-AC34-A38B02E7D95B}" dt="2022-05-22T07:15:16.249" v="16" actId="20577"/>
          <ac:spMkLst>
            <pc:docMk/>
            <pc:sldMk cId="0" sldId="312"/>
            <ac:spMk id="452" creationId="{00000000-0000-0000-0000-000000000000}"/>
          </ac:spMkLst>
        </pc:spChg>
      </pc:sldChg>
      <pc:sldChg chg="delSp modSp mod">
        <pc:chgData name="seb montauban" userId="77a5d6b001563f4f" providerId="LiveId" clId="{3538B47D-EF24-4502-AC34-A38B02E7D95B}" dt="2022-05-22T07:37:41.793" v="17" actId="20577"/>
        <pc:sldMkLst>
          <pc:docMk/>
          <pc:sldMk cId="0" sldId="314"/>
        </pc:sldMkLst>
        <pc:spChg chg="del">
          <ac:chgData name="seb montauban" userId="77a5d6b001563f4f" providerId="LiveId" clId="{3538B47D-EF24-4502-AC34-A38B02E7D95B}" dt="2022-03-08T12:39:40.513" v="2" actId="478"/>
          <ac:spMkLst>
            <pc:docMk/>
            <pc:sldMk cId="0" sldId="314"/>
            <ac:spMk id="463" creationId="{00000000-0000-0000-0000-000000000000}"/>
          </ac:spMkLst>
        </pc:spChg>
        <pc:spChg chg="mod">
          <ac:chgData name="seb montauban" userId="77a5d6b001563f4f" providerId="LiveId" clId="{3538B47D-EF24-4502-AC34-A38B02E7D95B}" dt="2022-05-22T07:37:41.793" v="17" actId="20577"/>
          <ac:spMkLst>
            <pc:docMk/>
            <pc:sldMk cId="0" sldId="314"/>
            <ac:spMk id="465" creationId="{00000000-0000-0000-0000-000000000000}"/>
          </ac:spMkLst>
        </pc:spChg>
      </pc:sldChg>
      <pc:sldChg chg="delSp mod">
        <pc:chgData name="seb montauban" userId="77a5d6b001563f4f" providerId="LiveId" clId="{3538B47D-EF24-4502-AC34-A38B02E7D95B}" dt="2022-03-08T12:39:45.065" v="3" actId="478"/>
        <pc:sldMkLst>
          <pc:docMk/>
          <pc:sldMk cId="0" sldId="315"/>
        </pc:sldMkLst>
        <pc:spChg chg="del">
          <ac:chgData name="seb montauban" userId="77a5d6b001563f4f" providerId="LiveId" clId="{3538B47D-EF24-4502-AC34-A38B02E7D95B}" dt="2022-03-08T12:39:45.065" v="3" actId="478"/>
          <ac:spMkLst>
            <pc:docMk/>
            <pc:sldMk cId="0" sldId="315"/>
            <ac:spMk id="46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CE837A-B32B-48B2-B6F4-AFCDEA527D44}" type="datetimeFigureOut">
              <a:rPr lang="fr-FR" smtClean="0"/>
              <a:t>22/05/2022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33BA8-6FCD-429B-8086-EE00793688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4228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E33BA8-6FCD-429B-8086-EE00793688C3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9355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3745800" y="896400"/>
            <a:ext cx="8445600" cy="5065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CustomShape 2"/>
          <p:cNvSpPr/>
          <p:nvPr/>
        </p:nvSpPr>
        <p:spPr>
          <a:xfrm>
            <a:off x="3817080" y="1747800"/>
            <a:ext cx="5907240" cy="146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ts val="11500"/>
              </a:lnSpc>
            </a:pPr>
            <a:r>
              <a:rPr lang="en-US" sz="12000" b="1" strike="noStrike" spc="395">
                <a:solidFill>
                  <a:srgbClr val="FFFFFF"/>
                </a:solidFill>
                <a:latin typeface="Arial"/>
                <a:ea typeface="DejaVu Sans"/>
              </a:rPr>
              <a:t>JAVA</a:t>
            </a:r>
            <a:endParaRPr lang="fr-FR" sz="12000" b="0" strike="noStrike" spc="-1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4578480" y="3400920"/>
            <a:ext cx="63021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500" b="1" strike="noStrike" spc="695">
                <a:solidFill>
                  <a:srgbClr val="443D3D"/>
                </a:solidFill>
                <a:latin typeface="Arial"/>
                <a:ea typeface="DejaVu Sans"/>
              </a:rPr>
              <a:t>Formation EPITA</a:t>
            </a:r>
            <a:endParaRPr lang="fr-FR" sz="3500" b="0" strike="noStrike" spc="-1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 rot="5400000">
            <a:off x="9878760" y="3810960"/>
            <a:ext cx="35722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500" b="0" strike="noStrike" spc="494">
                <a:solidFill>
                  <a:srgbClr val="FFFFFF"/>
                </a:solidFill>
                <a:latin typeface="Arial"/>
                <a:ea typeface="DejaVu Sans"/>
              </a:rPr>
              <a:t>PHILIPPOT SEBASTIEN</a:t>
            </a:r>
            <a:endParaRPr lang="fr-FR" sz="1500" b="0" strike="noStrike" spc="-1">
              <a:latin typeface="Arial"/>
            </a:endParaRPr>
          </a:p>
          <a:p>
            <a:pPr>
              <a:lnSpc>
                <a:spcPts val="1800"/>
              </a:lnSpc>
            </a:pPr>
            <a:endParaRPr lang="fr-FR" sz="1500" b="0" strike="noStrike" spc="-1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0" y="5958000"/>
            <a:ext cx="3740400" cy="899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6"/>
          <p:cNvSpPr/>
          <p:nvPr/>
        </p:nvSpPr>
        <p:spPr>
          <a:xfrm>
            <a:off x="3741840" y="5958000"/>
            <a:ext cx="8449560" cy="899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" name="Picture 2" descr="Java.Oracle.logo"/>
          <p:cNvPicPr/>
          <p:nvPr/>
        </p:nvPicPr>
        <p:blipFill>
          <a:blip r:embed="rId2"/>
          <a:stretch/>
        </p:blipFill>
        <p:spPr>
          <a:xfrm>
            <a:off x="412920" y="2742840"/>
            <a:ext cx="2781720" cy="1854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1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1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1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 additive="repl">
                                        <p:cTn id="2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7" presetClass="entr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51160" y="245520"/>
            <a:ext cx="5906160" cy="31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2800" b="1" strike="noStrike" spc="596">
                <a:solidFill>
                  <a:srgbClr val="39AEA9"/>
                </a:solidFill>
                <a:latin typeface="Arial"/>
                <a:ea typeface="DejaVu Sans"/>
              </a:rPr>
              <a:t>Architecture MOM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0" y="5958000"/>
            <a:ext cx="3740400" cy="899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Architecture MOM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3741840" y="5958000"/>
            <a:ext cx="8449560" cy="899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4"/>
          <p:cNvSpPr/>
          <p:nvPr/>
        </p:nvSpPr>
        <p:spPr>
          <a:xfrm>
            <a:off x="1199160" y="1266840"/>
            <a:ext cx="1829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POINT A POINT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38" name="CustomShape 5"/>
          <p:cNvSpPr/>
          <p:nvPr/>
        </p:nvSpPr>
        <p:spPr>
          <a:xfrm rot="16200000">
            <a:off x="5593320" y="1129320"/>
            <a:ext cx="851760" cy="2228040"/>
          </a:xfrm>
          <a:prstGeom prst="can">
            <a:avLst>
              <a:gd name="adj" fmla="val 25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6"/>
          <p:cNvSpPr/>
          <p:nvPr/>
        </p:nvSpPr>
        <p:spPr>
          <a:xfrm>
            <a:off x="1495440" y="1811880"/>
            <a:ext cx="1428120" cy="85176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Producteur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40" name="CustomShape 7"/>
          <p:cNvSpPr/>
          <p:nvPr/>
        </p:nvSpPr>
        <p:spPr>
          <a:xfrm>
            <a:off x="2924280" y="2238120"/>
            <a:ext cx="1891080" cy="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4ADA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8"/>
          <p:cNvSpPr/>
          <p:nvPr/>
        </p:nvSpPr>
        <p:spPr>
          <a:xfrm>
            <a:off x="5464440" y="2747520"/>
            <a:ext cx="14803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File</a:t>
            </a: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fr-F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d’attente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42" name="CustomShape 9"/>
          <p:cNvSpPr/>
          <p:nvPr/>
        </p:nvSpPr>
        <p:spPr>
          <a:xfrm>
            <a:off x="1495440" y="2740320"/>
            <a:ext cx="19674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Service qui produit un message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43" name="CustomShape 10"/>
          <p:cNvSpPr/>
          <p:nvPr/>
        </p:nvSpPr>
        <p:spPr>
          <a:xfrm>
            <a:off x="5573160" y="2031480"/>
            <a:ext cx="294480" cy="2851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44" name="CustomShape 11"/>
          <p:cNvSpPr/>
          <p:nvPr/>
        </p:nvSpPr>
        <p:spPr>
          <a:xfrm flipH="1">
            <a:off x="550440" y="1665000"/>
            <a:ext cx="63900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T1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145" name="Line 12"/>
          <p:cNvSpPr/>
          <p:nvPr/>
        </p:nvSpPr>
        <p:spPr>
          <a:xfrm>
            <a:off x="870840" y="2188080"/>
            <a:ext cx="0" cy="2741400"/>
          </a:xfrm>
          <a:prstGeom prst="line">
            <a:avLst/>
          </a:prstGeom>
          <a:ln>
            <a:solidFill>
              <a:srgbClr val="34AD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13"/>
          <p:cNvSpPr/>
          <p:nvPr/>
        </p:nvSpPr>
        <p:spPr>
          <a:xfrm flipH="1">
            <a:off x="550440" y="4929840"/>
            <a:ext cx="63900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Tx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147" name="CustomShape 14"/>
          <p:cNvSpPr/>
          <p:nvPr/>
        </p:nvSpPr>
        <p:spPr>
          <a:xfrm rot="16200000">
            <a:off x="5801400" y="3501000"/>
            <a:ext cx="851760" cy="2228040"/>
          </a:xfrm>
          <a:prstGeom prst="can">
            <a:avLst>
              <a:gd name="adj" fmla="val 25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15"/>
          <p:cNvSpPr/>
          <p:nvPr/>
        </p:nvSpPr>
        <p:spPr>
          <a:xfrm>
            <a:off x="8821080" y="4188600"/>
            <a:ext cx="2034000" cy="85176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Consommateur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49" name="CustomShape 16"/>
          <p:cNvSpPr/>
          <p:nvPr/>
        </p:nvSpPr>
        <p:spPr>
          <a:xfrm flipH="1">
            <a:off x="7414200" y="4483800"/>
            <a:ext cx="14054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4ADA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7"/>
          <p:cNvSpPr/>
          <p:nvPr/>
        </p:nvSpPr>
        <p:spPr>
          <a:xfrm>
            <a:off x="5672520" y="5119200"/>
            <a:ext cx="14803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File</a:t>
            </a: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fr-F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d’attente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1" name="CustomShape 18"/>
          <p:cNvSpPr/>
          <p:nvPr/>
        </p:nvSpPr>
        <p:spPr>
          <a:xfrm>
            <a:off x="9191520" y="5127840"/>
            <a:ext cx="1480320" cy="72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Service qui consome un message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2" name="CustomShape 19"/>
          <p:cNvSpPr/>
          <p:nvPr/>
        </p:nvSpPr>
        <p:spPr>
          <a:xfrm>
            <a:off x="10377360" y="4727160"/>
            <a:ext cx="294480" cy="2851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53" name="CustomShape 20"/>
          <p:cNvSpPr/>
          <p:nvPr/>
        </p:nvSpPr>
        <p:spPr>
          <a:xfrm>
            <a:off x="8951760" y="1124280"/>
            <a:ext cx="25977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POINT à POINT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54" name="CustomShape 21"/>
          <p:cNvSpPr/>
          <p:nvPr/>
        </p:nvSpPr>
        <p:spPr>
          <a:xfrm>
            <a:off x="3010320" y="1902600"/>
            <a:ext cx="21546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Send and forget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55" name="CustomShape 22"/>
          <p:cNvSpPr/>
          <p:nvPr/>
        </p:nvSpPr>
        <p:spPr>
          <a:xfrm>
            <a:off x="9887040" y="1752480"/>
            <a:ext cx="117072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Email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SMS</a:t>
            </a:r>
            <a:endParaRPr lang="fr-F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551160" y="245520"/>
            <a:ext cx="5906160" cy="31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2800" b="1" strike="noStrike" spc="596">
                <a:solidFill>
                  <a:srgbClr val="39AEA9"/>
                </a:solidFill>
                <a:latin typeface="Arial"/>
                <a:ea typeface="DejaVu Sans"/>
              </a:rPr>
              <a:t>Architecture MOM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0" y="5958000"/>
            <a:ext cx="3740400" cy="899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Architecture MOM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3741840" y="5958000"/>
            <a:ext cx="8449560" cy="899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4"/>
          <p:cNvSpPr/>
          <p:nvPr/>
        </p:nvSpPr>
        <p:spPr>
          <a:xfrm>
            <a:off x="1199160" y="1266840"/>
            <a:ext cx="1829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POINT A POINT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60" name="CustomShape 5"/>
          <p:cNvSpPr/>
          <p:nvPr/>
        </p:nvSpPr>
        <p:spPr>
          <a:xfrm>
            <a:off x="2390760" y="2359440"/>
            <a:ext cx="7666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Il peut y avoir plusieurs consommateurs mais </a:t>
            </a:r>
            <a:r>
              <a:rPr lang="fr-FR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un seul </a:t>
            </a: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recevra le message</a:t>
            </a:r>
            <a:endParaRPr lang="fr-F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551160" y="245520"/>
            <a:ext cx="5906160" cy="31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2800" b="1" strike="noStrike" spc="596">
                <a:solidFill>
                  <a:srgbClr val="39AEA9"/>
                </a:solidFill>
                <a:latin typeface="Arial"/>
                <a:ea typeface="DejaVu Sans"/>
              </a:rPr>
              <a:t>Architecture MOM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0" y="5958000"/>
            <a:ext cx="3740400" cy="899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Architecture MOM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3741840" y="5958000"/>
            <a:ext cx="8449560" cy="899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1199880" y="1266840"/>
            <a:ext cx="1473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Abonnement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 rot="16200000">
            <a:off x="5593320" y="1129320"/>
            <a:ext cx="851760" cy="2228040"/>
          </a:xfrm>
          <a:prstGeom prst="can">
            <a:avLst>
              <a:gd name="adj" fmla="val 25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6"/>
          <p:cNvSpPr/>
          <p:nvPr/>
        </p:nvSpPr>
        <p:spPr>
          <a:xfrm>
            <a:off x="1495440" y="1811880"/>
            <a:ext cx="1428120" cy="85176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Producteur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67" name="CustomShape 7"/>
          <p:cNvSpPr/>
          <p:nvPr/>
        </p:nvSpPr>
        <p:spPr>
          <a:xfrm>
            <a:off x="2924280" y="2238120"/>
            <a:ext cx="1891080" cy="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4ADA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8"/>
          <p:cNvSpPr/>
          <p:nvPr/>
        </p:nvSpPr>
        <p:spPr>
          <a:xfrm>
            <a:off x="5464440" y="2747520"/>
            <a:ext cx="148032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TOPIC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69" name="CustomShape 9"/>
          <p:cNvSpPr/>
          <p:nvPr/>
        </p:nvSpPr>
        <p:spPr>
          <a:xfrm>
            <a:off x="1495440" y="2740320"/>
            <a:ext cx="19674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Service qui produit un message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70" name="CustomShape 10"/>
          <p:cNvSpPr/>
          <p:nvPr/>
        </p:nvSpPr>
        <p:spPr>
          <a:xfrm>
            <a:off x="5573160" y="2031480"/>
            <a:ext cx="294480" cy="2851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71" name="CustomShape 11"/>
          <p:cNvSpPr/>
          <p:nvPr/>
        </p:nvSpPr>
        <p:spPr>
          <a:xfrm flipH="1">
            <a:off x="550440" y="1665000"/>
            <a:ext cx="63900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T1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172" name="Line 12"/>
          <p:cNvSpPr/>
          <p:nvPr/>
        </p:nvSpPr>
        <p:spPr>
          <a:xfrm>
            <a:off x="870840" y="2188080"/>
            <a:ext cx="0" cy="2741400"/>
          </a:xfrm>
          <a:prstGeom prst="line">
            <a:avLst/>
          </a:prstGeom>
          <a:ln>
            <a:solidFill>
              <a:srgbClr val="34AD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13"/>
          <p:cNvSpPr/>
          <p:nvPr/>
        </p:nvSpPr>
        <p:spPr>
          <a:xfrm flipH="1">
            <a:off x="550440" y="4929840"/>
            <a:ext cx="63900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Tx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174" name="CustomShape 14"/>
          <p:cNvSpPr/>
          <p:nvPr/>
        </p:nvSpPr>
        <p:spPr>
          <a:xfrm rot="16200000">
            <a:off x="5801400" y="3501000"/>
            <a:ext cx="851760" cy="2228040"/>
          </a:xfrm>
          <a:prstGeom prst="can">
            <a:avLst>
              <a:gd name="adj" fmla="val 25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15"/>
          <p:cNvSpPr/>
          <p:nvPr/>
        </p:nvSpPr>
        <p:spPr>
          <a:xfrm>
            <a:off x="8821080" y="4188600"/>
            <a:ext cx="2034000" cy="85176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Consommateur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76" name="CustomShape 16"/>
          <p:cNvSpPr/>
          <p:nvPr/>
        </p:nvSpPr>
        <p:spPr>
          <a:xfrm flipH="1">
            <a:off x="7414200" y="4483800"/>
            <a:ext cx="14054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4ADA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17"/>
          <p:cNvSpPr/>
          <p:nvPr/>
        </p:nvSpPr>
        <p:spPr>
          <a:xfrm>
            <a:off x="5672520" y="5119200"/>
            <a:ext cx="148032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TOPIC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78" name="CustomShape 18"/>
          <p:cNvSpPr/>
          <p:nvPr/>
        </p:nvSpPr>
        <p:spPr>
          <a:xfrm>
            <a:off x="9191520" y="5127840"/>
            <a:ext cx="1480320" cy="72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Service qui consome un message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79" name="CustomShape 19"/>
          <p:cNvSpPr/>
          <p:nvPr/>
        </p:nvSpPr>
        <p:spPr>
          <a:xfrm>
            <a:off x="8951760" y="1124280"/>
            <a:ext cx="25977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TOPIC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80" name="CustomShape 20"/>
          <p:cNvSpPr/>
          <p:nvPr/>
        </p:nvSpPr>
        <p:spPr>
          <a:xfrm>
            <a:off x="3010320" y="1902600"/>
            <a:ext cx="21546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Send and forget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81" name="CustomShape 21"/>
          <p:cNvSpPr/>
          <p:nvPr/>
        </p:nvSpPr>
        <p:spPr>
          <a:xfrm>
            <a:off x="9181800" y="1533960"/>
            <a:ext cx="259776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News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Notifications pour un sujet  particulier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82" name="CustomShape 22"/>
          <p:cNvSpPr/>
          <p:nvPr/>
        </p:nvSpPr>
        <p:spPr>
          <a:xfrm>
            <a:off x="9286560" y="3688560"/>
            <a:ext cx="2034000" cy="85176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Consommateur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83" name="CustomShape 23"/>
          <p:cNvSpPr/>
          <p:nvPr/>
        </p:nvSpPr>
        <p:spPr>
          <a:xfrm>
            <a:off x="6396120" y="4480920"/>
            <a:ext cx="294480" cy="2851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84" name="CustomShape 24"/>
          <p:cNvSpPr/>
          <p:nvPr/>
        </p:nvSpPr>
        <p:spPr>
          <a:xfrm flipH="1">
            <a:off x="7341840" y="3990960"/>
            <a:ext cx="1848240" cy="358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4ADA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551160" y="245520"/>
            <a:ext cx="5906160" cy="31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2800" b="1" strike="noStrike" spc="596">
                <a:solidFill>
                  <a:srgbClr val="39AEA9"/>
                </a:solidFill>
                <a:latin typeface="Arial"/>
                <a:ea typeface="DejaVu Sans"/>
              </a:rPr>
              <a:t>Architecture MOM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0" y="5958000"/>
            <a:ext cx="3740400" cy="899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Architecture MOM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3741840" y="5958000"/>
            <a:ext cx="8449560" cy="899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4"/>
          <p:cNvSpPr/>
          <p:nvPr/>
        </p:nvSpPr>
        <p:spPr>
          <a:xfrm>
            <a:off x="1199880" y="1266840"/>
            <a:ext cx="1473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Abonnement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89" name="CustomShape 5"/>
          <p:cNvSpPr/>
          <p:nvPr/>
        </p:nvSpPr>
        <p:spPr>
          <a:xfrm>
            <a:off x="1987200" y="2359440"/>
            <a:ext cx="89834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Il peut y avoir plusieurs consommateurs tous les consommateurs recevront le message</a:t>
            </a:r>
            <a:endParaRPr lang="fr-F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551160" y="245520"/>
            <a:ext cx="5906160" cy="31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2800" b="1" strike="noStrike" spc="596">
                <a:solidFill>
                  <a:srgbClr val="39AEA9"/>
                </a:solidFill>
                <a:latin typeface="Arial"/>
                <a:ea typeface="DejaVu Sans"/>
              </a:rPr>
              <a:t>Architecture MOM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0" y="5958000"/>
            <a:ext cx="3740400" cy="899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Architecture MOM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3741840" y="5958000"/>
            <a:ext cx="8449560" cy="899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4"/>
          <p:cNvSpPr/>
          <p:nvPr/>
        </p:nvSpPr>
        <p:spPr>
          <a:xfrm>
            <a:off x="1212840" y="1419120"/>
            <a:ext cx="40287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Traitement asynchrone – EXEMPLE 1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94" name="Line 5"/>
          <p:cNvSpPr/>
          <p:nvPr/>
        </p:nvSpPr>
        <p:spPr>
          <a:xfrm>
            <a:off x="5762520" y="2098440"/>
            <a:ext cx="0" cy="3438360"/>
          </a:xfrm>
          <a:prstGeom prst="line">
            <a:avLst/>
          </a:prstGeom>
          <a:ln>
            <a:solidFill>
              <a:srgbClr val="34AD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6"/>
          <p:cNvSpPr/>
          <p:nvPr/>
        </p:nvSpPr>
        <p:spPr>
          <a:xfrm>
            <a:off x="781200" y="2098440"/>
            <a:ext cx="44834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Application A -  Script Shell (Producteur)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96" name="CustomShape 7"/>
          <p:cNvSpPr/>
          <p:nvPr/>
        </p:nvSpPr>
        <p:spPr>
          <a:xfrm>
            <a:off x="6972120" y="2017080"/>
            <a:ext cx="4180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Application B – Consommateur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97" name="CustomShape 8"/>
          <p:cNvSpPr/>
          <p:nvPr/>
        </p:nvSpPr>
        <p:spPr>
          <a:xfrm>
            <a:off x="7067520" y="2740680"/>
            <a:ext cx="3847320" cy="11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public class</a:t>
            </a: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MaClasseB{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//Réception du message  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}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98" name="CustomShape 9"/>
          <p:cNvSpPr/>
          <p:nvPr/>
        </p:nvSpPr>
        <p:spPr>
          <a:xfrm>
            <a:off x="933480" y="3044880"/>
            <a:ext cx="3247200" cy="91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2000" b="0" strike="noStrike" spc="-1">
                <a:solidFill>
                  <a:srgbClr val="767171"/>
                </a:solidFill>
                <a:latin typeface="Consolas"/>
                <a:ea typeface="DejaVu Sans"/>
              </a:rPr>
              <a:t>#!/bin/bash</a:t>
            </a:r>
            <a:endParaRPr lang="fr-FR" sz="2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2000" b="0" strike="noStrike" spc="-1">
                <a:solidFill>
                  <a:srgbClr val="0070C0"/>
                </a:solidFill>
                <a:latin typeface="Consolas"/>
                <a:ea typeface="DejaVu Sans"/>
              </a:rPr>
              <a:t>Production du message</a:t>
            </a:r>
            <a:br/>
            <a:endParaRPr lang="fr-FR" sz="2000" b="0" strike="noStrike" spc="-1">
              <a:latin typeface="Arial"/>
            </a:endParaRPr>
          </a:p>
        </p:txBody>
      </p:sp>
      <p:sp>
        <p:nvSpPr>
          <p:cNvPr id="199" name="CustomShape 10"/>
          <p:cNvSpPr/>
          <p:nvPr/>
        </p:nvSpPr>
        <p:spPr>
          <a:xfrm rot="16200000">
            <a:off x="5480640" y="2883960"/>
            <a:ext cx="583200" cy="1238760"/>
          </a:xfrm>
          <a:prstGeom prst="can">
            <a:avLst>
              <a:gd name="adj" fmla="val 25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Line 11"/>
          <p:cNvSpPr/>
          <p:nvPr/>
        </p:nvSpPr>
        <p:spPr>
          <a:xfrm>
            <a:off x="7219800" y="2580120"/>
            <a:ext cx="2514600" cy="2111400"/>
          </a:xfrm>
          <a:prstGeom prst="line">
            <a:avLst/>
          </a:prstGeom>
          <a:ln w="5724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Line 12"/>
          <p:cNvSpPr/>
          <p:nvPr/>
        </p:nvSpPr>
        <p:spPr>
          <a:xfrm flipH="1">
            <a:off x="7419960" y="2580120"/>
            <a:ext cx="1638000" cy="2258280"/>
          </a:xfrm>
          <a:prstGeom prst="line">
            <a:avLst/>
          </a:prstGeom>
          <a:ln w="5724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13"/>
          <p:cNvSpPr/>
          <p:nvPr/>
        </p:nvSpPr>
        <p:spPr>
          <a:xfrm>
            <a:off x="1056600" y="4215960"/>
            <a:ext cx="456228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0000"/>
                </a:solidFill>
                <a:latin typeface="Arial"/>
                <a:ea typeface="DejaVu Sans"/>
              </a:rPr>
              <a:t>Le traitement sera exécuté lorsque le consommateur se réveillera. Pas besoin de relancer le script Shell</a:t>
            </a:r>
            <a:endParaRPr lang="fr-F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551160" y="245520"/>
            <a:ext cx="5906160" cy="31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2800" b="1" strike="noStrike" spc="596">
                <a:solidFill>
                  <a:srgbClr val="39AEA9"/>
                </a:solidFill>
                <a:latin typeface="Arial"/>
                <a:ea typeface="DejaVu Sans"/>
              </a:rPr>
              <a:t>Architecture MOM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0" y="5958000"/>
            <a:ext cx="3740400" cy="899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Architecture MOM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3741840" y="5958000"/>
            <a:ext cx="8449560" cy="899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4"/>
          <p:cNvSpPr/>
          <p:nvPr/>
        </p:nvSpPr>
        <p:spPr>
          <a:xfrm>
            <a:off x="2700360" y="2028960"/>
            <a:ext cx="6790680" cy="20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Les messages peuvent être rejoués un certain nombre de fois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La communication peut être transactionnelle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Il peut y avoir de l’équilibrage de charge des consommateurs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…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Pour gérer toutes ces responsabilités, nous avons besoin d’un outil appelé </a:t>
            </a:r>
            <a:r>
              <a:rPr lang="fr-FR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Broker</a:t>
            </a:r>
            <a:endParaRPr lang="fr-F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551160" y="245520"/>
            <a:ext cx="5906160" cy="31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2800" b="1" strike="noStrike" spc="596">
                <a:solidFill>
                  <a:srgbClr val="39AEA9"/>
                </a:solidFill>
                <a:latin typeface="Arial"/>
                <a:ea typeface="DejaVu Sans"/>
              </a:rPr>
              <a:t>Architecture MOM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0" y="5958000"/>
            <a:ext cx="3740400" cy="899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Architecture MOM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3741840" y="5958000"/>
            <a:ext cx="8449560" cy="899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4"/>
          <p:cNvSpPr/>
          <p:nvPr/>
        </p:nvSpPr>
        <p:spPr>
          <a:xfrm rot="16200000">
            <a:off x="5288400" y="881640"/>
            <a:ext cx="851760" cy="2228040"/>
          </a:xfrm>
          <a:prstGeom prst="can">
            <a:avLst>
              <a:gd name="adj" fmla="val 25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5"/>
          <p:cNvSpPr/>
          <p:nvPr/>
        </p:nvSpPr>
        <p:spPr>
          <a:xfrm>
            <a:off x="1190520" y="1564200"/>
            <a:ext cx="1428120" cy="85176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Producteur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12" name="CustomShape 6"/>
          <p:cNvSpPr/>
          <p:nvPr/>
        </p:nvSpPr>
        <p:spPr>
          <a:xfrm>
            <a:off x="8308080" y="1569240"/>
            <a:ext cx="2034000" cy="85176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Consommateur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13" name="CustomShape 7"/>
          <p:cNvSpPr/>
          <p:nvPr/>
        </p:nvSpPr>
        <p:spPr>
          <a:xfrm>
            <a:off x="2619360" y="1990440"/>
            <a:ext cx="1891080" cy="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4ADA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8"/>
          <p:cNvSpPr/>
          <p:nvPr/>
        </p:nvSpPr>
        <p:spPr>
          <a:xfrm flipH="1">
            <a:off x="6901200" y="1864440"/>
            <a:ext cx="14054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4ADA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9"/>
          <p:cNvSpPr/>
          <p:nvPr/>
        </p:nvSpPr>
        <p:spPr>
          <a:xfrm>
            <a:off x="5159520" y="2499840"/>
            <a:ext cx="14803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File</a:t>
            </a: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fr-F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d’attente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16" name="CustomShape 10"/>
          <p:cNvSpPr/>
          <p:nvPr/>
        </p:nvSpPr>
        <p:spPr>
          <a:xfrm>
            <a:off x="1190520" y="2492640"/>
            <a:ext cx="19674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Service qui produit un message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17" name="CustomShape 11"/>
          <p:cNvSpPr/>
          <p:nvPr/>
        </p:nvSpPr>
        <p:spPr>
          <a:xfrm>
            <a:off x="8678520" y="2508480"/>
            <a:ext cx="1480320" cy="72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Service qui consomme un message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18" name="CustomShape 12"/>
          <p:cNvSpPr/>
          <p:nvPr/>
        </p:nvSpPr>
        <p:spPr>
          <a:xfrm>
            <a:off x="5268240" y="1783800"/>
            <a:ext cx="294480" cy="2851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219" name="CustomShape 13"/>
          <p:cNvSpPr/>
          <p:nvPr/>
        </p:nvSpPr>
        <p:spPr>
          <a:xfrm>
            <a:off x="5627880" y="1783800"/>
            <a:ext cx="294480" cy="2851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220" name="CustomShape 14"/>
          <p:cNvSpPr/>
          <p:nvPr/>
        </p:nvSpPr>
        <p:spPr>
          <a:xfrm>
            <a:off x="6037920" y="1774440"/>
            <a:ext cx="294480" cy="2851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221" name="CustomShape 15"/>
          <p:cNvSpPr/>
          <p:nvPr/>
        </p:nvSpPr>
        <p:spPr>
          <a:xfrm rot="16200000">
            <a:off x="5202720" y="3653280"/>
            <a:ext cx="851760" cy="2228040"/>
          </a:xfrm>
          <a:prstGeom prst="can">
            <a:avLst>
              <a:gd name="adj" fmla="val 25000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22" name="CustomShape 16"/>
          <p:cNvSpPr/>
          <p:nvPr/>
        </p:nvSpPr>
        <p:spPr>
          <a:xfrm>
            <a:off x="1104840" y="4335840"/>
            <a:ext cx="1428120" cy="851760"/>
          </a:xfrm>
          <a:prstGeom prst="roundRect">
            <a:avLst>
              <a:gd name="adj" fmla="val 16667"/>
            </a:avLst>
          </a:prstGeom>
          <a:ln/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Producteur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23" name="CustomShape 17"/>
          <p:cNvSpPr/>
          <p:nvPr/>
        </p:nvSpPr>
        <p:spPr>
          <a:xfrm>
            <a:off x="8181000" y="4335840"/>
            <a:ext cx="800280" cy="56664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C1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24" name="CustomShape 18"/>
          <p:cNvSpPr/>
          <p:nvPr/>
        </p:nvSpPr>
        <p:spPr>
          <a:xfrm>
            <a:off x="2533680" y="4762080"/>
            <a:ext cx="1891080" cy="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4ADA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19"/>
          <p:cNvSpPr/>
          <p:nvPr/>
        </p:nvSpPr>
        <p:spPr>
          <a:xfrm flipH="1">
            <a:off x="6815520" y="4636080"/>
            <a:ext cx="14054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4ADA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ustomShape 20"/>
          <p:cNvSpPr/>
          <p:nvPr/>
        </p:nvSpPr>
        <p:spPr>
          <a:xfrm>
            <a:off x="5073840" y="5271480"/>
            <a:ext cx="148032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TOPIC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27" name="CustomShape 21"/>
          <p:cNvSpPr/>
          <p:nvPr/>
        </p:nvSpPr>
        <p:spPr>
          <a:xfrm>
            <a:off x="1104840" y="5264280"/>
            <a:ext cx="19674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Service qui produit un message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28" name="CustomShape 22"/>
          <p:cNvSpPr/>
          <p:nvPr/>
        </p:nvSpPr>
        <p:spPr>
          <a:xfrm>
            <a:off x="9439200" y="4340520"/>
            <a:ext cx="1480320" cy="72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Service qui consome un message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29" name="CustomShape 23"/>
          <p:cNvSpPr/>
          <p:nvPr/>
        </p:nvSpPr>
        <p:spPr>
          <a:xfrm>
            <a:off x="5182560" y="4555440"/>
            <a:ext cx="294480" cy="285120"/>
          </a:xfrm>
          <a:prstGeom prst="rect">
            <a:avLst/>
          </a:prstGeom>
          <a:ln/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230" name="CustomShape 24"/>
          <p:cNvSpPr/>
          <p:nvPr/>
        </p:nvSpPr>
        <p:spPr>
          <a:xfrm>
            <a:off x="5542200" y="4555440"/>
            <a:ext cx="294480" cy="28512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231" name="CustomShape 25"/>
          <p:cNvSpPr/>
          <p:nvPr/>
        </p:nvSpPr>
        <p:spPr>
          <a:xfrm>
            <a:off x="5952240" y="4545720"/>
            <a:ext cx="294480" cy="28512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232" name="CustomShape 26"/>
          <p:cNvSpPr/>
          <p:nvPr/>
        </p:nvSpPr>
        <p:spPr>
          <a:xfrm>
            <a:off x="8333640" y="4488120"/>
            <a:ext cx="800280" cy="56664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C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3" name="CustomShape 27"/>
          <p:cNvSpPr/>
          <p:nvPr/>
        </p:nvSpPr>
        <p:spPr>
          <a:xfrm>
            <a:off x="8485920" y="4640760"/>
            <a:ext cx="800280" cy="56664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C1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4" name="CustomShape 28"/>
          <p:cNvSpPr/>
          <p:nvPr/>
        </p:nvSpPr>
        <p:spPr>
          <a:xfrm>
            <a:off x="8638200" y="4793040"/>
            <a:ext cx="800280" cy="56664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Cxx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5" name="CustomShape 29"/>
          <p:cNvSpPr/>
          <p:nvPr/>
        </p:nvSpPr>
        <p:spPr>
          <a:xfrm>
            <a:off x="8886240" y="986760"/>
            <a:ext cx="25977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POINT à POINT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6" name="CustomShape 30"/>
          <p:cNvSpPr/>
          <p:nvPr/>
        </p:nvSpPr>
        <p:spPr>
          <a:xfrm>
            <a:off x="8896320" y="3662640"/>
            <a:ext cx="1828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ABONNEMENT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7" name="Line 31"/>
          <p:cNvSpPr/>
          <p:nvPr/>
        </p:nvSpPr>
        <p:spPr>
          <a:xfrm>
            <a:off x="885600" y="3429000"/>
            <a:ext cx="10034640" cy="0"/>
          </a:xfrm>
          <a:prstGeom prst="line">
            <a:avLst/>
          </a:prstGeom>
          <a:ln w="28440">
            <a:solidFill>
              <a:srgbClr val="34ADA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32"/>
          <p:cNvSpPr/>
          <p:nvPr/>
        </p:nvSpPr>
        <p:spPr>
          <a:xfrm>
            <a:off x="4276800" y="1070640"/>
            <a:ext cx="2879640" cy="480708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33"/>
          <p:cNvSpPr/>
          <p:nvPr/>
        </p:nvSpPr>
        <p:spPr>
          <a:xfrm>
            <a:off x="5808600" y="637560"/>
            <a:ext cx="12978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BROKER</a:t>
            </a:r>
            <a:endParaRPr lang="fr-F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551160" y="245520"/>
            <a:ext cx="5906160" cy="31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2800" b="1" strike="noStrike" spc="596">
                <a:solidFill>
                  <a:srgbClr val="39AEA9"/>
                </a:solidFill>
                <a:latin typeface="Arial"/>
                <a:ea typeface="DejaVu Sans"/>
              </a:rPr>
              <a:t>Architecture MOM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0" y="5958000"/>
            <a:ext cx="3740400" cy="899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Architecture MOM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3741840" y="5958000"/>
            <a:ext cx="8449560" cy="899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4"/>
          <p:cNvSpPr/>
          <p:nvPr/>
        </p:nvSpPr>
        <p:spPr>
          <a:xfrm>
            <a:off x="2855160" y="1542240"/>
            <a:ext cx="25732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BROKER - Exemple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44" name="CustomShape 5"/>
          <p:cNvSpPr/>
          <p:nvPr/>
        </p:nvSpPr>
        <p:spPr>
          <a:xfrm>
            <a:off x="3741120" y="2457360"/>
            <a:ext cx="2932920" cy="146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Active MQ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RabbitMQ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HornetQ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MQ Series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…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45" name="CustomShape 6"/>
          <p:cNvSpPr/>
          <p:nvPr/>
        </p:nvSpPr>
        <p:spPr>
          <a:xfrm>
            <a:off x="5388120" y="4423320"/>
            <a:ext cx="3174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Un broker est un MOM</a:t>
            </a:r>
            <a:endParaRPr lang="fr-F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2647440" y="1887480"/>
            <a:ext cx="6765840" cy="2082960"/>
          </a:xfrm>
          <a:prstGeom prst="snipRoundRect">
            <a:avLst>
              <a:gd name="adj1" fmla="val 16667"/>
              <a:gd name="adj2" fmla="val 16667"/>
            </a:avLst>
          </a:prstGeom>
          <a:ln/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3200" b="0" strike="noStrike" spc="-1">
                <a:solidFill>
                  <a:srgbClr val="FFFFFF"/>
                </a:solidFill>
                <a:latin typeface="Arial"/>
                <a:ea typeface="DejaVu Sans"/>
              </a:rPr>
              <a:t>Java Messaging Service</a:t>
            </a:r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551160" y="245520"/>
            <a:ext cx="5906160" cy="31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2800" b="1" strike="noStrike" spc="596">
                <a:solidFill>
                  <a:srgbClr val="39AEA9"/>
                </a:solidFill>
                <a:latin typeface="Arial"/>
                <a:ea typeface="DejaVu Sans"/>
              </a:rPr>
              <a:t>Java Messaging Service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0" y="5958000"/>
            <a:ext cx="3740400" cy="899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Architecture en couche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3741840" y="5958000"/>
            <a:ext cx="8449560" cy="899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4"/>
          <p:cNvSpPr/>
          <p:nvPr/>
        </p:nvSpPr>
        <p:spPr>
          <a:xfrm>
            <a:off x="3741120" y="1831680"/>
            <a:ext cx="3824640" cy="283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7 éléments clés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Destination</a:t>
            </a:r>
            <a:endParaRPr lang="fr-FR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ConnectionFactory</a:t>
            </a:r>
            <a:endParaRPr lang="fr-FR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Connection</a:t>
            </a:r>
            <a:endParaRPr lang="fr-FR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Session</a:t>
            </a:r>
            <a:endParaRPr lang="fr-FR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Message</a:t>
            </a:r>
            <a:endParaRPr lang="fr-FR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MessageProducer</a:t>
            </a:r>
            <a:endParaRPr lang="fr-FR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MessageConsumer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2647440" y="1887480"/>
            <a:ext cx="6765840" cy="2082960"/>
          </a:xfrm>
          <a:prstGeom prst="snipRoundRect">
            <a:avLst>
              <a:gd name="adj1" fmla="val 16667"/>
              <a:gd name="adj2" fmla="val 16667"/>
            </a:avLst>
          </a:prstGeom>
          <a:ln/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3200" b="0" strike="noStrike" spc="-1">
                <a:solidFill>
                  <a:srgbClr val="FFFFFF"/>
                </a:solidFill>
                <a:latin typeface="Arial"/>
                <a:ea typeface="DejaVu Sans"/>
              </a:rPr>
              <a:t>Architecture MOM</a:t>
            </a:r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551160" y="245520"/>
            <a:ext cx="5906160" cy="31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2800" b="1" strike="noStrike" spc="596">
                <a:solidFill>
                  <a:srgbClr val="39AEA9"/>
                </a:solidFill>
                <a:latin typeface="Arial"/>
                <a:ea typeface="DejaVu Sans"/>
              </a:rPr>
              <a:t>Java Messaging Service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0" y="5958000"/>
            <a:ext cx="3740400" cy="899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Architecture en couche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3741840" y="5958000"/>
            <a:ext cx="8449560" cy="899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4"/>
          <p:cNvSpPr/>
          <p:nvPr/>
        </p:nvSpPr>
        <p:spPr>
          <a:xfrm>
            <a:off x="3741120" y="1831680"/>
            <a:ext cx="2982600" cy="146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On aura besoin de définir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</p:txBody>
      </p:sp>
      <p:sp>
        <p:nvSpPr>
          <p:cNvPr id="255" name="CustomShape 5"/>
          <p:cNvSpPr/>
          <p:nvPr/>
        </p:nvSpPr>
        <p:spPr>
          <a:xfrm rot="16200000">
            <a:off x="5517000" y="2853360"/>
            <a:ext cx="851760" cy="2228040"/>
          </a:xfrm>
          <a:prstGeom prst="can">
            <a:avLst>
              <a:gd name="adj" fmla="val 25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CustomShape 6"/>
          <p:cNvSpPr/>
          <p:nvPr/>
        </p:nvSpPr>
        <p:spPr>
          <a:xfrm>
            <a:off x="7966800" y="2400480"/>
            <a:ext cx="392364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Destination (File d’attente ou TOPIC)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551160" y="245520"/>
            <a:ext cx="5906160" cy="31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2800" b="1" strike="noStrike" spc="596">
                <a:solidFill>
                  <a:srgbClr val="39AEA9"/>
                </a:solidFill>
                <a:latin typeface="Arial"/>
                <a:ea typeface="DejaVu Sans"/>
              </a:rPr>
              <a:t>Java Messaging Service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0" y="5958000"/>
            <a:ext cx="3740400" cy="899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Architecture en couche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3741840" y="5958000"/>
            <a:ext cx="8449560" cy="899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CustomShape 4"/>
          <p:cNvSpPr/>
          <p:nvPr/>
        </p:nvSpPr>
        <p:spPr>
          <a:xfrm>
            <a:off x="2743200" y="1990800"/>
            <a:ext cx="2189880" cy="990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ConnectionFactory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61" name="CustomShape 5"/>
          <p:cNvSpPr/>
          <p:nvPr/>
        </p:nvSpPr>
        <p:spPr>
          <a:xfrm>
            <a:off x="5949000" y="1970640"/>
            <a:ext cx="2189880" cy="990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Connection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62" name="CustomShape 6"/>
          <p:cNvSpPr/>
          <p:nvPr/>
        </p:nvSpPr>
        <p:spPr>
          <a:xfrm>
            <a:off x="5949000" y="3559320"/>
            <a:ext cx="2189880" cy="990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Session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63" name="CustomShape 7"/>
          <p:cNvSpPr/>
          <p:nvPr/>
        </p:nvSpPr>
        <p:spPr>
          <a:xfrm>
            <a:off x="2761560" y="3559320"/>
            <a:ext cx="2189880" cy="990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Message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64" name="CustomShape 8"/>
          <p:cNvSpPr/>
          <p:nvPr/>
        </p:nvSpPr>
        <p:spPr>
          <a:xfrm flipV="1">
            <a:off x="4933800" y="2464560"/>
            <a:ext cx="1014480" cy="19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4ADA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CustomShape 9"/>
          <p:cNvSpPr/>
          <p:nvPr/>
        </p:nvSpPr>
        <p:spPr>
          <a:xfrm>
            <a:off x="7044480" y="2961360"/>
            <a:ext cx="360" cy="597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4ADA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10"/>
          <p:cNvSpPr/>
          <p:nvPr/>
        </p:nvSpPr>
        <p:spPr>
          <a:xfrm flipH="1">
            <a:off x="4951440" y="4054680"/>
            <a:ext cx="996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4ADA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551160" y="245520"/>
            <a:ext cx="5906160" cy="31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2800" b="1" strike="noStrike" spc="596">
                <a:solidFill>
                  <a:srgbClr val="39AEA9"/>
                </a:solidFill>
                <a:latin typeface="Arial"/>
                <a:ea typeface="DejaVu Sans"/>
              </a:rPr>
              <a:t>Java Messaging Service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0" y="5958000"/>
            <a:ext cx="3740400" cy="899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Architecture en couche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69" name="CustomShape 3"/>
          <p:cNvSpPr/>
          <p:nvPr/>
        </p:nvSpPr>
        <p:spPr>
          <a:xfrm>
            <a:off x="3741840" y="5958000"/>
            <a:ext cx="8449560" cy="899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CustomShape 4"/>
          <p:cNvSpPr/>
          <p:nvPr/>
        </p:nvSpPr>
        <p:spPr>
          <a:xfrm>
            <a:off x="2200320" y="1952640"/>
            <a:ext cx="2189880" cy="990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ConnectionFactory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71" name="CustomShape 5"/>
          <p:cNvSpPr/>
          <p:nvPr/>
        </p:nvSpPr>
        <p:spPr>
          <a:xfrm>
            <a:off x="5406120" y="1932480"/>
            <a:ext cx="2189880" cy="990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Conection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72" name="CustomShape 6"/>
          <p:cNvSpPr/>
          <p:nvPr/>
        </p:nvSpPr>
        <p:spPr>
          <a:xfrm>
            <a:off x="5406120" y="3521160"/>
            <a:ext cx="2189880" cy="990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Session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73" name="CustomShape 7"/>
          <p:cNvSpPr/>
          <p:nvPr/>
        </p:nvSpPr>
        <p:spPr>
          <a:xfrm>
            <a:off x="2218680" y="3521160"/>
            <a:ext cx="2189880" cy="990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Message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74" name="CustomShape 8"/>
          <p:cNvSpPr/>
          <p:nvPr/>
        </p:nvSpPr>
        <p:spPr>
          <a:xfrm flipV="1">
            <a:off x="4390920" y="2426400"/>
            <a:ext cx="1014480" cy="19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4ADA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" name="CustomShape 9"/>
          <p:cNvSpPr/>
          <p:nvPr/>
        </p:nvSpPr>
        <p:spPr>
          <a:xfrm>
            <a:off x="6501600" y="2923200"/>
            <a:ext cx="360" cy="597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4ADA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10"/>
          <p:cNvSpPr/>
          <p:nvPr/>
        </p:nvSpPr>
        <p:spPr>
          <a:xfrm flipH="1">
            <a:off x="4408560" y="4016520"/>
            <a:ext cx="996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4ADA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CustomShape 11"/>
          <p:cNvSpPr/>
          <p:nvPr/>
        </p:nvSpPr>
        <p:spPr>
          <a:xfrm>
            <a:off x="1809720" y="1666800"/>
            <a:ext cx="2932920" cy="15930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12"/>
          <p:cNvSpPr/>
          <p:nvPr/>
        </p:nvSpPr>
        <p:spPr>
          <a:xfrm>
            <a:off x="8267760" y="1990800"/>
            <a:ext cx="3923640" cy="146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 Black"/>
              <a:buAutoNum type="arabicPeriod"/>
            </a:pPr>
            <a:r>
              <a:rPr lang="fr-FR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Destination</a:t>
            </a: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(File d’attente ou TOPIC)</a:t>
            </a:r>
            <a:endParaRPr lang="fr-FR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 Black"/>
              <a:buAutoNum type="arabicPeriod"/>
            </a:pPr>
            <a:r>
              <a:rPr lang="fr-FR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ConnectionFactory</a:t>
            </a:r>
            <a:endParaRPr lang="fr-FR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 Black"/>
              <a:buAutoNum type="arabicPeriod"/>
            </a:pPr>
            <a:r>
              <a:rPr lang="fr-FR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Message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</p:txBody>
      </p:sp>
      <p:sp>
        <p:nvSpPr>
          <p:cNvPr id="279" name="CustomShape 13"/>
          <p:cNvSpPr/>
          <p:nvPr/>
        </p:nvSpPr>
        <p:spPr>
          <a:xfrm flipH="1">
            <a:off x="8704800" y="1601280"/>
            <a:ext cx="28072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On a besoin de définir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80" name="CustomShape 14"/>
          <p:cNvSpPr/>
          <p:nvPr/>
        </p:nvSpPr>
        <p:spPr>
          <a:xfrm>
            <a:off x="1847160" y="3296520"/>
            <a:ext cx="2932920" cy="15930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551160" y="245520"/>
            <a:ext cx="5906160" cy="31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2800" b="1" strike="noStrike" spc="596">
                <a:solidFill>
                  <a:srgbClr val="39AEA9"/>
                </a:solidFill>
                <a:latin typeface="Arial"/>
                <a:ea typeface="DejaVu Sans"/>
              </a:rPr>
              <a:t>Java Messaging Service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0" y="5958000"/>
            <a:ext cx="3740400" cy="899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Architecture en couche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3741840" y="5958000"/>
            <a:ext cx="8449560" cy="899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84" name="Image 13"/>
          <p:cNvPicPr/>
          <p:nvPr/>
        </p:nvPicPr>
        <p:blipFill>
          <a:blip r:embed="rId2"/>
          <a:stretch/>
        </p:blipFill>
        <p:spPr>
          <a:xfrm>
            <a:off x="453960" y="693360"/>
            <a:ext cx="7632000" cy="5138640"/>
          </a:xfrm>
          <a:prstGeom prst="rect">
            <a:avLst/>
          </a:prstGeom>
          <a:ln>
            <a:noFill/>
          </a:ln>
        </p:spPr>
      </p:pic>
      <p:sp>
        <p:nvSpPr>
          <p:cNvPr id="285" name="CustomShape 4"/>
          <p:cNvSpPr/>
          <p:nvPr/>
        </p:nvSpPr>
        <p:spPr>
          <a:xfrm>
            <a:off x="8277120" y="1533600"/>
            <a:ext cx="365688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https://www.oracle.com/technical-resources/articles/java/intro-java-message-service.html</a:t>
            </a:r>
            <a:endParaRPr lang="fr-F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2647440" y="1887480"/>
            <a:ext cx="6765840" cy="2082960"/>
          </a:xfrm>
          <a:prstGeom prst="snipRoundRect">
            <a:avLst>
              <a:gd name="adj1" fmla="val 16667"/>
              <a:gd name="adj2" fmla="val 16667"/>
            </a:avLst>
          </a:prstGeom>
          <a:ln/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3200" b="0" strike="noStrike" spc="-1">
                <a:solidFill>
                  <a:srgbClr val="FFFFFF"/>
                </a:solidFill>
                <a:latin typeface="Arial"/>
                <a:ea typeface="DejaVu Sans"/>
              </a:rPr>
              <a:t>ActiveMQ</a:t>
            </a:r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551160" y="245520"/>
            <a:ext cx="5906160" cy="31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2800" b="1" strike="noStrike" spc="596">
                <a:solidFill>
                  <a:srgbClr val="39AEA9"/>
                </a:solidFill>
                <a:latin typeface="Arial"/>
                <a:ea typeface="DejaVu Sans"/>
              </a:rPr>
              <a:t>ActiveMQ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0" y="5986440"/>
            <a:ext cx="3740400" cy="899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Architecture en couche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89" name="CustomShape 3"/>
          <p:cNvSpPr/>
          <p:nvPr/>
        </p:nvSpPr>
        <p:spPr>
          <a:xfrm>
            <a:off x="3741840" y="5958000"/>
            <a:ext cx="8449560" cy="899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4"/>
          <p:cNvSpPr/>
          <p:nvPr/>
        </p:nvSpPr>
        <p:spPr>
          <a:xfrm flipH="1">
            <a:off x="2531160" y="790560"/>
            <a:ext cx="72802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A) Sécurité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91" name="CustomShape 5"/>
          <p:cNvSpPr/>
          <p:nvPr/>
        </p:nvSpPr>
        <p:spPr>
          <a:xfrm>
            <a:off x="2924280" y="1590840"/>
            <a:ext cx="5828760" cy="11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Modifier le fichier </a:t>
            </a:r>
            <a:r>
              <a:rPr lang="fr-FR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conf/</a:t>
            </a:r>
            <a:r>
              <a:rPr lang="fr-FR" sz="1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credentials.properties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activemq.username</a:t>
            </a: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=admin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activemq.password</a:t>
            </a: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=admin</a:t>
            </a:r>
            <a:endParaRPr lang="fr-FR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551160" y="245520"/>
            <a:ext cx="5906160" cy="31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2800" b="1" strike="noStrike" spc="596">
                <a:solidFill>
                  <a:srgbClr val="39AEA9"/>
                </a:solidFill>
                <a:latin typeface="Arial"/>
                <a:ea typeface="DejaVu Sans"/>
              </a:rPr>
              <a:t>ActiveMQ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0" y="5986440"/>
            <a:ext cx="3740400" cy="899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Architecture en couche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3741840" y="5958000"/>
            <a:ext cx="8449560" cy="899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" name="CustomShape 4"/>
          <p:cNvSpPr/>
          <p:nvPr/>
        </p:nvSpPr>
        <p:spPr>
          <a:xfrm flipH="1">
            <a:off x="2531160" y="790560"/>
            <a:ext cx="72802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A) Créer une file d’attente http://127.0.0.1:8161/</a:t>
            </a:r>
            <a:endParaRPr lang="fr-FR" sz="1800" b="0" strike="noStrike" spc="-1" dirty="0">
              <a:latin typeface="Arial"/>
            </a:endParaRPr>
          </a:p>
        </p:txBody>
      </p:sp>
      <p:pic>
        <p:nvPicPr>
          <p:cNvPr id="296" name="Image 10"/>
          <p:cNvPicPr/>
          <p:nvPr/>
        </p:nvPicPr>
        <p:blipFill>
          <a:blip r:embed="rId2"/>
          <a:stretch/>
        </p:blipFill>
        <p:spPr>
          <a:xfrm>
            <a:off x="1510920" y="1382760"/>
            <a:ext cx="8826120" cy="4101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551160" y="245520"/>
            <a:ext cx="5906160" cy="31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2800" b="1" strike="noStrike" spc="596">
                <a:solidFill>
                  <a:srgbClr val="39AEA9"/>
                </a:solidFill>
                <a:latin typeface="Arial"/>
                <a:ea typeface="DejaVu Sans"/>
              </a:rPr>
              <a:t>ActiveMQ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0" y="5986440"/>
            <a:ext cx="3740400" cy="899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Architecture en couche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99" name="CustomShape 3"/>
          <p:cNvSpPr/>
          <p:nvPr/>
        </p:nvSpPr>
        <p:spPr>
          <a:xfrm>
            <a:off x="3741840" y="5958000"/>
            <a:ext cx="8449560" cy="899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4"/>
          <p:cNvSpPr/>
          <p:nvPr/>
        </p:nvSpPr>
        <p:spPr>
          <a:xfrm flipH="1">
            <a:off x="2531160" y="790560"/>
            <a:ext cx="72802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A) Créer une file d’attente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301" name="Image 1"/>
          <p:cNvPicPr/>
          <p:nvPr/>
        </p:nvPicPr>
        <p:blipFill>
          <a:blip r:embed="rId2"/>
          <a:stretch/>
        </p:blipFill>
        <p:spPr>
          <a:xfrm>
            <a:off x="1018800" y="1846080"/>
            <a:ext cx="10306080" cy="3031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551160" y="245520"/>
            <a:ext cx="5906160" cy="31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2800" b="1" strike="noStrike" spc="596">
                <a:solidFill>
                  <a:srgbClr val="39AEA9"/>
                </a:solidFill>
                <a:latin typeface="Arial"/>
                <a:ea typeface="DejaVu Sans"/>
              </a:rPr>
              <a:t>ActiveMQ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303" name="CustomShape 2"/>
          <p:cNvSpPr/>
          <p:nvPr/>
        </p:nvSpPr>
        <p:spPr>
          <a:xfrm>
            <a:off x="0" y="5986440"/>
            <a:ext cx="3740400" cy="899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Architecture en couche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04" name="CustomShape 3"/>
          <p:cNvSpPr/>
          <p:nvPr/>
        </p:nvSpPr>
        <p:spPr>
          <a:xfrm>
            <a:off x="3741840" y="5958000"/>
            <a:ext cx="8449560" cy="899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CustomShape 4"/>
          <p:cNvSpPr/>
          <p:nvPr/>
        </p:nvSpPr>
        <p:spPr>
          <a:xfrm flipH="1">
            <a:off x="2816640" y="909360"/>
            <a:ext cx="72802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A) Exemple avec IBM Websphere MQ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306" name="Image 9"/>
          <p:cNvPicPr/>
          <p:nvPr/>
        </p:nvPicPr>
        <p:blipFill>
          <a:blip r:embed="rId2"/>
          <a:stretch/>
        </p:blipFill>
        <p:spPr>
          <a:xfrm>
            <a:off x="320400" y="1532160"/>
            <a:ext cx="7226280" cy="3143880"/>
          </a:xfrm>
          <a:prstGeom prst="rect">
            <a:avLst/>
          </a:prstGeom>
          <a:ln>
            <a:noFill/>
          </a:ln>
        </p:spPr>
      </p:pic>
      <p:sp>
        <p:nvSpPr>
          <p:cNvPr id="307" name="CustomShape 5"/>
          <p:cNvSpPr/>
          <p:nvPr/>
        </p:nvSpPr>
        <p:spPr>
          <a:xfrm>
            <a:off x="8344080" y="2388600"/>
            <a:ext cx="367596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1. runmqsc QM_APPLE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2. define qLocal (queue_EPITA)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3. end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08" name="CustomShape 6"/>
          <p:cNvSpPr/>
          <p:nvPr/>
        </p:nvSpPr>
        <p:spPr>
          <a:xfrm>
            <a:off x="5453640" y="151920"/>
            <a:ext cx="1283760" cy="15264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000" b="0" strike="noStrike" spc="-1">
                <a:solidFill>
                  <a:srgbClr val="323232"/>
                </a:solidFill>
                <a:latin typeface="ibm-plex-mono"/>
                <a:ea typeface="DejaVu Sans"/>
              </a:rPr>
              <a:t>runmqsc QM_APPLE</a:t>
            </a:r>
            <a:r>
              <a:rPr lang="fr-FR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fr-FR" sz="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551160" y="245520"/>
            <a:ext cx="5906160" cy="31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2800" b="1" strike="noStrike" spc="596">
                <a:solidFill>
                  <a:srgbClr val="39AEA9"/>
                </a:solidFill>
                <a:latin typeface="Arial"/>
                <a:ea typeface="DejaVu Sans"/>
              </a:rPr>
              <a:t>ActiveMQ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310" name="CustomShape 2"/>
          <p:cNvSpPr/>
          <p:nvPr/>
        </p:nvSpPr>
        <p:spPr>
          <a:xfrm>
            <a:off x="0" y="5986440"/>
            <a:ext cx="3740400" cy="899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Architecture en couche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11" name="CustomShape 3"/>
          <p:cNvSpPr/>
          <p:nvPr/>
        </p:nvSpPr>
        <p:spPr>
          <a:xfrm>
            <a:off x="3741840" y="5958000"/>
            <a:ext cx="8449560" cy="899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4"/>
          <p:cNvSpPr/>
          <p:nvPr/>
        </p:nvSpPr>
        <p:spPr>
          <a:xfrm flipH="1">
            <a:off x="2816640" y="645840"/>
            <a:ext cx="72802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Produire un message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13" name="CustomShape 5"/>
          <p:cNvSpPr/>
          <p:nvPr/>
        </p:nvSpPr>
        <p:spPr>
          <a:xfrm>
            <a:off x="985680" y="1135440"/>
            <a:ext cx="10943640" cy="447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ConnectionFactory</a:t>
            </a:r>
            <a:r>
              <a:rPr lang="fr-FR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lang="fr-FR" sz="1600" b="0" strike="noStrike" spc="-1" dirty="0" err="1">
                <a:solidFill>
                  <a:srgbClr val="6A3E3E"/>
                </a:solidFill>
                <a:latin typeface="Consolas"/>
                <a:ea typeface="DejaVu Sans"/>
              </a:rPr>
              <a:t>factory</a:t>
            </a:r>
            <a:r>
              <a:rPr lang="fr-FR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7F0055"/>
                </a:solidFill>
                <a:latin typeface="Consolas"/>
                <a:ea typeface="DejaVu Sans"/>
              </a:rPr>
              <a:t>new</a:t>
            </a:r>
            <a:r>
              <a:rPr lang="en-US" sz="1600" b="1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ActiveMQConnectionFactory</a:t>
            </a:r>
            <a:r>
              <a:rPr lang="en-US" sz="1600" b="1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lang="en-US" sz="1600" b="1" strike="noStrike" spc="-1" dirty="0">
                <a:solidFill>
                  <a:srgbClr val="2A00FF"/>
                </a:solidFill>
                <a:latin typeface="Consolas"/>
                <a:ea typeface="DejaVu Sans"/>
              </a:rPr>
              <a:t>"admin"</a:t>
            </a:r>
            <a:r>
              <a:rPr lang="en-US" sz="1600" b="1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,</a:t>
            </a:r>
            <a:r>
              <a:rPr lang="en-US" sz="1600" b="1" strike="noStrike" spc="-1" dirty="0">
                <a:solidFill>
                  <a:srgbClr val="2A00FF"/>
                </a:solidFill>
                <a:latin typeface="Consolas"/>
                <a:ea typeface="DejaVu Sans"/>
              </a:rPr>
              <a:t>"admin"</a:t>
            </a:r>
            <a:r>
              <a:rPr lang="en-US" sz="1600" b="1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,</a:t>
            </a:r>
            <a:r>
              <a:rPr lang="en-US" sz="1600" b="1" strike="noStrike" spc="-1" dirty="0">
                <a:solidFill>
                  <a:srgbClr val="2A00FF"/>
                </a:solidFill>
                <a:latin typeface="Consolas"/>
                <a:ea typeface="DejaVu Sans"/>
              </a:rPr>
              <a:t>"</a:t>
            </a:r>
            <a:r>
              <a:rPr lang="en-US" sz="1600" b="1" strike="noStrike" spc="-1" dirty="0" err="1">
                <a:solidFill>
                  <a:srgbClr val="2A00FF"/>
                </a:solidFill>
                <a:latin typeface="Consolas"/>
                <a:ea typeface="DejaVu Sans"/>
              </a:rPr>
              <a:t>tcp</a:t>
            </a:r>
            <a:r>
              <a:rPr lang="en-US" sz="1600" b="1" strike="noStrike" spc="-1" dirty="0">
                <a:solidFill>
                  <a:srgbClr val="2A00FF"/>
                </a:solidFill>
                <a:latin typeface="Consolas"/>
                <a:ea typeface="DejaVu Sans"/>
              </a:rPr>
              <a:t>://localhost:61616"</a:t>
            </a:r>
            <a:r>
              <a:rPr lang="en-US" sz="1600" b="1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);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1" strike="noStrike" spc="-1" dirty="0" err="1">
                <a:solidFill>
                  <a:srgbClr val="7F0055"/>
                </a:solidFill>
                <a:latin typeface="Consolas"/>
                <a:ea typeface="DejaVu Sans"/>
              </a:rPr>
              <a:t>try</a:t>
            </a:r>
            <a:r>
              <a:rPr lang="fr-FR" sz="1600" b="1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    Connection </a:t>
            </a:r>
            <a:r>
              <a:rPr lang="fr-FR" sz="1600" b="0" strike="noStrike" spc="-1" dirty="0" err="1">
                <a:solidFill>
                  <a:srgbClr val="6A3E3E"/>
                </a:solidFill>
                <a:latin typeface="Consolas"/>
                <a:ea typeface="DejaVu Sans"/>
              </a:rPr>
              <a:t>connection</a:t>
            </a:r>
            <a:r>
              <a:rPr lang="fr-FR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lang="fr-FR" sz="1600" b="0" strike="noStrike" spc="-1" dirty="0" err="1">
                <a:solidFill>
                  <a:srgbClr val="6A3E3E"/>
                </a:solidFill>
                <a:latin typeface="Consolas"/>
                <a:ea typeface="DejaVu Sans"/>
              </a:rPr>
              <a:t>factory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.createConnection</a:t>
            </a:r>
            <a:r>
              <a:rPr lang="fr-FR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();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    Session </a:t>
            </a:r>
            <a:r>
              <a:rPr lang="en-US" sz="1600" b="0" strike="noStrike" spc="-1" dirty="0" err="1">
                <a:solidFill>
                  <a:srgbClr val="6A3E3E"/>
                </a:solidFill>
                <a:latin typeface="Consolas"/>
                <a:ea typeface="DejaVu Sans"/>
              </a:rPr>
              <a:t>session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= </a:t>
            </a:r>
            <a:r>
              <a:rPr lang="en-US" sz="1600" b="0" strike="noStrike" spc="-1" dirty="0" err="1">
                <a:solidFill>
                  <a:srgbClr val="6A3E3E"/>
                </a:solidFill>
                <a:latin typeface="Consolas"/>
                <a:ea typeface="DejaVu Sans"/>
              </a:rPr>
              <a:t>connection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.createSession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lang="en-US" sz="1600" b="1" strike="noStrike" spc="-1" dirty="0">
                <a:solidFill>
                  <a:srgbClr val="7F0055"/>
                </a:solidFill>
                <a:latin typeface="Consolas"/>
                <a:ea typeface="DejaVu Sans"/>
              </a:rPr>
              <a:t>false</a:t>
            </a:r>
            <a:r>
              <a:rPr lang="en-US" sz="1600" b="1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, 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Session.</a:t>
            </a:r>
            <a:r>
              <a:rPr lang="en-US" sz="1600" b="1" i="1" strike="noStrike" spc="-1" dirty="0" err="1">
                <a:solidFill>
                  <a:srgbClr val="0000C0"/>
                </a:solidFill>
                <a:latin typeface="Consolas"/>
                <a:ea typeface="DejaVu Sans"/>
              </a:rPr>
              <a:t>AUTO_ACKNOWLEDGE</a:t>
            </a:r>
            <a:r>
              <a:rPr lang="en-US" sz="1600" b="1" i="1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);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    Destination </a:t>
            </a:r>
            <a:r>
              <a:rPr lang="fr-FR" sz="1600" b="0" strike="noStrike" spc="-1" dirty="0">
                <a:solidFill>
                  <a:srgbClr val="6A3E3E"/>
                </a:solidFill>
                <a:latin typeface="Consolas"/>
                <a:ea typeface="DejaVu Sans"/>
              </a:rPr>
              <a:t>queue</a:t>
            </a:r>
            <a:r>
              <a:rPr lang="fr-FR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lang="fr-FR" sz="1600" b="0" strike="noStrike" spc="-1" dirty="0" err="1">
                <a:solidFill>
                  <a:srgbClr val="6A3E3E"/>
                </a:solidFill>
                <a:latin typeface="Consolas"/>
                <a:ea typeface="DejaVu Sans"/>
              </a:rPr>
              <a:t>session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.createQueue</a:t>
            </a:r>
            <a:r>
              <a:rPr lang="fr-FR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lang="fr-FR" sz="1600" b="0" strike="noStrike" spc="-1" dirty="0">
                <a:solidFill>
                  <a:srgbClr val="2A00FF"/>
                </a:solidFill>
                <a:latin typeface="Consolas"/>
                <a:ea typeface="DejaVu Sans"/>
              </a:rPr>
              <a:t>"</a:t>
            </a:r>
            <a:r>
              <a:rPr lang="fr-FR" sz="1600" b="0" strike="noStrike" spc="-1" dirty="0" err="1">
                <a:solidFill>
                  <a:srgbClr val="2A00FF"/>
                </a:solidFill>
                <a:latin typeface="Consolas"/>
                <a:ea typeface="DejaVu Sans"/>
              </a:rPr>
              <a:t>queue_EPITA</a:t>
            </a:r>
            <a:r>
              <a:rPr lang="fr-FR" sz="1600" b="0" strike="noStrike" spc="-1" dirty="0">
                <a:solidFill>
                  <a:srgbClr val="2A00FF"/>
                </a:solidFill>
                <a:latin typeface="Consolas"/>
                <a:ea typeface="DejaVu Sans"/>
              </a:rPr>
              <a:t>"</a:t>
            </a:r>
            <a:r>
              <a:rPr lang="fr-FR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);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		     </a:t>
            </a:r>
            <a:r>
              <a:rPr lang="fr-FR" sz="1600" b="0" strike="noStrike" spc="-1" dirty="0">
                <a:solidFill>
                  <a:srgbClr val="62B870"/>
                </a:solidFill>
                <a:latin typeface="Consolas"/>
                <a:ea typeface="DejaVu Sans"/>
              </a:rPr>
              <a:t>//</a:t>
            </a:r>
            <a:r>
              <a:rPr lang="fr-FR" sz="1600" b="0" strike="noStrike" spc="-1" dirty="0" err="1">
                <a:solidFill>
                  <a:srgbClr val="62B870"/>
                </a:solidFill>
                <a:latin typeface="Consolas"/>
                <a:ea typeface="DejaVu Sans"/>
              </a:rPr>
              <a:t>session.createTopic</a:t>
            </a:r>
            <a:r>
              <a:rPr lang="fr-FR" sz="1600" b="0" strike="noStrike" spc="-1" dirty="0">
                <a:solidFill>
                  <a:srgbClr val="62B870"/>
                </a:solidFill>
                <a:latin typeface="Consolas"/>
                <a:ea typeface="DejaVu Sans"/>
              </a:rPr>
              <a:t>(« </a:t>
            </a:r>
            <a:r>
              <a:rPr lang="fr-FR" sz="1600" b="0" strike="noStrike" spc="-1" dirty="0" err="1">
                <a:solidFill>
                  <a:srgbClr val="62B870"/>
                </a:solidFill>
                <a:latin typeface="Consolas"/>
                <a:ea typeface="DejaVu Sans"/>
              </a:rPr>
              <a:t>monTopic</a:t>
            </a:r>
            <a:r>
              <a:rPr lang="fr-FR" sz="1600" b="0" strike="noStrike" spc="-1" dirty="0">
                <a:solidFill>
                  <a:srgbClr val="62B870"/>
                </a:solidFill>
                <a:latin typeface="Consolas"/>
                <a:ea typeface="DejaVu Sans"/>
              </a:rPr>
              <a:t> »);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   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TextMessage</a:t>
            </a:r>
            <a:r>
              <a:rPr lang="fr-FR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lang="fr-FR" sz="1600" b="0" strike="noStrike" spc="-1" dirty="0">
                <a:solidFill>
                  <a:srgbClr val="6A3E3E"/>
                </a:solidFill>
                <a:latin typeface="Consolas"/>
                <a:ea typeface="DejaVu Sans"/>
              </a:rPr>
              <a:t>message</a:t>
            </a:r>
            <a:r>
              <a:rPr lang="fr-FR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= </a:t>
            </a:r>
            <a:r>
              <a:rPr lang="fr-FR" sz="1600" b="0" strike="noStrike" spc="-1" dirty="0" err="1">
                <a:solidFill>
                  <a:srgbClr val="6A3E3E"/>
                </a:solidFill>
                <a:latin typeface="Consolas"/>
                <a:ea typeface="DejaVu Sans"/>
              </a:rPr>
              <a:t>session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.createTextMessage</a:t>
            </a:r>
            <a:r>
              <a:rPr lang="fr-FR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lang="fr-FR" sz="1600" b="0" strike="noStrike" spc="-1" dirty="0">
                <a:solidFill>
                  <a:srgbClr val="2A00FF"/>
                </a:solidFill>
                <a:latin typeface="Consolas"/>
                <a:ea typeface="DejaVu Sans"/>
              </a:rPr>
              <a:t>"Hello world !"</a:t>
            </a:r>
            <a:r>
              <a:rPr lang="fr-FR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);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   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MessageProducer</a:t>
            </a:r>
            <a:r>
              <a:rPr lang="fr-FR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lang="fr-FR" sz="1600" b="0" strike="noStrike" spc="-1" dirty="0" err="1">
                <a:solidFill>
                  <a:srgbClr val="6A3E3E"/>
                </a:solidFill>
                <a:latin typeface="Consolas"/>
                <a:ea typeface="DejaVu Sans"/>
              </a:rPr>
              <a:t>producer</a:t>
            </a:r>
            <a:r>
              <a:rPr lang="fr-FR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lang="fr-FR" sz="1600" b="0" strike="noStrike" spc="-1" dirty="0" err="1">
                <a:solidFill>
                  <a:srgbClr val="6A3E3E"/>
                </a:solidFill>
                <a:latin typeface="Consolas"/>
                <a:ea typeface="DejaVu Sans"/>
              </a:rPr>
              <a:t>session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.createProducer</a:t>
            </a:r>
            <a:r>
              <a:rPr lang="fr-FR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lang="fr-FR" sz="1600" b="0" strike="noStrike" spc="-1" dirty="0">
                <a:solidFill>
                  <a:srgbClr val="6A3E3E"/>
                </a:solidFill>
                <a:latin typeface="Consolas"/>
                <a:ea typeface="DejaVu Sans"/>
              </a:rPr>
              <a:t>queue</a:t>
            </a:r>
            <a:r>
              <a:rPr lang="fr-FR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);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    </a:t>
            </a:r>
            <a:r>
              <a:rPr lang="fr-FR" sz="1600" b="0" strike="noStrike" spc="-1" dirty="0" err="1">
                <a:solidFill>
                  <a:srgbClr val="6A3E3E"/>
                </a:solidFill>
                <a:latin typeface="Consolas"/>
                <a:ea typeface="DejaVu Sans"/>
              </a:rPr>
              <a:t>producer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.send</a:t>
            </a:r>
            <a:r>
              <a:rPr lang="fr-FR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lang="fr-FR" sz="1600" b="0" strike="noStrike" spc="-1" dirty="0">
                <a:solidFill>
                  <a:srgbClr val="6A3E3E"/>
                </a:solidFill>
                <a:latin typeface="Consolas"/>
                <a:ea typeface="DejaVu Sans"/>
              </a:rPr>
              <a:t>message</a:t>
            </a:r>
            <a:r>
              <a:rPr lang="fr-FR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);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    </a:t>
            </a:r>
            <a:r>
              <a:rPr lang="fr-FR" sz="1600" b="0" strike="noStrike" spc="-1" dirty="0" err="1">
                <a:solidFill>
                  <a:srgbClr val="6A3E3E"/>
                </a:solidFill>
                <a:latin typeface="Consolas"/>
                <a:ea typeface="DejaVu Sans"/>
              </a:rPr>
              <a:t>session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.close</a:t>
            </a:r>
            <a:r>
              <a:rPr lang="fr-FR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();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    </a:t>
            </a:r>
            <a:r>
              <a:rPr lang="fr-FR" sz="1600" b="0" strike="noStrike" spc="-1" dirty="0" err="1">
                <a:solidFill>
                  <a:srgbClr val="6A3E3E"/>
                </a:solidFill>
                <a:latin typeface="Consolas"/>
                <a:ea typeface="DejaVu Sans"/>
              </a:rPr>
              <a:t>connection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.close</a:t>
            </a:r>
            <a:r>
              <a:rPr lang="fr-FR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();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lang="fr-FR" sz="1600" b="1" strike="noStrike" spc="-1" dirty="0">
                <a:solidFill>
                  <a:srgbClr val="7F0055"/>
                </a:solidFill>
                <a:latin typeface="Consolas"/>
                <a:ea typeface="DejaVu Sans"/>
              </a:rPr>
              <a:t>catch</a:t>
            </a:r>
            <a:r>
              <a:rPr lang="fr-FR" sz="1600" b="1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(</a:t>
            </a:r>
            <a:r>
              <a:rPr lang="fr-FR" sz="1600" b="1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JMSException</a:t>
            </a:r>
            <a:r>
              <a:rPr lang="fr-FR" sz="1600" b="1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lang="fr-FR" sz="1600" b="1" strike="noStrike" spc="-1" dirty="0">
                <a:solidFill>
                  <a:srgbClr val="6A3E3E"/>
                </a:solidFill>
                <a:latin typeface="Consolas"/>
                <a:ea typeface="DejaVu Sans"/>
              </a:rPr>
              <a:t>e</a:t>
            </a:r>
            <a:r>
              <a:rPr lang="fr-FR" sz="1600" b="1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6A3E3E"/>
                </a:solidFill>
                <a:latin typeface="Consolas"/>
                <a:ea typeface="DejaVu Sans"/>
              </a:rPr>
              <a:t>    </a:t>
            </a:r>
            <a:r>
              <a:rPr lang="fr-FR" sz="1600" b="0" strike="noStrike" spc="-1" dirty="0" err="1">
                <a:solidFill>
                  <a:srgbClr val="6A3E3E"/>
                </a:solidFill>
                <a:latin typeface="Consolas"/>
                <a:ea typeface="DejaVu Sans"/>
              </a:rPr>
              <a:t>e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.printStackTrace</a:t>
            </a:r>
            <a:r>
              <a:rPr lang="fr-FR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();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lang="fr-FR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551160" y="245520"/>
            <a:ext cx="5906160" cy="31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2800" b="1" strike="noStrike" spc="596">
                <a:solidFill>
                  <a:srgbClr val="39AEA9"/>
                </a:solidFill>
                <a:latin typeface="Arial"/>
                <a:ea typeface="DejaVu Sans"/>
              </a:rPr>
              <a:t>Architecture MOM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0" y="5958000"/>
            <a:ext cx="3740400" cy="899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Architecture MOM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3741840" y="5958000"/>
            <a:ext cx="8449560" cy="899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1210680" y="1419120"/>
            <a:ext cx="32212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Message oriented middleware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50" name="CustomShape 5"/>
          <p:cNvSpPr/>
          <p:nvPr/>
        </p:nvSpPr>
        <p:spPr>
          <a:xfrm>
            <a:off x="3017160" y="2352600"/>
            <a:ext cx="5230440" cy="11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Traitement asynchrone</a:t>
            </a:r>
            <a:endParaRPr lang="fr-FR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Couplage lâche entre différentes applications ou services</a:t>
            </a:r>
            <a:endParaRPr lang="fr-FR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Intéropérabilité</a:t>
            </a:r>
            <a:endParaRPr lang="fr-F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2647440" y="1887480"/>
            <a:ext cx="6765840" cy="2082960"/>
          </a:xfrm>
          <a:prstGeom prst="snipRoundRect">
            <a:avLst>
              <a:gd name="adj1" fmla="val 16667"/>
              <a:gd name="adj2" fmla="val 16667"/>
            </a:avLst>
          </a:prstGeom>
          <a:ln/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3200" b="0" strike="noStrike" spc="-1">
                <a:solidFill>
                  <a:srgbClr val="FFFFFF"/>
                </a:solidFill>
                <a:latin typeface="Arial"/>
                <a:ea typeface="DejaVu Sans"/>
              </a:rPr>
              <a:t>Exercices</a:t>
            </a:r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551160" y="245520"/>
            <a:ext cx="5906160" cy="31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2800" b="1" strike="noStrike" spc="596">
                <a:solidFill>
                  <a:srgbClr val="39AEA9"/>
                </a:solidFill>
                <a:latin typeface="Arial"/>
                <a:ea typeface="DejaVu Sans"/>
              </a:rPr>
              <a:t>ActiveMQ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316" name="CustomShape 2"/>
          <p:cNvSpPr/>
          <p:nvPr/>
        </p:nvSpPr>
        <p:spPr>
          <a:xfrm>
            <a:off x="0" y="5986440"/>
            <a:ext cx="3740400" cy="899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Architecture en couche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17" name="CustomShape 3"/>
          <p:cNvSpPr/>
          <p:nvPr/>
        </p:nvSpPr>
        <p:spPr>
          <a:xfrm>
            <a:off x="3741840" y="5958000"/>
            <a:ext cx="8449560" cy="899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CustomShape 4"/>
          <p:cNvSpPr/>
          <p:nvPr/>
        </p:nvSpPr>
        <p:spPr>
          <a:xfrm flipH="1">
            <a:off x="984960" y="1369080"/>
            <a:ext cx="2553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Produire un message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19" name="CustomShape 5"/>
          <p:cNvSpPr/>
          <p:nvPr/>
        </p:nvSpPr>
        <p:spPr>
          <a:xfrm>
            <a:off x="5453640" y="151920"/>
            <a:ext cx="1283760" cy="15264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000" b="0" strike="noStrike" spc="-1">
                <a:solidFill>
                  <a:srgbClr val="323232"/>
                </a:solidFill>
                <a:latin typeface="ibm-plex-mono"/>
                <a:ea typeface="DejaVu Sans"/>
              </a:rPr>
              <a:t>runmqsc QM_APPLE</a:t>
            </a:r>
            <a:r>
              <a:rPr lang="fr-FR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320" name="CustomShape 6"/>
          <p:cNvSpPr/>
          <p:nvPr/>
        </p:nvSpPr>
        <p:spPr>
          <a:xfrm>
            <a:off x="985680" y="2105640"/>
            <a:ext cx="10943640" cy="179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Consolas"/>
                <a:ea typeface="DejaVu Sans"/>
              </a:rPr>
              <a:t>Créer une application nommée ActiveMQ-Producer. Cette application envoie le message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Consolas"/>
                <a:ea typeface="DejaVu Sans"/>
              </a:rPr>
              <a:t>« </a:t>
            </a:r>
            <a:r>
              <a:rPr lang="fr-FR" sz="1600" b="0" i="1" strike="noStrike" spc="-1">
                <a:solidFill>
                  <a:srgbClr val="000000"/>
                </a:solidFill>
                <a:latin typeface="Consolas"/>
                <a:ea typeface="DejaVu Sans"/>
              </a:rPr>
              <a:t>Traitement métier terminé </a:t>
            </a:r>
            <a:r>
              <a:rPr lang="fr-FR" sz="1600" b="0" strike="noStrike" spc="-1">
                <a:solidFill>
                  <a:srgbClr val="000000"/>
                </a:solidFill>
                <a:latin typeface="Consolas"/>
                <a:ea typeface="DejaVu Sans"/>
              </a:rPr>
              <a:t>» sur la file d’attente « </a:t>
            </a:r>
            <a:r>
              <a:rPr lang="fr-FR" sz="1600" b="0" i="1" strike="noStrike" spc="-1">
                <a:solidFill>
                  <a:srgbClr val="000000"/>
                </a:solidFill>
                <a:latin typeface="Consolas"/>
                <a:ea typeface="DejaVu Sans"/>
              </a:rPr>
              <a:t>tracabilite</a:t>
            </a:r>
            <a:r>
              <a:rPr lang="fr-FR" sz="1600" b="0" strike="noStrike" spc="-1">
                <a:solidFill>
                  <a:srgbClr val="000000"/>
                </a:solidFill>
                <a:latin typeface="Consolas"/>
                <a:ea typeface="DejaVu Sans"/>
              </a:rPr>
              <a:t> »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Consolas"/>
                <a:ea typeface="DejaVu Sans"/>
              </a:rPr>
              <a:t>Vérifier que le message à bien été produit dans la console ActiveMQ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lang="fr-FR" sz="1600" b="0" u="sng" strike="noStrike" spc="-1">
                <a:solidFill>
                  <a:srgbClr val="000000"/>
                </a:solidFill>
                <a:uFillTx/>
                <a:latin typeface="Consolas"/>
                <a:ea typeface="DejaVu Sans"/>
              </a:rPr>
              <a:t>Attention</a:t>
            </a:r>
            <a:r>
              <a:rPr lang="fr-FR" sz="1600" b="0" strike="noStrike" spc="-1">
                <a:solidFill>
                  <a:srgbClr val="000000"/>
                </a:solidFill>
                <a:latin typeface="Consolas"/>
                <a:ea typeface="DejaVu Sans"/>
              </a:rPr>
              <a:t> : Penser à ajouter ActiveMQ comme dépendance MAVEN</a:t>
            </a:r>
            <a:endParaRPr lang="fr-FR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551160" y="245520"/>
            <a:ext cx="5906160" cy="31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2800" b="1" strike="noStrike" spc="596">
                <a:solidFill>
                  <a:srgbClr val="39AEA9"/>
                </a:solidFill>
                <a:latin typeface="Arial"/>
                <a:ea typeface="DejaVu Sans"/>
              </a:rPr>
              <a:t>ActiveMQ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322" name="CustomShape 2"/>
          <p:cNvSpPr/>
          <p:nvPr/>
        </p:nvSpPr>
        <p:spPr>
          <a:xfrm>
            <a:off x="0" y="5986440"/>
            <a:ext cx="3740400" cy="899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Architecture en couche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23" name="CustomShape 3"/>
          <p:cNvSpPr/>
          <p:nvPr/>
        </p:nvSpPr>
        <p:spPr>
          <a:xfrm>
            <a:off x="3741840" y="5958000"/>
            <a:ext cx="8449560" cy="899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CustomShape 4"/>
          <p:cNvSpPr/>
          <p:nvPr/>
        </p:nvSpPr>
        <p:spPr>
          <a:xfrm flipH="1">
            <a:off x="2816640" y="645840"/>
            <a:ext cx="72802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Consommer un message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25" name="CustomShape 5"/>
          <p:cNvSpPr/>
          <p:nvPr/>
        </p:nvSpPr>
        <p:spPr>
          <a:xfrm>
            <a:off x="5453640" y="151920"/>
            <a:ext cx="1283760" cy="15264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000" b="0" strike="noStrike" spc="-1">
                <a:solidFill>
                  <a:srgbClr val="323232"/>
                </a:solidFill>
                <a:latin typeface="ibm-plex-mono"/>
                <a:ea typeface="DejaVu Sans"/>
              </a:rPr>
              <a:t>runmqsc QM_APPLE</a:t>
            </a:r>
            <a:r>
              <a:rPr lang="fr-FR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326" name="CustomShape 6"/>
          <p:cNvSpPr/>
          <p:nvPr/>
        </p:nvSpPr>
        <p:spPr>
          <a:xfrm>
            <a:off x="985680" y="1135440"/>
            <a:ext cx="10943640" cy="310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strike="noStrike" spc="-1">
                <a:solidFill>
                  <a:srgbClr val="7F0055"/>
                </a:solidFill>
                <a:latin typeface="Consolas"/>
                <a:ea typeface="DejaVu Sans"/>
              </a:rPr>
              <a:t>public</a:t>
            </a:r>
            <a:r>
              <a:rPr lang="fr-FR" sz="1800" b="1" strike="noStrike" spc="-1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lang="fr-FR" sz="1800" b="1" strike="noStrike" spc="-1">
                <a:solidFill>
                  <a:srgbClr val="7F0055"/>
                </a:solidFill>
                <a:latin typeface="Consolas"/>
                <a:ea typeface="DejaVu Sans"/>
              </a:rPr>
              <a:t>class</a:t>
            </a:r>
            <a:r>
              <a:rPr lang="fr-FR" sz="1800" b="1" strike="noStrike" spc="-1">
                <a:solidFill>
                  <a:srgbClr val="000000"/>
                </a:solidFill>
                <a:latin typeface="Consolas"/>
                <a:ea typeface="DejaVu Sans"/>
              </a:rPr>
              <a:t> MonConsumer </a:t>
            </a:r>
            <a:r>
              <a:rPr lang="fr-FR" sz="1800" b="1" strike="noStrike" spc="-1">
                <a:solidFill>
                  <a:srgbClr val="7F0055"/>
                </a:solidFill>
                <a:latin typeface="Consolas"/>
                <a:ea typeface="DejaVu Sans"/>
              </a:rPr>
              <a:t>implements</a:t>
            </a:r>
            <a:r>
              <a:rPr lang="fr-FR" sz="1800" b="1" strike="noStrike" spc="-1">
                <a:solidFill>
                  <a:srgbClr val="000000"/>
                </a:solidFill>
                <a:latin typeface="Consolas"/>
                <a:ea typeface="DejaVu Sans"/>
              </a:rPr>
              <a:t> MessageListener{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1" strike="noStrike" spc="-1">
                <a:solidFill>
                  <a:srgbClr val="7F0055"/>
                </a:solidFill>
                <a:latin typeface="Consolas"/>
                <a:ea typeface="DejaVu Sans"/>
              </a:rPr>
              <a:t>  public</a:t>
            </a:r>
            <a:r>
              <a:rPr lang="fr-FR" sz="1800" b="1" strike="noStrike" spc="-1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lang="fr-FR" sz="1800" b="1" strike="noStrike" spc="-1">
                <a:solidFill>
                  <a:srgbClr val="7F0055"/>
                </a:solidFill>
                <a:latin typeface="Consolas"/>
                <a:ea typeface="DejaVu Sans"/>
              </a:rPr>
              <a:t>void</a:t>
            </a:r>
            <a:r>
              <a:rPr lang="fr-FR" sz="1800" b="1" strike="noStrike" spc="-1">
                <a:solidFill>
                  <a:srgbClr val="000000"/>
                </a:solidFill>
                <a:latin typeface="Consolas"/>
                <a:ea typeface="DejaVu Sans"/>
              </a:rPr>
              <a:t> onMessage(Message </a:t>
            </a:r>
            <a:r>
              <a:rPr lang="fr-FR" sz="1800" b="1" strike="noStrike" spc="-1">
                <a:solidFill>
                  <a:srgbClr val="6A3E3E"/>
                </a:solidFill>
                <a:latin typeface="Consolas"/>
                <a:ea typeface="DejaVu Sans"/>
              </a:rPr>
              <a:t>message</a:t>
            </a:r>
            <a:r>
              <a:rPr lang="fr-FR" sz="1800" b="1" strike="noStrike" spc="-1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         TextMessage </a:t>
            </a:r>
            <a:r>
              <a:rPr lang="fr-FR" sz="1800" b="0" strike="noStrike" spc="-1">
                <a:solidFill>
                  <a:srgbClr val="6A3E3E"/>
                </a:solidFill>
                <a:latin typeface="Consolas"/>
                <a:ea typeface="DejaVu Sans"/>
              </a:rPr>
              <a:t>tm</a:t>
            </a:r>
            <a:r>
              <a:rPr lang="fr-FR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=(TextMessage) </a:t>
            </a:r>
            <a:r>
              <a:rPr lang="fr-FR" sz="1800" b="0" strike="noStrike" spc="-1">
                <a:solidFill>
                  <a:srgbClr val="6A3E3E"/>
                </a:solidFill>
                <a:latin typeface="Consolas"/>
                <a:ea typeface="DejaVu Sans"/>
              </a:rPr>
              <a:t>message</a:t>
            </a:r>
            <a:r>
              <a:rPr lang="fr-FR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1" strike="noStrike" spc="-1">
                <a:solidFill>
                  <a:srgbClr val="7F0055"/>
                </a:solidFill>
                <a:latin typeface="Consolas"/>
                <a:ea typeface="DejaVu Sans"/>
              </a:rPr>
              <a:t>         try</a:t>
            </a:r>
            <a:r>
              <a:rPr lang="fr-FR" sz="1800" b="1" strike="noStrike" spc="-1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              System.</a:t>
            </a:r>
            <a:r>
              <a:rPr lang="fr-FR" sz="1800" b="1" i="1" strike="noStrike" spc="-1">
                <a:solidFill>
                  <a:srgbClr val="0000C0"/>
                </a:solidFill>
                <a:latin typeface="Consolas"/>
                <a:ea typeface="DejaVu Sans"/>
              </a:rPr>
              <a:t>out</a:t>
            </a:r>
            <a:r>
              <a:rPr lang="fr-FR" sz="1800" b="1" i="1" strike="noStrike" spc="-1">
                <a:solidFill>
                  <a:srgbClr val="000000"/>
                </a:solidFill>
                <a:latin typeface="Consolas"/>
                <a:ea typeface="DejaVu Sans"/>
              </a:rPr>
              <a:t>.println(</a:t>
            </a:r>
            <a:r>
              <a:rPr lang="fr-FR" sz="1800" b="1" i="1" strike="noStrike" spc="-1">
                <a:solidFill>
                  <a:srgbClr val="6A3E3E"/>
                </a:solidFill>
                <a:latin typeface="Consolas"/>
                <a:ea typeface="DejaVu Sans"/>
              </a:rPr>
              <a:t>tm</a:t>
            </a:r>
            <a:r>
              <a:rPr lang="fr-FR" sz="1800" b="1" i="1" strike="noStrike" spc="-1">
                <a:solidFill>
                  <a:srgbClr val="000000"/>
                </a:solidFill>
                <a:latin typeface="Consolas"/>
                <a:ea typeface="DejaVu Sans"/>
              </a:rPr>
              <a:t>.getText());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         } </a:t>
            </a:r>
            <a:r>
              <a:rPr lang="fr-FR" sz="1800" b="1" strike="noStrike" spc="-1">
                <a:solidFill>
                  <a:srgbClr val="7F0055"/>
                </a:solidFill>
                <a:latin typeface="Consolas"/>
                <a:ea typeface="DejaVu Sans"/>
              </a:rPr>
              <a:t>catch</a:t>
            </a:r>
            <a:r>
              <a:rPr lang="fr-FR" sz="1800" b="1" strike="noStrike" spc="-1">
                <a:solidFill>
                  <a:srgbClr val="000000"/>
                </a:solidFill>
                <a:latin typeface="Consolas"/>
                <a:ea typeface="DejaVu Sans"/>
              </a:rPr>
              <a:t> (JMSException </a:t>
            </a:r>
            <a:r>
              <a:rPr lang="fr-FR" sz="1800" b="1" strike="noStrike" spc="-1">
                <a:solidFill>
                  <a:srgbClr val="6A3E3E"/>
                </a:solidFill>
                <a:latin typeface="Consolas"/>
                <a:ea typeface="DejaVu Sans"/>
              </a:rPr>
              <a:t>e</a:t>
            </a:r>
            <a:r>
              <a:rPr lang="fr-FR" sz="1800" b="1" strike="noStrike" spc="-1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6A3E3E"/>
                </a:solidFill>
                <a:latin typeface="Consolas"/>
                <a:ea typeface="DejaVu Sans"/>
              </a:rPr>
              <a:t>              e</a:t>
            </a:r>
            <a:r>
              <a:rPr lang="fr-FR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.printStackTrace();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         }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    }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lang="fr-F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551160" y="245520"/>
            <a:ext cx="5906160" cy="31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2800" b="1" strike="noStrike" spc="596">
                <a:solidFill>
                  <a:srgbClr val="39AEA9"/>
                </a:solidFill>
                <a:latin typeface="Arial"/>
                <a:ea typeface="DejaVu Sans"/>
              </a:rPr>
              <a:t>ActiveMQ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328" name="CustomShape 2"/>
          <p:cNvSpPr/>
          <p:nvPr/>
        </p:nvSpPr>
        <p:spPr>
          <a:xfrm>
            <a:off x="0" y="5986440"/>
            <a:ext cx="3740400" cy="899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Architecture en couche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29" name="CustomShape 3"/>
          <p:cNvSpPr/>
          <p:nvPr/>
        </p:nvSpPr>
        <p:spPr>
          <a:xfrm>
            <a:off x="3741840" y="5958000"/>
            <a:ext cx="8449560" cy="899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CustomShape 4"/>
          <p:cNvSpPr/>
          <p:nvPr/>
        </p:nvSpPr>
        <p:spPr>
          <a:xfrm flipH="1">
            <a:off x="2816640" y="645840"/>
            <a:ext cx="72802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Consommer un message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31" name="CustomShape 5"/>
          <p:cNvSpPr/>
          <p:nvPr/>
        </p:nvSpPr>
        <p:spPr>
          <a:xfrm>
            <a:off x="5453640" y="151920"/>
            <a:ext cx="1283760" cy="15264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000" b="0" strike="noStrike" spc="-1">
                <a:solidFill>
                  <a:srgbClr val="323232"/>
                </a:solidFill>
                <a:latin typeface="ibm-plex-mono"/>
                <a:ea typeface="DejaVu Sans"/>
              </a:rPr>
              <a:t>runmqsc QM_APPLE</a:t>
            </a:r>
            <a:r>
              <a:rPr lang="fr-FR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332" name="CustomShape 6"/>
          <p:cNvSpPr/>
          <p:nvPr/>
        </p:nvSpPr>
        <p:spPr>
          <a:xfrm>
            <a:off x="985680" y="1135440"/>
            <a:ext cx="10943640" cy="447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Consolas"/>
                <a:ea typeface="DejaVu Sans"/>
              </a:rPr>
              <a:t>ConnectionFactory </a:t>
            </a:r>
            <a:r>
              <a:rPr lang="fr-FR" sz="1600" b="0" strike="noStrike" spc="-1">
                <a:solidFill>
                  <a:srgbClr val="6A3E3E"/>
                </a:solidFill>
                <a:latin typeface="Consolas"/>
                <a:ea typeface="DejaVu Sans"/>
              </a:rPr>
              <a:t>factory</a:t>
            </a:r>
            <a:r>
              <a:rPr lang="fr-FR" sz="1600" b="0" strike="noStrike" spc="-1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7F0055"/>
                </a:solidFill>
                <a:latin typeface="Consolas"/>
                <a:ea typeface="DejaVu Sans"/>
              </a:rPr>
              <a:t>new</a:t>
            </a:r>
            <a:r>
              <a:rPr lang="en-US" sz="1600" b="1" strike="noStrike" spc="-1">
                <a:solidFill>
                  <a:srgbClr val="000000"/>
                </a:solidFill>
                <a:latin typeface="Consolas"/>
                <a:ea typeface="DejaVu Sans"/>
              </a:rPr>
              <a:t> ActiveMQConnectionFactory(</a:t>
            </a:r>
            <a:r>
              <a:rPr lang="en-US" sz="1600" b="1" strike="noStrike" spc="-1">
                <a:solidFill>
                  <a:srgbClr val="2A00FF"/>
                </a:solidFill>
                <a:latin typeface="Consolas"/>
                <a:ea typeface="DejaVu Sans"/>
              </a:rPr>
              <a:t>"admin"</a:t>
            </a:r>
            <a:r>
              <a:rPr lang="en-US" sz="1600" b="1" strike="noStrike" spc="-1">
                <a:solidFill>
                  <a:srgbClr val="000000"/>
                </a:solidFill>
                <a:latin typeface="Consolas"/>
                <a:ea typeface="DejaVu Sans"/>
              </a:rPr>
              <a:t>,</a:t>
            </a:r>
            <a:r>
              <a:rPr lang="en-US" sz="1600" b="1" strike="noStrike" spc="-1">
                <a:solidFill>
                  <a:srgbClr val="2A00FF"/>
                </a:solidFill>
                <a:latin typeface="Consolas"/>
                <a:ea typeface="DejaVu Sans"/>
              </a:rPr>
              <a:t>"admin"</a:t>
            </a:r>
            <a:r>
              <a:rPr lang="en-US" sz="1600" b="1" strike="noStrike" spc="-1">
                <a:solidFill>
                  <a:srgbClr val="000000"/>
                </a:solidFill>
                <a:latin typeface="Consolas"/>
                <a:ea typeface="DejaVu Sans"/>
              </a:rPr>
              <a:t>,</a:t>
            </a:r>
            <a:r>
              <a:rPr lang="en-US" sz="1600" b="1" strike="noStrike" spc="-1">
                <a:solidFill>
                  <a:srgbClr val="2A00FF"/>
                </a:solidFill>
                <a:latin typeface="Consolas"/>
                <a:ea typeface="DejaVu Sans"/>
              </a:rPr>
              <a:t>"tcp://localhost:61616"</a:t>
            </a:r>
            <a:r>
              <a:rPr lang="en-US" sz="1600" b="1" strike="noStrike" spc="-1">
                <a:solidFill>
                  <a:srgbClr val="000000"/>
                </a:solidFill>
                <a:latin typeface="Consolas"/>
                <a:ea typeface="DejaVu Sans"/>
              </a:rPr>
              <a:t>);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1" strike="noStrike" spc="-1">
                <a:solidFill>
                  <a:srgbClr val="7F0055"/>
                </a:solidFill>
                <a:latin typeface="Consolas"/>
                <a:ea typeface="DejaVu Sans"/>
              </a:rPr>
              <a:t>try</a:t>
            </a:r>
            <a:r>
              <a:rPr lang="fr-FR" sz="1600" b="1" strike="noStrike" spc="-1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Consolas"/>
                <a:ea typeface="DejaVu Sans"/>
              </a:rPr>
              <a:t>Connection </a:t>
            </a:r>
            <a:r>
              <a:rPr lang="fr-FR" sz="1600" b="0" strike="noStrike" spc="-1">
                <a:solidFill>
                  <a:srgbClr val="6A3E3E"/>
                </a:solidFill>
                <a:latin typeface="Consolas"/>
                <a:ea typeface="DejaVu Sans"/>
              </a:rPr>
              <a:t>connection</a:t>
            </a:r>
            <a:r>
              <a:rPr lang="fr-FR" sz="1600" b="0" strike="noStrike" spc="-1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lang="fr-FR" sz="1600" b="0" strike="noStrike" spc="-1">
                <a:solidFill>
                  <a:srgbClr val="6A3E3E"/>
                </a:solidFill>
                <a:latin typeface="Consolas"/>
                <a:ea typeface="DejaVu Sans"/>
              </a:rPr>
              <a:t>factory</a:t>
            </a:r>
            <a:r>
              <a:rPr lang="fr-FR" sz="1600" b="0" strike="noStrike" spc="-1">
                <a:solidFill>
                  <a:srgbClr val="000000"/>
                </a:solidFill>
                <a:latin typeface="Consolas"/>
                <a:ea typeface="DejaVu Sans"/>
              </a:rPr>
              <a:t>.createConnection();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  <a:ea typeface="DejaVu Sans"/>
              </a:rPr>
              <a:t>Session </a:t>
            </a:r>
            <a:r>
              <a:rPr lang="en-US" sz="1600" b="0" strike="noStrike" spc="-1">
                <a:solidFill>
                  <a:srgbClr val="6A3E3E"/>
                </a:solidFill>
                <a:latin typeface="Consolas"/>
                <a:ea typeface="DejaVu Sans"/>
              </a:rPr>
              <a:t>session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  <a:ea typeface="DejaVu Sans"/>
              </a:rPr>
              <a:t> = </a:t>
            </a:r>
            <a:r>
              <a:rPr lang="en-US" sz="1600" b="0" strike="noStrike" spc="-1">
                <a:solidFill>
                  <a:srgbClr val="6A3E3E"/>
                </a:solidFill>
                <a:latin typeface="Consolas"/>
                <a:ea typeface="DejaVu Sans"/>
              </a:rPr>
              <a:t>connection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  <a:ea typeface="DejaVu Sans"/>
              </a:rPr>
              <a:t>.createSession(</a:t>
            </a:r>
            <a:r>
              <a:rPr lang="en-US" sz="1600" b="1" strike="noStrike" spc="-1">
                <a:solidFill>
                  <a:srgbClr val="7F0055"/>
                </a:solidFill>
                <a:latin typeface="Consolas"/>
                <a:ea typeface="DejaVu Sans"/>
              </a:rPr>
              <a:t>false</a:t>
            </a:r>
            <a:r>
              <a:rPr lang="en-US" sz="1600" b="1" strike="noStrike" spc="-1">
                <a:solidFill>
                  <a:srgbClr val="000000"/>
                </a:solidFill>
                <a:latin typeface="Consolas"/>
                <a:ea typeface="DejaVu Sans"/>
              </a:rPr>
              <a:t>, Session.</a:t>
            </a:r>
            <a:r>
              <a:rPr lang="en-US" sz="1600" b="1" i="1" strike="noStrike" spc="-1">
                <a:solidFill>
                  <a:srgbClr val="0000C0"/>
                </a:solidFill>
                <a:latin typeface="Consolas"/>
                <a:ea typeface="DejaVu Sans"/>
              </a:rPr>
              <a:t>AUTO_ACKNOWLEDGE</a:t>
            </a:r>
            <a:r>
              <a:rPr lang="en-US" sz="1600" b="1" i="1" strike="noStrike" spc="-1">
                <a:solidFill>
                  <a:srgbClr val="000000"/>
                </a:solidFill>
                <a:latin typeface="Consolas"/>
                <a:ea typeface="DejaVu Sans"/>
              </a:rPr>
              <a:t>);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6A3E3E"/>
                </a:solidFill>
                <a:latin typeface="Consolas"/>
                <a:ea typeface="DejaVu Sans"/>
              </a:rPr>
              <a:t>connection</a:t>
            </a:r>
            <a:r>
              <a:rPr lang="fr-FR" sz="1600" b="0" strike="noStrike" spc="-1">
                <a:solidFill>
                  <a:srgbClr val="000000"/>
                </a:solidFill>
                <a:latin typeface="Consolas"/>
                <a:ea typeface="DejaVu Sans"/>
              </a:rPr>
              <a:t>.start();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Consolas"/>
                <a:ea typeface="DejaVu Sans"/>
              </a:rPr>
              <a:t>Destination </a:t>
            </a:r>
            <a:r>
              <a:rPr lang="fr-FR" sz="1600" b="0" strike="noStrike" spc="-1">
                <a:solidFill>
                  <a:srgbClr val="6A3E3E"/>
                </a:solidFill>
                <a:latin typeface="Consolas"/>
                <a:ea typeface="DejaVu Sans"/>
              </a:rPr>
              <a:t>queue</a:t>
            </a:r>
            <a:r>
              <a:rPr lang="fr-FR" sz="1600" b="0" strike="noStrike" spc="-1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lang="fr-FR" sz="1600" b="0" strike="noStrike" spc="-1">
                <a:solidFill>
                  <a:srgbClr val="6A3E3E"/>
                </a:solidFill>
                <a:latin typeface="Consolas"/>
                <a:ea typeface="DejaVu Sans"/>
              </a:rPr>
              <a:t>session</a:t>
            </a:r>
            <a:r>
              <a:rPr lang="fr-FR" sz="1600" b="0" strike="noStrike" spc="-1">
                <a:solidFill>
                  <a:srgbClr val="000000"/>
                </a:solidFill>
                <a:latin typeface="Consolas"/>
                <a:ea typeface="DejaVu Sans"/>
              </a:rPr>
              <a:t>.createQueue(</a:t>
            </a:r>
            <a:r>
              <a:rPr lang="fr-FR" sz="1600" b="0" strike="noStrike" spc="-1">
                <a:solidFill>
                  <a:srgbClr val="2A00FF"/>
                </a:solidFill>
                <a:latin typeface="Consolas"/>
                <a:ea typeface="DejaVu Sans"/>
              </a:rPr>
              <a:t>"queue_EPITA"</a:t>
            </a:r>
            <a:r>
              <a:rPr lang="fr-FR" sz="1600" b="0" strike="noStrike" spc="-1">
                <a:solidFill>
                  <a:srgbClr val="000000"/>
                </a:solidFill>
                <a:latin typeface="Consolas"/>
                <a:ea typeface="DejaVu Sans"/>
              </a:rPr>
              <a:t>);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Consolas"/>
                <a:ea typeface="DejaVu Sans"/>
              </a:rPr>
              <a:t>MessageConsumer </a:t>
            </a:r>
            <a:r>
              <a:rPr lang="it-IT" sz="1600" b="0" strike="noStrike" spc="-1">
                <a:solidFill>
                  <a:srgbClr val="6A3E3E"/>
                </a:solidFill>
                <a:latin typeface="Consolas"/>
                <a:ea typeface="DejaVu Sans"/>
              </a:rPr>
              <a:t>consumer</a:t>
            </a:r>
            <a:r>
              <a:rPr lang="it-IT" sz="1600" b="0" strike="noStrike" spc="-1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lang="it-IT" sz="1600" b="0" strike="noStrike" spc="-1">
                <a:solidFill>
                  <a:srgbClr val="6A3E3E"/>
                </a:solidFill>
                <a:latin typeface="Consolas"/>
                <a:ea typeface="DejaVu Sans"/>
              </a:rPr>
              <a:t>session</a:t>
            </a:r>
            <a:r>
              <a:rPr lang="it-IT" sz="1600" b="0" strike="noStrike" spc="-1">
                <a:solidFill>
                  <a:srgbClr val="000000"/>
                </a:solidFill>
                <a:latin typeface="Consolas"/>
                <a:ea typeface="DejaVu Sans"/>
              </a:rPr>
              <a:t>.createConsumer(</a:t>
            </a:r>
            <a:r>
              <a:rPr lang="it-IT" sz="1600" b="0" strike="noStrike" spc="-1">
                <a:solidFill>
                  <a:srgbClr val="6A3E3E"/>
                </a:solidFill>
                <a:latin typeface="Consolas"/>
                <a:ea typeface="DejaVu Sans"/>
              </a:rPr>
              <a:t>queue</a:t>
            </a:r>
            <a:r>
              <a:rPr lang="it-IT" sz="1600" b="0" strike="noStrike" spc="-1">
                <a:solidFill>
                  <a:srgbClr val="000000"/>
                </a:solidFill>
                <a:latin typeface="Consolas"/>
                <a:ea typeface="DejaVu Sans"/>
              </a:rPr>
              <a:t>);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6A3E3E"/>
                </a:solidFill>
                <a:latin typeface="Consolas"/>
                <a:ea typeface="DejaVu Sans"/>
              </a:rPr>
              <a:t>consumer</a:t>
            </a:r>
            <a:r>
              <a:rPr lang="fr-FR" sz="1600" b="0" strike="noStrike" spc="-1">
                <a:solidFill>
                  <a:srgbClr val="000000"/>
                </a:solidFill>
                <a:latin typeface="Consolas"/>
                <a:ea typeface="DejaVu Sans"/>
              </a:rPr>
              <a:t>.setMessageListener(</a:t>
            </a:r>
            <a:r>
              <a:rPr lang="fr-FR" sz="1600" b="1" strike="noStrike" spc="-1">
                <a:solidFill>
                  <a:srgbClr val="7F0055"/>
                </a:solidFill>
                <a:latin typeface="Consolas"/>
                <a:ea typeface="DejaVu Sans"/>
              </a:rPr>
              <a:t>new</a:t>
            </a:r>
            <a:r>
              <a:rPr lang="fr-FR" sz="1600" b="1" strike="noStrike" spc="-1">
                <a:solidFill>
                  <a:srgbClr val="000000"/>
                </a:solidFill>
                <a:latin typeface="Consolas"/>
                <a:ea typeface="DejaVu Sans"/>
              </a:rPr>
              <a:t> MonConsumer());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lang="fr-FR" sz="1600" b="1" strike="noStrike" spc="-1">
                <a:solidFill>
                  <a:srgbClr val="7F0055"/>
                </a:solidFill>
                <a:latin typeface="Consolas"/>
                <a:ea typeface="DejaVu Sans"/>
              </a:rPr>
              <a:t>catch</a:t>
            </a:r>
            <a:r>
              <a:rPr lang="fr-FR" sz="1600" b="1" strike="noStrike" spc="-1">
                <a:solidFill>
                  <a:srgbClr val="000000"/>
                </a:solidFill>
                <a:latin typeface="Consolas"/>
                <a:ea typeface="DejaVu Sans"/>
              </a:rPr>
              <a:t> (JMSException </a:t>
            </a:r>
            <a:r>
              <a:rPr lang="fr-FR" sz="1600" b="1" strike="noStrike" spc="-1">
                <a:solidFill>
                  <a:srgbClr val="6A3E3E"/>
                </a:solidFill>
                <a:latin typeface="Consolas"/>
                <a:ea typeface="DejaVu Sans"/>
              </a:rPr>
              <a:t>e</a:t>
            </a:r>
            <a:r>
              <a:rPr lang="fr-FR" sz="1600" b="1" strike="noStrike" spc="-1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3F7F5F"/>
                </a:solidFill>
                <a:latin typeface="Consolas"/>
                <a:ea typeface="DejaVu Sans"/>
              </a:rPr>
              <a:t>// </a:t>
            </a:r>
            <a:r>
              <a:rPr lang="fr-FR" sz="1600" b="1" strike="noStrike" spc="-1">
                <a:solidFill>
                  <a:srgbClr val="7F9FBF"/>
                </a:solidFill>
                <a:latin typeface="Consolas"/>
                <a:ea typeface="DejaVu Sans"/>
              </a:rPr>
              <a:t>TODO</a:t>
            </a:r>
            <a:r>
              <a:rPr lang="fr-FR" sz="1600" b="1" strike="noStrike" spc="-1">
                <a:solidFill>
                  <a:srgbClr val="3F7F5F"/>
                </a:solidFill>
                <a:latin typeface="Consolas"/>
                <a:ea typeface="DejaVu Sans"/>
              </a:rPr>
              <a:t> Auto-generated catch block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6A3E3E"/>
                </a:solidFill>
                <a:latin typeface="Consolas"/>
                <a:ea typeface="DejaVu Sans"/>
              </a:rPr>
              <a:t>e</a:t>
            </a:r>
            <a:r>
              <a:rPr lang="fr-FR" sz="1600" b="0" strike="noStrike" spc="-1">
                <a:solidFill>
                  <a:srgbClr val="000000"/>
                </a:solidFill>
                <a:latin typeface="Consolas"/>
                <a:ea typeface="DejaVu Sans"/>
              </a:rPr>
              <a:t>.printStackTrace();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lang="fr-FR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551160" y="245520"/>
            <a:ext cx="5906160" cy="31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2800" b="1" strike="noStrike" spc="596">
                <a:solidFill>
                  <a:srgbClr val="39AEA9"/>
                </a:solidFill>
                <a:latin typeface="Arial"/>
                <a:ea typeface="DejaVu Sans"/>
              </a:rPr>
              <a:t>ActiveMQ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334" name="CustomShape 2"/>
          <p:cNvSpPr/>
          <p:nvPr/>
        </p:nvSpPr>
        <p:spPr>
          <a:xfrm>
            <a:off x="0" y="5986440"/>
            <a:ext cx="3740400" cy="899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Architecture en couche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35" name="CustomShape 3"/>
          <p:cNvSpPr/>
          <p:nvPr/>
        </p:nvSpPr>
        <p:spPr>
          <a:xfrm>
            <a:off x="3741840" y="5958000"/>
            <a:ext cx="8449560" cy="899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CustomShape 4"/>
          <p:cNvSpPr/>
          <p:nvPr/>
        </p:nvSpPr>
        <p:spPr>
          <a:xfrm flipH="1">
            <a:off x="2816640" y="645840"/>
            <a:ext cx="72802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Consommer un message en mode TOPIC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37" name="CustomShape 5"/>
          <p:cNvSpPr/>
          <p:nvPr/>
        </p:nvSpPr>
        <p:spPr>
          <a:xfrm>
            <a:off x="5453640" y="151920"/>
            <a:ext cx="1283760" cy="15264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000" b="0" strike="noStrike" spc="-1">
                <a:solidFill>
                  <a:srgbClr val="323232"/>
                </a:solidFill>
                <a:latin typeface="ibm-plex-mono"/>
                <a:ea typeface="DejaVu Sans"/>
              </a:rPr>
              <a:t>runmqsc QM_APPLE</a:t>
            </a:r>
            <a:r>
              <a:rPr lang="fr-FR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338" name="CustomShape 6"/>
          <p:cNvSpPr/>
          <p:nvPr/>
        </p:nvSpPr>
        <p:spPr>
          <a:xfrm>
            <a:off x="1247760" y="1232640"/>
            <a:ext cx="10943640" cy="422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Consolas"/>
                <a:ea typeface="DejaVu Sans"/>
              </a:rPr>
              <a:t>ConnectionFactory </a:t>
            </a:r>
            <a:r>
              <a:rPr lang="fr-FR" sz="1600" b="0" strike="noStrike" spc="-1">
                <a:solidFill>
                  <a:srgbClr val="6A3E3E"/>
                </a:solidFill>
                <a:latin typeface="Consolas"/>
                <a:ea typeface="DejaVu Sans"/>
              </a:rPr>
              <a:t>factory</a:t>
            </a:r>
            <a:r>
              <a:rPr lang="fr-FR" sz="1600" b="0" strike="noStrike" spc="-1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7F0055"/>
                </a:solidFill>
                <a:latin typeface="Consolas"/>
                <a:ea typeface="DejaVu Sans"/>
              </a:rPr>
              <a:t>new</a:t>
            </a:r>
            <a:r>
              <a:rPr lang="en-US" sz="1600" b="1" strike="noStrike" spc="-1">
                <a:solidFill>
                  <a:srgbClr val="000000"/>
                </a:solidFill>
                <a:latin typeface="Consolas"/>
                <a:ea typeface="DejaVu Sans"/>
              </a:rPr>
              <a:t> ActiveMQConnectionFactory(</a:t>
            </a:r>
            <a:r>
              <a:rPr lang="en-US" sz="1600" b="1" strike="noStrike" spc="-1">
                <a:solidFill>
                  <a:srgbClr val="2A00FF"/>
                </a:solidFill>
                <a:latin typeface="Consolas"/>
                <a:ea typeface="DejaVu Sans"/>
              </a:rPr>
              <a:t>"admin"</a:t>
            </a:r>
            <a:r>
              <a:rPr lang="en-US" sz="1600" b="1" strike="noStrike" spc="-1">
                <a:solidFill>
                  <a:srgbClr val="000000"/>
                </a:solidFill>
                <a:latin typeface="Consolas"/>
                <a:ea typeface="DejaVu Sans"/>
              </a:rPr>
              <a:t>,</a:t>
            </a:r>
            <a:r>
              <a:rPr lang="en-US" sz="1600" b="1" strike="noStrike" spc="-1">
                <a:solidFill>
                  <a:srgbClr val="2A00FF"/>
                </a:solidFill>
                <a:latin typeface="Consolas"/>
                <a:ea typeface="DejaVu Sans"/>
              </a:rPr>
              <a:t>"admin"</a:t>
            </a:r>
            <a:r>
              <a:rPr lang="en-US" sz="1600" b="1" strike="noStrike" spc="-1">
                <a:solidFill>
                  <a:srgbClr val="000000"/>
                </a:solidFill>
                <a:latin typeface="Consolas"/>
                <a:ea typeface="DejaVu Sans"/>
              </a:rPr>
              <a:t>,</a:t>
            </a:r>
            <a:r>
              <a:rPr lang="en-US" sz="1600" b="1" strike="noStrike" spc="-1">
                <a:solidFill>
                  <a:srgbClr val="2A00FF"/>
                </a:solidFill>
                <a:latin typeface="Consolas"/>
                <a:ea typeface="DejaVu Sans"/>
              </a:rPr>
              <a:t>"tcp://localhost:61616"</a:t>
            </a:r>
            <a:r>
              <a:rPr lang="en-US" sz="1600" b="1" strike="noStrike" spc="-1">
                <a:solidFill>
                  <a:srgbClr val="000000"/>
                </a:solidFill>
                <a:latin typeface="Consolas"/>
                <a:ea typeface="DejaVu Sans"/>
              </a:rPr>
              <a:t>);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1" strike="noStrike" spc="-1">
                <a:solidFill>
                  <a:srgbClr val="7F0055"/>
                </a:solidFill>
                <a:latin typeface="Consolas"/>
                <a:ea typeface="DejaVu Sans"/>
              </a:rPr>
              <a:t>try</a:t>
            </a:r>
            <a:r>
              <a:rPr lang="fr-FR" sz="1600" b="1" strike="noStrike" spc="-1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Consolas"/>
                <a:ea typeface="DejaVu Sans"/>
              </a:rPr>
              <a:t>Connection </a:t>
            </a:r>
            <a:r>
              <a:rPr lang="fr-FR" sz="1600" b="0" strike="noStrike" spc="-1">
                <a:solidFill>
                  <a:srgbClr val="6A3E3E"/>
                </a:solidFill>
                <a:latin typeface="Consolas"/>
                <a:ea typeface="DejaVu Sans"/>
              </a:rPr>
              <a:t>connection</a:t>
            </a:r>
            <a:r>
              <a:rPr lang="fr-FR" sz="1600" b="0" strike="noStrike" spc="-1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lang="fr-FR" sz="1600" b="0" strike="noStrike" spc="-1">
                <a:solidFill>
                  <a:srgbClr val="6A3E3E"/>
                </a:solidFill>
                <a:latin typeface="Consolas"/>
                <a:ea typeface="DejaVu Sans"/>
              </a:rPr>
              <a:t>factory</a:t>
            </a:r>
            <a:r>
              <a:rPr lang="fr-FR" sz="1600" b="0" strike="noStrike" spc="-1">
                <a:solidFill>
                  <a:srgbClr val="000000"/>
                </a:solidFill>
                <a:latin typeface="Consolas"/>
                <a:ea typeface="DejaVu Sans"/>
              </a:rPr>
              <a:t>.createConnection();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1" strike="noStrike" spc="-1">
                <a:solidFill>
                  <a:srgbClr val="6A3E3E"/>
                </a:solidFill>
                <a:latin typeface="Consolas"/>
                <a:ea typeface="DejaVu Sans"/>
              </a:rPr>
              <a:t>connection</a:t>
            </a:r>
            <a:r>
              <a:rPr lang="fr-FR" sz="1600" b="1" strike="noStrike" spc="-1">
                <a:solidFill>
                  <a:srgbClr val="000000"/>
                </a:solidFill>
                <a:latin typeface="Consolas"/>
                <a:ea typeface="DejaVu Sans"/>
              </a:rPr>
              <a:t>.setClientID(</a:t>
            </a:r>
            <a:r>
              <a:rPr lang="fr-FR" sz="1600" b="1" strike="noStrike" spc="-1">
                <a:solidFill>
                  <a:srgbClr val="2A00FF"/>
                </a:solidFill>
                <a:latin typeface="Consolas"/>
                <a:ea typeface="DejaVu Sans"/>
              </a:rPr>
              <a:t>"1"</a:t>
            </a:r>
            <a:r>
              <a:rPr lang="fr-FR" sz="1600" b="1" strike="noStrike" spc="-1">
                <a:solidFill>
                  <a:srgbClr val="000000"/>
                </a:solidFill>
                <a:latin typeface="Consolas"/>
                <a:ea typeface="DejaVu Sans"/>
              </a:rPr>
              <a:t>);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  <a:ea typeface="DejaVu Sans"/>
              </a:rPr>
              <a:t>Session </a:t>
            </a:r>
            <a:r>
              <a:rPr lang="en-US" sz="1600" b="0" strike="noStrike" spc="-1">
                <a:solidFill>
                  <a:srgbClr val="6A3E3E"/>
                </a:solidFill>
                <a:latin typeface="Consolas"/>
                <a:ea typeface="DejaVu Sans"/>
              </a:rPr>
              <a:t>session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  <a:ea typeface="DejaVu Sans"/>
              </a:rPr>
              <a:t> = </a:t>
            </a:r>
            <a:r>
              <a:rPr lang="en-US" sz="1600" b="0" strike="noStrike" spc="-1">
                <a:solidFill>
                  <a:srgbClr val="6A3E3E"/>
                </a:solidFill>
                <a:latin typeface="Consolas"/>
                <a:ea typeface="DejaVu Sans"/>
              </a:rPr>
              <a:t>connection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  <a:ea typeface="DejaVu Sans"/>
              </a:rPr>
              <a:t>.createSession(</a:t>
            </a:r>
            <a:r>
              <a:rPr lang="en-US" sz="1600" b="1" strike="noStrike" spc="-1">
                <a:solidFill>
                  <a:srgbClr val="7F0055"/>
                </a:solidFill>
                <a:latin typeface="Consolas"/>
                <a:ea typeface="DejaVu Sans"/>
              </a:rPr>
              <a:t>false</a:t>
            </a:r>
            <a:r>
              <a:rPr lang="en-US" sz="1600" b="1" strike="noStrike" spc="-1">
                <a:solidFill>
                  <a:srgbClr val="000000"/>
                </a:solidFill>
                <a:latin typeface="Consolas"/>
                <a:ea typeface="DejaVu Sans"/>
              </a:rPr>
              <a:t>, Session.</a:t>
            </a:r>
            <a:r>
              <a:rPr lang="en-US" sz="1600" b="1" i="1" strike="noStrike" spc="-1">
                <a:solidFill>
                  <a:srgbClr val="0000C0"/>
                </a:solidFill>
                <a:latin typeface="Consolas"/>
                <a:ea typeface="DejaVu Sans"/>
              </a:rPr>
              <a:t>AUTO_ACKNOWLEDGE</a:t>
            </a:r>
            <a:r>
              <a:rPr lang="en-US" sz="1600" b="1" i="1" strike="noStrike" spc="-1">
                <a:solidFill>
                  <a:srgbClr val="000000"/>
                </a:solidFill>
                <a:latin typeface="Consolas"/>
                <a:ea typeface="DejaVu Sans"/>
              </a:rPr>
              <a:t>);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6A3E3E"/>
                </a:solidFill>
                <a:latin typeface="Consolas"/>
                <a:ea typeface="DejaVu Sans"/>
              </a:rPr>
              <a:t>connection</a:t>
            </a:r>
            <a:r>
              <a:rPr lang="fr-FR" sz="1600" b="0" strike="noStrike" spc="-1">
                <a:solidFill>
                  <a:srgbClr val="000000"/>
                </a:solidFill>
                <a:latin typeface="Consolas"/>
                <a:ea typeface="DejaVu Sans"/>
              </a:rPr>
              <a:t>.start();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Consolas"/>
                <a:ea typeface="DejaVu Sans"/>
              </a:rPr>
              <a:t>Topic </a:t>
            </a:r>
            <a:r>
              <a:rPr lang="en-US" sz="1600" b="1" strike="noStrike" spc="-1">
                <a:solidFill>
                  <a:srgbClr val="6A3E3E"/>
                </a:solidFill>
                <a:latin typeface="Consolas"/>
                <a:ea typeface="DejaVu Sans"/>
              </a:rPr>
              <a:t>topic</a:t>
            </a:r>
            <a:r>
              <a:rPr lang="en-US" sz="1600" b="1" strike="noStrike" spc="-1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lang="en-US" sz="1600" b="1" strike="noStrike" spc="-1">
                <a:solidFill>
                  <a:srgbClr val="6A3E3E"/>
                </a:solidFill>
                <a:latin typeface="Consolas"/>
                <a:ea typeface="DejaVu Sans"/>
              </a:rPr>
              <a:t>session</a:t>
            </a:r>
            <a:r>
              <a:rPr lang="en-US" sz="1600" b="1" strike="noStrike" spc="-1">
                <a:solidFill>
                  <a:srgbClr val="000000"/>
                </a:solidFill>
                <a:latin typeface="Consolas"/>
                <a:ea typeface="DejaVu Sans"/>
              </a:rPr>
              <a:t>.createTopic(</a:t>
            </a:r>
            <a:r>
              <a:rPr lang="en-US" sz="1600" b="1" strike="noStrike" spc="-1">
                <a:solidFill>
                  <a:srgbClr val="2A00FF"/>
                </a:solidFill>
                <a:latin typeface="Consolas"/>
                <a:ea typeface="DejaVu Sans"/>
              </a:rPr>
              <a:t>"monTopic"</a:t>
            </a:r>
            <a:r>
              <a:rPr lang="en-US" sz="1600" b="1" strike="noStrike" spc="-1">
                <a:solidFill>
                  <a:srgbClr val="000000"/>
                </a:solidFill>
                <a:latin typeface="Consolas"/>
                <a:ea typeface="DejaVu Sans"/>
              </a:rPr>
              <a:t>);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1" strike="noStrike" spc="-1">
                <a:solidFill>
                  <a:srgbClr val="000000"/>
                </a:solidFill>
                <a:latin typeface="Consolas"/>
                <a:ea typeface="DejaVu Sans"/>
              </a:rPr>
              <a:t>MessageConsumer </a:t>
            </a:r>
            <a:r>
              <a:rPr lang="fr-FR" sz="1600" b="1" strike="noStrike" spc="-1">
                <a:solidFill>
                  <a:srgbClr val="6A3E3E"/>
                </a:solidFill>
                <a:latin typeface="Consolas"/>
                <a:ea typeface="DejaVu Sans"/>
              </a:rPr>
              <a:t>consumer</a:t>
            </a:r>
            <a:r>
              <a:rPr lang="fr-FR" sz="1600" b="1" strike="noStrike" spc="-1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lang="fr-FR" sz="1600" b="1" strike="noStrike" spc="-1">
                <a:solidFill>
                  <a:srgbClr val="6A3E3E"/>
                </a:solidFill>
                <a:latin typeface="Consolas"/>
                <a:ea typeface="DejaVu Sans"/>
              </a:rPr>
              <a:t>session</a:t>
            </a:r>
            <a:r>
              <a:rPr lang="fr-FR" sz="1600" b="1" strike="noStrike" spc="-1">
                <a:solidFill>
                  <a:srgbClr val="000000"/>
                </a:solidFill>
                <a:latin typeface="Consolas"/>
                <a:ea typeface="DejaVu Sans"/>
              </a:rPr>
              <a:t>.createDurableSubscriber(</a:t>
            </a:r>
            <a:r>
              <a:rPr lang="fr-FR" sz="1600" b="1" strike="noStrike" spc="-1">
                <a:solidFill>
                  <a:srgbClr val="6A3E3E"/>
                </a:solidFill>
                <a:latin typeface="Consolas"/>
                <a:ea typeface="DejaVu Sans"/>
              </a:rPr>
              <a:t>topic</a:t>
            </a:r>
            <a:r>
              <a:rPr lang="fr-FR" sz="1600" b="1" strike="noStrike" spc="-1">
                <a:solidFill>
                  <a:srgbClr val="000000"/>
                </a:solidFill>
                <a:latin typeface="Consolas"/>
                <a:ea typeface="DejaVu Sans"/>
              </a:rPr>
              <a:t>, </a:t>
            </a:r>
            <a:r>
              <a:rPr lang="fr-FR" sz="1600" b="1" strike="noStrike" spc="-1">
                <a:solidFill>
                  <a:srgbClr val="2A00FF"/>
                </a:solidFill>
                <a:latin typeface="Consolas"/>
                <a:ea typeface="DejaVu Sans"/>
              </a:rPr>
              <a:t>"consumer-1"</a:t>
            </a:r>
            <a:r>
              <a:rPr lang="fr-FR" sz="1600" b="1" strike="noStrike" spc="-1">
                <a:solidFill>
                  <a:srgbClr val="000000"/>
                </a:solidFill>
                <a:latin typeface="Consolas"/>
                <a:ea typeface="DejaVu Sans"/>
              </a:rPr>
              <a:t>);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6A3E3E"/>
                </a:solidFill>
                <a:latin typeface="Consolas"/>
                <a:ea typeface="DejaVu Sans"/>
              </a:rPr>
              <a:t>consumer</a:t>
            </a:r>
            <a:r>
              <a:rPr lang="fr-FR" sz="1600" b="0" strike="noStrike" spc="-1">
                <a:solidFill>
                  <a:srgbClr val="000000"/>
                </a:solidFill>
                <a:latin typeface="Consolas"/>
                <a:ea typeface="DejaVu Sans"/>
              </a:rPr>
              <a:t>.setMessageListener(</a:t>
            </a:r>
            <a:r>
              <a:rPr lang="fr-FR" sz="1600" b="1" strike="noStrike" spc="-1">
                <a:solidFill>
                  <a:srgbClr val="7F0055"/>
                </a:solidFill>
                <a:latin typeface="Consolas"/>
                <a:ea typeface="DejaVu Sans"/>
              </a:rPr>
              <a:t>new</a:t>
            </a:r>
            <a:r>
              <a:rPr lang="fr-FR" sz="1600" b="1" strike="noStrike" spc="-1">
                <a:solidFill>
                  <a:srgbClr val="000000"/>
                </a:solidFill>
                <a:latin typeface="Consolas"/>
                <a:ea typeface="DejaVu Sans"/>
              </a:rPr>
              <a:t> MonConsumer());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lang="fr-FR" sz="1600" b="1" strike="noStrike" spc="-1">
                <a:solidFill>
                  <a:srgbClr val="7F0055"/>
                </a:solidFill>
                <a:latin typeface="Consolas"/>
                <a:ea typeface="DejaVu Sans"/>
              </a:rPr>
              <a:t>catch</a:t>
            </a:r>
            <a:r>
              <a:rPr lang="fr-FR" sz="1600" b="1" strike="noStrike" spc="-1">
                <a:solidFill>
                  <a:srgbClr val="000000"/>
                </a:solidFill>
                <a:latin typeface="Consolas"/>
                <a:ea typeface="DejaVu Sans"/>
              </a:rPr>
              <a:t> (JMSException </a:t>
            </a:r>
            <a:r>
              <a:rPr lang="fr-FR" sz="1600" b="1" strike="noStrike" spc="-1">
                <a:solidFill>
                  <a:srgbClr val="6A3E3E"/>
                </a:solidFill>
                <a:latin typeface="Consolas"/>
                <a:ea typeface="DejaVu Sans"/>
              </a:rPr>
              <a:t>e</a:t>
            </a:r>
            <a:r>
              <a:rPr lang="fr-FR" sz="1600" b="1" strike="noStrike" spc="-1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6A3E3E"/>
                </a:solidFill>
                <a:latin typeface="Consolas"/>
                <a:ea typeface="DejaVu Sans"/>
              </a:rPr>
              <a:t>e</a:t>
            </a:r>
            <a:r>
              <a:rPr lang="fr-FR" sz="1600" b="0" strike="noStrike" spc="-1">
                <a:solidFill>
                  <a:srgbClr val="000000"/>
                </a:solidFill>
                <a:latin typeface="Consolas"/>
                <a:ea typeface="DejaVu Sans"/>
              </a:rPr>
              <a:t>.printStackTrace();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339" name="CustomShape 7"/>
          <p:cNvSpPr/>
          <p:nvPr/>
        </p:nvSpPr>
        <p:spPr>
          <a:xfrm>
            <a:off x="1200240" y="2486160"/>
            <a:ext cx="3456720" cy="3214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CustomShape 8"/>
          <p:cNvSpPr/>
          <p:nvPr/>
        </p:nvSpPr>
        <p:spPr>
          <a:xfrm>
            <a:off x="857160" y="3283920"/>
            <a:ext cx="9810000" cy="8726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2647440" y="1887480"/>
            <a:ext cx="6765840" cy="2082960"/>
          </a:xfrm>
          <a:prstGeom prst="snipRoundRect">
            <a:avLst>
              <a:gd name="adj1" fmla="val 16667"/>
              <a:gd name="adj2" fmla="val 16667"/>
            </a:avLst>
          </a:prstGeom>
          <a:ln/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3200" b="0" strike="noStrike" spc="-1">
                <a:solidFill>
                  <a:srgbClr val="FFFFFF"/>
                </a:solidFill>
                <a:latin typeface="Arial"/>
                <a:ea typeface="DejaVu Sans"/>
              </a:rPr>
              <a:t>Exercices</a:t>
            </a:r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551160" y="245520"/>
            <a:ext cx="5906160" cy="31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2800" b="1" strike="noStrike" spc="596">
                <a:solidFill>
                  <a:srgbClr val="39AEA9"/>
                </a:solidFill>
                <a:latin typeface="Arial"/>
                <a:ea typeface="DejaVu Sans"/>
              </a:rPr>
              <a:t>ActiveMQ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0" y="5986440"/>
            <a:ext cx="3740400" cy="899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Architecture en couche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44" name="CustomShape 3"/>
          <p:cNvSpPr/>
          <p:nvPr/>
        </p:nvSpPr>
        <p:spPr>
          <a:xfrm>
            <a:off x="3741840" y="5958000"/>
            <a:ext cx="8449560" cy="899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4"/>
          <p:cNvSpPr/>
          <p:nvPr/>
        </p:nvSpPr>
        <p:spPr>
          <a:xfrm flipH="1">
            <a:off x="984960" y="1369080"/>
            <a:ext cx="33282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Consommer un message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46" name="CustomShape 5"/>
          <p:cNvSpPr/>
          <p:nvPr/>
        </p:nvSpPr>
        <p:spPr>
          <a:xfrm>
            <a:off x="5453640" y="151920"/>
            <a:ext cx="1283760" cy="15264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000" b="0" strike="noStrike" spc="-1">
                <a:solidFill>
                  <a:srgbClr val="323232"/>
                </a:solidFill>
                <a:latin typeface="ibm-plex-mono"/>
                <a:ea typeface="DejaVu Sans"/>
              </a:rPr>
              <a:t>runmqsc QM_APPLE</a:t>
            </a:r>
            <a:r>
              <a:rPr lang="fr-FR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347" name="CustomShape 6"/>
          <p:cNvSpPr/>
          <p:nvPr/>
        </p:nvSpPr>
        <p:spPr>
          <a:xfrm>
            <a:off x="985680" y="2105640"/>
            <a:ext cx="10943640" cy="179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Consolas"/>
                <a:ea typeface="DejaVu Sans"/>
              </a:rPr>
              <a:t>Créer une application nommée ActiveMQ-Consummer. Cette application consomme le message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Consolas"/>
                <a:ea typeface="DejaVu Sans"/>
              </a:rPr>
              <a:t>sur la file d’attente « </a:t>
            </a:r>
            <a:r>
              <a:rPr lang="fr-FR" sz="1600" b="0" i="1" strike="noStrike" spc="-1">
                <a:solidFill>
                  <a:srgbClr val="000000"/>
                </a:solidFill>
                <a:latin typeface="Consolas"/>
                <a:ea typeface="DejaVu Sans"/>
              </a:rPr>
              <a:t>tracabilite</a:t>
            </a:r>
            <a:r>
              <a:rPr lang="fr-FR" sz="1600" b="0" strike="noStrike" spc="-1">
                <a:solidFill>
                  <a:srgbClr val="000000"/>
                </a:solidFill>
                <a:latin typeface="Consolas"/>
                <a:ea typeface="DejaVu Sans"/>
              </a:rPr>
              <a:t> », l’affiche dans la console.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Consolas"/>
                <a:ea typeface="DejaVu Sans"/>
              </a:rPr>
              <a:t>Vérifier que le message à bien été consomé dans la console ActiveMQ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lang="fr-FR" sz="1600" b="0" u="sng" strike="noStrike" spc="-1">
                <a:solidFill>
                  <a:srgbClr val="000000"/>
                </a:solidFill>
                <a:uFillTx/>
                <a:latin typeface="Consolas"/>
                <a:ea typeface="DejaVu Sans"/>
              </a:rPr>
              <a:t>Attention</a:t>
            </a:r>
            <a:r>
              <a:rPr lang="fr-FR" sz="1600" b="0" strike="noStrike" spc="-1">
                <a:solidFill>
                  <a:srgbClr val="000000"/>
                </a:solidFill>
                <a:latin typeface="Consolas"/>
                <a:ea typeface="DejaVu Sans"/>
              </a:rPr>
              <a:t> : Penser à ajouter ActiveMQ comme dépendance MAVEN</a:t>
            </a:r>
            <a:endParaRPr lang="fr-FR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551160" y="245520"/>
            <a:ext cx="5906160" cy="31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2800" b="1" strike="noStrike" spc="596">
                <a:solidFill>
                  <a:srgbClr val="39AEA9"/>
                </a:solidFill>
                <a:latin typeface="Arial"/>
                <a:ea typeface="DejaVu Sans"/>
              </a:rPr>
              <a:t>ActiveMQ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349" name="CustomShape 2"/>
          <p:cNvSpPr/>
          <p:nvPr/>
        </p:nvSpPr>
        <p:spPr>
          <a:xfrm>
            <a:off x="0" y="5986440"/>
            <a:ext cx="3740400" cy="899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Architecture en couche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50" name="CustomShape 3"/>
          <p:cNvSpPr/>
          <p:nvPr/>
        </p:nvSpPr>
        <p:spPr>
          <a:xfrm>
            <a:off x="3741840" y="5958000"/>
            <a:ext cx="8449560" cy="899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CustomShape 4"/>
          <p:cNvSpPr/>
          <p:nvPr/>
        </p:nvSpPr>
        <p:spPr>
          <a:xfrm flipH="1">
            <a:off x="984960" y="1369080"/>
            <a:ext cx="33282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Consommer un message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52" name="CustomShape 5"/>
          <p:cNvSpPr/>
          <p:nvPr/>
        </p:nvSpPr>
        <p:spPr>
          <a:xfrm>
            <a:off x="5453640" y="151920"/>
            <a:ext cx="1283760" cy="15264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000" b="0" strike="noStrike" spc="-1">
                <a:solidFill>
                  <a:srgbClr val="323232"/>
                </a:solidFill>
                <a:latin typeface="ibm-plex-mono"/>
                <a:ea typeface="DejaVu Sans"/>
              </a:rPr>
              <a:t>runmqsc QM_APPLE</a:t>
            </a:r>
            <a:r>
              <a:rPr lang="fr-FR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353" name="CustomShape 6"/>
          <p:cNvSpPr/>
          <p:nvPr/>
        </p:nvSpPr>
        <p:spPr>
          <a:xfrm>
            <a:off x="985680" y="2105640"/>
            <a:ext cx="10943640" cy="155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Consolas"/>
                <a:ea typeface="DejaVu Sans"/>
              </a:rPr>
              <a:t>Ajouter un deuxième consommateur sur la file d’attente « </a:t>
            </a:r>
            <a:r>
              <a:rPr lang="fr-FR" sz="1600" b="0" i="1" strike="noStrike" spc="-1">
                <a:solidFill>
                  <a:srgbClr val="000000"/>
                </a:solidFill>
                <a:latin typeface="Consolas"/>
                <a:ea typeface="DejaVu Sans"/>
              </a:rPr>
              <a:t>tracabilite</a:t>
            </a:r>
            <a:r>
              <a:rPr lang="fr-FR" sz="1600" b="0" strike="noStrike" spc="-1">
                <a:solidFill>
                  <a:srgbClr val="000000"/>
                </a:solidFill>
                <a:latin typeface="Consolas"/>
                <a:ea typeface="DejaVu Sans"/>
              </a:rPr>
              <a:t> », qui affiche dans la console le message.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Consolas"/>
                <a:ea typeface="DejaVu Sans"/>
              </a:rPr>
              <a:t>Vérifier que le message à bien été consomé dans la console ActiveMQ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lang="fr-FR" sz="1600" b="0" u="sng" strike="noStrike" spc="-1">
                <a:solidFill>
                  <a:srgbClr val="000000"/>
                </a:solidFill>
                <a:uFillTx/>
                <a:latin typeface="Consolas"/>
                <a:ea typeface="DejaVu Sans"/>
              </a:rPr>
              <a:t>Attention</a:t>
            </a:r>
            <a:r>
              <a:rPr lang="fr-FR" sz="1600" b="0" strike="noStrike" spc="-1">
                <a:solidFill>
                  <a:srgbClr val="000000"/>
                </a:solidFill>
                <a:latin typeface="Consolas"/>
                <a:ea typeface="DejaVu Sans"/>
              </a:rPr>
              <a:t> : Penser à ajouter ActiveMQ comme dépendance MAVEN</a:t>
            </a:r>
            <a:endParaRPr lang="fr-FR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CustomShape 1"/>
          <p:cNvSpPr/>
          <p:nvPr/>
        </p:nvSpPr>
        <p:spPr>
          <a:xfrm>
            <a:off x="551160" y="245520"/>
            <a:ext cx="5906160" cy="31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2800" b="1" strike="noStrike" spc="596">
                <a:solidFill>
                  <a:srgbClr val="39AEA9"/>
                </a:solidFill>
                <a:latin typeface="Arial"/>
                <a:ea typeface="DejaVu Sans"/>
              </a:rPr>
              <a:t>ActiveMQ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355" name="CustomShape 2"/>
          <p:cNvSpPr/>
          <p:nvPr/>
        </p:nvSpPr>
        <p:spPr>
          <a:xfrm>
            <a:off x="0" y="5986440"/>
            <a:ext cx="3740400" cy="899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Architecture en couche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56" name="CustomShape 3"/>
          <p:cNvSpPr/>
          <p:nvPr/>
        </p:nvSpPr>
        <p:spPr>
          <a:xfrm>
            <a:off x="3741840" y="5958000"/>
            <a:ext cx="8449560" cy="899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4"/>
          <p:cNvSpPr/>
          <p:nvPr/>
        </p:nvSpPr>
        <p:spPr>
          <a:xfrm flipH="1">
            <a:off x="984960" y="1369080"/>
            <a:ext cx="2553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Mode TOPIC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58" name="CustomShape 5"/>
          <p:cNvSpPr/>
          <p:nvPr/>
        </p:nvSpPr>
        <p:spPr>
          <a:xfrm>
            <a:off x="5453640" y="151920"/>
            <a:ext cx="1283760" cy="15264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000" b="0" strike="noStrike" spc="-1">
                <a:solidFill>
                  <a:srgbClr val="323232"/>
                </a:solidFill>
                <a:latin typeface="ibm-plex-mono"/>
                <a:ea typeface="DejaVu Sans"/>
              </a:rPr>
              <a:t>runmqsc QM_APPLE</a:t>
            </a:r>
            <a:r>
              <a:rPr lang="fr-FR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359" name="CustomShape 6"/>
          <p:cNvSpPr/>
          <p:nvPr/>
        </p:nvSpPr>
        <p:spPr>
          <a:xfrm>
            <a:off x="985680" y="2105640"/>
            <a:ext cx="10943640" cy="130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Consolas"/>
                <a:ea typeface="DejaVu Sans"/>
              </a:rPr>
              <a:t>Reprendre les exercices précédent mais avec le TOPIC « tracabilite »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i="1" strike="noStrike" spc="-1">
                <a:solidFill>
                  <a:srgbClr val="000000"/>
                </a:solidFill>
                <a:latin typeface="Consolas"/>
                <a:ea typeface="DejaVu Sans"/>
              </a:rPr>
              <a:t>On remarque que en mode Topic tous les consommateurs reçoivent le message, alors qu’en mode Fil d’attente un consommateur sur deux reçoit le message</a:t>
            </a:r>
            <a:endParaRPr lang="fr-FR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CustomShape 1"/>
          <p:cNvSpPr/>
          <p:nvPr/>
        </p:nvSpPr>
        <p:spPr>
          <a:xfrm>
            <a:off x="2647440" y="1887480"/>
            <a:ext cx="6765840" cy="2082960"/>
          </a:xfrm>
          <a:prstGeom prst="snipRoundRect">
            <a:avLst>
              <a:gd name="adj1" fmla="val 16667"/>
              <a:gd name="adj2" fmla="val 16667"/>
            </a:avLst>
          </a:prstGeom>
          <a:ln/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3200" b="0" strike="noStrike" spc="-1">
                <a:solidFill>
                  <a:srgbClr val="FFFFFF"/>
                </a:solidFill>
                <a:latin typeface="Arial"/>
                <a:ea typeface="DejaVu Sans"/>
              </a:rPr>
              <a:t>Spring et ActiveMQ</a:t>
            </a:r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551160" y="245520"/>
            <a:ext cx="5906160" cy="31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2800" b="1" strike="noStrike" spc="596">
                <a:solidFill>
                  <a:srgbClr val="39AEA9"/>
                </a:solidFill>
                <a:latin typeface="Arial"/>
                <a:ea typeface="DejaVu Sans"/>
              </a:rPr>
              <a:t>Architecture MOM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0" y="5958000"/>
            <a:ext cx="3740400" cy="899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Architecture MOM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3741840" y="5958000"/>
            <a:ext cx="8449560" cy="899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4"/>
          <p:cNvSpPr/>
          <p:nvPr/>
        </p:nvSpPr>
        <p:spPr>
          <a:xfrm>
            <a:off x="1204560" y="1419120"/>
            <a:ext cx="237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Traitement synchrone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55" name="CustomShape 5"/>
          <p:cNvSpPr/>
          <p:nvPr/>
        </p:nvSpPr>
        <p:spPr>
          <a:xfrm>
            <a:off x="4465440" y="4023000"/>
            <a:ext cx="1466280" cy="146628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4800" b="0" strike="noStrike" spc="-1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endParaRPr lang="fr-FR" sz="4800" b="0" strike="noStrike" spc="-1">
              <a:latin typeface="Arial"/>
            </a:endParaRPr>
          </a:p>
        </p:txBody>
      </p:sp>
      <p:sp>
        <p:nvSpPr>
          <p:cNvPr id="56" name="CustomShape 6"/>
          <p:cNvSpPr/>
          <p:nvPr/>
        </p:nvSpPr>
        <p:spPr>
          <a:xfrm>
            <a:off x="9418320" y="4023000"/>
            <a:ext cx="1466280" cy="146628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4800" b="0" strike="noStrike" spc="-1">
                <a:solidFill>
                  <a:srgbClr val="FFFFFF"/>
                </a:solidFill>
                <a:latin typeface="Arial"/>
                <a:ea typeface="DejaVu Sans"/>
              </a:rPr>
              <a:t>B</a:t>
            </a:r>
            <a:endParaRPr lang="fr-FR" sz="4800" b="0" strike="noStrike" spc="-1">
              <a:latin typeface="Arial"/>
            </a:endParaRPr>
          </a:p>
        </p:txBody>
      </p:sp>
      <p:sp>
        <p:nvSpPr>
          <p:cNvPr id="57" name="CustomShape 7"/>
          <p:cNvSpPr/>
          <p:nvPr/>
        </p:nvSpPr>
        <p:spPr>
          <a:xfrm>
            <a:off x="5932080" y="4756320"/>
            <a:ext cx="3485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4ADA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ustomShape 8"/>
          <p:cNvSpPr/>
          <p:nvPr/>
        </p:nvSpPr>
        <p:spPr>
          <a:xfrm flipH="1">
            <a:off x="6291360" y="4378680"/>
            <a:ext cx="2999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Appel d’une méthode de B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59" name="CustomShape 9"/>
          <p:cNvSpPr/>
          <p:nvPr/>
        </p:nvSpPr>
        <p:spPr>
          <a:xfrm flipH="1">
            <a:off x="2020320" y="2039760"/>
            <a:ext cx="6787080" cy="11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Si B n’est pas disponible pas de communication possible</a:t>
            </a:r>
            <a:endParaRPr lang="fr-FR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 cherche à exécuter un traitement de B, il envoie une requête et reste </a:t>
            </a:r>
            <a:r>
              <a:rPr lang="fr-FR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bloqué</a:t>
            </a: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jusqu’à ce que B réponde.</a:t>
            </a:r>
            <a:endParaRPr lang="fr-FR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 dépend de B, est couplé à B</a:t>
            </a:r>
            <a:endParaRPr lang="fr-F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CustomShape 1"/>
          <p:cNvSpPr/>
          <p:nvPr/>
        </p:nvSpPr>
        <p:spPr>
          <a:xfrm>
            <a:off x="551160" y="245520"/>
            <a:ext cx="5906160" cy="31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2800" b="1" strike="noStrike" spc="596">
                <a:solidFill>
                  <a:srgbClr val="39AEA9"/>
                </a:solidFill>
                <a:latin typeface="Arial"/>
                <a:ea typeface="DejaVu Sans"/>
              </a:rPr>
              <a:t>ActiveMQ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446" name="CustomShape 2"/>
          <p:cNvSpPr/>
          <p:nvPr/>
        </p:nvSpPr>
        <p:spPr>
          <a:xfrm>
            <a:off x="0" y="5986440"/>
            <a:ext cx="3740400" cy="899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Architecture en couche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47" name="CustomShape 3"/>
          <p:cNvSpPr/>
          <p:nvPr/>
        </p:nvSpPr>
        <p:spPr>
          <a:xfrm>
            <a:off x="3741840" y="5958000"/>
            <a:ext cx="8449560" cy="899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9" name="CustomShape 5"/>
          <p:cNvSpPr/>
          <p:nvPr/>
        </p:nvSpPr>
        <p:spPr>
          <a:xfrm>
            <a:off x="57150" y="2088000"/>
            <a:ext cx="7286850" cy="33225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@RestController</a:t>
            </a:r>
            <a:endParaRPr lang="fr-F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@RequestMapping("</a:t>
            </a:r>
            <a:r>
              <a:rPr lang="fr-FR" sz="1400" b="0" strike="noStrike" spc="-1" dirty="0">
                <a:solidFill>
                  <a:srgbClr val="55308D"/>
                </a:solidFill>
                <a:latin typeface="Consolas"/>
                <a:ea typeface="DejaVu Sans"/>
              </a:rPr>
              <a:t>/api/v1</a:t>
            </a:r>
            <a:r>
              <a:rPr lang="fr-FR" sz="14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")</a:t>
            </a:r>
            <a:endParaRPr lang="fr-F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A933"/>
                </a:solidFill>
                <a:latin typeface="Consolas"/>
                <a:ea typeface="DejaVu Sans"/>
              </a:rPr>
              <a:t>public</a:t>
            </a:r>
            <a:r>
              <a:rPr lang="fr-FR" sz="14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lang="fr-FR" sz="1400" b="0" strike="noStrike" spc="-1" dirty="0">
                <a:solidFill>
                  <a:srgbClr val="00A933"/>
                </a:solidFill>
                <a:latin typeface="Consolas"/>
                <a:ea typeface="DejaVu Sans"/>
              </a:rPr>
              <a:t>class</a:t>
            </a:r>
            <a:r>
              <a:rPr lang="fr-FR" sz="14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lang="fr-FR" sz="14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SendController</a:t>
            </a:r>
            <a:r>
              <a:rPr lang="fr-FR" sz="14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lang="fr-F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endParaRPr lang="fr-F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	@Autowired</a:t>
            </a:r>
            <a:endParaRPr lang="fr-F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lang="fr-FR" sz="14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JmsTemplate</a:t>
            </a:r>
            <a:r>
              <a:rPr lang="fr-FR" sz="14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lang="fr-FR" sz="14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jmsTemplate</a:t>
            </a:r>
            <a:r>
              <a:rPr lang="fr-FR" sz="14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lang="fr-F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endParaRPr lang="fr-F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	@GetMapping("</a:t>
            </a:r>
            <a:r>
              <a:rPr lang="fr-FR" sz="1400" b="0" strike="noStrike" spc="-1" dirty="0">
                <a:solidFill>
                  <a:srgbClr val="55308D"/>
                </a:solidFill>
                <a:latin typeface="Consolas"/>
                <a:ea typeface="DejaVu Sans"/>
              </a:rPr>
              <a:t>/send/{message}</a:t>
            </a:r>
            <a:r>
              <a:rPr lang="fr-FR" sz="14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")</a:t>
            </a:r>
            <a:endParaRPr lang="fr-F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lang="fr-FR" sz="1400" b="0" strike="noStrike" spc="-1" dirty="0">
                <a:solidFill>
                  <a:srgbClr val="00A933"/>
                </a:solidFill>
                <a:latin typeface="Consolas"/>
                <a:ea typeface="DejaVu Sans"/>
              </a:rPr>
              <a:t>public</a:t>
            </a:r>
            <a:r>
              <a:rPr lang="fr-FR" sz="14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lang="fr-FR" sz="1400" b="0" strike="noStrike" spc="-1" dirty="0" err="1">
                <a:solidFill>
                  <a:srgbClr val="00A933"/>
                </a:solidFill>
                <a:latin typeface="Consolas"/>
                <a:ea typeface="DejaVu Sans"/>
              </a:rPr>
              <a:t>void</a:t>
            </a:r>
            <a:r>
              <a:rPr lang="fr-FR" sz="14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lang="fr-FR" sz="14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sendMessage</a:t>
            </a:r>
            <a:r>
              <a:rPr lang="fr-FR" sz="14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(@PathVariable("message")</a:t>
            </a:r>
            <a:endParaRPr lang="fr-F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String message) {</a:t>
            </a:r>
            <a:endParaRPr lang="fr-F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lang="fr-FR" sz="14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jmsTemplate.send</a:t>
            </a:r>
            <a:r>
              <a:rPr lang="fr-FR" sz="14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("</a:t>
            </a:r>
            <a:r>
              <a:rPr lang="fr-FR" sz="1400" b="0" strike="noStrike" spc="-1" dirty="0">
                <a:solidFill>
                  <a:srgbClr val="55308D"/>
                </a:solidFill>
                <a:latin typeface="Consolas"/>
                <a:ea typeface="DejaVu Sans"/>
              </a:rPr>
              <a:t>Queue_</a:t>
            </a:r>
            <a:r>
              <a:rPr lang="fr-FR" sz="1400" b="0" strike="noStrike" spc="-1" dirty="0" err="1">
                <a:solidFill>
                  <a:srgbClr val="55308D"/>
                </a:solidFill>
                <a:latin typeface="Consolas"/>
                <a:ea typeface="DejaVu Sans"/>
              </a:rPr>
              <a:t>epita</a:t>
            </a:r>
            <a:r>
              <a:rPr lang="fr-FR" sz="14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",</a:t>
            </a:r>
            <a:r>
              <a:rPr lang="fr-FR" sz="1400" b="0" strike="noStrike" spc="-1" dirty="0">
                <a:solidFill>
                  <a:srgbClr val="FF4000"/>
                </a:solidFill>
                <a:latin typeface="Consolas"/>
                <a:ea typeface="DejaVu Sans"/>
              </a:rPr>
              <a:t>new</a:t>
            </a:r>
            <a:r>
              <a:rPr lang="fr-FR" sz="14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Message(message));</a:t>
            </a:r>
            <a:endParaRPr lang="fr-F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		</a:t>
            </a:r>
            <a:endParaRPr lang="fr-F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	}</a:t>
            </a:r>
            <a:endParaRPr lang="fr-F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450" name="TextShape 6"/>
          <p:cNvSpPr txBox="1"/>
          <p:nvPr/>
        </p:nvSpPr>
        <p:spPr>
          <a:xfrm>
            <a:off x="1152000" y="1224000"/>
            <a:ext cx="4032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Produire un message</a:t>
            </a:r>
          </a:p>
        </p:txBody>
      </p:sp>
      <p:sp>
        <p:nvSpPr>
          <p:cNvPr id="451" name="Line 7"/>
          <p:cNvSpPr/>
          <p:nvPr/>
        </p:nvSpPr>
        <p:spPr>
          <a:xfrm>
            <a:off x="6395425" y="1374263"/>
            <a:ext cx="0" cy="42195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2" name="TextShape 8"/>
          <p:cNvSpPr txBox="1"/>
          <p:nvPr/>
        </p:nvSpPr>
        <p:spPr>
          <a:xfrm>
            <a:off x="6395425" y="1447467"/>
            <a:ext cx="9050760" cy="3930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 dirty="0">
                <a:latin typeface="Arial"/>
              </a:rPr>
              <a:t>public class Message </a:t>
            </a:r>
            <a:r>
              <a:rPr lang="fr-FR" sz="1400" b="0" strike="noStrike" spc="-1" dirty="0" err="1">
                <a:latin typeface="Arial"/>
              </a:rPr>
              <a:t>implements</a:t>
            </a:r>
            <a:r>
              <a:rPr lang="fr-FR" sz="1400" b="0" strike="noStrike" spc="-1" dirty="0">
                <a:latin typeface="Arial"/>
              </a:rPr>
              <a:t> </a:t>
            </a:r>
            <a:r>
              <a:rPr lang="fr-FR" sz="1400" b="0" strike="noStrike" spc="-1" dirty="0" err="1">
                <a:latin typeface="Arial"/>
              </a:rPr>
              <a:t>MessageCreator</a:t>
            </a:r>
            <a:r>
              <a:rPr lang="fr-FR" sz="1400" b="0" strike="noStrike" spc="-1" dirty="0">
                <a:latin typeface="Arial"/>
              </a:rPr>
              <a:t>{</a:t>
            </a:r>
          </a:p>
          <a:p>
            <a:r>
              <a:rPr lang="fr-FR" sz="1400" b="0" strike="noStrike" spc="-1" dirty="0">
                <a:latin typeface="Arial"/>
              </a:rPr>
              <a:t>	String message;</a:t>
            </a:r>
          </a:p>
          <a:p>
            <a:r>
              <a:rPr lang="fr-FR" sz="1400" b="0" strike="noStrike" spc="-1" dirty="0">
                <a:latin typeface="Arial"/>
              </a:rPr>
              <a:t>	</a:t>
            </a:r>
          </a:p>
          <a:p>
            <a:r>
              <a:rPr lang="fr-FR" sz="1400" b="0" strike="noStrike" spc="-1" dirty="0">
                <a:latin typeface="Arial"/>
              </a:rPr>
              <a:t>	</a:t>
            </a:r>
            <a:r>
              <a:rPr lang="fr-FR" sz="1400" b="0" strike="noStrike" spc="-1" dirty="0">
                <a:solidFill>
                  <a:srgbClr val="00A933"/>
                </a:solidFill>
                <a:latin typeface="Arial"/>
              </a:rPr>
              <a:t>public</a:t>
            </a:r>
            <a:r>
              <a:rPr lang="fr-FR" sz="1400" b="0" strike="noStrike" spc="-1" dirty="0">
                <a:latin typeface="Arial"/>
              </a:rPr>
              <a:t> </a:t>
            </a:r>
            <a:r>
              <a:rPr lang="fr-FR" sz="1400" b="0" strike="noStrike" spc="-1" dirty="0">
                <a:solidFill>
                  <a:srgbClr val="00A933"/>
                </a:solidFill>
                <a:latin typeface="Arial"/>
              </a:rPr>
              <a:t>Message</a:t>
            </a:r>
            <a:r>
              <a:rPr lang="fr-FR" sz="1400" b="0" strike="noStrike" spc="-1" dirty="0">
                <a:latin typeface="Arial"/>
              </a:rPr>
              <a:t>(String message) {</a:t>
            </a:r>
          </a:p>
          <a:p>
            <a:r>
              <a:rPr lang="fr-FR" sz="1400" b="0" strike="noStrike" spc="-1" dirty="0">
                <a:latin typeface="Arial"/>
              </a:rPr>
              <a:t>		</a:t>
            </a:r>
            <a:r>
              <a:rPr lang="fr-FR" sz="1400" b="0" strike="noStrike" spc="-1" dirty="0" err="1">
                <a:solidFill>
                  <a:srgbClr val="FF0000"/>
                </a:solidFill>
                <a:latin typeface="Arial"/>
              </a:rPr>
              <a:t>this</a:t>
            </a:r>
            <a:r>
              <a:rPr lang="fr-FR" sz="1400" b="0" strike="noStrike" spc="-1" dirty="0" err="1">
                <a:latin typeface="Arial"/>
              </a:rPr>
              <a:t>.message</a:t>
            </a:r>
            <a:r>
              <a:rPr lang="fr-FR" sz="1400" b="0" strike="noStrike" spc="-1" dirty="0">
                <a:latin typeface="Arial"/>
              </a:rPr>
              <a:t>=message;</a:t>
            </a:r>
          </a:p>
          <a:p>
            <a:r>
              <a:rPr lang="fr-FR" sz="1400" b="0" strike="noStrike" spc="-1" dirty="0">
                <a:latin typeface="Arial"/>
              </a:rPr>
              <a:t>	}</a:t>
            </a:r>
          </a:p>
          <a:p>
            <a:endParaRPr lang="fr-FR" sz="1400" b="0" strike="noStrike" spc="-1" dirty="0">
              <a:latin typeface="Arial"/>
            </a:endParaRPr>
          </a:p>
          <a:p>
            <a:r>
              <a:rPr lang="fr-FR" sz="1400" b="0" strike="noStrike" spc="-1" dirty="0">
                <a:latin typeface="Arial"/>
              </a:rPr>
              <a:t>	@Override</a:t>
            </a:r>
          </a:p>
          <a:p>
            <a:r>
              <a:rPr lang="fr-FR" sz="1400" b="0" strike="noStrike" spc="-1" dirty="0">
                <a:latin typeface="Arial"/>
              </a:rPr>
              <a:t>	</a:t>
            </a:r>
            <a:r>
              <a:rPr lang="fr-FR" sz="1400" b="0" strike="noStrike" spc="-1" dirty="0">
                <a:solidFill>
                  <a:srgbClr val="00A933"/>
                </a:solidFill>
                <a:latin typeface="Arial"/>
              </a:rPr>
              <a:t>public</a:t>
            </a:r>
            <a:r>
              <a:rPr lang="fr-FR" sz="1400" b="0" strike="noStrike" spc="-1" dirty="0">
                <a:latin typeface="Arial"/>
              </a:rPr>
              <a:t> </a:t>
            </a:r>
            <a:r>
              <a:rPr lang="fr-FR" sz="1400" b="0" strike="noStrike" spc="-1" dirty="0" err="1">
                <a:solidFill>
                  <a:srgbClr val="00A933"/>
                </a:solidFill>
                <a:latin typeface="Arial"/>
              </a:rPr>
              <a:t>javax.jms.Message</a:t>
            </a:r>
            <a:r>
              <a:rPr lang="fr-FR" sz="1400" b="0" strike="noStrike" spc="-1" dirty="0">
                <a:latin typeface="Arial"/>
              </a:rPr>
              <a:t> </a:t>
            </a:r>
            <a:r>
              <a:rPr lang="fr-FR" sz="1400" b="0" strike="noStrike" spc="-1" dirty="0" err="1">
                <a:latin typeface="Arial"/>
              </a:rPr>
              <a:t>createMessage</a:t>
            </a:r>
            <a:r>
              <a:rPr lang="fr-FR" sz="1400" b="0" strike="noStrike" spc="-1" dirty="0">
                <a:latin typeface="Arial"/>
              </a:rPr>
              <a:t>(Session </a:t>
            </a:r>
            <a:r>
              <a:rPr lang="fr-FR" sz="1400" b="0" strike="noStrike" spc="-1" dirty="0" err="1">
                <a:latin typeface="Arial"/>
              </a:rPr>
              <a:t>session</a:t>
            </a:r>
            <a:r>
              <a:rPr lang="fr-FR" sz="1400" b="0" strike="noStrike" spc="-1" dirty="0">
                <a:latin typeface="Arial"/>
              </a:rPr>
              <a:t>) </a:t>
            </a:r>
          </a:p>
          <a:p>
            <a:r>
              <a:rPr lang="fr-FR" sz="1400" b="0" strike="noStrike" spc="-1" dirty="0">
                <a:latin typeface="Arial"/>
              </a:rPr>
              <a:t>               {</a:t>
            </a:r>
          </a:p>
          <a:p>
            <a:r>
              <a:rPr lang="fr-FR" sz="1400" b="0" strike="noStrike" spc="-1" dirty="0">
                <a:latin typeface="Arial"/>
              </a:rPr>
              <a:t>		</a:t>
            </a:r>
            <a:r>
              <a:rPr lang="fr-FR" sz="1400" b="0" strike="noStrike" spc="-1" dirty="0" err="1">
                <a:latin typeface="Arial"/>
              </a:rPr>
              <a:t>TextMessage</a:t>
            </a:r>
            <a:r>
              <a:rPr lang="fr-FR" sz="1400" b="0" strike="noStrike" spc="-1" dirty="0">
                <a:latin typeface="Arial"/>
              </a:rPr>
              <a:t> </a:t>
            </a:r>
            <a:r>
              <a:rPr lang="fr-FR" sz="1400" b="0" strike="noStrike" spc="-1" dirty="0" err="1">
                <a:latin typeface="Arial"/>
              </a:rPr>
              <a:t>tm</a:t>
            </a:r>
            <a:r>
              <a:rPr lang="fr-FR" sz="1400" b="0" strike="noStrike" spc="-1" dirty="0">
                <a:latin typeface="Arial"/>
              </a:rPr>
              <a:t>=</a:t>
            </a:r>
          </a:p>
          <a:p>
            <a:r>
              <a:rPr lang="fr-FR" sz="1400" b="0" strike="noStrike" spc="-1" dirty="0">
                <a:latin typeface="Arial"/>
              </a:rPr>
              <a:t>                         </a:t>
            </a:r>
            <a:r>
              <a:rPr lang="fr-FR" sz="1400" b="0" strike="noStrike" spc="-1" dirty="0" err="1">
                <a:latin typeface="Arial"/>
              </a:rPr>
              <a:t>session.createTextMessage</a:t>
            </a:r>
            <a:r>
              <a:rPr lang="fr-FR" sz="1400" b="0" strike="noStrike" spc="-1" dirty="0">
                <a:latin typeface="Arial"/>
              </a:rPr>
              <a:t>(message);</a:t>
            </a:r>
          </a:p>
          <a:p>
            <a:r>
              <a:rPr lang="fr-FR" sz="1400" b="0" strike="noStrike" spc="-1" dirty="0">
                <a:latin typeface="Arial"/>
              </a:rPr>
              <a:t>	</a:t>
            </a:r>
          </a:p>
          <a:p>
            <a:r>
              <a:rPr lang="fr-FR" sz="1400" b="0" strike="noStrike" spc="-1" dirty="0">
                <a:latin typeface="Arial"/>
              </a:rPr>
              <a:t>		</a:t>
            </a:r>
            <a:r>
              <a:rPr lang="fr-FR" sz="1400" b="0" strike="noStrike" spc="-1" dirty="0">
                <a:solidFill>
                  <a:srgbClr val="FF0000"/>
                </a:solidFill>
                <a:latin typeface="Arial"/>
              </a:rPr>
              <a:t>return</a:t>
            </a:r>
            <a:r>
              <a:rPr lang="fr-FR" sz="1400" b="0" strike="noStrike" spc="-1" dirty="0">
                <a:latin typeface="Arial"/>
              </a:rPr>
              <a:t> </a:t>
            </a:r>
            <a:r>
              <a:rPr lang="fr-FR" sz="1400" b="0" strike="noStrike" spc="-1" dirty="0" err="1">
                <a:latin typeface="Arial"/>
              </a:rPr>
              <a:t>tm</a:t>
            </a:r>
            <a:r>
              <a:rPr lang="fr-FR" sz="1400" b="0" strike="noStrike" spc="-1" dirty="0">
                <a:latin typeface="Arial"/>
              </a:rPr>
              <a:t>;</a:t>
            </a:r>
          </a:p>
          <a:p>
            <a:r>
              <a:rPr lang="fr-FR" sz="1400" b="0" strike="noStrike" spc="-1" dirty="0">
                <a:latin typeface="Arial"/>
              </a:rPr>
              <a:t>	}</a:t>
            </a:r>
          </a:p>
          <a:p>
            <a:r>
              <a:rPr lang="fr-FR" sz="1400" b="0" strike="noStrike" spc="-1" dirty="0">
                <a:latin typeface="Arial"/>
              </a:rPr>
              <a:t>}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CustomShape 1"/>
          <p:cNvSpPr/>
          <p:nvPr/>
        </p:nvSpPr>
        <p:spPr>
          <a:xfrm>
            <a:off x="551160" y="245520"/>
            <a:ext cx="5906160" cy="31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2800" b="1" strike="noStrike" spc="596">
                <a:solidFill>
                  <a:srgbClr val="39AEA9"/>
                </a:solidFill>
                <a:latin typeface="Arial"/>
                <a:ea typeface="DejaVu Sans"/>
              </a:rPr>
              <a:t>ActiveMQ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454" name="CustomShape 2"/>
          <p:cNvSpPr/>
          <p:nvPr/>
        </p:nvSpPr>
        <p:spPr>
          <a:xfrm>
            <a:off x="0" y="5986440"/>
            <a:ext cx="3740400" cy="899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Architecture en couche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55" name="CustomShape 3"/>
          <p:cNvSpPr/>
          <p:nvPr/>
        </p:nvSpPr>
        <p:spPr>
          <a:xfrm>
            <a:off x="3741840" y="5958000"/>
            <a:ext cx="8449560" cy="899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6" name="CustomShape 4"/>
          <p:cNvSpPr/>
          <p:nvPr/>
        </p:nvSpPr>
        <p:spPr>
          <a:xfrm>
            <a:off x="5453640" y="151920"/>
            <a:ext cx="1283760" cy="15264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000" b="0" strike="noStrike" spc="-1">
                <a:solidFill>
                  <a:srgbClr val="323232"/>
                </a:solidFill>
                <a:latin typeface="ibm-plex-mono"/>
                <a:ea typeface="DejaVu Sans"/>
              </a:rPr>
              <a:t>runmqsc QM_APPLE</a:t>
            </a:r>
            <a:r>
              <a:rPr lang="fr-FR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457" name="TextShape 5"/>
          <p:cNvSpPr txBox="1"/>
          <p:nvPr/>
        </p:nvSpPr>
        <p:spPr>
          <a:xfrm>
            <a:off x="1152000" y="1224000"/>
            <a:ext cx="4032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Produire un message</a:t>
            </a:r>
          </a:p>
        </p:txBody>
      </p:sp>
      <p:sp>
        <p:nvSpPr>
          <p:cNvPr id="458" name="TextShape 6"/>
          <p:cNvSpPr txBox="1"/>
          <p:nvPr/>
        </p:nvSpPr>
        <p:spPr>
          <a:xfrm>
            <a:off x="3579840" y="3003120"/>
            <a:ext cx="5043960" cy="858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 dirty="0" err="1">
                <a:latin typeface="Arial"/>
              </a:rPr>
              <a:t>spring.activemq.broker</a:t>
            </a:r>
            <a:r>
              <a:rPr lang="fr-FR" sz="1800" b="0" strike="noStrike" spc="-1" dirty="0">
                <a:latin typeface="Arial"/>
              </a:rPr>
              <a:t>-url=tcp://localhost:61616</a:t>
            </a:r>
          </a:p>
          <a:p>
            <a:r>
              <a:rPr lang="fr-FR" sz="1800" b="0" strike="noStrike" spc="-1" dirty="0" err="1">
                <a:latin typeface="Arial"/>
              </a:rPr>
              <a:t>spring.activemq.user</a:t>
            </a:r>
            <a:r>
              <a:rPr lang="fr-FR" sz="1800" b="0" strike="noStrike" spc="-1" dirty="0">
                <a:latin typeface="Arial"/>
              </a:rPr>
              <a:t>=admin</a:t>
            </a:r>
          </a:p>
          <a:p>
            <a:r>
              <a:rPr lang="fr-FR" sz="1800" b="0" strike="noStrike" spc="-1" dirty="0" err="1">
                <a:latin typeface="Arial"/>
              </a:rPr>
              <a:t>spring.activemq.password</a:t>
            </a:r>
            <a:r>
              <a:rPr lang="fr-FR" sz="1800" b="0" strike="noStrike" spc="-1" dirty="0">
                <a:latin typeface="Arial"/>
              </a:rPr>
              <a:t>=admin</a:t>
            </a:r>
          </a:p>
        </p:txBody>
      </p:sp>
      <p:sp>
        <p:nvSpPr>
          <p:cNvPr id="459" name="TextShape 7"/>
          <p:cNvSpPr txBox="1"/>
          <p:nvPr/>
        </p:nvSpPr>
        <p:spPr>
          <a:xfrm>
            <a:off x="2376000" y="2376000"/>
            <a:ext cx="3672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Application.properties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CustomShape 1"/>
          <p:cNvSpPr/>
          <p:nvPr/>
        </p:nvSpPr>
        <p:spPr>
          <a:xfrm>
            <a:off x="551160" y="245520"/>
            <a:ext cx="5906160" cy="31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2800" b="1" strike="noStrike" spc="596">
                <a:solidFill>
                  <a:srgbClr val="39AEA9"/>
                </a:solidFill>
                <a:latin typeface="Arial"/>
                <a:ea typeface="DejaVu Sans"/>
              </a:rPr>
              <a:t>ActiveMQ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461" name="CustomShape 2"/>
          <p:cNvSpPr/>
          <p:nvPr/>
        </p:nvSpPr>
        <p:spPr>
          <a:xfrm>
            <a:off x="0" y="5986440"/>
            <a:ext cx="3740400" cy="899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Architecture en couche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2" name="CustomShape 3"/>
          <p:cNvSpPr/>
          <p:nvPr/>
        </p:nvSpPr>
        <p:spPr>
          <a:xfrm>
            <a:off x="3741840" y="5958000"/>
            <a:ext cx="8449560" cy="899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4" name="TextShape 5"/>
          <p:cNvSpPr txBox="1"/>
          <p:nvPr/>
        </p:nvSpPr>
        <p:spPr>
          <a:xfrm>
            <a:off x="1152000" y="1224000"/>
            <a:ext cx="4032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Produire un message</a:t>
            </a:r>
          </a:p>
        </p:txBody>
      </p:sp>
      <p:sp>
        <p:nvSpPr>
          <p:cNvPr id="465" name="TextShape 6"/>
          <p:cNvSpPr txBox="1"/>
          <p:nvPr/>
        </p:nvSpPr>
        <p:spPr>
          <a:xfrm>
            <a:off x="2540160" y="2160000"/>
            <a:ext cx="7549342" cy="2906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 dirty="0">
                <a:latin typeface="Arial"/>
              </a:rPr>
              <a:t>@Component</a:t>
            </a:r>
          </a:p>
          <a:p>
            <a:r>
              <a:rPr lang="fr-FR" sz="1800" b="0" strike="noStrike" spc="-1" dirty="0">
                <a:solidFill>
                  <a:srgbClr val="00A933"/>
                </a:solidFill>
                <a:latin typeface="Arial"/>
              </a:rPr>
              <a:t>public</a:t>
            </a:r>
            <a:r>
              <a:rPr lang="fr-FR" sz="1800" b="0" strike="noStrike" spc="-1" dirty="0">
                <a:latin typeface="Arial"/>
              </a:rPr>
              <a:t> </a:t>
            </a:r>
            <a:r>
              <a:rPr lang="fr-FR" sz="1800" b="0" strike="noStrike" spc="-1" dirty="0">
                <a:solidFill>
                  <a:srgbClr val="00A933"/>
                </a:solidFill>
                <a:latin typeface="Arial"/>
              </a:rPr>
              <a:t>class</a:t>
            </a:r>
            <a:r>
              <a:rPr lang="fr-FR" sz="1800" b="0" strike="noStrike" spc="-1" dirty="0">
                <a:latin typeface="Arial"/>
              </a:rPr>
              <a:t> </a:t>
            </a:r>
            <a:r>
              <a:rPr lang="fr-FR" sz="1800" b="0" strike="noStrike" spc="-1" dirty="0" err="1">
                <a:latin typeface="Arial"/>
              </a:rPr>
              <a:t>MessageConsumer</a:t>
            </a:r>
            <a:r>
              <a:rPr lang="fr-FR" sz="1800" b="0" strike="noStrike" spc="-1" dirty="0">
                <a:latin typeface="Arial"/>
              </a:rPr>
              <a:t> {</a:t>
            </a:r>
          </a:p>
          <a:p>
            <a:r>
              <a:rPr lang="fr-FR" sz="1800" b="0" strike="noStrike" spc="-1" dirty="0">
                <a:latin typeface="Arial"/>
              </a:rPr>
              <a:t>	@JmsListener(destination = "</a:t>
            </a:r>
            <a:r>
              <a:rPr lang="fr-FR" sz="1800" b="0" strike="noStrike" spc="-1" dirty="0" err="1">
                <a:solidFill>
                  <a:srgbClr val="55308D"/>
                </a:solidFill>
                <a:latin typeface="Arial"/>
              </a:rPr>
              <a:t>Queue_epita</a:t>
            </a:r>
            <a:r>
              <a:rPr lang="fr-FR" sz="1800" b="0" strike="noStrike" spc="-1" dirty="0">
                <a:latin typeface="Arial"/>
              </a:rPr>
              <a:t>")</a:t>
            </a:r>
          </a:p>
          <a:p>
            <a:r>
              <a:rPr lang="fr-FR" sz="1800" b="0" strike="noStrike" spc="-1" dirty="0">
                <a:latin typeface="Arial"/>
              </a:rPr>
              <a:t>	</a:t>
            </a:r>
            <a:r>
              <a:rPr lang="fr-FR" sz="1800" b="0" strike="noStrike" spc="-1" dirty="0">
                <a:solidFill>
                  <a:srgbClr val="00A933"/>
                </a:solidFill>
                <a:latin typeface="Arial"/>
              </a:rPr>
              <a:t>public</a:t>
            </a:r>
            <a:r>
              <a:rPr lang="fr-FR" sz="1800" b="0" strike="noStrike" spc="-1" dirty="0">
                <a:latin typeface="Arial"/>
              </a:rPr>
              <a:t> </a:t>
            </a:r>
            <a:r>
              <a:rPr lang="fr-FR" sz="1800" b="0" strike="noStrike" spc="-1" dirty="0" err="1">
                <a:solidFill>
                  <a:srgbClr val="00A933"/>
                </a:solidFill>
                <a:latin typeface="Arial"/>
              </a:rPr>
              <a:t>void</a:t>
            </a:r>
            <a:r>
              <a:rPr lang="fr-FR" sz="1800" b="0" strike="noStrike" spc="-1" dirty="0">
                <a:latin typeface="Arial"/>
              </a:rPr>
              <a:t> </a:t>
            </a:r>
            <a:r>
              <a:rPr lang="fr-FR" sz="1800" b="0" strike="noStrike" spc="-1" dirty="0" err="1">
                <a:latin typeface="Arial"/>
              </a:rPr>
              <a:t>receiveMessage</a:t>
            </a:r>
            <a:r>
              <a:rPr lang="fr-FR" sz="1800" b="0" strike="noStrike" spc="-1" dirty="0">
                <a:latin typeface="Arial"/>
              </a:rPr>
              <a:t>(String message) {</a:t>
            </a:r>
          </a:p>
          <a:p>
            <a:r>
              <a:rPr lang="fr-FR" sz="1800" b="0" strike="noStrike" spc="-1" dirty="0">
                <a:latin typeface="Arial"/>
              </a:rPr>
              <a:t>		</a:t>
            </a:r>
            <a:r>
              <a:rPr lang="fr-FR" sz="1800" b="0" strike="noStrike" spc="-1" dirty="0" err="1">
                <a:latin typeface="Arial"/>
              </a:rPr>
              <a:t>System.out.println</a:t>
            </a:r>
            <a:r>
              <a:rPr lang="fr-FR" sz="1800" b="0" strike="noStrike" spc="-1" dirty="0">
                <a:latin typeface="Arial"/>
              </a:rPr>
              <a:t>(message);</a:t>
            </a:r>
          </a:p>
          <a:p>
            <a:r>
              <a:rPr lang="fr-FR" sz="1800" b="0" strike="noStrike" spc="-1" dirty="0">
                <a:latin typeface="Arial"/>
              </a:rPr>
              <a:t>		</a:t>
            </a:r>
          </a:p>
          <a:p>
            <a:r>
              <a:rPr lang="fr-FR" sz="1800" b="0" strike="noStrike" spc="-1" dirty="0">
                <a:latin typeface="Arial"/>
              </a:rPr>
              <a:t>	}</a:t>
            </a:r>
          </a:p>
          <a:p>
            <a:endParaRPr lang="fr-FR" sz="1800" b="0" strike="noStrike" spc="-1" dirty="0">
              <a:latin typeface="Arial"/>
            </a:endParaRPr>
          </a:p>
          <a:p>
            <a:r>
              <a:rPr lang="fr-FR" sz="1800" b="0" strike="noStrike" spc="-1" dirty="0">
                <a:latin typeface="Arial"/>
              </a:rPr>
              <a:t>}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CustomShape 1"/>
          <p:cNvSpPr/>
          <p:nvPr/>
        </p:nvSpPr>
        <p:spPr>
          <a:xfrm>
            <a:off x="551160" y="245520"/>
            <a:ext cx="5906160" cy="31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2800" b="1" strike="noStrike" spc="596">
                <a:solidFill>
                  <a:srgbClr val="39AEA9"/>
                </a:solidFill>
                <a:latin typeface="Arial"/>
                <a:ea typeface="DejaVu Sans"/>
              </a:rPr>
              <a:t>ActiveMQ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467" name="CustomShape 2"/>
          <p:cNvSpPr/>
          <p:nvPr/>
        </p:nvSpPr>
        <p:spPr>
          <a:xfrm>
            <a:off x="0" y="5986440"/>
            <a:ext cx="3740400" cy="899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Architecture en couche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8" name="CustomShape 3"/>
          <p:cNvSpPr/>
          <p:nvPr/>
        </p:nvSpPr>
        <p:spPr>
          <a:xfrm>
            <a:off x="3741840" y="5958000"/>
            <a:ext cx="8449560" cy="899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0" name="TextShape 5"/>
          <p:cNvSpPr txBox="1"/>
          <p:nvPr/>
        </p:nvSpPr>
        <p:spPr>
          <a:xfrm>
            <a:off x="1152000" y="1224000"/>
            <a:ext cx="4032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Consommer un message</a:t>
            </a:r>
          </a:p>
        </p:txBody>
      </p:sp>
      <p:sp>
        <p:nvSpPr>
          <p:cNvPr id="471" name="TextShape 6"/>
          <p:cNvSpPr txBox="1"/>
          <p:nvPr/>
        </p:nvSpPr>
        <p:spPr>
          <a:xfrm>
            <a:off x="3579840" y="3003120"/>
            <a:ext cx="5043960" cy="858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spring.activemq.broker-url=tcp://localhost:61616</a:t>
            </a:r>
          </a:p>
          <a:p>
            <a:r>
              <a:rPr lang="fr-FR" sz="1800" b="0" strike="noStrike" spc="-1">
                <a:latin typeface="Arial"/>
              </a:rPr>
              <a:t>spring.activemq.user=admin</a:t>
            </a:r>
          </a:p>
          <a:p>
            <a:r>
              <a:rPr lang="fr-FR" sz="1800" b="0" strike="noStrike" spc="-1">
                <a:latin typeface="Arial"/>
              </a:rPr>
              <a:t>spring.activemq.password=admin</a:t>
            </a:r>
          </a:p>
        </p:txBody>
      </p:sp>
      <p:sp>
        <p:nvSpPr>
          <p:cNvPr id="472" name="TextShape 7"/>
          <p:cNvSpPr txBox="1"/>
          <p:nvPr/>
        </p:nvSpPr>
        <p:spPr>
          <a:xfrm>
            <a:off x="2376000" y="2376000"/>
            <a:ext cx="3672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Application.properties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CustomShape 1"/>
          <p:cNvSpPr/>
          <p:nvPr/>
        </p:nvSpPr>
        <p:spPr>
          <a:xfrm>
            <a:off x="0" y="896400"/>
            <a:ext cx="8445600" cy="50655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CustomShape 2"/>
          <p:cNvSpPr/>
          <p:nvPr/>
        </p:nvSpPr>
        <p:spPr>
          <a:xfrm>
            <a:off x="71280" y="1421280"/>
            <a:ext cx="7948440" cy="146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ts val="11500"/>
              </a:lnSpc>
            </a:pPr>
            <a:r>
              <a:rPr lang="en-US" sz="12000" b="1" strike="noStrike" spc="395">
                <a:solidFill>
                  <a:srgbClr val="FFFFFF"/>
                </a:solidFill>
                <a:latin typeface="Arial"/>
                <a:ea typeface="DejaVu Sans"/>
              </a:rPr>
              <a:t>MERCI</a:t>
            </a:r>
            <a:endParaRPr lang="fr-FR" sz="12000" b="0" strike="noStrike" spc="-1">
              <a:latin typeface="Arial"/>
            </a:endParaRPr>
          </a:p>
        </p:txBody>
      </p:sp>
      <p:sp>
        <p:nvSpPr>
          <p:cNvPr id="475" name="CustomShape 3"/>
          <p:cNvSpPr/>
          <p:nvPr/>
        </p:nvSpPr>
        <p:spPr>
          <a:xfrm>
            <a:off x="2156040" y="2895840"/>
            <a:ext cx="377928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500" b="1" strike="noStrike" spc="900">
                <a:solidFill>
                  <a:srgbClr val="9897A3"/>
                </a:solidFill>
                <a:latin typeface="Arial"/>
                <a:ea typeface="DejaVu Sans"/>
              </a:rPr>
              <a:t>Impression</a:t>
            </a:r>
            <a:endParaRPr lang="fr-FR" sz="3500" b="0" strike="noStrike" spc="-1">
              <a:latin typeface="Arial"/>
            </a:endParaRPr>
          </a:p>
        </p:txBody>
      </p:sp>
      <p:sp>
        <p:nvSpPr>
          <p:cNvPr id="476" name="CustomShape 4"/>
          <p:cNvSpPr/>
          <p:nvPr/>
        </p:nvSpPr>
        <p:spPr>
          <a:xfrm rot="5400000">
            <a:off x="-1360080" y="3810960"/>
            <a:ext cx="35722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500" b="0" strike="noStrike" spc="494">
                <a:solidFill>
                  <a:srgbClr val="FFFFFF"/>
                </a:solidFill>
                <a:latin typeface="Arial"/>
                <a:ea typeface="DejaVu Sans"/>
              </a:rPr>
              <a:t>Sébastien</a:t>
            </a:r>
            <a:endParaRPr lang="fr-FR" sz="1500" b="0" strike="noStrike" spc="-1">
              <a:latin typeface="Arial"/>
            </a:endParaRPr>
          </a:p>
          <a:p>
            <a:pPr>
              <a:lnSpc>
                <a:spcPts val="1800"/>
              </a:lnSpc>
            </a:pPr>
            <a:r>
              <a:rPr lang="en-US" sz="1500" b="0" strike="noStrike" spc="494">
                <a:solidFill>
                  <a:srgbClr val="FFFFFF"/>
                </a:solidFill>
                <a:latin typeface="Arial"/>
                <a:ea typeface="DejaVu Sans"/>
              </a:rPr>
              <a:t>PHILIPPOT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477" name="CustomShape 5"/>
          <p:cNvSpPr/>
          <p:nvPr/>
        </p:nvSpPr>
        <p:spPr>
          <a:xfrm>
            <a:off x="8450640" y="5958000"/>
            <a:ext cx="3740400" cy="899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8" name="CustomShape 6"/>
          <p:cNvSpPr/>
          <p:nvPr/>
        </p:nvSpPr>
        <p:spPr>
          <a:xfrm>
            <a:off x="0" y="5958000"/>
            <a:ext cx="8449560" cy="899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551160" y="245520"/>
            <a:ext cx="5906160" cy="31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2800" b="1" strike="noStrike" spc="596">
                <a:solidFill>
                  <a:srgbClr val="39AEA9"/>
                </a:solidFill>
                <a:latin typeface="Arial"/>
                <a:ea typeface="DejaVu Sans"/>
              </a:rPr>
              <a:t>Architecture MOM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61" name="CustomShape 2"/>
          <p:cNvSpPr/>
          <p:nvPr/>
        </p:nvSpPr>
        <p:spPr>
          <a:xfrm>
            <a:off x="0" y="5958000"/>
            <a:ext cx="3740400" cy="899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Architecture MOM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62" name="CustomShape 3"/>
          <p:cNvSpPr/>
          <p:nvPr/>
        </p:nvSpPr>
        <p:spPr>
          <a:xfrm>
            <a:off x="3741840" y="5958000"/>
            <a:ext cx="8449560" cy="899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CustomShape 4"/>
          <p:cNvSpPr/>
          <p:nvPr/>
        </p:nvSpPr>
        <p:spPr>
          <a:xfrm>
            <a:off x="1212120" y="1419120"/>
            <a:ext cx="3902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Traitement synchrone – EXEMPLE 1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64" name="Line 5"/>
          <p:cNvSpPr/>
          <p:nvPr/>
        </p:nvSpPr>
        <p:spPr>
          <a:xfrm>
            <a:off x="5762520" y="2098440"/>
            <a:ext cx="0" cy="3438360"/>
          </a:xfrm>
          <a:prstGeom prst="line">
            <a:avLst/>
          </a:prstGeom>
          <a:ln>
            <a:solidFill>
              <a:srgbClr val="34AD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CustomShape 6"/>
          <p:cNvSpPr/>
          <p:nvPr/>
        </p:nvSpPr>
        <p:spPr>
          <a:xfrm>
            <a:off x="781200" y="2098440"/>
            <a:ext cx="3323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Application A -  Script Shell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66" name="CustomShape 7"/>
          <p:cNvSpPr/>
          <p:nvPr/>
        </p:nvSpPr>
        <p:spPr>
          <a:xfrm>
            <a:off x="6972120" y="2017080"/>
            <a:ext cx="4180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Application B – Spring BOOT (REST)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67" name="CustomShape 8"/>
          <p:cNvSpPr/>
          <p:nvPr/>
        </p:nvSpPr>
        <p:spPr>
          <a:xfrm>
            <a:off x="6458040" y="2694960"/>
            <a:ext cx="3847320" cy="255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D57692"/>
                </a:solidFill>
                <a:latin typeface="Arial"/>
                <a:ea typeface="DejaVu Sans"/>
              </a:rPr>
              <a:t>@RestController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public class</a:t>
            </a: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MaClasseB{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@GetMapping(« /traitementB ») 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fr-F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public String </a:t>
            </a: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monTraitementB(){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 </a:t>
            </a:r>
            <a:r>
              <a:rPr lang="fr-FR" sz="1800" b="0" strike="noStrike" spc="-1">
                <a:solidFill>
                  <a:srgbClr val="3B8146"/>
                </a:solidFill>
                <a:latin typeface="Arial"/>
                <a:ea typeface="DejaVu Sans"/>
              </a:rPr>
              <a:t>//Traitement métier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}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}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68" name="CustomShape 9"/>
          <p:cNvSpPr/>
          <p:nvPr/>
        </p:nvSpPr>
        <p:spPr>
          <a:xfrm>
            <a:off x="85680" y="2594520"/>
            <a:ext cx="5266440" cy="21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2000" b="0" strike="noStrike" spc="-1">
                <a:solidFill>
                  <a:srgbClr val="767171"/>
                </a:solidFill>
                <a:latin typeface="Consolas"/>
                <a:ea typeface="DejaVu Sans"/>
              </a:rPr>
              <a:t>#!/bin/bash</a:t>
            </a:r>
            <a:endParaRPr lang="fr-FR" sz="2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2000" b="0" strike="noStrike" spc="-1">
                <a:solidFill>
                  <a:srgbClr val="0070C0"/>
                </a:solidFill>
                <a:latin typeface="Consolas"/>
                <a:ea typeface="DejaVu Sans"/>
              </a:rPr>
              <a:t>$result = curl</a:t>
            </a:r>
            <a:r>
              <a:rPr lang="fr-FR" sz="2000" b="0" strike="noStrike" spc="-1">
                <a:solidFill>
                  <a:srgbClr val="000000"/>
                </a:solidFill>
                <a:latin typeface="Consolas"/>
                <a:ea typeface="DejaVu Sans"/>
              </a:rPr>
              <a:t> -i </a:t>
            </a:r>
            <a:endParaRPr lang="fr-FR" sz="2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2000" b="0" strike="noStrike" spc="-1">
                <a:solidFill>
                  <a:srgbClr val="000000"/>
                </a:solidFill>
                <a:latin typeface="Consolas"/>
                <a:ea typeface="DejaVu Sans"/>
              </a:rPr>
              <a:t>-H "</a:t>
            </a:r>
            <a:r>
              <a:rPr lang="fr-FR" sz="2000" b="0" strike="noStrike" spc="-1">
                <a:solidFill>
                  <a:srgbClr val="00B050"/>
                </a:solidFill>
                <a:latin typeface="Consolas"/>
                <a:ea typeface="DejaVu Sans"/>
              </a:rPr>
              <a:t>Accept: application/json</a:t>
            </a:r>
            <a:r>
              <a:rPr lang="fr-FR" sz="2000" b="0" strike="noStrike" spc="-1">
                <a:solidFill>
                  <a:srgbClr val="000000"/>
                </a:solidFill>
                <a:latin typeface="Consolas"/>
                <a:ea typeface="DejaVu Sans"/>
              </a:rPr>
              <a:t>" </a:t>
            </a:r>
            <a:endParaRPr lang="fr-FR" sz="2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2000" b="0" strike="noStrike" spc="-1">
                <a:solidFill>
                  <a:srgbClr val="000000"/>
                </a:solidFill>
                <a:latin typeface="Consolas"/>
                <a:ea typeface="DejaVu Sans"/>
              </a:rPr>
              <a:t>-H "</a:t>
            </a:r>
            <a:r>
              <a:rPr lang="fr-FR" sz="2000" b="0" strike="noStrike" spc="-1">
                <a:solidFill>
                  <a:srgbClr val="00B050"/>
                </a:solidFill>
                <a:latin typeface="Consolas"/>
                <a:ea typeface="DejaVu Sans"/>
              </a:rPr>
              <a:t>Content-Type: application/json</a:t>
            </a:r>
            <a:r>
              <a:rPr lang="fr-FR" sz="2000" b="0" strike="noStrike" spc="-1">
                <a:solidFill>
                  <a:srgbClr val="000000"/>
                </a:solidFill>
                <a:latin typeface="Consolas"/>
                <a:ea typeface="DejaVu Sans"/>
              </a:rPr>
              <a:t>" </a:t>
            </a:r>
            <a:endParaRPr lang="fr-FR" sz="2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2000" b="0" strike="noStrike" spc="-1">
                <a:solidFill>
                  <a:srgbClr val="000000"/>
                </a:solidFill>
                <a:latin typeface="Consolas"/>
                <a:ea typeface="DejaVu Sans"/>
              </a:rPr>
              <a:t>-X GET http://hostB/traitementB </a:t>
            </a:r>
            <a:br/>
            <a:endParaRPr lang="fr-FR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551160" y="245520"/>
            <a:ext cx="5906160" cy="31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2800" b="1" strike="noStrike" spc="596">
                <a:solidFill>
                  <a:srgbClr val="39AEA9"/>
                </a:solidFill>
                <a:latin typeface="Arial"/>
                <a:ea typeface="DejaVu Sans"/>
              </a:rPr>
              <a:t>Architecture MOM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0" y="5958000"/>
            <a:ext cx="3740400" cy="899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Architecture MOM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71" name="CustomShape 3"/>
          <p:cNvSpPr/>
          <p:nvPr/>
        </p:nvSpPr>
        <p:spPr>
          <a:xfrm>
            <a:off x="3741840" y="5958000"/>
            <a:ext cx="8449560" cy="899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CustomShape 4"/>
          <p:cNvSpPr/>
          <p:nvPr/>
        </p:nvSpPr>
        <p:spPr>
          <a:xfrm>
            <a:off x="1275480" y="1419120"/>
            <a:ext cx="3775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Traitement synchrone – EXEMPLE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73" name="Line 5"/>
          <p:cNvSpPr/>
          <p:nvPr/>
        </p:nvSpPr>
        <p:spPr>
          <a:xfrm>
            <a:off x="5762520" y="2098440"/>
            <a:ext cx="0" cy="3438360"/>
          </a:xfrm>
          <a:prstGeom prst="line">
            <a:avLst/>
          </a:prstGeom>
          <a:ln>
            <a:solidFill>
              <a:srgbClr val="34AD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CustomShape 6"/>
          <p:cNvSpPr/>
          <p:nvPr/>
        </p:nvSpPr>
        <p:spPr>
          <a:xfrm>
            <a:off x="781200" y="2098440"/>
            <a:ext cx="3323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Application A -  Script Shell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75" name="CustomShape 7"/>
          <p:cNvSpPr/>
          <p:nvPr/>
        </p:nvSpPr>
        <p:spPr>
          <a:xfrm>
            <a:off x="6972120" y="2017080"/>
            <a:ext cx="4180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Application B – Spring BOOT (REST)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76" name="CustomShape 8"/>
          <p:cNvSpPr/>
          <p:nvPr/>
        </p:nvSpPr>
        <p:spPr>
          <a:xfrm>
            <a:off x="6458040" y="2694960"/>
            <a:ext cx="3847320" cy="255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D57692"/>
                </a:solidFill>
                <a:latin typeface="Arial"/>
                <a:ea typeface="DejaVu Sans"/>
              </a:rPr>
              <a:t>@RestController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public class</a:t>
            </a: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MaClasseB{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@GetMapping(« /traitementB ») 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fr-F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public String </a:t>
            </a: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monTraitementB(){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 </a:t>
            </a:r>
            <a:r>
              <a:rPr lang="fr-FR" sz="1800" b="0" strike="noStrike" spc="-1">
                <a:solidFill>
                  <a:srgbClr val="3B8146"/>
                </a:solidFill>
                <a:latin typeface="Arial"/>
                <a:ea typeface="DejaVu Sans"/>
              </a:rPr>
              <a:t>//Traitement métier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}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}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77" name="CustomShape 9"/>
          <p:cNvSpPr/>
          <p:nvPr/>
        </p:nvSpPr>
        <p:spPr>
          <a:xfrm>
            <a:off x="380880" y="2594520"/>
            <a:ext cx="5266440" cy="21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2000" b="0" strike="noStrike" spc="-1">
                <a:solidFill>
                  <a:srgbClr val="767171"/>
                </a:solidFill>
                <a:latin typeface="Consolas"/>
                <a:ea typeface="DejaVu Sans"/>
              </a:rPr>
              <a:t>#!/bin/bash</a:t>
            </a:r>
            <a:endParaRPr lang="fr-FR" sz="2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2000" b="0" strike="noStrike" spc="-1">
                <a:solidFill>
                  <a:srgbClr val="0070C0"/>
                </a:solidFill>
                <a:latin typeface="Consolas"/>
                <a:ea typeface="DejaVu Sans"/>
              </a:rPr>
              <a:t>$result = curl</a:t>
            </a:r>
            <a:r>
              <a:rPr lang="fr-FR" sz="2000" b="0" strike="noStrike" spc="-1">
                <a:solidFill>
                  <a:srgbClr val="000000"/>
                </a:solidFill>
                <a:latin typeface="Consolas"/>
                <a:ea typeface="DejaVu Sans"/>
              </a:rPr>
              <a:t> -i </a:t>
            </a:r>
            <a:endParaRPr lang="fr-FR" sz="2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2000" b="0" strike="noStrike" spc="-1">
                <a:solidFill>
                  <a:srgbClr val="000000"/>
                </a:solidFill>
                <a:latin typeface="Consolas"/>
                <a:ea typeface="DejaVu Sans"/>
              </a:rPr>
              <a:t>-H "</a:t>
            </a:r>
            <a:r>
              <a:rPr lang="fr-FR" sz="2000" b="0" strike="noStrike" spc="-1">
                <a:solidFill>
                  <a:srgbClr val="00B050"/>
                </a:solidFill>
                <a:latin typeface="Consolas"/>
                <a:ea typeface="DejaVu Sans"/>
              </a:rPr>
              <a:t>Accept: application/json</a:t>
            </a:r>
            <a:r>
              <a:rPr lang="fr-FR" sz="2000" b="0" strike="noStrike" spc="-1">
                <a:solidFill>
                  <a:srgbClr val="000000"/>
                </a:solidFill>
                <a:latin typeface="Consolas"/>
                <a:ea typeface="DejaVu Sans"/>
              </a:rPr>
              <a:t>" </a:t>
            </a:r>
            <a:endParaRPr lang="fr-FR" sz="2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2000" b="0" strike="noStrike" spc="-1">
                <a:solidFill>
                  <a:srgbClr val="000000"/>
                </a:solidFill>
                <a:latin typeface="Consolas"/>
                <a:ea typeface="DejaVu Sans"/>
              </a:rPr>
              <a:t>-H "</a:t>
            </a:r>
            <a:r>
              <a:rPr lang="fr-FR" sz="2000" b="0" strike="noStrike" spc="-1">
                <a:solidFill>
                  <a:srgbClr val="00B050"/>
                </a:solidFill>
                <a:latin typeface="Consolas"/>
                <a:ea typeface="DejaVu Sans"/>
              </a:rPr>
              <a:t>Content-Type: application/json</a:t>
            </a:r>
            <a:r>
              <a:rPr lang="fr-FR" sz="2000" b="0" strike="noStrike" spc="-1">
                <a:solidFill>
                  <a:srgbClr val="000000"/>
                </a:solidFill>
                <a:latin typeface="Consolas"/>
                <a:ea typeface="DejaVu Sans"/>
              </a:rPr>
              <a:t>" </a:t>
            </a:r>
            <a:endParaRPr lang="fr-FR" sz="2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2000" b="0" strike="noStrike" spc="-1">
                <a:solidFill>
                  <a:srgbClr val="000000"/>
                </a:solidFill>
                <a:latin typeface="Consolas"/>
                <a:ea typeface="DejaVu Sans"/>
              </a:rPr>
              <a:t>-X GET http://hostB/traitementB </a:t>
            </a:r>
            <a:br/>
            <a:endParaRPr lang="fr-FR" sz="2000" b="0" strike="noStrike" spc="-1">
              <a:latin typeface="Arial"/>
            </a:endParaRPr>
          </a:p>
        </p:txBody>
      </p:sp>
      <p:sp>
        <p:nvSpPr>
          <p:cNvPr id="78" name="Line 10"/>
          <p:cNvSpPr/>
          <p:nvPr/>
        </p:nvSpPr>
        <p:spPr>
          <a:xfrm>
            <a:off x="6172200" y="2098440"/>
            <a:ext cx="4028760" cy="3273480"/>
          </a:xfrm>
          <a:prstGeom prst="line">
            <a:avLst/>
          </a:prstGeom>
          <a:ln w="5724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Line 11"/>
          <p:cNvSpPr/>
          <p:nvPr/>
        </p:nvSpPr>
        <p:spPr>
          <a:xfrm flipH="1">
            <a:off x="6562440" y="1866600"/>
            <a:ext cx="2638440" cy="3670200"/>
          </a:xfrm>
          <a:prstGeom prst="line">
            <a:avLst/>
          </a:prstGeom>
          <a:ln w="5724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12"/>
          <p:cNvSpPr/>
          <p:nvPr/>
        </p:nvSpPr>
        <p:spPr>
          <a:xfrm>
            <a:off x="723960" y="4600800"/>
            <a:ext cx="489528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0000"/>
                </a:solidFill>
                <a:latin typeface="Arial"/>
                <a:ea typeface="DejaVu Sans"/>
              </a:rPr>
              <a:t>TIMEOUT le traitement B ne sera jamais exécuté, il faudra relancer B ET relancer le script SHell</a:t>
            </a:r>
            <a:endParaRPr lang="fr-F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51160" y="245520"/>
            <a:ext cx="5906160" cy="31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2800" b="1" strike="noStrike" spc="596">
                <a:solidFill>
                  <a:srgbClr val="39AEA9"/>
                </a:solidFill>
                <a:latin typeface="Arial"/>
                <a:ea typeface="DejaVu Sans"/>
              </a:rPr>
              <a:t>Architecture MOM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0" y="5958000"/>
            <a:ext cx="3740400" cy="899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Architecture MOM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3741840" y="5958000"/>
            <a:ext cx="8449560" cy="899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4"/>
          <p:cNvSpPr/>
          <p:nvPr/>
        </p:nvSpPr>
        <p:spPr>
          <a:xfrm>
            <a:off x="1210680" y="1266840"/>
            <a:ext cx="32212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Message oriented middleware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85" name="CustomShape 5"/>
          <p:cNvSpPr/>
          <p:nvPr/>
        </p:nvSpPr>
        <p:spPr>
          <a:xfrm>
            <a:off x="2735640" y="2006280"/>
            <a:ext cx="523044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Décorrelation entre le producteur et le consommateur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86" name="CustomShape 6"/>
          <p:cNvSpPr/>
          <p:nvPr/>
        </p:nvSpPr>
        <p:spPr>
          <a:xfrm rot="16200000">
            <a:off x="5397120" y="2741400"/>
            <a:ext cx="851760" cy="2228040"/>
          </a:xfrm>
          <a:prstGeom prst="can">
            <a:avLst>
              <a:gd name="adj" fmla="val 25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7"/>
          <p:cNvSpPr/>
          <p:nvPr/>
        </p:nvSpPr>
        <p:spPr>
          <a:xfrm>
            <a:off x="1299240" y="3424320"/>
            <a:ext cx="1428120" cy="85176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Producteur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88" name="CustomShape 8"/>
          <p:cNvSpPr/>
          <p:nvPr/>
        </p:nvSpPr>
        <p:spPr>
          <a:xfrm>
            <a:off x="8416440" y="3429000"/>
            <a:ext cx="2034000" cy="85176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Consommateur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89" name="CustomShape 9"/>
          <p:cNvSpPr/>
          <p:nvPr/>
        </p:nvSpPr>
        <p:spPr>
          <a:xfrm>
            <a:off x="2727720" y="3850200"/>
            <a:ext cx="1891080" cy="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4ADA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10"/>
          <p:cNvSpPr/>
          <p:nvPr/>
        </p:nvSpPr>
        <p:spPr>
          <a:xfrm flipH="1">
            <a:off x="7009560" y="3724200"/>
            <a:ext cx="14054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4ADA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11"/>
          <p:cNvSpPr/>
          <p:nvPr/>
        </p:nvSpPr>
        <p:spPr>
          <a:xfrm>
            <a:off x="1299240" y="4352400"/>
            <a:ext cx="19674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Service qui produit un message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92" name="CustomShape 12"/>
          <p:cNvSpPr/>
          <p:nvPr/>
        </p:nvSpPr>
        <p:spPr>
          <a:xfrm>
            <a:off x="8786880" y="4368240"/>
            <a:ext cx="1480320" cy="72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Service qui consome un message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93" name="CustomShape 13"/>
          <p:cNvSpPr/>
          <p:nvPr/>
        </p:nvSpPr>
        <p:spPr>
          <a:xfrm>
            <a:off x="5376960" y="3643560"/>
            <a:ext cx="294480" cy="2851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94" name="CustomShape 14"/>
          <p:cNvSpPr/>
          <p:nvPr/>
        </p:nvSpPr>
        <p:spPr>
          <a:xfrm>
            <a:off x="5736600" y="3643560"/>
            <a:ext cx="294480" cy="2851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95" name="CustomShape 15"/>
          <p:cNvSpPr/>
          <p:nvPr/>
        </p:nvSpPr>
        <p:spPr>
          <a:xfrm>
            <a:off x="6146280" y="3634200"/>
            <a:ext cx="294480" cy="2851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96" name="CustomShape 16"/>
          <p:cNvSpPr/>
          <p:nvPr/>
        </p:nvSpPr>
        <p:spPr>
          <a:xfrm>
            <a:off x="1783800" y="2905560"/>
            <a:ext cx="458280" cy="4309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4800" b="0" strike="noStrike" spc="-1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endParaRPr lang="fr-FR" sz="4800" b="0" strike="noStrike" spc="-1">
              <a:latin typeface="Arial"/>
            </a:endParaRPr>
          </a:p>
        </p:txBody>
      </p:sp>
      <p:sp>
        <p:nvSpPr>
          <p:cNvPr id="97" name="CustomShape 17"/>
          <p:cNvSpPr/>
          <p:nvPr/>
        </p:nvSpPr>
        <p:spPr>
          <a:xfrm>
            <a:off x="9204120" y="2847960"/>
            <a:ext cx="458280" cy="4309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4800" b="0" strike="noStrike" spc="-1">
                <a:solidFill>
                  <a:srgbClr val="FFFFFF"/>
                </a:solidFill>
                <a:latin typeface="Arial"/>
                <a:ea typeface="DejaVu Sans"/>
              </a:rPr>
              <a:t>B</a:t>
            </a:r>
            <a:endParaRPr lang="fr-FR" sz="4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51160" y="245520"/>
            <a:ext cx="5906160" cy="31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2800" b="1" strike="noStrike" spc="596">
                <a:solidFill>
                  <a:srgbClr val="39AEA9"/>
                </a:solidFill>
                <a:latin typeface="Arial"/>
                <a:ea typeface="DejaVu Sans"/>
              </a:rPr>
              <a:t>Architecture MOM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0" y="5958000"/>
            <a:ext cx="3740400" cy="899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Architecture MOM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3741840" y="5958000"/>
            <a:ext cx="8449560" cy="899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4"/>
          <p:cNvSpPr/>
          <p:nvPr/>
        </p:nvSpPr>
        <p:spPr>
          <a:xfrm>
            <a:off x="1210680" y="1266840"/>
            <a:ext cx="32212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Message oriented middleware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02" name="CustomShape 5"/>
          <p:cNvSpPr/>
          <p:nvPr/>
        </p:nvSpPr>
        <p:spPr>
          <a:xfrm>
            <a:off x="1440000" y="2158560"/>
            <a:ext cx="787464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2 modes de fonctionnement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	Point à point :                    X producteurs = 1 consommateur  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	Abonnement ou TOPIC :  X producteurs = X consommateurs</a:t>
            </a:r>
            <a:endParaRPr lang="fr-F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51160" y="245520"/>
            <a:ext cx="5906160" cy="31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2800" b="1" strike="noStrike" spc="596">
                <a:solidFill>
                  <a:srgbClr val="39AEA9"/>
                </a:solidFill>
                <a:latin typeface="Arial"/>
                <a:ea typeface="DejaVu Sans"/>
              </a:rPr>
              <a:t>Architecture MOM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0" y="5958000"/>
            <a:ext cx="3740400" cy="899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Architecture MOM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3741840" y="5958000"/>
            <a:ext cx="8449560" cy="899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4"/>
          <p:cNvSpPr/>
          <p:nvPr/>
        </p:nvSpPr>
        <p:spPr>
          <a:xfrm rot="16200000">
            <a:off x="5288400" y="881640"/>
            <a:ext cx="851760" cy="2228040"/>
          </a:xfrm>
          <a:prstGeom prst="can">
            <a:avLst>
              <a:gd name="adj" fmla="val 25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5"/>
          <p:cNvSpPr/>
          <p:nvPr/>
        </p:nvSpPr>
        <p:spPr>
          <a:xfrm>
            <a:off x="1190520" y="1564200"/>
            <a:ext cx="1428120" cy="85176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Producteur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08" name="CustomShape 6"/>
          <p:cNvSpPr/>
          <p:nvPr/>
        </p:nvSpPr>
        <p:spPr>
          <a:xfrm>
            <a:off x="8308080" y="1569240"/>
            <a:ext cx="2034000" cy="85176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Consommateur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09" name="CustomShape 7"/>
          <p:cNvSpPr/>
          <p:nvPr/>
        </p:nvSpPr>
        <p:spPr>
          <a:xfrm>
            <a:off x="2619360" y="1990440"/>
            <a:ext cx="1891080" cy="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4ADA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8"/>
          <p:cNvSpPr/>
          <p:nvPr/>
        </p:nvSpPr>
        <p:spPr>
          <a:xfrm flipH="1">
            <a:off x="6901200" y="1864440"/>
            <a:ext cx="14054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4ADA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9"/>
          <p:cNvSpPr/>
          <p:nvPr/>
        </p:nvSpPr>
        <p:spPr>
          <a:xfrm>
            <a:off x="5159520" y="2499840"/>
            <a:ext cx="14803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File</a:t>
            </a: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fr-F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d’attente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12" name="CustomShape 10"/>
          <p:cNvSpPr/>
          <p:nvPr/>
        </p:nvSpPr>
        <p:spPr>
          <a:xfrm>
            <a:off x="1190520" y="2492640"/>
            <a:ext cx="19674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Service qui produit un message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13" name="CustomShape 11"/>
          <p:cNvSpPr/>
          <p:nvPr/>
        </p:nvSpPr>
        <p:spPr>
          <a:xfrm>
            <a:off x="8678520" y="2508480"/>
            <a:ext cx="1480320" cy="72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Service qui consome un message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14" name="CustomShape 12"/>
          <p:cNvSpPr/>
          <p:nvPr/>
        </p:nvSpPr>
        <p:spPr>
          <a:xfrm>
            <a:off x="5268240" y="1783800"/>
            <a:ext cx="294480" cy="2851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15" name="CustomShape 13"/>
          <p:cNvSpPr/>
          <p:nvPr/>
        </p:nvSpPr>
        <p:spPr>
          <a:xfrm>
            <a:off x="5627880" y="1783800"/>
            <a:ext cx="294480" cy="2851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16" name="CustomShape 14"/>
          <p:cNvSpPr/>
          <p:nvPr/>
        </p:nvSpPr>
        <p:spPr>
          <a:xfrm>
            <a:off x="6037920" y="1774440"/>
            <a:ext cx="294480" cy="2851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17" name="CustomShape 15"/>
          <p:cNvSpPr/>
          <p:nvPr/>
        </p:nvSpPr>
        <p:spPr>
          <a:xfrm rot="16200000">
            <a:off x="5202720" y="3653280"/>
            <a:ext cx="851760" cy="2228040"/>
          </a:xfrm>
          <a:prstGeom prst="can">
            <a:avLst>
              <a:gd name="adj" fmla="val 25000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18" name="CustomShape 16"/>
          <p:cNvSpPr/>
          <p:nvPr/>
        </p:nvSpPr>
        <p:spPr>
          <a:xfrm>
            <a:off x="1104840" y="4335840"/>
            <a:ext cx="1428120" cy="851760"/>
          </a:xfrm>
          <a:prstGeom prst="roundRect">
            <a:avLst>
              <a:gd name="adj" fmla="val 16667"/>
            </a:avLst>
          </a:prstGeom>
          <a:ln/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Producteur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19" name="CustomShape 17"/>
          <p:cNvSpPr/>
          <p:nvPr/>
        </p:nvSpPr>
        <p:spPr>
          <a:xfrm>
            <a:off x="8181000" y="4335840"/>
            <a:ext cx="800280" cy="56664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C1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20" name="CustomShape 18"/>
          <p:cNvSpPr/>
          <p:nvPr/>
        </p:nvSpPr>
        <p:spPr>
          <a:xfrm>
            <a:off x="2533680" y="4762080"/>
            <a:ext cx="1891080" cy="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4ADA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19"/>
          <p:cNvSpPr/>
          <p:nvPr/>
        </p:nvSpPr>
        <p:spPr>
          <a:xfrm flipH="1">
            <a:off x="6815520" y="4636080"/>
            <a:ext cx="14054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4ADA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20"/>
          <p:cNvSpPr/>
          <p:nvPr/>
        </p:nvSpPr>
        <p:spPr>
          <a:xfrm>
            <a:off x="5073840" y="5271480"/>
            <a:ext cx="148032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TOPIC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23" name="CustomShape 21"/>
          <p:cNvSpPr/>
          <p:nvPr/>
        </p:nvSpPr>
        <p:spPr>
          <a:xfrm>
            <a:off x="1104840" y="5264280"/>
            <a:ext cx="19674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Service qui produit un message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24" name="CustomShape 22"/>
          <p:cNvSpPr/>
          <p:nvPr/>
        </p:nvSpPr>
        <p:spPr>
          <a:xfrm>
            <a:off x="9439200" y="4340520"/>
            <a:ext cx="1480320" cy="72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Service qui consome un message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25" name="CustomShape 23"/>
          <p:cNvSpPr/>
          <p:nvPr/>
        </p:nvSpPr>
        <p:spPr>
          <a:xfrm>
            <a:off x="5182560" y="4555440"/>
            <a:ext cx="294480" cy="285120"/>
          </a:xfrm>
          <a:prstGeom prst="rect">
            <a:avLst/>
          </a:prstGeom>
          <a:ln/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126" name="CustomShape 24"/>
          <p:cNvSpPr/>
          <p:nvPr/>
        </p:nvSpPr>
        <p:spPr>
          <a:xfrm>
            <a:off x="5542200" y="4555440"/>
            <a:ext cx="294480" cy="28512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127" name="CustomShape 25"/>
          <p:cNvSpPr/>
          <p:nvPr/>
        </p:nvSpPr>
        <p:spPr>
          <a:xfrm>
            <a:off x="5952240" y="4545720"/>
            <a:ext cx="294480" cy="28512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128" name="CustomShape 26"/>
          <p:cNvSpPr/>
          <p:nvPr/>
        </p:nvSpPr>
        <p:spPr>
          <a:xfrm>
            <a:off x="8333640" y="4488120"/>
            <a:ext cx="800280" cy="56664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C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29" name="CustomShape 27"/>
          <p:cNvSpPr/>
          <p:nvPr/>
        </p:nvSpPr>
        <p:spPr>
          <a:xfrm>
            <a:off x="8485920" y="4640760"/>
            <a:ext cx="800280" cy="56664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C1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30" name="CustomShape 28"/>
          <p:cNvSpPr/>
          <p:nvPr/>
        </p:nvSpPr>
        <p:spPr>
          <a:xfrm>
            <a:off x="8638200" y="4793040"/>
            <a:ext cx="800280" cy="56664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Cxx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31" name="CustomShape 29"/>
          <p:cNvSpPr/>
          <p:nvPr/>
        </p:nvSpPr>
        <p:spPr>
          <a:xfrm>
            <a:off x="8886240" y="986760"/>
            <a:ext cx="25977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POINT à POINT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32" name="CustomShape 30"/>
          <p:cNvSpPr/>
          <p:nvPr/>
        </p:nvSpPr>
        <p:spPr>
          <a:xfrm>
            <a:off x="8896320" y="3662640"/>
            <a:ext cx="1828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ABONNEMENT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33" name="Line 31"/>
          <p:cNvSpPr/>
          <p:nvPr/>
        </p:nvSpPr>
        <p:spPr>
          <a:xfrm>
            <a:off x="885600" y="3429000"/>
            <a:ext cx="10034640" cy="0"/>
          </a:xfrm>
          <a:prstGeom prst="line">
            <a:avLst/>
          </a:prstGeom>
          <a:ln w="28440">
            <a:solidFill>
              <a:srgbClr val="34ADA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AEA9"/>
      </a:accent1>
      <a:accent2>
        <a:srgbClr val="5B5151"/>
      </a:accent2>
      <a:accent3>
        <a:srgbClr val="557B83"/>
      </a:accent3>
      <a:accent4>
        <a:srgbClr val="9897A3"/>
      </a:accent4>
      <a:accent5>
        <a:srgbClr val="A3D5AB"/>
      </a:accent5>
      <a:accent6>
        <a:srgbClr val="E5EFC1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9835</TotalTime>
  <Words>1669</Words>
  <Application>Microsoft Office PowerPoint</Application>
  <PresentationFormat>Grand écran</PresentationFormat>
  <Paragraphs>422</Paragraphs>
  <Slides>44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44</vt:i4>
      </vt:variant>
    </vt:vector>
  </HeadingPairs>
  <TitlesOfParts>
    <vt:vector size="52" baseType="lpstr">
      <vt:lpstr>Arial</vt:lpstr>
      <vt:lpstr>Arial Black</vt:lpstr>
      <vt:lpstr>Calibri</vt:lpstr>
      <vt:lpstr>Consolas</vt:lpstr>
      <vt:lpstr>ibm-plex-mono</vt:lpstr>
      <vt:lpstr>Symbol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Billy Schlotter</dc:creator>
  <dc:description/>
  <cp:lastModifiedBy>seb montauban</cp:lastModifiedBy>
  <cp:revision>451</cp:revision>
  <dcterms:created xsi:type="dcterms:W3CDTF">2017-03-29T19:21:49Z</dcterms:created>
  <dcterms:modified xsi:type="dcterms:W3CDTF">2022-05-22T07:37:50Z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56</vt:i4>
  </property>
</Properties>
</file>