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FDF58-1936-4CBF-823C-FBBBD8B76A97}" v="36" dt="2022-11-15T14:17:0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F495C-9226-69A5-A35C-F546FA1E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499401-EA32-BE99-B7E7-09C509AB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CECBE-84AB-3AAF-B4A0-BBDD616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320FA-98A6-B6D1-1B25-2B28DA70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A7F4B-77D4-09FA-243C-1506D3E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5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54222-FA30-C404-2CB8-000B7C4F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027E7-DEB1-D4A5-B7A7-FBE442C3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7D8BE-00D3-A725-8F92-F529247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19FD7-9DB4-5CB8-0D44-4765757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1E8A-706D-2F02-A541-DE6888B8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FC782F-AAD1-C90A-F947-814F9745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3054B5-9E84-3311-BA60-3B2128B5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B811E-23F3-E39E-BFC9-4C4FB884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AA8F7-B4B3-5F7B-338A-3A2C34D3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2FBC3-F0BB-13E5-8021-304B5202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DD806-C25E-6D1F-2B3F-F901AAF3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C2DAB-57F4-23C5-24D2-92C05C8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B8D6F-F60C-0A08-54C1-57276F8A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3C52E-5146-6BC1-651B-24F04547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C93A7B-9A53-269B-89E4-E67DC9C2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C889-95E0-0787-344C-6527628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C0613-B52C-3C6B-CC90-F127D381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0E456-7F71-D9D5-971D-7A74D380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03D39-89B8-6CB7-BD9E-84BA6156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ED008-B0E8-A17A-C403-8159E8CE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166-3699-8027-424D-D19B68EF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6B925-EA96-8869-0124-F80AF651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A130ED-E461-2F87-93B4-BF0CA6E9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9ACE0-D726-AE19-CFA8-45F2CA19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D11B3-E702-2C2A-D1BE-A4277A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40263-A40D-A8C9-3368-D325E560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53378-406D-369C-ABCD-A0DB2A2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A5C200-D65F-3E6C-44A1-FB4CA59F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ADE11-33C6-EAA9-7BFB-564072FD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23478-58BB-C8F2-BB36-35104ED4D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ACFD82-D26E-BAE1-83EB-C3B0108D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4C1B65-FC36-BA7A-3349-A3FAC90B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A2B223-64D8-DA38-4640-1C6DF359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68D333-B79B-8B25-8CB7-F7CE4EB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C0414-14D7-BDCF-E9F2-5DD138E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E7C26C-7091-CAD5-0F65-608A88D9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61528C-810B-7A63-2660-500FE9F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350C77-8576-E9AB-D581-62292F5E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54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852128-2546-D06E-3FA7-AF5343F6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1E215E-676C-5FD1-4629-E7353613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D2F13B-A53F-81D8-FFB9-9289C06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DC7E5-7EB4-3A80-319A-1AD0905A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BEB24-512B-DFB1-5312-7BEE6BC8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FF430-B18D-617F-F740-F9F64E40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E27E0-C341-0AD5-423E-F62B92E6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C90CFB-DC57-5FD6-13C6-C2B635FE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50C72-2D02-F27C-E09B-70AC14C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9E432-2C60-D908-BA62-E882DB26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9A212-4596-7B30-659F-261BBA96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352A7-0D22-0960-35EF-919AFFA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F1ED7-0D76-DA9B-968C-9460BD37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8EA2F-094D-0A88-B5DF-1732B2D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DE3BA-D998-7D8C-6890-F30F91DD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6FF524-1B0A-A229-A5DC-019634C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DEDA0-0900-DFF0-8356-8293679B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E1DCCD-4373-53E4-B8AC-EE0DDC2A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6CF6-C1F0-4F45-ACCE-217D613AFD67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5E7B-4A83-D4C9-BE05-368A8353E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D8C9D-DA8B-0163-26D0-2101C7C7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1E2A-0935-4F6B-9989-66DAF2D52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E1EE417-279B-28E5-B9C1-BA621DF52731}"/>
              </a:ext>
            </a:extLst>
          </p:cNvPr>
          <p:cNvSpPr txBox="1"/>
          <p:nvPr/>
        </p:nvSpPr>
        <p:spPr>
          <a:xfrm>
            <a:off x="672354" y="443753"/>
            <a:ext cx="302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 (classifier)</a:t>
            </a:r>
          </a:p>
          <a:p>
            <a:endParaRPr lang="fr-FR" dirty="0"/>
          </a:p>
          <a:p>
            <a:r>
              <a:rPr lang="fr-FR" dirty="0"/>
              <a:t>    -&gt; mot (orientée objet)</a:t>
            </a:r>
          </a:p>
          <a:p>
            <a:endParaRPr lang="fr-FR" dirty="0"/>
          </a:p>
          <a:p>
            <a:r>
              <a:rPr lang="fr-FR" dirty="0"/>
              <a:t>Définition des objets</a:t>
            </a:r>
          </a:p>
          <a:p>
            <a:r>
              <a:rPr lang="fr-FR" dirty="0"/>
              <a:t>Patron(modèles)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BF476A-53F7-3E73-DE6C-028A797D949E}"/>
              </a:ext>
            </a:extLst>
          </p:cNvPr>
          <p:cNvSpPr txBox="1"/>
          <p:nvPr/>
        </p:nvSpPr>
        <p:spPr>
          <a:xfrm>
            <a:off x="1046631" y="2808194"/>
            <a:ext cx="30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 Est une autre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T-shirt  </a:t>
            </a:r>
            <a:r>
              <a:rPr lang="fr-FR" dirty="0" err="1"/>
              <a:t>extends</a:t>
            </a:r>
            <a:r>
              <a:rPr lang="fr-FR" dirty="0"/>
              <a:t>  </a:t>
            </a:r>
            <a:r>
              <a:rPr lang="fr-FR" dirty="0" err="1"/>
              <a:t>Vetement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CAEED3-CF9E-29C8-6CE2-037E0A872C37}"/>
              </a:ext>
            </a:extLst>
          </p:cNvPr>
          <p:cNvSpPr txBox="1"/>
          <p:nvPr/>
        </p:nvSpPr>
        <p:spPr>
          <a:xfrm>
            <a:off x="1957449" y="4319002"/>
            <a:ext cx="302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Objet</a:t>
            </a:r>
          </a:p>
          <a:p>
            <a:r>
              <a:rPr lang="fr-FR" dirty="0"/>
              <a:t>Animal</a:t>
            </a:r>
          </a:p>
          <a:p>
            <a:r>
              <a:rPr lang="fr-FR" dirty="0"/>
              <a:t>Famille XXX</a:t>
            </a:r>
          </a:p>
          <a:p>
            <a:r>
              <a:rPr lang="fr-FR" dirty="0" err="1"/>
              <a:t>Felin</a:t>
            </a:r>
            <a:endParaRPr lang="fr-FR" dirty="0"/>
          </a:p>
          <a:p>
            <a:r>
              <a:rPr lang="fr-FR" dirty="0"/>
              <a:t>Chat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7A09F6-0759-990C-3D57-BD2D02A65612}"/>
              </a:ext>
            </a:extLst>
          </p:cNvPr>
          <p:cNvCxnSpPr/>
          <p:nvPr/>
        </p:nvCxnSpPr>
        <p:spPr>
          <a:xfrm flipV="1">
            <a:off x="1161423" y="4351696"/>
            <a:ext cx="0" cy="141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411CCDB-E299-50ED-6BE7-E47B506C13F2}"/>
              </a:ext>
            </a:extLst>
          </p:cNvPr>
          <p:cNvCxnSpPr/>
          <p:nvPr/>
        </p:nvCxnSpPr>
        <p:spPr>
          <a:xfrm>
            <a:off x="6852955" y="1419102"/>
            <a:ext cx="0" cy="35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C76B08-FA07-C1DE-4276-22C0396AA2BE}"/>
              </a:ext>
            </a:extLst>
          </p:cNvPr>
          <p:cNvCxnSpPr/>
          <p:nvPr/>
        </p:nvCxnSpPr>
        <p:spPr>
          <a:xfrm>
            <a:off x="2314137" y="1489946"/>
            <a:ext cx="0" cy="36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9003C9-19D2-011B-6C3A-88F7CF6BEBAF}"/>
              </a:ext>
            </a:extLst>
          </p:cNvPr>
          <p:cNvSpPr txBox="1"/>
          <p:nvPr/>
        </p:nvSpPr>
        <p:spPr>
          <a:xfrm>
            <a:off x="514475" y="4730712"/>
            <a:ext cx="15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L’appelant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7148410" y="2297245"/>
            <a:ext cx="4595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</a:t>
            </a:r>
            <a:r>
              <a:rPr lang="fr-FR" sz="1400" dirty="0" err="1"/>
              <a:t>garagisteImpl</a:t>
            </a:r>
            <a:r>
              <a:rPr lang="fr-FR" sz="1400" dirty="0"/>
              <a:t> </a:t>
            </a:r>
            <a:r>
              <a:rPr lang="fr-FR" sz="1400" dirty="0" err="1"/>
              <a:t>implements</a:t>
            </a:r>
            <a:r>
              <a:rPr lang="fr-FR" sz="1400" dirty="0"/>
              <a:t> </a:t>
            </a:r>
            <a:r>
              <a:rPr lang="fr-FR" sz="1400" dirty="0" err="1"/>
              <a:t>Igaragiste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VoitureReparer</a:t>
            </a:r>
            <a:r>
              <a:rPr lang="fr-FR" sz="1400" dirty="0"/>
              <a:t> </a:t>
            </a:r>
            <a:r>
              <a:rPr lang="fr-FR" sz="1400" dirty="0" err="1"/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){</a:t>
            </a:r>
          </a:p>
          <a:p>
            <a:r>
              <a:rPr lang="fr-FR" sz="1400" dirty="0">
                <a:solidFill>
                  <a:srgbClr val="FF0000"/>
                </a:solidFill>
              </a:rPr>
              <a:t>     //Code de réparation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13B0DA-C82A-FAB3-FFE8-D58A862D8EB4}"/>
              </a:ext>
            </a:extLst>
          </p:cNvPr>
          <p:cNvSpPr txBox="1"/>
          <p:nvPr/>
        </p:nvSpPr>
        <p:spPr>
          <a:xfrm>
            <a:off x="2381626" y="2251078"/>
            <a:ext cx="432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interface </a:t>
            </a:r>
            <a:r>
              <a:rPr lang="fr-FR" sz="1400" dirty="0" err="1"/>
              <a:t>Igaragiste</a:t>
            </a:r>
            <a:r>
              <a:rPr lang="fr-FR" sz="1400" dirty="0"/>
              <a:t>{</a:t>
            </a:r>
          </a:p>
          <a:p>
            <a:r>
              <a:rPr lang="fr-FR" sz="1400" dirty="0"/>
              <a:t>   </a:t>
            </a:r>
            <a:r>
              <a:rPr lang="fr-FR" sz="1400" dirty="0" err="1"/>
              <a:t>VoitureReparer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2"/>
                </a:solidFill>
              </a:rPr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);</a:t>
            </a:r>
          </a:p>
          <a:p>
            <a:r>
              <a:rPr lang="fr-FR" sz="1400" dirty="0"/>
              <a:t>}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4972FD-E086-0B19-3AF4-956756950712}"/>
              </a:ext>
            </a:extLst>
          </p:cNvPr>
          <p:cNvSpPr txBox="1"/>
          <p:nvPr/>
        </p:nvSpPr>
        <p:spPr>
          <a:xfrm>
            <a:off x="7148410" y="3788397"/>
            <a:ext cx="5932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garagisteImpl2</a:t>
            </a:r>
          </a:p>
          <a:p>
            <a:r>
              <a:rPr lang="fr-FR" sz="1400" dirty="0" err="1"/>
              <a:t>VoiturePresqueReparer</a:t>
            </a:r>
            <a:r>
              <a:rPr lang="fr-FR" sz="1400" dirty="0"/>
              <a:t> </a:t>
            </a:r>
            <a:r>
              <a:rPr lang="fr-FR" sz="1400" dirty="0" err="1"/>
              <a:t>reparerVoiture</a:t>
            </a:r>
            <a:r>
              <a:rPr lang="fr-FR" sz="1400" dirty="0"/>
              <a:t>(</a:t>
            </a:r>
            <a:r>
              <a:rPr lang="fr-FR" sz="1400" dirty="0" err="1"/>
              <a:t>VoitureEnPanne</a:t>
            </a:r>
            <a:r>
              <a:rPr lang="fr-FR" sz="1400" dirty="0"/>
              <a:t>){</a:t>
            </a:r>
          </a:p>
          <a:p>
            <a:r>
              <a:rPr lang="fr-FR" sz="1400" dirty="0"/>
              <a:t>     //Code de réparation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54A82C-7716-8F68-03F4-2C614537AEDD}"/>
              </a:ext>
            </a:extLst>
          </p:cNvPr>
          <p:cNvSpPr txBox="1"/>
          <p:nvPr/>
        </p:nvSpPr>
        <p:spPr>
          <a:xfrm>
            <a:off x="357289" y="5438898"/>
            <a:ext cx="6541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Igaragiste</a:t>
            </a:r>
            <a:r>
              <a:rPr lang="fr-FR" sz="1800" dirty="0"/>
              <a:t> </a:t>
            </a:r>
            <a:r>
              <a:rPr lang="fr-FR" sz="1800" dirty="0">
                <a:solidFill>
                  <a:schemeClr val="accent6"/>
                </a:solidFill>
              </a:rPr>
              <a:t>garagiste</a:t>
            </a:r>
            <a:r>
              <a:rPr lang="fr-FR" sz="1800" dirty="0"/>
              <a:t>=new </a:t>
            </a:r>
            <a:r>
              <a:rPr lang="fr-FR" sz="1800" dirty="0" err="1"/>
              <a:t>garagisteImpl</a:t>
            </a:r>
            <a:r>
              <a:rPr lang="fr-FR" sz="1800" dirty="0"/>
              <a:t>(</a:t>
            </a:r>
            <a:r>
              <a:rPr lang="fr-FR" sz="1800" dirty="0" err="1"/>
              <a:t>VoitureEn</a:t>
            </a:r>
            <a:r>
              <a:rPr lang="fr-FR" dirty="0" err="1"/>
              <a:t>Panne</a:t>
            </a:r>
            <a:r>
              <a:rPr lang="fr-FR" dirty="0"/>
              <a:t>)</a:t>
            </a:r>
          </a:p>
          <a:p>
            <a:endParaRPr lang="fr-FR" sz="1800" dirty="0"/>
          </a:p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sz="1800" dirty="0" err="1"/>
              <a:t>garagiste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reparerVoiture</a:t>
            </a:r>
            <a:r>
              <a:rPr lang="fr-FR" dirty="0"/>
              <a:t>(</a:t>
            </a:r>
            <a:r>
              <a:rPr lang="fr-FR" dirty="0" err="1"/>
              <a:t>maVoitureEnPanne</a:t>
            </a:r>
            <a:r>
              <a:rPr lang="fr-FR" dirty="0"/>
              <a:t>)</a:t>
            </a:r>
            <a:r>
              <a:rPr lang="fr-FR" sz="1800" dirty="0"/>
              <a:t> 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B131BAF-7A53-44FA-BC7E-8EA9D25E416F}"/>
              </a:ext>
            </a:extLst>
          </p:cNvPr>
          <p:cNvCxnSpPr>
            <a:stCxn id="16" idx="2"/>
          </p:cNvCxnSpPr>
          <p:nvPr/>
        </p:nvCxnSpPr>
        <p:spPr>
          <a:xfrm>
            <a:off x="1266579" y="510004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7286220" y="1933595"/>
            <a:ext cx="35753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Public class Point </a:t>
            </a:r>
            <a:r>
              <a:rPr lang="fr-FR" sz="1400" dirty="0" err="1"/>
              <a:t>implements</a:t>
            </a:r>
            <a:r>
              <a:rPr lang="fr-FR" sz="1400" dirty="0"/>
              <a:t> </a:t>
            </a:r>
            <a:r>
              <a:rPr lang="fr-FR" sz="1400" dirty="0" err="1"/>
              <a:t>Moveable</a:t>
            </a:r>
            <a:r>
              <a:rPr lang="fr-FR" sz="1400" dirty="0"/>
              <a:t>{</a:t>
            </a:r>
          </a:p>
          <a:p>
            <a:r>
              <a:rPr lang="fr-FR" sz="1400" dirty="0"/>
              <a:t>     </a:t>
            </a:r>
            <a:r>
              <a:rPr lang="fr-FR" sz="1400" dirty="0" err="1"/>
              <a:t>int</a:t>
            </a:r>
            <a:r>
              <a:rPr lang="fr-FR" sz="1400" dirty="0"/>
              <a:t> x;</a:t>
            </a:r>
          </a:p>
          <a:p>
            <a:r>
              <a:rPr lang="fr-FR" sz="1400" dirty="0"/>
              <a:t>     </a:t>
            </a:r>
            <a:r>
              <a:rPr lang="fr-FR" sz="1400" dirty="0" err="1"/>
              <a:t>int</a:t>
            </a:r>
            <a:r>
              <a:rPr lang="fr-FR" sz="1400" dirty="0"/>
              <a:t> x;</a:t>
            </a:r>
          </a:p>
          <a:p>
            <a:r>
              <a:rPr lang="fr-FR" sz="1400" dirty="0"/>
              <a:t>  </a:t>
            </a:r>
          </a:p>
          <a:p>
            <a:r>
              <a:rPr lang="fr-FR" sz="1400" dirty="0"/>
              <a:t> public </a:t>
            </a:r>
            <a:r>
              <a:rPr lang="fr-FR" sz="1400" dirty="0" err="1"/>
              <a:t>void</a:t>
            </a:r>
            <a:r>
              <a:rPr lang="fr-FR" sz="1400" dirty="0"/>
              <a:t> translate(</a:t>
            </a:r>
            <a:r>
              <a:rPr lang="fr-FR" sz="1400" dirty="0" err="1"/>
              <a:t>int</a:t>
            </a:r>
            <a:r>
              <a:rPr lang="fr-FR" sz="1400" dirty="0"/>
              <a:t> dx){</a:t>
            </a:r>
          </a:p>
          <a:p>
            <a:r>
              <a:rPr lang="fr-FR" sz="1400" dirty="0"/>
              <a:t>      </a:t>
            </a:r>
            <a:r>
              <a:rPr lang="fr-FR" sz="1400" dirty="0" err="1"/>
              <a:t>this.x</a:t>
            </a:r>
            <a:r>
              <a:rPr lang="fr-FR" sz="1400" dirty="0"/>
              <a:t>=</a:t>
            </a:r>
            <a:r>
              <a:rPr lang="fr-FR" sz="1400" dirty="0" err="1"/>
              <a:t>this.x+dx</a:t>
            </a:r>
            <a:endParaRPr lang="fr-FR" sz="1400" dirty="0"/>
          </a:p>
          <a:p>
            <a:r>
              <a:rPr lang="fr-FR" sz="1400" dirty="0"/>
              <a:t>  }</a:t>
            </a:r>
          </a:p>
          <a:p>
            <a:endParaRPr lang="fr-FR" sz="1400" dirty="0"/>
          </a:p>
          <a:p>
            <a:r>
              <a:rPr lang="fr-FR" sz="1400" dirty="0"/>
              <a:t>  public </a:t>
            </a:r>
            <a:r>
              <a:rPr lang="fr-FR" sz="1400" dirty="0" err="1"/>
              <a:t>void</a:t>
            </a:r>
            <a:r>
              <a:rPr lang="fr-FR" sz="1400" dirty="0"/>
              <a:t> </a:t>
            </a:r>
            <a:r>
              <a:rPr lang="fr-FR" sz="1400" dirty="0" err="1"/>
              <a:t>rotate</a:t>
            </a:r>
            <a:r>
              <a:rPr lang="fr-FR" sz="1400" dirty="0"/>
              <a:t>(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degre</a:t>
            </a:r>
            <a:r>
              <a:rPr lang="fr-FR" sz="1400" dirty="0"/>
              <a:t>){</a:t>
            </a:r>
          </a:p>
          <a:p>
            <a:endParaRPr lang="fr-FR" sz="1400" dirty="0"/>
          </a:p>
          <a:p>
            <a:r>
              <a:rPr lang="fr-FR" sz="1400" dirty="0"/>
              <a:t>  }</a:t>
            </a:r>
          </a:p>
          <a:p>
            <a:endParaRPr lang="fr-FR" sz="1400" dirty="0"/>
          </a:p>
          <a:p>
            <a:r>
              <a:rPr lang="fr-FR" sz="1400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F2DC70-E655-E3C2-D84B-F655F8150C25}"/>
              </a:ext>
            </a:extLst>
          </p:cNvPr>
          <p:cNvSpPr txBox="1"/>
          <p:nvPr/>
        </p:nvSpPr>
        <p:spPr>
          <a:xfrm>
            <a:off x="1997776" y="2068006"/>
            <a:ext cx="3678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Public interface </a:t>
            </a:r>
            <a:r>
              <a:rPr lang="fr-FR" sz="1800" dirty="0" err="1"/>
              <a:t>Moveable</a:t>
            </a:r>
            <a:r>
              <a:rPr lang="fr-FR" sz="1800" dirty="0"/>
              <a:t>{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void</a:t>
            </a:r>
            <a:r>
              <a:rPr lang="fr-FR" dirty="0"/>
              <a:t> translate(</a:t>
            </a:r>
            <a:r>
              <a:rPr lang="fr-FR" dirty="0" err="1"/>
              <a:t>int</a:t>
            </a:r>
            <a:r>
              <a:rPr lang="fr-FR" dirty="0"/>
              <a:t> dx);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rotate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degre</a:t>
            </a:r>
            <a:r>
              <a:rPr lang="fr-FR" dirty="0"/>
              <a:t>);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160419B-6D58-2536-37BC-3A5969780D9B}"/>
              </a:ext>
            </a:extLst>
          </p:cNvPr>
          <p:cNvCxnSpPr>
            <a:cxnSpLocks/>
          </p:cNvCxnSpPr>
          <p:nvPr/>
        </p:nvCxnSpPr>
        <p:spPr>
          <a:xfrm>
            <a:off x="5973288" y="1163782"/>
            <a:ext cx="0" cy="376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65FDE88-70E7-4743-E8A5-F037A20470B9}"/>
              </a:ext>
            </a:extLst>
          </p:cNvPr>
          <p:cNvSpPr txBox="1"/>
          <p:nvPr/>
        </p:nvSpPr>
        <p:spPr>
          <a:xfrm>
            <a:off x="4794313" y="5186894"/>
            <a:ext cx="2521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Point p=new Point();</a:t>
            </a:r>
            <a:endParaRPr lang="fr-FR" dirty="0"/>
          </a:p>
          <a:p>
            <a:r>
              <a:rPr lang="fr-FR" dirty="0" err="1"/>
              <a:t>p.translate</a:t>
            </a:r>
            <a:r>
              <a:rPr lang="fr-FR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9912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1342-95B8-F051-F025-EB27E2FE9C3F}"/>
              </a:ext>
            </a:extLst>
          </p:cNvPr>
          <p:cNvSpPr txBox="1"/>
          <p:nvPr/>
        </p:nvSpPr>
        <p:spPr>
          <a:xfrm>
            <a:off x="1573481" y="318852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66728F-E848-9BA9-FF28-B387328FCCBE}"/>
              </a:ext>
            </a:extLst>
          </p:cNvPr>
          <p:cNvCxnSpPr>
            <a:stCxn id="3" idx="3"/>
          </p:cNvCxnSpPr>
          <p:nvPr/>
        </p:nvCxnSpPr>
        <p:spPr>
          <a:xfrm flipV="1">
            <a:off x="2701637" y="2487881"/>
            <a:ext cx="1122218" cy="88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D5781B6-EB8D-B9A5-9AA9-6B3D7BB2E1F7}"/>
              </a:ext>
            </a:extLst>
          </p:cNvPr>
          <p:cNvSpPr txBox="1"/>
          <p:nvPr/>
        </p:nvSpPr>
        <p:spPr>
          <a:xfrm>
            <a:off x="3823855" y="2171206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58C7C5-A07D-0D98-9C14-E338DBB59AA7}"/>
              </a:ext>
            </a:extLst>
          </p:cNvPr>
          <p:cNvSpPr txBox="1"/>
          <p:nvPr/>
        </p:nvSpPr>
        <p:spPr>
          <a:xfrm>
            <a:off x="1965366" y="235587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Définir?</a:t>
            </a:r>
          </a:p>
          <a:p>
            <a:r>
              <a:rPr lang="fr-FR" dirty="0"/>
              <a:t>Avoir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A7ABC8-84D3-7320-2FB3-C291515FDC66}"/>
              </a:ext>
            </a:extLst>
          </p:cNvPr>
          <p:cNvCxnSpPr>
            <a:cxnSpLocks/>
          </p:cNvCxnSpPr>
          <p:nvPr/>
        </p:nvCxnSpPr>
        <p:spPr>
          <a:xfrm>
            <a:off x="2766951" y="3429000"/>
            <a:ext cx="795646" cy="6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B93630-D801-706B-073C-F3D8FEC2BB25}"/>
              </a:ext>
            </a:extLst>
          </p:cNvPr>
          <p:cNvSpPr txBox="1"/>
          <p:nvPr/>
        </p:nvSpPr>
        <p:spPr>
          <a:xfrm>
            <a:off x="3744686" y="3942009"/>
            <a:ext cx="1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4B091D-1E85-132A-E438-0DFEF18A0D4C}"/>
              </a:ext>
            </a:extLst>
          </p:cNvPr>
          <p:cNvSpPr txBox="1"/>
          <p:nvPr/>
        </p:nvSpPr>
        <p:spPr>
          <a:xfrm>
            <a:off x="2352302" y="3994112"/>
            <a:ext cx="130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?</a:t>
            </a:r>
          </a:p>
          <a:p>
            <a:r>
              <a:rPr lang="fr-FR" dirty="0"/>
              <a:t>Verbe d’action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5905EE-822A-90A0-BB91-69CA7C275E74}"/>
              </a:ext>
            </a:extLst>
          </p:cNvPr>
          <p:cNvCxnSpPr>
            <a:cxnSpLocks/>
          </p:cNvCxnSpPr>
          <p:nvPr/>
        </p:nvCxnSpPr>
        <p:spPr>
          <a:xfrm flipV="1">
            <a:off x="6475020" y="825988"/>
            <a:ext cx="792678" cy="42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12FF7-B3E3-1035-3DD6-517A41B080EA}"/>
              </a:ext>
            </a:extLst>
          </p:cNvPr>
          <p:cNvSpPr txBox="1"/>
          <p:nvPr/>
        </p:nvSpPr>
        <p:spPr>
          <a:xfrm>
            <a:off x="4687783" y="1165761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Décomposable?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85BBD5-0AC9-F041-314D-D8C6A3220A41}"/>
              </a:ext>
            </a:extLst>
          </p:cNvPr>
          <p:cNvSpPr txBox="1"/>
          <p:nvPr/>
        </p:nvSpPr>
        <p:spPr>
          <a:xfrm>
            <a:off x="7321138" y="529857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599C63-8363-37D1-6BDF-5C7EF7A57AF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7818417" y="714523"/>
            <a:ext cx="8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F2C17E4-5C7D-80A9-3841-A70643B70BFE}"/>
              </a:ext>
            </a:extLst>
          </p:cNvPr>
          <p:cNvSpPr txBox="1"/>
          <p:nvPr/>
        </p:nvSpPr>
        <p:spPr>
          <a:xfrm>
            <a:off x="8710551" y="546509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2A3A58-CD32-6E47-B8B2-0E5F31AD4BEC}"/>
              </a:ext>
            </a:extLst>
          </p:cNvPr>
          <p:cNvCxnSpPr>
            <a:cxnSpLocks/>
          </p:cNvCxnSpPr>
          <p:nvPr/>
        </p:nvCxnSpPr>
        <p:spPr>
          <a:xfrm flipV="1">
            <a:off x="4800600" y="1676515"/>
            <a:ext cx="513608" cy="7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1C7E23-7968-97A6-C1F4-F9D405A54188}"/>
              </a:ext>
            </a:extLst>
          </p:cNvPr>
          <p:cNvSpPr txBox="1"/>
          <p:nvPr/>
        </p:nvSpPr>
        <p:spPr>
          <a:xfrm>
            <a:off x="7250875" y="1381641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758AF6-92BC-39B3-E903-46E33501DF1E}"/>
              </a:ext>
            </a:extLst>
          </p:cNvPr>
          <p:cNvSpPr txBox="1"/>
          <p:nvPr/>
        </p:nvSpPr>
        <p:spPr>
          <a:xfrm>
            <a:off x="8580912" y="1343613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Types primitifs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19C2A8D-9444-415D-75E0-F7F7A7A5710F}"/>
              </a:ext>
            </a:extLst>
          </p:cNvPr>
          <p:cNvCxnSpPr>
            <a:cxnSpLocks/>
          </p:cNvCxnSpPr>
          <p:nvPr/>
        </p:nvCxnSpPr>
        <p:spPr>
          <a:xfrm>
            <a:off x="7806541" y="1535093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74D0AB2-B8AA-AFCB-FD14-606B27DB0F5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475020" y="1343613"/>
            <a:ext cx="775855" cy="2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08AF01B-4612-BC7D-805A-544AC3A1B887}"/>
              </a:ext>
            </a:extLst>
          </p:cNvPr>
          <p:cNvCxnSpPr>
            <a:cxnSpLocks/>
          </p:cNvCxnSpPr>
          <p:nvPr/>
        </p:nvCxnSpPr>
        <p:spPr>
          <a:xfrm>
            <a:off x="4845132" y="2397939"/>
            <a:ext cx="771897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C638933D-962E-4FCF-B568-3E2E124129AB}"/>
              </a:ext>
            </a:extLst>
          </p:cNvPr>
          <p:cNvSpPr txBox="1"/>
          <p:nvPr/>
        </p:nvSpPr>
        <p:spPr>
          <a:xfrm>
            <a:off x="5231080" y="2106004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Existe ailleurs?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5606481-4A90-4E30-4C13-C66D5D086AFB}"/>
              </a:ext>
            </a:extLst>
          </p:cNvPr>
          <p:cNvSpPr txBox="1"/>
          <p:nvPr/>
        </p:nvSpPr>
        <p:spPr>
          <a:xfrm>
            <a:off x="5812972" y="2365673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81648E3-EBE6-9351-570E-45CE7DCB9447}"/>
              </a:ext>
            </a:extLst>
          </p:cNvPr>
          <p:cNvCxnSpPr>
            <a:cxnSpLocks/>
          </p:cNvCxnSpPr>
          <p:nvPr/>
        </p:nvCxnSpPr>
        <p:spPr>
          <a:xfrm>
            <a:off x="6417128" y="2606658"/>
            <a:ext cx="8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606C6D3-7233-41F5-E2E2-186E2093E98C}"/>
              </a:ext>
            </a:extLst>
          </p:cNvPr>
          <p:cNvSpPr txBox="1"/>
          <p:nvPr/>
        </p:nvSpPr>
        <p:spPr>
          <a:xfrm>
            <a:off x="7509164" y="2455599"/>
            <a:ext cx="192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Est-ce que l’un EST l’autre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61F78-8C0B-4FCB-1B86-8CD5B61DD5DC}"/>
              </a:ext>
            </a:extLst>
          </p:cNvPr>
          <p:cNvSpPr txBox="1"/>
          <p:nvPr/>
        </p:nvSpPr>
        <p:spPr>
          <a:xfrm>
            <a:off x="9966367" y="2455599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F9ED8D7-540A-2918-107D-529717D7205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392887" y="2640265"/>
            <a:ext cx="573480" cy="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64840A4-DF86-C200-EC76-03B0D3B2008C}"/>
              </a:ext>
            </a:extLst>
          </p:cNvPr>
          <p:cNvCxnSpPr>
            <a:cxnSpLocks/>
          </p:cNvCxnSpPr>
          <p:nvPr/>
        </p:nvCxnSpPr>
        <p:spPr>
          <a:xfrm>
            <a:off x="10463646" y="2675509"/>
            <a:ext cx="746660" cy="3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A0B9310-182E-1AB3-876C-07619101B5D5}"/>
              </a:ext>
            </a:extLst>
          </p:cNvPr>
          <p:cNvSpPr txBox="1"/>
          <p:nvPr/>
        </p:nvSpPr>
        <p:spPr>
          <a:xfrm>
            <a:off x="10917383" y="3121051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Héritage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F737FBE-ED1D-E004-CA39-28839775977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9438905" y="2778765"/>
            <a:ext cx="348343" cy="59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43C2F40F-C3FB-3962-C20D-80C52BF5237C}"/>
              </a:ext>
            </a:extLst>
          </p:cNvPr>
          <p:cNvSpPr txBox="1"/>
          <p:nvPr/>
        </p:nvSpPr>
        <p:spPr>
          <a:xfrm>
            <a:off x="9121240" y="3300144"/>
            <a:ext cx="134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110BE4A-0411-F6BB-0206-96CFC1DD3729}"/>
              </a:ext>
            </a:extLst>
          </p:cNvPr>
          <p:cNvSpPr txBox="1"/>
          <p:nvPr/>
        </p:nvSpPr>
        <p:spPr>
          <a:xfrm>
            <a:off x="9292442" y="4152283"/>
            <a:ext cx="134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Classe </a:t>
            </a:r>
            <a:r>
              <a:rPr lang="fr-FR" dirty="0"/>
              <a:t>abstraite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102B000-8BE0-AAED-1835-615EE51F0DD8}"/>
              </a:ext>
            </a:extLst>
          </p:cNvPr>
          <p:cNvCxnSpPr>
            <a:cxnSpLocks/>
          </p:cNvCxnSpPr>
          <p:nvPr/>
        </p:nvCxnSpPr>
        <p:spPr>
          <a:xfrm>
            <a:off x="9422043" y="3557857"/>
            <a:ext cx="348343" cy="59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7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Méthodologie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D81342-95B8-F051-F025-EB27E2FE9C3F}"/>
              </a:ext>
            </a:extLst>
          </p:cNvPr>
          <p:cNvSpPr txBox="1"/>
          <p:nvPr/>
        </p:nvSpPr>
        <p:spPr>
          <a:xfrm>
            <a:off x="1573481" y="318852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66728F-E848-9BA9-FF28-B387328FCCBE}"/>
              </a:ext>
            </a:extLst>
          </p:cNvPr>
          <p:cNvCxnSpPr>
            <a:stCxn id="3" idx="3"/>
          </p:cNvCxnSpPr>
          <p:nvPr/>
        </p:nvCxnSpPr>
        <p:spPr>
          <a:xfrm flipV="1">
            <a:off x="2701637" y="2487881"/>
            <a:ext cx="1122218" cy="88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D5781B6-EB8D-B9A5-9AA9-6B3D7BB2E1F7}"/>
              </a:ext>
            </a:extLst>
          </p:cNvPr>
          <p:cNvSpPr txBox="1"/>
          <p:nvPr/>
        </p:nvSpPr>
        <p:spPr>
          <a:xfrm>
            <a:off x="3823855" y="2171206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58C7C5-A07D-0D98-9C14-E338DBB59AA7}"/>
              </a:ext>
            </a:extLst>
          </p:cNvPr>
          <p:cNvSpPr txBox="1"/>
          <p:nvPr/>
        </p:nvSpPr>
        <p:spPr>
          <a:xfrm>
            <a:off x="1965366" y="2355872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Définir?</a:t>
            </a:r>
          </a:p>
          <a:p>
            <a:r>
              <a:rPr lang="fr-FR" dirty="0"/>
              <a:t>Avoir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1A7ABC8-84D3-7320-2FB3-C291515FDC66}"/>
              </a:ext>
            </a:extLst>
          </p:cNvPr>
          <p:cNvCxnSpPr>
            <a:cxnSpLocks/>
          </p:cNvCxnSpPr>
          <p:nvPr/>
        </p:nvCxnSpPr>
        <p:spPr>
          <a:xfrm>
            <a:off x="2766951" y="3429000"/>
            <a:ext cx="795646" cy="6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B93630-D801-706B-073C-F3D8FEC2BB25}"/>
              </a:ext>
            </a:extLst>
          </p:cNvPr>
          <p:cNvSpPr txBox="1"/>
          <p:nvPr/>
        </p:nvSpPr>
        <p:spPr>
          <a:xfrm>
            <a:off x="3744686" y="3942009"/>
            <a:ext cx="1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4B091D-1E85-132A-E438-0DFEF18A0D4C}"/>
              </a:ext>
            </a:extLst>
          </p:cNvPr>
          <p:cNvSpPr txBox="1"/>
          <p:nvPr/>
        </p:nvSpPr>
        <p:spPr>
          <a:xfrm>
            <a:off x="2352302" y="3994112"/>
            <a:ext cx="130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FAIRE ?</a:t>
            </a:r>
          </a:p>
          <a:p>
            <a:r>
              <a:rPr lang="fr-FR" dirty="0"/>
              <a:t>Verbe d’action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5905EE-822A-90A0-BB91-69CA7C275E74}"/>
              </a:ext>
            </a:extLst>
          </p:cNvPr>
          <p:cNvCxnSpPr>
            <a:cxnSpLocks/>
          </p:cNvCxnSpPr>
          <p:nvPr/>
        </p:nvCxnSpPr>
        <p:spPr>
          <a:xfrm flipV="1">
            <a:off x="4800600" y="1931120"/>
            <a:ext cx="792678" cy="42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212FF7-B3E3-1035-3DD6-517A41B080EA}"/>
              </a:ext>
            </a:extLst>
          </p:cNvPr>
          <p:cNvSpPr txBox="1"/>
          <p:nvPr/>
        </p:nvSpPr>
        <p:spPr>
          <a:xfrm>
            <a:off x="3562597" y="1648967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Décomposable?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85BBD5-0AC9-F041-314D-D8C6A3220A41}"/>
              </a:ext>
            </a:extLst>
          </p:cNvPr>
          <p:cNvSpPr txBox="1"/>
          <p:nvPr/>
        </p:nvSpPr>
        <p:spPr>
          <a:xfrm>
            <a:off x="5676405" y="1746454"/>
            <a:ext cx="13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599C63-8363-37D1-6BDF-5C7EF7A57AF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6173684" y="1931120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F2C17E4-5C7D-80A9-3841-A70643B70BFE}"/>
              </a:ext>
            </a:extLst>
          </p:cNvPr>
          <p:cNvSpPr txBox="1"/>
          <p:nvPr/>
        </p:nvSpPr>
        <p:spPr>
          <a:xfrm>
            <a:off x="7059881" y="1648967"/>
            <a:ext cx="19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métiers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2A3A58-CD32-6E47-B8B2-0E5F31AD4BEC}"/>
              </a:ext>
            </a:extLst>
          </p:cNvPr>
          <p:cNvCxnSpPr>
            <a:cxnSpLocks/>
          </p:cNvCxnSpPr>
          <p:nvPr/>
        </p:nvCxnSpPr>
        <p:spPr>
          <a:xfrm>
            <a:off x="4800600" y="2397939"/>
            <a:ext cx="852054" cy="16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1C7E23-7968-97A6-C1F4-F9D405A54188}"/>
              </a:ext>
            </a:extLst>
          </p:cNvPr>
          <p:cNvSpPr txBox="1"/>
          <p:nvPr/>
        </p:nvSpPr>
        <p:spPr>
          <a:xfrm>
            <a:off x="5676405" y="2397939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FE93777-C4A2-4FAC-C8FD-EB85171357A7}"/>
              </a:ext>
            </a:extLst>
          </p:cNvPr>
          <p:cNvCxnSpPr>
            <a:cxnSpLocks/>
          </p:cNvCxnSpPr>
          <p:nvPr/>
        </p:nvCxnSpPr>
        <p:spPr>
          <a:xfrm>
            <a:off x="6275614" y="2584976"/>
            <a:ext cx="86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0758AF6-92BC-39B3-E903-46E33501DF1E}"/>
              </a:ext>
            </a:extLst>
          </p:cNvPr>
          <p:cNvSpPr txBox="1"/>
          <p:nvPr/>
        </p:nvSpPr>
        <p:spPr>
          <a:xfrm>
            <a:off x="7138060" y="2284205"/>
            <a:ext cx="192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Types primitifs, </a:t>
            </a:r>
            <a:r>
              <a:rPr lang="fr-FR" dirty="0" err="1"/>
              <a:t>wrappers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D63D0-CECA-AC29-53A6-28108C336C12}"/>
              </a:ext>
            </a:extLst>
          </p:cNvPr>
          <p:cNvSpPr txBox="1"/>
          <p:nvPr/>
        </p:nvSpPr>
        <p:spPr>
          <a:xfrm>
            <a:off x="3850574" y="2540538"/>
            <a:ext cx="112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Tel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65AC4F-75A0-B55C-2DFF-0378AC60DF25}"/>
              </a:ext>
            </a:extLst>
          </p:cNvPr>
          <p:cNvSpPr txBox="1"/>
          <p:nvPr/>
        </p:nvSpPr>
        <p:spPr>
          <a:xfrm>
            <a:off x="6972300" y="1132586"/>
            <a:ext cx="1269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Adresse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3C63AA-0165-AF5D-EAB7-AC888C137A25}"/>
              </a:ext>
            </a:extLst>
          </p:cNvPr>
          <p:cNvSpPr txBox="1"/>
          <p:nvPr/>
        </p:nvSpPr>
        <p:spPr>
          <a:xfrm>
            <a:off x="5778567" y="3870917"/>
            <a:ext cx="37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Client{</a:t>
            </a:r>
          </a:p>
          <a:p>
            <a:endParaRPr lang="fr-FR" dirty="0"/>
          </a:p>
          <a:p>
            <a:r>
              <a:rPr lang="fr-FR" dirty="0"/>
              <a:t>     String nom;</a:t>
            </a:r>
          </a:p>
          <a:p>
            <a:r>
              <a:rPr lang="fr-FR" dirty="0"/>
              <a:t>     String </a:t>
            </a:r>
            <a:r>
              <a:rPr lang="fr-FR" dirty="0" err="1"/>
              <a:t>prenom</a:t>
            </a:r>
            <a:r>
              <a:rPr lang="fr-FR" dirty="0"/>
              <a:t>;</a:t>
            </a:r>
          </a:p>
          <a:p>
            <a:r>
              <a:rPr lang="fr-FR" dirty="0"/>
              <a:t>     Adresse  adresse;</a:t>
            </a:r>
          </a:p>
          <a:p>
            <a:endParaRPr lang="fr-FR" dirty="0"/>
          </a:p>
          <a:p>
            <a:r>
              <a:rPr lang="fr-FR" dirty="0"/>
              <a:t> //Getters &amp; setters</a:t>
            </a:r>
          </a:p>
          <a:p>
            <a:r>
              <a:rPr lang="fr-FR" dirty="0"/>
              <a:t>//Constructeurs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09E0DB-67F1-4343-DD1F-EE565FB61EFA}"/>
              </a:ext>
            </a:extLst>
          </p:cNvPr>
          <p:cNvSpPr txBox="1"/>
          <p:nvPr/>
        </p:nvSpPr>
        <p:spPr>
          <a:xfrm>
            <a:off x="8837880" y="3822031"/>
            <a:ext cx="3752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Adresse{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numrue</a:t>
            </a:r>
            <a:r>
              <a:rPr lang="fr-FR" dirty="0"/>
              <a:t>;</a:t>
            </a:r>
          </a:p>
          <a:p>
            <a:r>
              <a:rPr lang="fr-FR" dirty="0"/>
              <a:t>     String  </a:t>
            </a:r>
            <a:r>
              <a:rPr lang="fr-FR" dirty="0" err="1"/>
              <a:t>nomVille</a:t>
            </a:r>
            <a:r>
              <a:rPr lang="fr-FR" dirty="0"/>
              <a:t>;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cp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//Getters &amp; setters</a:t>
            </a:r>
          </a:p>
          <a:p>
            <a:r>
              <a:rPr lang="fr-FR" dirty="0"/>
              <a:t>//Constructeurs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4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ORGANISER DES 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3BB05D-DBF7-6C80-770C-DBC1F3641374}"/>
              </a:ext>
            </a:extLst>
          </p:cNvPr>
          <p:cNvSpPr txBox="1"/>
          <p:nvPr/>
        </p:nvSpPr>
        <p:spPr>
          <a:xfrm>
            <a:off x="452252" y="843148"/>
            <a:ext cx="11287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Classes</a:t>
            </a:r>
            <a:r>
              <a:rPr lang="fr-FR" dirty="0"/>
              <a:t> (moule, patron, modèle) qui représentent l’objet (ensemble de propriétés et de comportements)</a:t>
            </a:r>
          </a:p>
          <a:p>
            <a:r>
              <a:rPr lang="fr-FR" b="1" dirty="0"/>
              <a:t>Classes abstraites </a:t>
            </a:r>
            <a:r>
              <a:rPr lang="fr-FR" dirty="0"/>
              <a:t>(modèle de classe) qui représentent des concepts abstraits (non sensible)</a:t>
            </a:r>
          </a:p>
          <a:p>
            <a:r>
              <a:rPr lang="fr-FR" dirty="0"/>
              <a:t>	On ne peut pas les instancier -&gt; Elle ne sont pas suffisamment précise (donnes moi un vêtement !)</a:t>
            </a:r>
          </a:p>
          <a:p>
            <a:r>
              <a:rPr lang="fr-FR" dirty="0"/>
              <a:t>	Il y a du code (intelligence, comportements communs)</a:t>
            </a:r>
          </a:p>
          <a:p>
            <a:r>
              <a:rPr lang="fr-FR" dirty="0"/>
              <a:t>                                  </a:t>
            </a:r>
            <a:r>
              <a:rPr lang="fr-FR" i="1" dirty="0"/>
              <a:t>public </a:t>
            </a:r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monComportementConnu</a:t>
            </a:r>
            <a:r>
              <a:rPr lang="fr-FR" i="1" dirty="0"/>
              <a:t>(){</a:t>
            </a:r>
          </a:p>
          <a:p>
            <a:r>
              <a:rPr lang="fr-FR" i="1" dirty="0"/>
              <a:t>                                                //code</a:t>
            </a:r>
          </a:p>
          <a:p>
            <a:r>
              <a:rPr lang="fr-FR" i="1" dirty="0"/>
              <a:t>                                    }</a:t>
            </a:r>
            <a:endParaRPr lang="fr-FR" dirty="0"/>
          </a:p>
          <a:p>
            <a:r>
              <a:rPr lang="fr-FR" dirty="0"/>
              <a:t>	Il y a des comportements inconnus a ce stade abstraits</a:t>
            </a:r>
          </a:p>
          <a:p>
            <a:endParaRPr lang="fr-FR" dirty="0"/>
          </a:p>
          <a:p>
            <a:r>
              <a:rPr lang="fr-FR" i="1" dirty="0"/>
              <a:t>                          public abstract </a:t>
            </a:r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monComportementInconnu</a:t>
            </a:r>
            <a:r>
              <a:rPr lang="fr-FR" i="1" dirty="0"/>
              <a:t>();</a:t>
            </a:r>
          </a:p>
          <a:p>
            <a:r>
              <a:rPr lang="fr-FR" i="1" dirty="0"/>
              <a:t>	       -&gt; toutes les classes qui définissent ce concepts (qui héritent/ des classes filles) doivent impérativement définir ce comportement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6DB69F-A8A1-5CFE-DD9A-F07E8170A24F}"/>
              </a:ext>
            </a:extLst>
          </p:cNvPr>
          <p:cNvSpPr txBox="1"/>
          <p:nvPr/>
        </p:nvSpPr>
        <p:spPr>
          <a:xfrm>
            <a:off x="701634" y="4259468"/>
            <a:ext cx="11287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Public abstract class </a:t>
            </a:r>
            <a:r>
              <a:rPr lang="fr-FR" i="1" dirty="0" err="1">
                <a:solidFill>
                  <a:schemeClr val="accent1"/>
                </a:solidFill>
              </a:rPr>
              <a:t>Vehicule</a:t>
            </a:r>
            <a:r>
              <a:rPr lang="fr-FR" i="1" dirty="0">
                <a:solidFill>
                  <a:schemeClr val="accent1"/>
                </a:solidFill>
              </a:rPr>
              <a:t>{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   </a:t>
            </a:r>
            <a:r>
              <a:rPr lang="fr-FR" i="1" dirty="0">
                <a:solidFill>
                  <a:schemeClr val="accent6"/>
                </a:solidFill>
              </a:rPr>
              <a:t>//Attributs communs a tous les véhicules</a:t>
            </a:r>
          </a:p>
          <a:p>
            <a:endParaRPr lang="fr-FR" i="1" dirty="0">
              <a:solidFill>
                <a:schemeClr val="accent1"/>
              </a:solidFill>
            </a:endParaRPr>
          </a:p>
          <a:p>
            <a:r>
              <a:rPr lang="fr-FR" i="1" dirty="0">
                <a:solidFill>
                  <a:schemeClr val="accent1"/>
                </a:solidFill>
              </a:rPr>
              <a:t>       </a:t>
            </a:r>
            <a:r>
              <a:rPr lang="fr-FR" i="1" dirty="0">
                <a:solidFill>
                  <a:schemeClr val="accent6"/>
                </a:solidFill>
              </a:rPr>
              <a:t>//Comportements communs inconnu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public abstract </a:t>
            </a:r>
            <a:r>
              <a:rPr lang="fr-FR" i="1" dirty="0" err="1">
                <a:solidFill>
                  <a:schemeClr val="accent1"/>
                </a:solidFill>
              </a:rPr>
              <a:t>void</a:t>
            </a:r>
            <a:r>
              <a:rPr lang="fr-FR" i="1" dirty="0">
                <a:solidFill>
                  <a:schemeClr val="accent1"/>
                </a:solidFill>
              </a:rPr>
              <a:t> avancer(); </a:t>
            </a:r>
            <a:r>
              <a:rPr lang="fr-FR" i="1" dirty="0">
                <a:solidFill>
                  <a:schemeClr val="accent6"/>
                </a:solidFill>
              </a:rPr>
              <a:t>// A ce stade je ne sais pas comment un véhicule avance (avion vole, voiture roule)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</a:t>
            </a:r>
            <a:r>
              <a:rPr lang="fr-FR" i="1" dirty="0">
                <a:solidFill>
                  <a:schemeClr val="accent6"/>
                </a:solidFill>
              </a:rPr>
              <a:t>//Comportements communs connus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public </a:t>
            </a:r>
            <a:r>
              <a:rPr lang="fr-FR" i="1" dirty="0" err="1">
                <a:solidFill>
                  <a:schemeClr val="accent1"/>
                </a:solidFill>
              </a:rPr>
              <a:t>void</a:t>
            </a:r>
            <a:r>
              <a:rPr lang="fr-FR" i="1" dirty="0">
                <a:solidFill>
                  <a:schemeClr val="accent1"/>
                </a:solidFill>
              </a:rPr>
              <a:t> rouler(){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   </a:t>
            </a:r>
            <a:r>
              <a:rPr lang="fr-FR" i="1" dirty="0">
                <a:solidFill>
                  <a:schemeClr val="accent6"/>
                </a:solidFill>
              </a:rPr>
              <a:t>//Utilisation des roues</a:t>
            </a:r>
          </a:p>
          <a:p>
            <a:r>
              <a:rPr lang="fr-FR" i="1" dirty="0">
                <a:solidFill>
                  <a:schemeClr val="accent1"/>
                </a:solidFill>
              </a:rPr>
              <a:t>     }</a:t>
            </a:r>
          </a:p>
          <a:p>
            <a:endParaRPr lang="fr-FR" i="1" dirty="0"/>
          </a:p>
          <a:p>
            <a:r>
              <a:rPr lang="fr-F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4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3BB05D-DBF7-6C80-770C-DBC1F3641374}"/>
              </a:ext>
            </a:extLst>
          </p:cNvPr>
          <p:cNvSpPr txBox="1"/>
          <p:nvPr/>
        </p:nvSpPr>
        <p:spPr>
          <a:xfrm>
            <a:off x="452252" y="843148"/>
            <a:ext cx="1128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Passage de paramètres </a:t>
            </a:r>
            <a:r>
              <a:rPr lang="fr-FR" dirty="0"/>
              <a:t>(données, informations) (échange d’information) -&gt; constructeurs, accesseurs (getters/setters ou encapsulation), méthode</a:t>
            </a:r>
          </a:p>
          <a:p>
            <a:r>
              <a:rPr lang="fr-FR" b="1" dirty="0"/>
              <a:t>Besoin de service </a:t>
            </a:r>
            <a:r>
              <a:rPr lang="fr-FR" dirty="0"/>
              <a:t>-&gt; (Interfaces)</a:t>
            </a:r>
            <a:endParaRPr lang="fr-FR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3A7A0E-0D5F-E3FC-9A6F-A6850F7AB81E}"/>
              </a:ext>
            </a:extLst>
          </p:cNvPr>
          <p:cNvSpPr txBox="1"/>
          <p:nvPr/>
        </p:nvSpPr>
        <p:spPr>
          <a:xfrm>
            <a:off x="1278080" y="2009300"/>
            <a:ext cx="8810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Passage de paramètres</a:t>
            </a:r>
          </a:p>
          <a:p>
            <a:r>
              <a:rPr lang="fr-FR" b="1" dirty="0"/>
              <a:t>   </a:t>
            </a:r>
            <a:r>
              <a:rPr lang="fr-FR" dirty="0"/>
              <a:t>Par constructeurs -&gt; au moment de la construction définie une fois pour toutes</a:t>
            </a:r>
          </a:p>
          <a:p>
            <a:r>
              <a:rPr lang="fr-FR" dirty="0"/>
              <a:t>   Par méthodes</a:t>
            </a:r>
          </a:p>
          <a:p>
            <a:r>
              <a:rPr lang="fr-FR" dirty="0"/>
              <a:t>   Par accesseurs </a:t>
            </a:r>
          </a:p>
        </p:txBody>
      </p:sp>
    </p:spTree>
    <p:extLst>
      <p:ext uri="{BB962C8B-B14F-4D97-AF65-F5344CB8AC3E}">
        <p14:creationId xmlns:p14="http://schemas.microsoft.com/office/powerpoint/2010/main" val="27083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constructeurs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95482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constructeur est une méthode particulière qui n’a pas de valeurs de retours, on ne met pas « </a:t>
            </a:r>
            <a:r>
              <a:rPr lang="fr-FR" dirty="0" err="1"/>
              <a:t>void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   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(String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couleur,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){</a:t>
            </a:r>
          </a:p>
          <a:p>
            <a:r>
              <a:rPr lang="fr-FR" dirty="0"/>
              <a:t>         init()</a:t>
            </a:r>
          </a:p>
          <a:p>
            <a:r>
              <a:rPr lang="fr-FR" dirty="0">
                <a:solidFill>
                  <a:schemeClr val="accent1"/>
                </a:solidFill>
              </a:rPr>
              <a:t>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fr-FR" dirty="0" err="1">
                <a:solidFill>
                  <a:schemeClr val="accent1"/>
                </a:solidFill>
              </a:rPr>
              <a:t>this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;</a:t>
            </a:r>
            <a:endParaRPr lang="fr-FR" b="1" dirty="0"/>
          </a:p>
          <a:p>
            <a:r>
              <a:rPr lang="fr-FR" dirty="0"/>
              <a:t>   }</a:t>
            </a:r>
          </a:p>
          <a:p>
            <a:r>
              <a:rPr lang="fr-FR" dirty="0"/>
              <a:t>  </a:t>
            </a:r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600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Constructeurs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344879" y="898981"/>
            <a:ext cx="48575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   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(String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couleur,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){</a:t>
            </a:r>
          </a:p>
          <a:p>
            <a:r>
              <a:rPr lang="fr-FR" dirty="0"/>
              <a:t>         init()</a:t>
            </a:r>
          </a:p>
          <a:p>
            <a:r>
              <a:rPr lang="fr-FR" dirty="0">
                <a:solidFill>
                  <a:schemeClr val="accent1"/>
                </a:solidFill>
              </a:rPr>
              <a:t>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fr-FR" dirty="0" err="1">
                <a:solidFill>
                  <a:schemeClr val="accent1"/>
                </a:solidFill>
              </a:rPr>
              <a:t>this</a:t>
            </a:r>
            <a:r>
              <a:rPr lang="fr-FR" dirty="0">
                <a:solidFill>
                  <a:schemeClr val="accent1"/>
                </a:solidFill>
              </a:rPr>
              <a:t>. </a:t>
            </a:r>
            <a:r>
              <a:rPr lang="fr-FR" dirty="0" err="1">
                <a:solidFill>
                  <a:schemeClr val="accent1"/>
                </a:solidFill>
              </a:rPr>
              <a:t>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cuir</a:t>
            </a:r>
            <a:r>
              <a:rPr lang="fr-FR" dirty="0"/>
              <a:t>;</a:t>
            </a:r>
            <a:endParaRPr lang="fr-FR" b="1" dirty="0"/>
          </a:p>
          <a:p>
            <a:r>
              <a:rPr lang="fr-FR" dirty="0"/>
              <a:t>   }</a:t>
            </a:r>
          </a:p>
          <a:p>
            <a:r>
              <a:rPr lang="fr-FR" dirty="0"/>
              <a:t>  </a:t>
            </a:r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780E8DF-4FF2-72C0-3D74-4CEA99341F44}"/>
              </a:ext>
            </a:extLst>
          </p:cNvPr>
          <p:cNvCxnSpPr/>
          <p:nvPr/>
        </p:nvCxnSpPr>
        <p:spPr>
          <a:xfrm>
            <a:off x="6258296" y="112221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AF2B0C5-A59D-E7E8-DBD0-F2002206AC3E}"/>
              </a:ext>
            </a:extLst>
          </p:cNvPr>
          <p:cNvSpPr txBox="1"/>
          <p:nvPr/>
        </p:nvSpPr>
        <p:spPr>
          <a:xfrm>
            <a:off x="6662056" y="973776"/>
            <a:ext cx="5185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(« vert », false);</a:t>
            </a:r>
          </a:p>
          <a:p>
            <a:r>
              <a:rPr lang="fr-FR" dirty="0"/>
              <a:t>//construction d’une voiture verte sans siège en cuir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maSecondeVoiture</a:t>
            </a:r>
            <a:r>
              <a:rPr lang="fr-FR" dirty="0"/>
              <a:t>=new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/>
              <a:t>maTroisiemeVoiture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(« rouge », false);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05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95482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méthode  est un comportement qui attend des données en entrées et renvoie des données en sortie</a:t>
            </a:r>
          </a:p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  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changeCouleur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80336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44893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public String </a:t>
            </a:r>
            <a:r>
              <a:rPr lang="fr-FR" dirty="0" err="1"/>
              <a:t>getCouleur</a:t>
            </a:r>
            <a:r>
              <a:rPr lang="fr-FR" dirty="0"/>
              <a:t>(){</a:t>
            </a:r>
          </a:p>
          <a:p>
            <a:r>
              <a:rPr lang="fr-FR" dirty="0"/>
              <a:t>      </a:t>
            </a:r>
            <a:r>
              <a:rPr lang="fr-FR" dirty="0">
                <a:solidFill>
                  <a:schemeClr val="accent1"/>
                </a:solidFill>
              </a:rPr>
              <a:t>return </a:t>
            </a:r>
            <a:r>
              <a:rPr lang="fr-FR" dirty="0" err="1">
                <a:solidFill>
                  <a:schemeClr val="accent1"/>
                </a:solidFill>
              </a:rPr>
              <a:t>this.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couleur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BA3BBD1-0BF1-E7E0-3BC6-25E17C683E05}"/>
              </a:ext>
            </a:extLst>
          </p:cNvPr>
          <p:cNvCxnSpPr/>
          <p:nvPr/>
        </p:nvCxnSpPr>
        <p:spPr>
          <a:xfrm>
            <a:off x="5611091" y="11144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CF5304-ABA2-7CE8-D01C-7DAA3BA178D0}"/>
              </a:ext>
            </a:extLst>
          </p:cNvPr>
          <p:cNvSpPr txBox="1"/>
          <p:nvPr/>
        </p:nvSpPr>
        <p:spPr>
          <a:xfrm>
            <a:off x="5989123" y="1066983"/>
            <a:ext cx="5185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.changeCouleur</a:t>
            </a:r>
            <a:r>
              <a:rPr lang="fr-FR" dirty="0"/>
              <a:t>(« rouge »);</a:t>
            </a:r>
          </a:p>
          <a:p>
            <a:r>
              <a:rPr lang="fr-FR" dirty="0"/>
              <a:t>//construction d’une voiture rouge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.setCouleur</a:t>
            </a:r>
            <a:r>
              <a:rPr lang="fr-FR" dirty="0"/>
              <a:t>(« orange »);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954F6B-B0F8-D4EC-B43D-9152479CD021}"/>
              </a:ext>
            </a:extLst>
          </p:cNvPr>
          <p:cNvSpPr txBox="1"/>
          <p:nvPr/>
        </p:nvSpPr>
        <p:spPr>
          <a:xfrm>
            <a:off x="741712" y="788373"/>
            <a:ext cx="44893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>
                <a:solidFill>
                  <a:schemeClr val="accent2"/>
                </a:solidFill>
              </a:rPr>
              <a:t>Voiture </a:t>
            </a:r>
            <a:r>
              <a:rPr lang="fr-FR" dirty="0" err="1">
                <a:solidFill>
                  <a:schemeClr val="accent2"/>
                </a:solidFill>
              </a:rPr>
              <a:t>extends</a:t>
            </a:r>
            <a:r>
              <a:rPr lang="fr-FR" dirty="0">
                <a:solidFill>
                  <a:schemeClr val="accent2"/>
                </a:solidFill>
              </a:rPr>
              <a:t> Véhicule</a:t>
            </a:r>
            <a:r>
              <a:rPr lang="fr-FR" dirty="0"/>
              <a:t>{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Boolean </a:t>
            </a:r>
            <a:r>
              <a:rPr lang="fr-FR" dirty="0" err="1"/>
              <a:t>SiegeCuir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 String </a:t>
            </a:r>
            <a:r>
              <a:rPr lang="fr-FR" dirty="0">
                <a:solidFill>
                  <a:schemeClr val="accent1"/>
                </a:solidFill>
              </a:rPr>
              <a:t>couleur</a:t>
            </a:r>
            <a:r>
              <a:rPr lang="fr-FR" dirty="0"/>
              <a:t>;</a:t>
            </a:r>
          </a:p>
          <a:p>
            <a:r>
              <a:rPr lang="fr-FR" dirty="0"/>
              <a:t>   </a:t>
            </a:r>
            <a:r>
              <a:rPr lang="fr-FR" dirty="0" err="1"/>
              <a:t>private</a:t>
            </a:r>
            <a:r>
              <a:rPr lang="fr-FR" dirty="0"/>
              <a:t> String marque;</a:t>
            </a:r>
          </a:p>
          <a:p>
            <a:r>
              <a:rPr lang="fr-FR" dirty="0">
                <a:solidFill>
                  <a:schemeClr val="accent6"/>
                </a:solidFill>
              </a:rPr>
              <a:t>//Constructeur</a:t>
            </a:r>
          </a:p>
          <a:p>
            <a:r>
              <a:rPr lang="fr-FR" dirty="0"/>
              <a:t>   public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(){</a:t>
            </a:r>
          </a:p>
          <a:p>
            <a:r>
              <a:rPr lang="fr-FR" dirty="0"/>
              <a:t>         init()</a:t>
            </a:r>
          </a:p>
          <a:p>
            <a:r>
              <a:rPr lang="fr-FR" dirty="0"/>
              <a:t>   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« blanc »;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   public </a:t>
            </a:r>
            <a:r>
              <a:rPr lang="fr-FR" dirty="0" err="1"/>
              <a:t>void</a:t>
            </a:r>
            <a:r>
              <a:rPr lang="fr-FR" dirty="0"/>
              <a:t> init(){</a:t>
            </a:r>
          </a:p>
          <a:p>
            <a:r>
              <a:rPr lang="fr-FR" dirty="0"/>
              <a:t>     </a:t>
            </a:r>
            <a:r>
              <a:rPr lang="fr-FR" dirty="0" err="1">
                <a:solidFill>
                  <a:schemeClr val="accent1"/>
                </a:solidFill>
              </a:rPr>
              <a:t>this.marque</a:t>
            </a:r>
            <a:r>
              <a:rPr lang="fr-FR" dirty="0"/>
              <a:t>=« XXX »;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fr-FR" dirty="0" err="1">
                <a:solidFill>
                  <a:schemeClr val="accent1"/>
                </a:solidFill>
              </a:rPr>
              <a:t>this.SiegeCuir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b="1" dirty="0"/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setCouleur</a:t>
            </a:r>
            <a:r>
              <a:rPr lang="fr-FR" dirty="0"/>
              <a:t>(String couleur){</a:t>
            </a:r>
          </a:p>
          <a:p>
            <a:r>
              <a:rPr lang="fr-FR" dirty="0"/>
              <a:t>      </a:t>
            </a:r>
            <a:r>
              <a:rPr lang="fr-FR" dirty="0" err="1">
                <a:solidFill>
                  <a:schemeClr val="accent1"/>
                </a:solidFill>
              </a:rPr>
              <a:t>this.couleur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=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couleur;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r>
              <a:rPr lang="fr-FR" dirty="0"/>
              <a:t>public String </a:t>
            </a:r>
            <a:r>
              <a:rPr lang="fr-FR" dirty="0" err="1"/>
              <a:t>getCouleur</a:t>
            </a:r>
            <a:r>
              <a:rPr lang="fr-FR" dirty="0"/>
              <a:t>(){</a:t>
            </a:r>
          </a:p>
          <a:p>
            <a:r>
              <a:rPr lang="fr-FR" dirty="0"/>
              <a:t>      </a:t>
            </a:r>
            <a:r>
              <a:rPr lang="fr-FR" dirty="0">
                <a:solidFill>
                  <a:schemeClr val="accent1"/>
                </a:solidFill>
              </a:rPr>
              <a:t>return </a:t>
            </a:r>
            <a:r>
              <a:rPr lang="fr-FR" dirty="0" err="1">
                <a:solidFill>
                  <a:schemeClr val="accent1"/>
                </a:solidFill>
              </a:rPr>
              <a:t>this.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couleur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fr-FR" dirty="0"/>
          </a:p>
          <a:p>
            <a:r>
              <a:rPr lang="fr-FR" dirty="0"/>
              <a:t>   }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BA3BBD1-0BF1-E7E0-3BC6-25E17C683E05}"/>
              </a:ext>
            </a:extLst>
          </p:cNvPr>
          <p:cNvCxnSpPr/>
          <p:nvPr/>
        </p:nvCxnSpPr>
        <p:spPr>
          <a:xfrm>
            <a:off x="5611091" y="11144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CF5304-ABA2-7CE8-D01C-7DAA3BA178D0}"/>
              </a:ext>
            </a:extLst>
          </p:cNvPr>
          <p:cNvSpPr txBox="1"/>
          <p:nvPr/>
        </p:nvSpPr>
        <p:spPr>
          <a:xfrm>
            <a:off x="5989123" y="1066983"/>
            <a:ext cx="518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Voiture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/>
              <a:t> = new </a:t>
            </a:r>
            <a:r>
              <a:rPr lang="fr-FR" dirty="0">
                <a:solidFill>
                  <a:schemeClr val="accent2"/>
                </a:solidFill>
              </a:rPr>
              <a:t>Voiture</a:t>
            </a:r>
            <a:r>
              <a:rPr lang="fr-FR" dirty="0"/>
              <a:t>();</a:t>
            </a:r>
          </a:p>
          <a:p>
            <a:r>
              <a:rPr lang="fr-FR" dirty="0"/>
              <a:t>//construction d’une voiture blanche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.changeCouleur</a:t>
            </a:r>
            <a:r>
              <a:rPr lang="fr-FR" dirty="0"/>
              <a:t>(« rouge »);</a:t>
            </a:r>
          </a:p>
          <a:p>
            <a:r>
              <a:rPr lang="fr-FR" dirty="0"/>
              <a:t>//construction d’une voiture rouge avec siège en cuir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6"/>
                </a:solidFill>
              </a:rPr>
              <a:t>maVoiture</a:t>
            </a:r>
            <a:r>
              <a:rPr lang="fr-FR" dirty="0" err="1"/>
              <a:t>.setCouleur</a:t>
            </a:r>
            <a:r>
              <a:rPr lang="fr-FR" dirty="0"/>
              <a:t>(« orange »);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-----------------------------------------------------------------------</a:t>
            </a:r>
          </a:p>
          <a:p>
            <a:endParaRPr lang="fr-FR" dirty="0"/>
          </a:p>
          <a:p>
            <a:r>
              <a:rPr lang="fr-FR" dirty="0"/>
              <a:t>Voiture </a:t>
            </a:r>
            <a:r>
              <a:rPr lang="fr-FR" dirty="0" err="1"/>
              <a:t>voiture</a:t>
            </a:r>
            <a:r>
              <a:rPr lang="fr-FR" dirty="0"/>
              <a:t> = Voiture();</a:t>
            </a:r>
          </a:p>
          <a:p>
            <a:endParaRPr lang="fr-FR" dirty="0"/>
          </a:p>
          <a:p>
            <a:r>
              <a:rPr lang="fr-FR" dirty="0" err="1"/>
              <a:t>Vehicule</a:t>
            </a:r>
            <a:r>
              <a:rPr lang="fr-FR" dirty="0"/>
              <a:t> v=new Voiture(); -&gt; polymorphisme</a:t>
            </a:r>
          </a:p>
          <a:p>
            <a:r>
              <a:rPr lang="fr-FR" dirty="0"/>
              <a:t>   calcul v pour xx</a:t>
            </a:r>
          </a:p>
          <a:p>
            <a:r>
              <a:rPr lang="fr-FR" dirty="0"/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2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337E19-E001-4940-E2B0-74BDEC2D0968}"/>
              </a:ext>
            </a:extLst>
          </p:cNvPr>
          <p:cNvSpPr txBox="1"/>
          <p:nvPr/>
        </p:nvSpPr>
        <p:spPr>
          <a:xfrm>
            <a:off x="1193470" y="160317"/>
            <a:ext cx="41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Communication entre les 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2F3D90-06EA-3169-F364-64B66E2274EB}"/>
              </a:ext>
            </a:extLst>
          </p:cNvPr>
          <p:cNvSpPr txBox="1"/>
          <p:nvPr/>
        </p:nvSpPr>
        <p:spPr>
          <a:xfrm>
            <a:off x="1919350" y="529649"/>
            <a:ext cx="170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Méthodes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4CC565-4C39-C88A-6763-3935C0FADCD4}"/>
              </a:ext>
            </a:extLst>
          </p:cNvPr>
          <p:cNvSpPr txBox="1"/>
          <p:nvPr/>
        </p:nvSpPr>
        <p:spPr>
          <a:xfrm>
            <a:off x="1193470" y="1650670"/>
            <a:ext cx="755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Contrats tacites</a:t>
            </a:r>
          </a:p>
          <a:p>
            <a:r>
              <a:rPr lang="fr-FR" dirty="0"/>
              <a:t>    ils précisent les données d’entrées et les données de sortie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7F323E-7B74-02E0-9990-60A72A253663}"/>
              </a:ext>
            </a:extLst>
          </p:cNvPr>
          <p:cNvSpPr txBox="1"/>
          <p:nvPr/>
        </p:nvSpPr>
        <p:spPr>
          <a:xfrm>
            <a:off x="2032660" y="3418022"/>
            <a:ext cx="2624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 les entrants et les sortants le contrats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B858C1-29F7-DABC-7AB3-1384E304EBD6}"/>
              </a:ext>
            </a:extLst>
          </p:cNvPr>
          <p:cNvSpPr txBox="1"/>
          <p:nvPr/>
        </p:nvSpPr>
        <p:spPr>
          <a:xfrm>
            <a:off x="5894119" y="3473532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ça se passe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411CCDB-E299-50ED-6BE7-E47B506C13F2}"/>
              </a:ext>
            </a:extLst>
          </p:cNvPr>
          <p:cNvCxnSpPr/>
          <p:nvPr/>
        </p:nvCxnSpPr>
        <p:spPr>
          <a:xfrm>
            <a:off x="5088577" y="3152899"/>
            <a:ext cx="0" cy="353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24C4E9-C75C-2390-0430-51A30DE939F5}"/>
              </a:ext>
            </a:extLst>
          </p:cNvPr>
          <p:cNvSpPr txBox="1"/>
          <p:nvPr/>
        </p:nvSpPr>
        <p:spPr>
          <a:xfrm>
            <a:off x="2369127" y="4316681"/>
            <a:ext cx="14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2173E3-27D9-EDB9-1B1C-569DD9AB1451}"/>
              </a:ext>
            </a:extLst>
          </p:cNvPr>
          <p:cNvSpPr txBox="1"/>
          <p:nvPr/>
        </p:nvSpPr>
        <p:spPr>
          <a:xfrm>
            <a:off x="6096000" y="4150980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IMPLEMENTATIONS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C76B08-FA07-C1DE-4276-22C0396AA2BE}"/>
              </a:ext>
            </a:extLst>
          </p:cNvPr>
          <p:cNvCxnSpPr/>
          <p:nvPr/>
        </p:nvCxnSpPr>
        <p:spPr>
          <a:xfrm>
            <a:off x="1638795" y="3152899"/>
            <a:ext cx="0" cy="36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9003C9-19D2-011B-6C3A-88F7CF6BEBAF}"/>
              </a:ext>
            </a:extLst>
          </p:cNvPr>
          <p:cNvSpPr txBox="1"/>
          <p:nvPr/>
        </p:nvSpPr>
        <p:spPr>
          <a:xfrm>
            <a:off x="63335" y="3347367"/>
            <a:ext cx="150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L’appelant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80076A-8D77-3FAD-DE81-320C7DFD80ED}"/>
              </a:ext>
            </a:extLst>
          </p:cNvPr>
          <p:cNvSpPr txBox="1"/>
          <p:nvPr/>
        </p:nvSpPr>
        <p:spPr>
          <a:xfrm>
            <a:off x="63336" y="4132015"/>
            <a:ext cx="14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E8DF9F-E1E6-6703-56B4-3AAA52BE06D4}"/>
              </a:ext>
            </a:extLst>
          </p:cNvPr>
          <p:cNvSpPr txBox="1"/>
          <p:nvPr/>
        </p:nvSpPr>
        <p:spPr>
          <a:xfrm>
            <a:off x="1681842" y="5062846"/>
            <a:ext cx="39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Typeretour</a:t>
            </a:r>
            <a:r>
              <a:rPr lang="fr-FR" dirty="0"/>
              <a:t> </a:t>
            </a:r>
            <a:r>
              <a:rPr lang="fr-FR" dirty="0" err="1"/>
              <a:t>nomMethode</a:t>
            </a:r>
            <a:r>
              <a:rPr lang="fr-FR" dirty="0"/>
              <a:t>(entrée);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BDFC062-A14F-27E8-9869-4FFEF8E0CD6A}"/>
              </a:ext>
            </a:extLst>
          </p:cNvPr>
          <p:cNvSpPr txBox="1"/>
          <p:nvPr/>
        </p:nvSpPr>
        <p:spPr>
          <a:xfrm>
            <a:off x="6002481" y="5016633"/>
            <a:ext cx="5932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garagisteImpl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IGaragiste</a:t>
            </a:r>
            <a:endParaRPr lang="fr-FR" dirty="0"/>
          </a:p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dirty="0" err="1"/>
              <a:t>reparerVoiture</a:t>
            </a:r>
            <a:r>
              <a:rPr lang="fr-FR" dirty="0"/>
              <a:t>(</a:t>
            </a:r>
            <a:r>
              <a:rPr lang="fr-FR" dirty="0" err="1"/>
              <a:t>VoitureEnPanne</a:t>
            </a:r>
            <a:r>
              <a:rPr lang="fr-FR" dirty="0"/>
              <a:t>){</a:t>
            </a:r>
          </a:p>
          <a:p>
            <a:r>
              <a:rPr lang="fr-FR" dirty="0"/>
              <a:t>     //Code de réparation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13B0DA-C82A-FAB3-FFE8-D58A862D8EB4}"/>
              </a:ext>
            </a:extLst>
          </p:cNvPr>
          <p:cNvSpPr txBox="1"/>
          <p:nvPr/>
        </p:nvSpPr>
        <p:spPr>
          <a:xfrm>
            <a:off x="1810741" y="5769519"/>
            <a:ext cx="394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VoitureReparer</a:t>
            </a:r>
            <a:r>
              <a:rPr lang="fr-FR" dirty="0"/>
              <a:t> </a:t>
            </a:r>
            <a:r>
              <a:rPr lang="fr-FR" dirty="0" err="1"/>
              <a:t>reparerVoiture</a:t>
            </a:r>
            <a:r>
              <a:rPr lang="fr-FR" dirty="0"/>
              <a:t>(</a:t>
            </a:r>
            <a:r>
              <a:rPr lang="fr-FR" dirty="0" err="1"/>
              <a:t>VoitureEnPanne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40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11731</TotalTime>
  <Words>1209</Words>
  <Application>Microsoft Office PowerPoint</Application>
  <PresentationFormat>Grand écran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Christophe Menage</cp:lastModifiedBy>
  <cp:revision>3</cp:revision>
  <dcterms:created xsi:type="dcterms:W3CDTF">2022-11-15T08:44:28Z</dcterms:created>
  <dcterms:modified xsi:type="dcterms:W3CDTF">2022-11-24T16:12:16Z</dcterms:modified>
</cp:coreProperties>
</file>