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0EBFC-2407-0788-D1A5-42D768806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D3EAAE-5A1C-765C-D0D0-EE2418D51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AAC82F-C04A-AA4F-1F00-5C35C07E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D77E-4AC9-4602-9B83-7BE97AFA5D0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D1A9B-164C-5E9C-8422-B884364B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B7C048-AFC7-DD55-3612-6E4A1F1B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D3D2-D580-4D43-B92D-2DEE3FD54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00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43404-F7AA-1803-3619-03ED51F5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EB12F3-0F1D-EEC1-8B36-92470EF98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B6D3A0-1850-5676-82E9-D131E06B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D77E-4AC9-4602-9B83-7BE97AFA5D0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4C9D4A-026A-9B93-898A-D1880339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172F3E-07A3-FA33-F7CC-A620F78B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D3D2-D580-4D43-B92D-2DEE3FD54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43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EB1E34-14CB-5634-EB69-4ABBC19FF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386F20-B858-F084-6E07-90DA34103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E75B0-FBFE-798A-542D-5146A5FA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D77E-4AC9-4602-9B83-7BE97AFA5D0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D4AB3E-E1A5-0B1C-4055-C13475A7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739804-4D3E-7CCE-0FC5-B33F9EF8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D3D2-D580-4D43-B92D-2DEE3FD54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71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2C7F8-9E06-00B9-0EB5-EBEF331A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E7F14-5476-91BE-2A87-1FBF029B9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7C09DB-8AFE-4613-0253-F5FA6D92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D77E-4AC9-4602-9B83-7BE97AFA5D0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BECF67-5C36-731F-AD5B-8CB000AC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E3864-5AC5-0C12-D9A2-DF9DAB19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D3D2-D580-4D43-B92D-2DEE3FD54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98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F32E2-7247-57B2-1DFC-0EAC4730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5B8B61-07D2-44C8-3EB5-A995120E6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419C9-0067-04CA-6A21-E2844300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D77E-4AC9-4602-9B83-7BE97AFA5D0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0826C6-B83C-92D0-1B52-96508D41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C4EA35-6647-BD21-F8C2-96E2D84E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D3D2-D580-4D43-B92D-2DEE3FD54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72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7F494-0334-A483-4111-69EC0A8E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0A815B-8114-420B-2384-FB2E290FF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176D1B-5F26-39DA-E893-B235A6232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70185E-F289-28EC-3F49-C80AF106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D77E-4AC9-4602-9B83-7BE97AFA5D0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095FCC-658C-690A-0DEE-9D7B0A0A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25D8F5-77C5-BF68-46F8-24494218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D3D2-D580-4D43-B92D-2DEE3FD54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04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929FC-182F-3F39-2987-D144D259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EA44AB-707C-55F1-693F-C24E23B9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735990-2CCD-479A-A973-830EB1F6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00D249-5B5F-6251-C386-5293DAFD7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7CD522-B92C-360C-FC85-60DF7D589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97381B-C0CE-E958-A2C8-A6DC1900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D77E-4AC9-4602-9B83-7BE97AFA5D0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0D76EA2-F60E-765B-4E62-0E534585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373A63-8E6F-C5E2-76EE-9D1B3699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D3D2-D580-4D43-B92D-2DEE3FD54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50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3DAB5-3809-A4F9-82E6-3A27D332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65F00B-3958-B450-215A-230A00A2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D77E-4AC9-4602-9B83-7BE97AFA5D0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5B5871-43F5-4C47-0330-1DCD9ACB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027F88-1F12-C5F7-E846-B6690226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D3D2-D580-4D43-B92D-2DEE3FD54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7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47E6BC3-8FA8-ED5A-D98E-74683591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D77E-4AC9-4602-9B83-7BE97AFA5D0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622C6C-EA52-56C3-E978-CA75ADEA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7340BB-E34A-C289-7C8A-09332725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D3D2-D580-4D43-B92D-2DEE3FD54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17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7F51C-404B-76B5-C8AA-B7EF6662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1F63F-EEE9-1979-71A8-0C71E6AB1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29730E-C0E4-9E27-0BA5-5273371B4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DE4E06-3086-908C-D031-9AE9ACBF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D77E-4AC9-4602-9B83-7BE97AFA5D0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6EEF6E-3052-F357-9ACC-03FCC559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DF44AC-3B8B-B84B-07B0-D70FAAE9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D3D2-D580-4D43-B92D-2DEE3FD54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6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4CD81-AAC1-89EE-3BEE-97FEBFFF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D4413FF-B1A9-E4FC-2E52-50582CCD7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A6986B-C7A9-A710-D678-5CD1D3FEC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64D367-AC12-2A10-292A-370A8BCD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D77E-4AC9-4602-9B83-7BE97AFA5D0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9A9B6A-353E-03D1-C736-2A7897B6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3365B9-2A54-64D8-653B-7933587D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D3D2-D580-4D43-B92D-2DEE3FD54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39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27F846-380E-B8A1-5F21-F2C41DD0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CA274C-3A2F-A641-F8D3-230D4BFE4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14A9C8-8506-334F-05C9-7E8CF5BD5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7D77E-4AC9-4602-9B83-7BE97AFA5D0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EBC653-A831-90EA-3B00-AF6AF4D33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F8EC8E-931E-347C-6B5F-C1C1B7478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7D3D2-D580-4D43-B92D-2DEE3FD54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90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018556B-CB1A-1A3C-7768-D07CF3870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314262"/>
              </p:ext>
            </p:extLst>
          </p:nvPr>
        </p:nvGraphicFramePr>
        <p:xfrm>
          <a:off x="1306286" y="701853"/>
          <a:ext cx="822432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706">
                  <a:extLst>
                    <a:ext uri="{9D8B030D-6E8A-4147-A177-3AD203B41FA5}">
                      <a16:colId xmlns:a16="http://schemas.microsoft.com/office/drawing/2014/main" val="579415868"/>
                    </a:ext>
                  </a:extLst>
                </a:gridCol>
                <a:gridCol w="2090872">
                  <a:extLst>
                    <a:ext uri="{9D8B030D-6E8A-4147-A177-3AD203B41FA5}">
                      <a16:colId xmlns:a16="http://schemas.microsoft.com/office/drawing/2014/main" val="2378283157"/>
                    </a:ext>
                  </a:extLst>
                </a:gridCol>
                <a:gridCol w="3478450">
                  <a:extLst>
                    <a:ext uri="{9D8B030D-6E8A-4147-A177-3AD203B41FA5}">
                      <a16:colId xmlns:a16="http://schemas.microsoft.com/office/drawing/2014/main" val="2671632021"/>
                    </a:ext>
                  </a:extLst>
                </a:gridCol>
                <a:gridCol w="703293">
                  <a:extLst>
                    <a:ext uri="{9D8B030D-6E8A-4147-A177-3AD203B41FA5}">
                      <a16:colId xmlns:a16="http://schemas.microsoft.com/office/drawing/2014/main" val="3952543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NumDevis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64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Dev-epita-001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3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FC-FORMATION-0002555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03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FC-OC-01224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6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FC-GC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135179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A3BC455C-3DB0-D110-8E79-7443D195C166}"/>
              </a:ext>
            </a:extLst>
          </p:cNvPr>
          <p:cNvSpPr txBox="1"/>
          <p:nvPr/>
        </p:nvSpPr>
        <p:spPr>
          <a:xfrm>
            <a:off x="7006443" y="3485408"/>
            <a:ext cx="518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&lt;a href=‘http://localhost:8080/api/v1/devis/’</a:t>
            </a:r>
          </a:p>
        </p:txBody>
      </p:sp>
    </p:spTree>
    <p:extLst>
      <p:ext uri="{BB962C8B-B14F-4D97-AF65-F5344CB8AC3E}">
        <p14:creationId xmlns:p14="http://schemas.microsoft.com/office/powerpoint/2010/main" val="147152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8228EAF-7049-D2D8-4CBA-6C8F4E8885E2}"/>
              </a:ext>
            </a:extLst>
          </p:cNvPr>
          <p:cNvSpPr txBox="1"/>
          <p:nvPr/>
        </p:nvSpPr>
        <p:spPr>
          <a:xfrm>
            <a:off x="659081" y="-77191"/>
            <a:ext cx="59257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Public class </a:t>
            </a:r>
            <a:r>
              <a:rPr lang="fr-FR" dirty="0" err="1"/>
              <a:t>MaClasse</a:t>
            </a:r>
            <a:r>
              <a:rPr lang="fr-FR" dirty="0"/>
              <a:t>{</a:t>
            </a:r>
          </a:p>
          <a:p>
            <a:endParaRPr lang="fr-FR" dirty="0"/>
          </a:p>
          <a:p>
            <a:r>
              <a:rPr lang="fr-FR" dirty="0"/>
              <a:t>        public </a:t>
            </a:r>
            <a:r>
              <a:rPr lang="fr-FR" dirty="0" err="1"/>
              <a:t>MaClasse</a:t>
            </a:r>
            <a:r>
              <a:rPr lang="fr-FR" dirty="0"/>
              <a:t>(){</a:t>
            </a:r>
          </a:p>
          <a:p>
            <a:r>
              <a:rPr lang="fr-FR" dirty="0"/>
              <a:t>               </a:t>
            </a:r>
            <a:r>
              <a:rPr lang="fr-FR" dirty="0" err="1"/>
              <a:t>System.out.println</a:t>
            </a:r>
            <a:r>
              <a:rPr lang="fr-FR" dirty="0"/>
              <a:t>(</a:t>
            </a:r>
            <a:r>
              <a:rPr lang="fr-FR" dirty="0" err="1"/>
              <a:t>loading</a:t>
            </a:r>
            <a:r>
              <a:rPr lang="fr-FR" dirty="0"/>
              <a:t>…);</a:t>
            </a:r>
          </a:p>
          <a:p>
            <a:endParaRPr lang="fr-FR" dirty="0"/>
          </a:p>
          <a:p>
            <a:r>
              <a:rPr lang="fr-FR" dirty="0"/>
              <a:t>      }</a:t>
            </a:r>
          </a:p>
          <a:p>
            <a:endParaRPr lang="fr-FR" dirty="0"/>
          </a:p>
          <a:p>
            <a:r>
              <a:rPr lang="fr-FR" dirty="0"/>
              <a:t>     public String </a:t>
            </a:r>
            <a:r>
              <a:rPr lang="fr-FR" dirty="0" err="1"/>
              <a:t>sayHello</a:t>
            </a:r>
            <a:r>
              <a:rPr lang="fr-FR" dirty="0"/>
              <a:t>(){</a:t>
            </a:r>
          </a:p>
          <a:p>
            <a:r>
              <a:rPr lang="fr-FR" dirty="0"/>
              <a:t>       return « hello »</a:t>
            </a:r>
          </a:p>
          <a:p>
            <a:endParaRPr lang="fr-FR" dirty="0"/>
          </a:p>
          <a:p>
            <a:r>
              <a:rPr lang="fr-FR" dirty="0"/>
              <a:t>   }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ADBDD6-0242-9DD4-7997-E86B0F2294A3}"/>
              </a:ext>
            </a:extLst>
          </p:cNvPr>
          <p:cNvSpPr txBox="1"/>
          <p:nvPr/>
        </p:nvSpPr>
        <p:spPr>
          <a:xfrm>
            <a:off x="356259" y="4405746"/>
            <a:ext cx="3176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@Autowired</a:t>
            </a:r>
          </a:p>
          <a:p>
            <a:r>
              <a:rPr lang="fr-FR" dirty="0"/>
              <a:t> </a:t>
            </a:r>
            <a:r>
              <a:rPr lang="fr-FR" dirty="0" err="1"/>
              <a:t>MaClasse</a:t>
            </a:r>
            <a:r>
              <a:rPr lang="fr-FR" dirty="0"/>
              <a:t> </a:t>
            </a:r>
            <a:r>
              <a:rPr lang="fr-FR" dirty="0" err="1"/>
              <a:t>monBean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@GetMapping</a:t>
            </a:r>
          </a:p>
          <a:p>
            <a:r>
              <a:rPr lang="fr-FR" dirty="0"/>
              <a:t>Public String </a:t>
            </a:r>
            <a:r>
              <a:rPr lang="fr-FR" dirty="0" err="1"/>
              <a:t>getHello</a:t>
            </a:r>
            <a:r>
              <a:rPr lang="fr-FR" dirty="0"/>
              <a:t>(){</a:t>
            </a:r>
          </a:p>
          <a:p>
            <a:endParaRPr lang="fr-FR" dirty="0"/>
          </a:p>
          <a:p>
            <a:r>
              <a:rPr lang="fr-FR" dirty="0"/>
              <a:t>  return </a:t>
            </a:r>
            <a:r>
              <a:rPr lang="fr-FR" dirty="0" err="1"/>
              <a:t>monBean.sayHello</a:t>
            </a:r>
            <a:r>
              <a:rPr lang="fr-FR" dirty="0"/>
              <a:t>();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166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41670B8-9ECD-B09F-F214-351898F0B240}"/>
              </a:ext>
            </a:extLst>
          </p:cNvPr>
          <p:cNvSpPr txBox="1"/>
          <p:nvPr/>
        </p:nvSpPr>
        <p:spPr>
          <a:xfrm>
            <a:off x="184067" y="106878"/>
            <a:ext cx="67629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Injection de dépendances</a:t>
            </a:r>
          </a:p>
          <a:p>
            <a:endParaRPr lang="fr-FR" dirty="0"/>
          </a:p>
          <a:p>
            <a:r>
              <a:rPr lang="fr-FR" dirty="0"/>
              <a:t>Injection de dépendances par constructeur </a:t>
            </a:r>
          </a:p>
          <a:p>
            <a:endParaRPr lang="fr-FR" dirty="0"/>
          </a:p>
          <a:p>
            <a:r>
              <a:rPr lang="fr-FR" dirty="0"/>
              <a:t>Injection de dépendances  par  attributs</a:t>
            </a:r>
          </a:p>
          <a:p>
            <a:endParaRPr lang="fr-FR" dirty="0"/>
          </a:p>
          <a:p>
            <a:r>
              <a:rPr lang="fr-FR" dirty="0"/>
              <a:t>Injection de comportement par des </a:t>
            </a:r>
            <a:r>
              <a:rPr lang="fr-FR" dirty="0" err="1"/>
              <a:t>beans</a:t>
            </a:r>
            <a:endParaRPr lang="fr-FR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D4BB768-6D5E-5CFB-D84D-F3608D383B96}"/>
              </a:ext>
            </a:extLst>
          </p:cNvPr>
          <p:cNvSpPr txBox="1"/>
          <p:nvPr/>
        </p:nvSpPr>
        <p:spPr>
          <a:xfrm>
            <a:off x="629392" y="2457640"/>
            <a:ext cx="51301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Constructeur </a:t>
            </a:r>
          </a:p>
          <a:p>
            <a:endParaRPr lang="fr-FR" dirty="0"/>
          </a:p>
          <a:p>
            <a:r>
              <a:rPr lang="fr-FR" dirty="0"/>
              <a:t>     construire une classe (valeurs par défaut)</a:t>
            </a:r>
          </a:p>
          <a:p>
            <a:r>
              <a:rPr lang="fr-FR" dirty="0"/>
              <a:t>            -&gt; responsabilités de la cohérence de l’objet</a:t>
            </a:r>
          </a:p>
          <a:p>
            <a:endParaRPr lang="fr-FR" dirty="0"/>
          </a:p>
          <a:p>
            <a:r>
              <a:rPr lang="fr-FR" dirty="0"/>
              <a:t>Public class Devis{</a:t>
            </a:r>
          </a:p>
          <a:p>
            <a:endParaRPr lang="fr-FR" dirty="0"/>
          </a:p>
          <a:p>
            <a:r>
              <a:rPr lang="fr-FR" dirty="0"/>
              <a:t>     public Client </a:t>
            </a:r>
            <a:r>
              <a:rPr lang="fr-FR" dirty="0" err="1"/>
              <a:t>client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    public Devis(){</a:t>
            </a:r>
          </a:p>
          <a:p>
            <a:r>
              <a:rPr lang="fr-FR" dirty="0"/>
              <a:t>          client=new Client();</a:t>
            </a:r>
          </a:p>
          <a:p>
            <a:r>
              <a:rPr lang="fr-FR" dirty="0"/>
              <a:t>    }</a:t>
            </a:r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BC0825F-2D5C-745A-7D5E-E6101BC93A5F}"/>
              </a:ext>
            </a:extLst>
          </p:cNvPr>
          <p:cNvSpPr txBox="1"/>
          <p:nvPr/>
        </p:nvSpPr>
        <p:spPr>
          <a:xfrm>
            <a:off x="7024255" y="339436"/>
            <a:ext cx="49836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Constructeur </a:t>
            </a:r>
          </a:p>
          <a:p>
            <a:endParaRPr lang="fr-FR" dirty="0"/>
          </a:p>
          <a:p>
            <a:r>
              <a:rPr lang="fr-FR" dirty="0"/>
              <a:t>     construire une classe (valeurs par défaut)</a:t>
            </a:r>
          </a:p>
          <a:p>
            <a:r>
              <a:rPr lang="fr-FR" dirty="0"/>
              <a:t>            -&gt; responsabilités de la cohérence de l’objet</a:t>
            </a:r>
          </a:p>
          <a:p>
            <a:endParaRPr lang="fr-FR" dirty="0"/>
          </a:p>
          <a:p>
            <a:r>
              <a:rPr lang="fr-FR" dirty="0"/>
              <a:t>Public class Client{</a:t>
            </a:r>
          </a:p>
          <a:p>
            <a:endParaRPr lang="fr-FR" dirty="0"/>
          </a:p>
          <a:p>
            <a:r>
              <a:rPr lang="fr-FR" dirty="0"/>
              <a:t>     public String nom;</a:t>
            </a:r>
          </a:p>
          <a:p>
            <a:endParaRPr lang="fr-FR" dirty="0"/>
          </a:p>
          <a:p>
            <a:r>
              <a:rPr lang="fr-FR" dirty="0"/>
              <a:t>    public Client(){</a:t>
            </a:r>
          </a:p>
          <a:p>
            <a:r>
              <a:rPr lang="fr-FR" dirty="0"/>
              <a:t>          nom=‘’;</a:t>
            </a:r>
          </a:p>
          <a:p>
            <a:r>
              <a:rPr lang="fr-FR" dirty="0"/>
              <a:t>    }</a:t>
            </a:r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123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41670B8-9ECD-B09F-F214-351898F0B240}"/>
              </a:ext>
            </a:extLst>
          </p:cNvPr>
          <p:cNvSpPr txBox="1"/>
          <p:nvPr/>
        </p:nvSpPr>
        <p:spPr>
          <a:xfrm>
            <a:off x="184067" y="106878"/>
            <a:ext cx="67629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Injection de dépendances</a:t>
            </a:r>
          </a:p>
          <a:p>
            <a:endParaRPr lang="fr-FR" dirty="0"/>
          </a:p>
          <a:p>
            <a:r>
              <a:rPr lang="fr-FR" dirty="0"/>
              <a:t>Injection de dépendances par constructeur </a:t>
            </a:r>
          </a:p>
          <a:p>
            <a:endParaRPr lang="fr-FR" dirty="0"/>
          </a:p>
          <a:p>
            <a:r>
              <a:rPr lang="fr-FR" dirty="0"/>
              <a:t>Injection de dépendances  par  attributs</a:t>
            </a:r>
          </a:p>
          <a:p>
            <a:endParaRPr lang="fr-FR" dirty="0"/>
          </a:p>
          <a:p>
            <a:r>
              <a:rPr lang="fr-FR" dirty="0"/>
              <a:t>Injection de comportement par des </a:t>
            </a:r>
            <a:r>
              <a:rPr lang="fr-FR" dirty="0" err="1"/>
              <a:t>beans</a:t>
            </a:r>
            <a:endParaRPr lang="fr-FR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D4BB768-6D5E-5CFB-D84D-F3608D383B96}"/>
              </a:ext>
            </a:extLst>
          </p:cNvPr>
          <p:cNvSpPr txBox="1"/>
          <p:nvPr/>
        </p:nvSpPr>
        <p:spPr>
          <a:xfrm>
            <a:off x="629392" y="2457640"/>
            <a:ext cx="51301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Constructeur </a:t>
            </a:r>
          </a:p>
          <a:p>
            <a:endParaRPr lang="fr-FR" dirty="0"/>
          </a:p>
          <a:p>
            <a:r>
              <a:rPr lang="fr-FR" dirty="0"/>
              <a:t>     construire une classe (valeurs par défaut)</a:t>
            </a:r>
          </a:p>
          <a:p>
            <a:r>
              <a:rPr lang="fr-FR" dirty="0"/>
              <a:t>            -&gt; responsabilités de la cohérence de l’objet</a:t>
            </a:r>
          </a:p>
          <a:p>
            <a:endParaRPr lang="fr-FR" dirty="0"/>
          </a:p>
          <a:p>
            <a:r>
              <a:rPr lang="fr-FR" dirty="0"/>
              <a:t>Public class Devis{</a:t>
            </a:r>
          </a:p>
          <a:p>
            <a:endParaRPr lang="fr-FR" dirty="0"/>
          </a:p>
          <a:p>
            <a:r>
              <a:rPr lang="fr-FR" dirty="0"/>
              <a:t>     public </a:t>
            </a:r>
            <a:r>
              <a:rPr lang="fr-FR" dirty="0">
                <a:solidFill>
                  <a:srgbClr val="FF0000"/>
                </a:solidFill>
              </a:rPr>
              <a:t>Client </a:t>
            </a:r>
            <a:r>
              <a:rPr lang="fr-FR" dirty="0" err="1">
                <a:solidFill>
                  <a:srgbClr val="FF0000"/>
                </a:solidFill>
              </a:rPr>
              <a:t>client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    public Devis(Client </a:t>
            </a:r>
            <a:r>
              <a:rPr lang="fr-FR" dirty="0" err="1">
                <a:solidFill>
                  <a:schemeClr val="accent6"/>
                </a:solidFill>
              </a:rPr>
              <a:t>client</a:t>
            </a:r>
            <a:r>
              <a:rPr lang="fr-FR" dirty="0"/>
              <a:t>){</a:t>
            </a:r>
          </a:p>
          <a:p>
            <a:r>
              <a:rPr lang="fr-FR" dirty="0"/>
              <a:t>          </a:t>
            </a:r>
            <a:r>
              <a:rPr lang="fr-FR" dirty="0" err="1">
                <a:solidFill>
                  <a:srgbClr val="FF0000"/>
                </a:solidFill>
              </a:rPr>
              <a:t>this.client</a:t>
            </a:r>
            <a:r>
              <a:rPr lang="fr-FR" dirty="0"/>
              <a:t>=</a:t>
            </a:r>
            <a:r>
              <a:rPr lang="fr-FR" dirty="0">
                <a:solidFill>
                  <a:schemeClr val="accent6"/>
                </a:solidFill>
              </a:rPr>
              <a:t>client</a:t>
            </a:r>
          </a:p>
          <a:p>
            <a:r>
              <a:rPr lang="fr-FR" dirty="0"/>
              <a:t>    }</a:t>
            </a:r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8FFDF04-D4BD-7BB1-46E1-C91F1A7C29C7}"/>
              </a:ext>
            </a:extLst>
          </p:cNvPr>
          <p:cNvCxnSpPr/>
          <p:nvPr/>
        </p:nvCxnSpPr>
        <p:spPr>
          <a:xfrm>
            <a:off x="6947064" y="736270"/>
            <a:ext cx="0" cy="4957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E349781C-9539-E265-C9D9-B662B030E8C0}"/>
              </a:ext>
            </a:extLst>
          </p:cNvPr>
          <p:cNvSpPr txBox="1"/>
          <p:nvPr/>
        </p:nvSpPr>
        <p:spPr>
          <a:xfrm>
            <a:off x="7926779" y="1454727"/>
            <a:ext cx="2766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c=new Client();</a:t>
            </a:r>
          </a:p>
          <a:p>
            <a:r>
              <a:rPr lang="fr-FR" dirty="0"/>
              <a:t>//setter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Devis d=new Devis(c);</a:t>
            </a:r>
          </a:p>
        </p:txBody>
      </p:sp>
    </p:spTree>
    <p:extLst>
      <p:ext uri="{BB962C8B-B14F-4D97-AF65-F5344CB8AC3E}">
        <p14:creationId xmlns:p14="http://schemas.microsoft.com/office/powerpoint/2010/main" val="421358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41670B8-9ECD-B09F-F214-351898F0B240}"/>
              </a:ext>
            </a:extLst>
          </p:cNvPr>
          <p:cNvSpPr txBox="1"/>
          <p:nvPr/>
        </p:nvSpPr>
        <p:spPr>
          <a:xfrm>
            <a:off x="184067" y="106878"/>
            <a:ext cx="67629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Injection de dépendances</a:t>
            </a:r>
          </a:p>
          <a:p>
            <a:endParaRPr lang="fr-FR" dirty="0"/>
          </a:p>
          <a:p>
            <a:r>
              <a:rPr lang="fr-FR" dirty="0"/>
              <a:t>Injection de dépendances par constructeur </a:t>
            </a:r>
          </a:p>
          <a:p>
            <a:endParaRPr lang="fr-FR" dirty="0"/>
          </a:p>
          <a:p>
            <a:r>
              <a:rPr lang="fr-FR" dirty="0"/>
              <a:t>Injection de dépendances  par  attributs</a:t>
            </a:r>
          </a:p>
          <a:p>
            <a:endParaRPr lang="fr-FR" dirty="0"/>
          </a:p>
          <a:p>
            <a:r>
              <a:rPr lang="fr-FR" dirty="0"/>
              <a:t>Injection de comportement par des </a:t>
            </a:r>
            <a:r>
              <a:rPr lang="fr-FR" dirty="0" err="1"/>
              <a:t>beans</a:t>
            </a:r>
            <a:endParaRPr lang="fr-FR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D4BB768-6D5E-5CFB-D84D-F3608D383B96}"/>
              </a:ext>
            </a:extLst>
          </p:cNvPr>
          <p:cNvSpPr txBox="1"/>
          <p:nvPr/>
        </p:nvSpPr>
        <p:spPr>
          <a:xfrm>
            <a:off x="557675" y="2380051"/>
            <a:ext cx="51301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Constructeur </a:t>
            </a:r>
          </a:p>
          <a:p>
            <a:endParaRPr lang="fr-FR" dirty="0"/>
          </a:p>
          <a:p>
            <a:r>
              <a:rPr lang="fr-FR" dirty="0"/>
              <a:t>     construire une classe (valeurs par défaut)</a:t>
            </a:r>
          </a:p>
          <a:p>
            <a:r>
              <a:rPr lang="fr-FR" dirty="0"/>
              <a:t>            -&gt; responsabilités de la cohérence de l’objet</a:t>
            </a:r>
          </a:p>
          <a:p>
            <a:r>
              <a:rPr lang="fr-FR" dirty="0"/>
              <a:t>Public class </a:t>
            </a:r>
            <a:r>
              <a:rPr lang="fr-FR" dirty="0" err="1"/>
              <a:t>DevisService</a:t>
            </a:r>
            <a:r>
              <a:rPr lang="fr-FR" dirty="0"/>
              <a:t>{</a:t>
            </a:r>
          </a:p>
          <a:p>
            <a:endParaRPr lang="fr-FR" dirty="0"/>
          </a:p>
          <a:p>
            <a:r>
              <a:rPr lang="fr-FR" dirty="0"/>
              <a:t>     public </a:t>
            </a:r>
            <a:r>
              <a:rPr lang="fr-FR" dirty="0" err="1">
                <a:solidFill>
                  <a:srgbClr val="FF0000"/>
                </a:solidFill>
              </a:rPr>
              <a:t>IVoitureRepository</a:t>
            </a:r>
            <a:r>
              <a:rPr lang="fr-FR" dirty="0">
                <a:solidFill>
                  <a:srgbClr val="FF0000"/>
                </a:solidFill>
              </a:rPr>
              <a:t> repo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i="1" dirty="0"/>
              <a:t>    @Autowired</a:t>
            </a:r>
          </a:p>
          <a:p>
            <a:r>
              <a:rPr lang="fr-FR" dirty="0"/>
              <a:t>    public Devis(</a:t>
            </a:r>
            <a:r>
              <a:rPr lang="fr-FR" dirty="0" err="1">
                <a:solidFill>
                  <a:schemeClr val="accent6"/>
                </a:solidFill>
              </a:rPr>
              <a:t>IVoitureRepository</a:t>
            </a:r>
            <a:r>
              <a:rPr lang="fr-FR" dirty="0"/>
              <a:t> </a:t>
            </a:r>
            <a:r>
              <a:rPr lang="fr-FR" dirty="0">
                <a:solidFill>
                  <a:schemeClr val="accent6"/>
                </a:solidFill>
              </a:rPr>
              <a:t>repo, </a:t>
            </a:r>
            <a:r>
              <a:rPr lang="fr-FR" dirty="0" err="1">
                <a:solidFill>
                  <a:schemeClr val="accent6"/>
                </a:solidFill>
              </a:rPr>
              <a:t>ServiceMail</a:t>
            </a:r>
            <a:r>
              <a:rPr lang="fr-FR" dirty="0">
                <a:solidFill>
                  <a:schemeClr val="accent6"/>
                </a:solidFill>
              </a:rPr>
              <a:t> mail, </a:t>
            </a:r>
            <a:r>
              <a:rPr lang="fr-FR" dirty="0" err="1">
                <a:solidFill>
                  <a:schemeClr val="accent6"/>
                </a:solidFill>
              </a:rPr>
              <a:t>ServiceFinancier</a:t>
            </a:r>
            <a:r>
              <a:rPr lang="fr-FR" dirty="0">
                <a:solidFill>
                  <a:schemeClr val="accent6"/>
                </a:solidFill>
              </a:rPr>
              <a:t> finance, </a:t>
            </a:r>
            <a:r>
              <a:rPr lang="fr-FR" dirty="0" err="1">
                <a:solidFill>
                  <a:schemeClr val="accent6"/>
                </a:solidFill>
              </a:rPr>
              <a:t>ProduitService</a:t>
            </a:r>
            <a:r>
              <a:rPr lang="fr-FR" dirty="0">
                <a:solidFill>
                  <a:schemeClr val="accent6"/>
                </a:solidFill>
              </a:rPr>
              <a:t> produit</a:t>
            </a:r>
            <a:r>
              <a:rPr lang="fr-FR" dirty="0"/>
              <a:t>){</a:t>
            </a:r>
          </a:p>
          <a:p>
            <a:r>
              <a:rPr lang="fr-FR" dirty="0"/>
              <a:t>          </a:t>
            </a:r>
            <a:r>
              <a:rPr lang="fr-FR" dirty="0" err="1">
                <a:solidFill>
                  <a:srgbClr val="FF0000"/>
                </a:solidFill>
              </a:rPr>
              <a:t>this.repo</a:t>
            </a:r>
            <a:r>
              <a:rPr lang="fr-FR" dirty="0"/>
              <a:t>=</a:t>
            </a:r>
            <a:r>
              <a:rPr lang="fr-FR" dirty="0">
                <a:solidFill>
                  <a:schemeClr val="accent6"/>
                </a:solidFill>
              </a:rPr>
              <a:t>repo</a:t>
            </a:r>
          </a:p>
          <a:p>
            <a:r>
              <a:rPr lang="fr-FR" dirty="0">
                <a:solidFill>
                  <a:schemeClr val="accent6"/>
                </a:solidFill>
              </a:rPr>
              <a:t>         </a:t>
            </a:r>
            <a:r>
              <a:rPr lang="fr-FR" dirty="0" err="1">
                <a:solidFill>
                  <a:schemeClr val="accent6"/>
                </a:solidFill>
              </a:rPr>
              <a:t>This.serviceMail</a:t>
            </a:r>
            <a:r>
              <a:rPr lang="fr-FR" dirty="0">
                <a:solidFill>
                  <a:schemeClr val="accent6"/>
                </a:solidFill>
              </a:rPr>
              <a:t>=mail,</a:t>
            </a:r>
          </a:p>
          <a:p>
            <a:r>
              <a:rPr lang="fr-FR" dirty="0"/>
              <a:t>    }</a:t>
            </a:r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8FFDF04-D4BD-7BB1-46E1-C91F1A7C29C7}"/>
              </a:ext>
            </a:extLst>
          </p:cNvPr>
          <p:cNvCxnSpPr/>
          <p:nvPr/>
        </p:nvCxnSpPr>
        <p:spPr>
          <a:xfrm>
            <a:off x="6947064" y="736270"/>
            <a:ext cx="0" cy="4957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E349781C-9539-E265-C9D9-B662B030E8C0}"/>
              </a:ext>
            </a:extLst>
          </p:cNvPr>
          <p:cNvSpPr txBox="1"/>
          <p:nvPr/>
        </p:nvSpPr>
        <p:spPr>
          <a:xfrm>
            <a:off x="7131132" y="899574"/>
            <a:ext cx="5060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SANS SPRING </a:t>
            </a:r>
          </a:p>
          <a:p>
            <a:endParaRPr lang="fr-FR" dirty="0"/>
          </a:p>
          <a:p>
            <a:r>
              <a:rPr lang="fr-FR" dirty="0" err="1"/>
              <a:t>IVoitureRepository</a:t>
            </a:r>
            <a:r>
              <a:rPr lang="fr-FR" dirty="0"/>
              <a:t> repo=new </a:t>
            </a:r>
            <a:r>
              <a:rPr lang="fr-FR" dirty="0" err="1"/>
              <a:t>VoitureRepository</a:t>
            </a:r>
            <a:r>
              <a:rPr lang="fr-FR" dirty="0"/>
              <a:t>();</a:t>
            </a:r>
          </a:p>
          <a:p>
            <a:r>
              <a:rPr lang="fr-FR" dirty="0" err="1"/>
              <a:t>ServiceFinancier</a:t>
            </a:r>
            <a:r>
              <a:rPr lang="fr-FR" dirty="0"/>
              <a:t> finance=new </a:t>
            </a:r>
            <a:r>
              <a:rPr lang="fr-FR" dirty="0" err="1"/>
              <a:t>ServiceFinance</a:t>
            </a:r>
            <a:r>
              <a:rPr lang="fr-FR" dirty="0"/>
              <a:t>()</a:t>
            </a:r>
          </a:p>
          <a:p>
            <a:r>
              <a:rPr lang="fr-FR" dirty="0"/>
              <a:t>…</a:t>
            </a:r>
          </a:p>
          <a:p>
            <a:r>
              <a:rPr lang="fr-FR" dirty="0"/>
              <a:t>Devis d =new Devis (repo, finance,…)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EFB10D-8E92-3CD2-1CFF-C37B9A12D5E2}"/>
              </a:ext>
            </a:extLst>
          </p:cNvPr>
          <p:cNvSpPr txBox="1"/>
          <p:nvPr/>
        </p:nvSpPr>
        <p:spPr>
          <a:xfrm>
            <a:off x="7548206" y="4244575"/>
            <a:ext cx="3364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 permet de s’occuper des responsabilités primaires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D94899-7F52-BFBC-BBDB-411C7A8E0DBF}"/>
              </a:ext>
            </a:extLst>
          </p:cNvPr>
          <p:cNvSpPr txBox="1"/>
          <p:nvPr/>
        </p:nvSpPr>
        <p:spPr>
          <a:xfrm>
            <a:off x="7339105" y="366938"/>
            <a:ext cx="280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APPELANT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8B8CA3E-ED0C-8AAA-E012-2BBA6CCD62B5}"/>
              </a:ext>
            </a:extLst>
          </p:cNvPr>
          <p:cNvSpPr txBox="1"/>
          <p:nvPr/>
        </p:nvSpPr>
        <p:spPr>
          <a:xfrm>
            <a:off x="7067177" y="2849073"/>
            <a:ext cx="5060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SPRING</a:t>
            </a:r>
          </a:p>
          <a:p>
            <a:endParaRPr lang="fr-FR" dirty="0"/>
          </a:p>
          <a:p>
            <a:r>
              <a:rPr lang="fr-FR" dirty="0"/>
              <a:t>@Autowired</a:t>
            </a:r>
          </a:p>
          <a:p>
            <a:r>
              <a:rPr lang="fr-FR" dirty="0"/>
              <a:t>Devis d;</a:t>
            </a:r>
          </a:p>
        </p:txBody>
      </p:sp>
    </p:spTree>
    <p:extLst>
      <p:ext uri="{BB962C8B-B14F-4D97-AF65-F5344CB8AC3E}">
        <p14:creationId xmlns:p14="http://schemas.microsoft.com/office/powerpoint/2010/main" val="248082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8FFDF04-D4BD-7BB1-46E1-C91F1A7C29C7}"/>
              </a:ext>
            </a:extLst>
          </p:cNvPr>
          <p:cNvCxnSpPr>
            <a:cxnSpLocks/>
          </p:cNvCxnSpPr>
          <p:nvPr/>
        </p:nvCxnSpPr>
        <p:spPr>
          <a:xfrm>
            <a:off x="5417087" y="566678"/>
            <a:ext cx="0" cy="4411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A024772-08D6-BC12-F58F-029C510564D7}"/>
              </a:ext>
            </a:extLst>
          </p:cNvPr>
          <p:cNvSpPr txBox="1"/>
          <p:nvPr/>
        </p:nvSpPr>
        <p:spPr>
          <a:xfrm>
            <a:off x="356261" y="611579"/>
            <a:ext cx="5177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ProduitServiceImpl</a:t>
            </a:r>
            <a:r>
              <a:rPr lang="fr-FR" dirty="0"/>
              <a:t> </a:t>
            </a:r>
            <a:r>
              <a:rPr lang="fr-FR" dirty="0" err="1"/>
              <a:t>implements</a:t>
            </a:r>
            <a:r>
              <a:rPr lang="fr-FR" dirty="0"/>
              <a:t> </a:t>
            </a:r>
            <a:r>
              <a:rPr lang="fr-FR" dirty="0" err="1"/>
              <a:t>IProduitService</a:t>
            </a:r>
            <a:r>
              <a:rPr lang="fr-FR" dirty="0"/>
              <a:t>{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    @Autowired</a:t>
            </a:r>
          </a:p>
          <a:p>
            <a:r>
              <a:rPr lang="fr-FR" dirty="0"/>
              <a:t>     </a:t>
            </a:r>
            <a:r>
              <a:rPr lang="fr-FR" dirty="0" err="1"/>
              <a:t>IProduitDao</a:t>
            </a:r>
            <a:r>
              <a:rPr lang="fr-FR" dirty="0"/>
              <a:t> dao;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   //méthodes</a:t>
            </a:r>
          </a:p>
          <a:p>
            <a:r>
              <a:rPr lang="fr-FR" dirty="0"/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37A01A2-8BBE-4FB7-511B-0B39F5E96A8F}"/>
              </a:ext>
            </a:extLst>
          </p:cNvPr>
          <p:cNvSpPr txBox="1"/>
          <p:nvPr/>
        </p:nvSpPr>
        <p:spPr>
          <a:xfrm>
            <a:off x="6410349" y="566678"/>
            <a:ext cx="54982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ProduitServiceImpl</a:t>
            </a:r>
            <a:r>
              <a:rPr lang="fr-FR" dirty="0"/>
              <a:t> </a:t>
            </a:r>
            <a:r>
              <a:rPr lang="fr-FR" dirty="0" err="1"/>
              <a:t>implements</a:t>
            </a:r>
            <a:r>
              <a:rPr lang="fr-FR" dirty="0"/>
              <a:t> </a:t>
            </a:r>
            <a:r>
              <a:rPr lang="fr-FR" dirty="0" err="1"/>
              <a:t>IProduitService</a:t>
            </a:r>
            <a:r>
              <a:rPr lang="fr-FR" dirty="0"/>
              <a:t>{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   </a:t>
            </a:r>
            <a:r>
              <a:rPr lang="fr-FR" dirty="0" err="1">
                <a:solidFill>
                  <a:schemeClr val="accent6"/>
                </a:solidFill>
              </a:rPr>
              <a:t>IProduitDao</a:t>
            </a:r>
            <a:r>
              <a:rPr lang="fr-FR" dirty="0">
                <a:solidFill>
                  <a:schemeClr val="accent6"/>
                </a:solidFill>
              </a:rPr>
              <a:t> dao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@Autowired</a:t>
            </a:r>
          </a:p>
          <a:p>
            <a:r>
              <a:rPr lang="fr-FR" dirty="0"/>
              <a:t>Public  </a:t>
            </a:r>
            <a:r>
              <a:rPr lang="fr-FR" dirty="0" err="1">
                <a:solidFill>
                  <a:schemeClr val="accent1"/>
                </a:solidFill>
              </a:rPr>
              <a:t>ProduitServiceImpl</a:t>
            </a:r>
            <a:r>
              <a:rPr lang="fr-FR" dirty="0"/>
              <a:t>(</a:t>
            </a:r>
            <a:r>
              <a:rPr lang="fr-FR" dirty="0" err="1"/>
              <a:t>IProduitDao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dao</a:t>
            </a:r>
            <a:r>
              <a:rPr lang="fr-FR" dirty="0"/>
              <a:t>){</a:t>
            </a:r>
          </a:p>
          <a:p>
            <a:r>
              <a:rPr lang="fr-FR" dirty="0"/>
              <a:t>      </a:t>
            </a:r>
            <a:r>
              <a:rPr lang="fr-FR" dirty="0" err="1">
                <a:solidFill>
                  <a:schemeClr val="accent6"/>
                </a:solidFill>
              </a:rPr>
              <a:t>this.dao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/>
              <a:t>=</a:t>
            </a:r>
            <a:r>
              <a:rPr lang="fr-FR" dirty="0">
                <a:solidFill>
                  <a:schemeClr val="accent2"/>
                </a:solidFill>
              </a:rPr>
              <a:t>dao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    //méthodes</a:t>
            </a:r>
          </a:p>
          <a:p>
            <a:r>
              <a:rPr lang="fr-FR" dirty="0"/>
              <a:t>}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3D704E-22B7-E264-B780-BFA043F55B01}"/>
              </a:ext>
            </a:extLst>
          </p:cNvPr>
          <p:cNvSpPr txBox="1"/>
          <p:nvPr/>
        </p:nvSpPr>
        <p:spPr>
          <a:xfrm>
            <a:off x="1169719" y="4292930"/>
            <a:ext cx="179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 attributs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3E5C977-F8AE-E1F3-28E5-815E6C66CA80}"/>
              </a:ext>
            </a:extLst>
          </p:cNvPr>
          <p:cNvSpPr txBox="1"/>
          <p:nvPr/>
        </p:nvSpPr>
        <p:spPr>
          <a:xfrm>
            <a:off x="7972301" y="4005943"/>
            <a:ext cx="179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 constructeur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2105A15-9BA7-8D8E-E089-A641A9F38E6F}"/>
              </a:ext>
            </a:extLst>
          </p:cNvPr>
          <p:cNvSpPr txBox="1"/>
          <p:nvPr/>
        </p:nvSpPr>
        <p:spPr>
          <a:xfrm>
            <a:off x="400424" y="5408706"/>
            <a:ext cx="3830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APPELANT</a:t>
            </a:r>
          </a:p>
          <a:p>
            <a:endParaRPr lang="fr-FR" dirty="0"/>
          </a:p>
          <a:p>
            <a:r>
              <a:rPr lang="fr-FR" dirty="0"/>
              <a:t>@Autowired</a:t>
            </a:r>
          </a:p>
          <a:p>
            <a:r>
              <a:rPr lang="fr-FR" dirty="0" err="1"/>
              <a:t>IProduitService</a:t>
            </a:r>
            <a:r>
              <a:rPr lang="fr-FR" dirty="0"/>
              <a:t> service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C99CAC5-4703-2FD9-73C4-8C1B1E59F704}"/>
              </a:ext>
            </a:extLst>
          </p:cNvPr>
          <p:cNvSpPr txBox="1"/>
          <p:nvPr/>
        </p:nvSpPr>
        <p:spPr>
          <a:xfrm>
            <a:off x="6511365" y="5334000"/>
            <a:ext cx="3830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APPELANT</a:t>
            </a:r>
          </a:p>
          <a:p>
            <a:endParaRPr lang="fr-FR" dirty="0"/>
          </a:p>
          <a:p>
            <a:r>
              <a:rPr lang="fr-FR" dirty="0"/>
              <a:t>@Autowired</a:t>
            </a:r>
          </a:p>
          <a:p>
            <a:r>
              <a:rPr lang="fr-FR" dirty="0" err="1"/>
              <a:t>IProduitService</a:t>
            </a:r>
            <a:r>
              <a:rPr lang="fr-FR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274469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49392C5-6301-1BAD-2FBF-7EEA96C00778}"/>
              </a:ext>
            </a:extLst>
          </p:cNvPr>
          <p:cNvSpPr txBox="1"/>
          <p:nvPr/>
        </p:nvSpPr>
        <p:spPr>
          <a:xfrm>
            <a:off x="160316" y="270070"/>
            <a:ext cx="79861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Injection de dépendance (comportement) par Bean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On demande plus a Spring de fournir l’implémentation ou une instance d’une classe</a:t>
            </a:r>
          </a:p>
          <a:p>
            <a:endParaRPr lang="fr-FR" dirty="0"/>
          </a:p>
          <a:p>
            <a:r>
              <a:rPr lang="fr-FR" dirty="0" err="1"/>
              <a:t>TypeRetour</a:t>
            </a:r>
            <a:r>
              <a:rPr lang="fr-FR" dirty="0"/>
              <a:t> </a:t>
            </a:r>
            <a:r>
              <a:rPr lang="fr-FR" dirty="0" err="1"/>
              <a:t>nomMethode</a:t>
            </a:r>
            <a:r>
              <a:rPr lang="fr-FR" dirty="0"/>
              <a:t>(</a:t>
            </a:r>
            <a:r>
              <a:rPr lang="fr-FR" dirty="0" err="1"/>
              <a:t>ParametreEntrants</a:t>
            </a:r>
            <a:r>
              <a:rPr lang="fr-FR" dirty="0"/>
              <a:t>){</a:t>
            </a:r>
          </a:p>
          <a:p>
            <a:r>
              <a:rPr lang="fr-FR" dirty="0"/>
              <a:t>       //Algo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Type : </a:t>
            </a:r>
          </a:p>
          <a:p>
            <a:r>
              <a:rPr lang="fr-FR" dirty="0"/>
              <a:t>Types primitifs</a:t>
            </a:r>
          </a:p>
          <a:p>
            <a:r>
              <a:rPr lang="fr-FR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195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49392C5-6301-1BAD-2FBF-7EEA96C00778}"/>
              </a:ext>
            </a:extLst>
          </p:cNvPr>
          <p:cNvSpPr txBox="1"/>
          <p:nvPr/>
        </p:nvSpPr>
        <p:spPr>
          <a:xfrm>
            <a:off x="160316" y="270070"/>
            <a:ext cx="79861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Public </a:t>
            </a:r>
            <a:r>
              <a:rPr lang="fr-FR" dirty="0" err="1"/>
              <a:t>MaClasse</a:t>
            </a:r>
            <a:r>
              <a:rPr lang="fr-FR" dirty="0"/>
              <a:t>{</a:t>
            </a:r>
          </a:p>
          <a:p>
            <a:endParaRPr lang="fr-FR" dirty="0"/>
          </a:p>
          <a:p>
            <a:r>
              <a:rPr lang="fr-FR" dirty="0"/>
              <a:t>     public String </a:t>
            </a:r>
            <a:r>
              <a:rPr lang="fr-FR" dirty="0" err="1"/>
              <a:t>sayHello</a:t>
            </a:r>
            <a:r>
              <a:rPr lang="fr-FR" dirty="0"/>
              <a:t>(){</a:t>
            </a:r>
          </a:p>
          <a:p>
            <a:endParaRPr lang="fr-FR" dirty="0"/>
          </a:p>
          <a:p>
            <a:r>
              <a:rPr lang="fr-FR" dirty="0"/>
              <a:t>      return « hello »;</a:t>
            </a:r>
          </a:p>
          <a:p>
            <a:r>
              <a:rPr lang="fr-FR" dirty="0"/>
              <a:t>    }</a:t>
            </a:r>
          </a:p>
          <a:p>
            <a:r>
              <a:rPr lang="fr-FR" dirty="0"/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6DD845-2319-5147-DF4C-DC53D25CA9F5}"/>
              </a:ext>
            </a:extLst>
          </p:cNvPr>
          <p:cNvSpPr txBox="1"/>
          <p:nvPr/>
        </p:nvSpPr>
        <p:spPr>
          <a:xfrm>
            <a:off x="5867896" y="87707"/>
            <a:ext cx="60950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Public </a:t>
            </a:r>
            <a:r>
              <a:rPr lang="fr-FR" dirty="0" err="1"/>
              <a:t>MaClasseAppelante</a:t>
            </a:r>
            <a:r>
              <a:rPr lang="fr-FR" dirty="0"/>
              <a:t>{</a:t>
            </a:r>
          </a:p>
          <a:p>
            <a:endParaRPr lang="fr-FR" dirty="0"/>
          </a:p>
          <a:p>
            <a:r>
              <a:rPr lang="fr-FR" dirty="0"/>
              <a:t>     public </a:t>
            </a:r>
            <a:r>
              <a:rPr lang="fr-FR" dirty="0" err="1">
                <a:solidFill>
                  <a:schemeClr val="accent1"/>
                </a:solidFill>
              </a:rPr>
              <a:t>MaClasse</a:t>
            </a:r>
            <a:r>
              <a:rPr lang="fr-FR" dirty="0"/>
              <a:t> </a:t>
            </a:r>
            <a:r>
              <a:rPr lang="fr-FR" dirty="0" err="1"/>
              <a:t>createInstanceMaClasse</a:t>
            </a:r>
            <a:r>
              <a:rPr lang="fr-FR" dirty="0"/>
              <a:t>(){</a:t>
            </a:r>
          </a:p>
          <a:p>
            <a:endParaRPr lang="fr-FR" dirty="0"/>
          </a:p>
          <a:p>
            <a:r>
              <a:rPr lang="fr-FR" dirty="0"/>
              <a:t>      return </a:t>
            </a:r>
            <a:r>
              <a:rPr lang="fr-FR" dirty="0">
                <a:solidFill>
                  <a:schemeClr val="accent6"/>
                </a:solidFill>
              </a:rPr>
              <a:t>new </a:t>
            </a:r>
            <a:r>
              <a:rPr lang="fr-FR" dirty="0" err="1">
                <a:solidFill>
                  <a:schemeClr val="accent6"/>
                </a:solidFill>
              </a:rPr>
              <a:t>MaCLasse</a:t>
            </a:r>
            <a:r>
              <a:rPr lang="fr-FR" dirty="0"/>
              <a:t>();</a:t>
            </a:r>
          </a:p>
          <a:p>
            <a:r>
              <a:rPr lang="fr-FR" dirty="0"/>
              <a:t>    }</a:t>
            </a:r>
          </a:p>
          <a:p>
            <a:endParaRPr lang="fr-FR" dirty="0"/>
          </a:p>
          <a:p>
            <a:r>
              <a:rPr lang="fr-FR" dirty="0"/>
              <a:t>OU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1"/>
                </a:solidFill>
              </a:rPr>
              <a:t>MaClasse</a:t>
            </a:r>
            <a:r>
              <a:rPr lang="fr-FR" dirty="0"/>
              <a:t> </a:t>
            </a:r>
            <a:r>
              <a:rPr lang="fr-FR" dirty="0" err="1"/>
              <a:t>createInstanceMaClasse</a:t>
            </a:r>
            <a:r>
              <a:rPr lang="fr-FR" dirty="0"/>
              <a:t>= </a:t>
            </a:r>
            <a:r>
              <a:rPr lang="fr-FR" dirty="0">
                <a:solidFill>
                  <a:schemeClr val="accent6"/>
                </a:solidFill>
              </a:rPr>
              <a:t>new </a:t>
            </a:r>
            <a:r>
              <a:rPr lang="fr-FR" dirty="0" err="1">
                <a:solidFill>
                  <a:schemeClr val="accent6"/>
                </a:solidFill>
              </a:rPr>
              <a:t>MaClasse</a:t>
            </a:r>
            <a:r>
              <a:rPr lang="fr-FR" dirty="0">
                <a:solidFill>
                  <a:schemeClr val="accent6"/>
                </a:solidFill>
              </a:rPr>
              <a:t>()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6A2F9A-7D29-AE93-4AE2-6A7C1ED48EEF}"/>
              </a:ext>
            </a:extLst>
          </p:cNvPr>
          <p:cNvSpPr txBox="1"/>
          <p:nvPr/>
        </p:nvSpPr>
        <p:spPr>
          <a:xfrm>
            <a:off x="242951" y="3429000"/>
            <a:ext cx="60950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@Configuration</a:t>
            </a:r>
          </a:p>
          <a:p>
            <a:r>
              <a:rPr lang="fr-FR" dirty="0"/>
              <a:t>Public </a:t>
            </a:r>
            <a:r>
              <a:rPr lang="fr-FR" dirty="0" err="1"/>
              <a:t>BeanConfiguration</a:t>
            </a:r>
            <a:r>
              <a:rPr lang="fr-FR" dirty="0"/>
              <a:t>{</a:t>
            </a:r>
          </a:p>
          <a:p>
            <a:endParaRPr lang="fr-FR" dirty="0"/>
          </a:p>
          <a:p>
            <a:r>
              <a:rPr lang="fr-FR" dirty="0"/>
              <a:t>    @Bean</a:t>
            </a:r>
          </a:p>
          <a:p>
            <a:r>
              <a:rPr lang="fr-FR" dirty="0"/>
              <a:t>     public </a:t>
            </a:r>
            <a:r>
              <a:rPr lang="fr-FR" dirty="0" err="1">
                <a:solidFill>
                  <a:schemeClr val="accent1"/>
                </a:solidFill>
              </a:rPr>
              <a:t>MaClasse</a:t>
            </a:r>
            <a:r>
              <a:rPr lang="fr-FR" dirty="0"/>
              <a:t> </a:t>
            </a:r>
            <a:r>
              <a:rPr lang="fr-FR" dirty="0" err="1"/>
              <a:t>createInstanceMaClasse</a:t>
            </a:r>
            <a:r>
              <a:rPr lang="fr-FR" dirty="0"/>
              <a:t>(){</a:t>
            </a:r>
          </a:p>
          <a:p>
            <a:r>
              <a:rPr lang="fr-FR" dirty="0"/>
              <a:t>       </a:t>
            </a:r>
          </a:p>
          <a:p>
            <a:r>
              <a:rPr lang="fr-FR" dirty="0"/>
              <a:t>      return </a:t>
            </a:r>
            <a:r>
              <a:rPr lang="fr-FR" dirty="0">
                <a:solidFill>
                  <a:schemeClr val="accent6"/>
                </a:solidFill>
              </a:rPr>
              <a:t>new </a:t>
            </a:r>
            <a:r>
              <a:rPr lang="fr-FR" dirty="0" err="1">
                <a:solidFill>
                  <a:schemeClr val="accent6"/>
                </a:solidFill>
              </a:rPr>
              <a:t>MaClasse</a:t>
            </a:r>
            <a:r>
              <a:rPr lang="fr-FR" dirty="0"/>
              <a:t>();</a:t>
            </a:r>
          </a:p>
          <a:p>
            <a:r>
              <a:rPr lang="fr-FR" dirty="0"/>
              <a:t>    }</a:t>
            </a:r>
          </a:p>
          <a:p>
            <a:endParaRPr lang="fr-FR" dirty="0"/>
          </a:p>
          <a:p>
            <a:r>
              <a:rPr lang="fr-FR" dirty="0"/>
              <a:t>OU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1"/>
                </a:solidFill>
              </a:rPr>
              <a:t>MaClasse</a:t>
            </a:r>
            <a:r>
              <a:rPr lang="fr-FR" dirty="0"/>
              <a:t> </a:t>
            </a:r>
            <a:r>
              <a:rPr lang="fr-FR" dirty="0" err="1"/>
              <a:t>createInstanceMaClasse</a:t>
            </a:r>
            <a:r>
              <a:rPr lang="fr-FR" dirty="0"/>
              <a:t>= </a:t>
            </a:r>
            <a:r>
              <a:rPr lang="fr-FR" dirty="0">
                <a:solidFill>
                  <a:schemeClr val="accent6"/>
                </a:solidFill>
              </a:rPr>
              <a:t>new </a:t>
            </a:r>
            <a:r>
              <a:rPr lang="fr-FR" dirty="0" err="1">
                <a:solidFill>
                  <a:schemeClr val="accent6"/>
                </a:solidFill>
              </a:rPr>
              <a:t>MaClasse</a:t>
            </a:r>
            <a:r>
              <a:rPr lang="fr-FR" dirty="0">
                <a:solidFill>
                  <a:schemeClr val="accent6"/>
                </a:solidFill>
              </a:rPr>
              <a:t>()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F4EB73-5229-41DC-3854-2F3ED828EF59}"/>
              </a:ext>
            </a:extLst>
          </p:cNvPr>
          <p:cNvSpPr txBox="1"/>
          <p:nvPr/>
        </p:nvSpPr>
        <p:spPr>
          <a:xfrm>
            <a:off x="6096000" y="3530699"/>
            <a:ext cx="50252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Public class </a:t>
            </a:r>
            <a:r>
              <a:rPr lang="fr-FR" dirty="0" err="1"/>
              <a:t>monController</a:t>
            </a:r>
            <a:r>
              <a:rPr lang="fr-FR" dirty="0"/>
              <a:t>{</a:t>
            </a:r>
          </a:p>
          <a:p>
            <a:r>
              <a:rPr lang="fr-FR" dirty="0"/>
              <a:t>  @Autowired </a:t>
            </a:r>
          </a:p>
          <a:p>
            <a:r>
              <a:rPr lang="fr-FR" dirty="0"/>
              <a:t>  </a:t>
            </a:r>
            <a:r>
              <a:rPr lang="fr-FR" dirty="0" err="1"/>
              <a:t>MaClasse</a:t>
            </a:r>
            <a:r>
              <a:rPr lang="fr-FR" dirty="0"/>
              <a:t> </a:t>
            </a:r>
            <a:r>
              <a:rPr lang="fr-FR" dirty="0" err="1"/>
              <a:t>createInstanceMaClasse</a:t>
            </a:r>
            <a:endParaRPr lang="fr-FR" dirty="0"/>
          </a:p>
          <a:p>
            <a:r>
              <a:rPr lang="fr-FR" dirty="0"/>
              <a:t>  </a:t>
            </a:r>
          </a:p>
          <a:p>
            <a:r>
              <a:rPr lang="fr-FR" dirty="0"/>
              <a:t> OU</a:t>
            </a:r>
          </a:p>
          <a:p>
            <a:r>
              <a:rPr lang="fr-FR" dirty="0"/>
              <a:t> </a:t>
            </a:r>
            <a:r>
              <a:rPr lang="fr-FR" dirty="0" err="1"/>
              <a:t>MaClasse</a:t>
            </a:r>
            <a:r>
              <a:rPr lang="fr-FR" dirty="0"/>
              <a:t> classe;</a:t>
            </a:r>
          </a:p>
          <a:p>
            <a:r>
              <a:rPr lang="fr-FR" dirty="0"/>
              <a:t> public </a:t>
            </a:r>
            <a:r>
              <a:rPr lang="fr-FR" dirty="0" err="1"/>
              <a:t>monController</a:t>
            </a:r>
            <a:r>
              <a:rPr lang="fr-FR" dirty="0"/>
              <a:t>(</a:t>
            </a:r>
            <a:r>
              <a:rPr lang="fr-FR" dirty="0" err="1"/>
              <a:t>MaClasse</a:t>
            </a:r>
            <a:r>
              <a:rPr lang="fr-FR" dirty="0"/>
              <a:t> class)</a:t>
            </a:r>
          </a:p>
          <a:p>
            <a:r>
              <a:rPr lang="fr-FR" dirty="0"/>
              <a:t>   </a:t>
            </a:r>
            <a:r>
              <a:rPr lang="fr-FR" dirty="0" err="1"/>
              <a:t>this.classe</a:t>
            </a:r>
            <a:r>
              <a:rPr lang="fr-FR" dirty="0"/>
              <a:t>=classe;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665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26A2F9A-7D29-AE93-4AE2-6A7C1ED48EEF}"/>
              </a:ext>
            </a:extLst>
          </p:cNvPr>
          <p:cNvSpPr txBox="1"/>
          <p:nvPr/>
        </p:nvSpPr>
        <p:spPr>
          <a:xfrm>
            <a:off x="979221" y="982684"/>
            <a:ext cx="556408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@Configuration</a:t>
            </a:r>
          </a:p>
          <a:p>
            <a:r>
              <a:rPr lang="fr-FR" dirty="0"/>
              <a:t>Public </a:t>
            </a:r>
            <a:r>
              <a:rPr lang="fr-FR" dirty="0" err="1"/>
              <a:t>BeanConfiguration</a:t>
            </a:r>
            <a:r>
              <a:rPr lang="fr-FR" dirty="0"/>
              <a:t>{</a:t>
            </a:r>
          </a:p>
          <a:p>
            <a:endParaRPr lang="fr-FR" dirty="0"/>
          </a:p>
          <a:p>
            <a:r>
              <a:rPr lang="fr-FR" dirty="0"/>
              <a:t>    @Bean</a:t>
            </a:r>
          </a:p>
          <a:p>
            <a:r>
              <a:rPr lang="fr-FR" dirty="0"/>
              <a:t>     public </a:t>
            </a:r>
            <a:r>
              <a:rPr lang="fr-FR" dirty="0" err="1">
                <a:solidFill>
                  <a:schemeClr val="accent1"/>
                </a:solidFill>
              </a:rPr>
              <a:t>void</a:t>
            </a:r>
            <a:r>
              <a:rPr lang="fr-FR" dirty="0"/>
              <a:t> </a:t>
            </a:r>
            <a:r>
              <a:rPr lang="fr-FR" dirty="0" err="1"/>
              <a:t>ckeckLicence</a:t>
            </a:r>
            <a:r>
              <a:rPr lang="fr-FR" dirty="0"/>
              <a:t>(){</a:t>
            </a:r>
          </a:p>
          <a:p>
            <a:endParaRPr lang="fr-FR" dirty="0"/>
          </a:p>
          <a:p>
            <a:r>
              <a:rPr lang="fr-FR" dirty="0"/>
              <a:t>     </a:t>
            </a:r>
          </a:p>
          <a:p>
            <a:r>
              <a:rPr lang="fr-FR" dirty="0"/>
              <a:t>          if(!</a:t>
            </a:r>
            <a:r>
              <a:rPr lang="fr-FR" dirty="0" err="1"/>
              <a:t>validLicence</a:t>
            </a:r>
            <a:r>
              <a:rPr lang="fr-FR" dirty="0"/>
              <a:t>){</a:t>
            </a:r>
          </a:p>
          <a:p>
            <a:r>
              <a:rPr lang="fr-FR" dirty="0"/>
              <a:t>     </a:t>
            </a:r>
          </a:p>
          <a:p>
            <a:r>
              <a:rPr lang="fr-FR" dirty="0"/>
              <a:t>          </a:t>
            </a:r>
            <a:r>
              <a:rPr lang="fr-FR" dirty="0" err="1"/>
              <a:t>throw</a:t>
            </a:r>
            <a:r>
              <a:rPr lang="fr-FR" dirty="0"/>
              <a:t> </a:t>
            </a:r>
            <a:r>
              <a:rPr lang="fr-FR" dirty="0" err="1"/>
              <a:t>LicenseException</a:t>
            </a:r>
            <a:r>
              <a:rPr lang="fr-FR" dirty="0"/>
              <a:t>();</a:t>
            </a:r>
          </a:p>
          <a:p>
            <a:r>
              <a:rPr lang="fr-FR" dirty="0"/>
              <a:t>     }</a:t>
            </a:r>
          </a:p>
          <a:p>
            <a:endParaRPr lang="fr-FR" dirty="0"/>
          </a:p>
          <a:p>
            <a:r>
              <a:rPr lang="fr-FR" dirty="0"/>
              <a:t>           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60933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587</Words>
  <Application>Microsoft Office PowerPoint</Application>
  <PresentationFormat>Grand écran</PresentationFormat>
  <Paragraphs>217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 montauban</dc:creator>
  <cp:lastModifiedBy>seb montauban</cp:lastModifiedBy>
  <cp:revision>1</cp:revision>
  <dcterms:created xsi:type="dcterms:W3CDTF">2022-12-08T08:32:14Z</dcterms:created>
  <dcterms:modified xsi:type="dcterms:W3CDTF">2022-12-08T16:21:49Z</dcterms:modified>
</cp:coreProperties>
</file>