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 montauban" userId="77a5d6b001563f4f" providerId="LiveId" clId="{403E44D6-BF23-4F09-BE4F-C51CBBF0F946}"/>
    <pc:docChg chg="undo custSel delSld modSld sldOrd">
      <pc:chgData name="seb montauban" userId="77a5d6b001563f4f" providerId="LiveId" clId="{403E44D6-BF23-4F09-BE4F-C51CBBF0F946}" dt="2022-12-16T15:37:23.610" v="46" actId="20577"/>
      <pc:docMkLst>
        <pc:docMk/>
      </pc:docMkLst>
      <pc:sldChg chg="del">
        <pc:chgData name="seb montauban" userId="77a5d6b001563f4f" providerId="LiveId" clId="{403E44D6-BF23-4F09-BE4F-C51CBBF0F946}" dt="2022-12-16T14:49:20.600" v="3" actId="2696"/>
        <pc:sldMkLst>
          <pc:docMk/>
          <pc:sldMk cId="0" sldId="261"/>
        </pc:sldMkLst>
      </pc:sldChg>
      <pc:sldChg chg="modSp mod">
        <pc:chgData name="seb montauban" userId="77a5d6b001563f4f" providerId="LiveId" clId="{403E44D6-BF23-4F09-BE4F-C51CBBF0F946}" dt="2022-12-16T14:50:33.196" v="4" actId="20577"/>
        <pc:sldMkLst>
          <pc:docMk/>
          <pc:sldMk cId="0" sldId="262"/>
        </pc:sldMkLst>
        <pc:spChg chg="mod">
          <ac:chgData name="seb montauban" userId="77a5d6b001563f4f" providerId="LiveId" clId="{403E44D6-BF23-4F09-BE4F-C51CBBF0F946}" dt="2022-12-16T14:50:33.196" v="4" actId="20577"/>
          <ac:spMkLst>
            <pc:docMk/>
            <pc:sldMk cId="0" sldId="262"/>
            <ac:spMk id="80" creationId="{00000000-0000-0000-0000-000000000000}"/>
          </ac:spMkLst>
        </pc:spChg>
      </pc:sldChg>
      <pc:sldChg chg="modSp mod">
        <pc:chgData name="seb montauban" userId="77a5d6b001563f4f" providerId="LiveId" clId="{403E44D6-BF23-4F09-BE4F-C51CBBF0F946}" dt="2022-12-16T15:03:44.628" v="5" actId="20577"/>
        <pc:sldMkLst>
          <pc:docMk/>
          <pc:sldMk cId="0" sldId="264"/>
        </pc:sldMkLst>
        <pc:spChg chg="mod">
          <ac:chgData name="seb montauban" userId="77a5d6b001563f4f" providerId="LiveId" clId="{403E44D6-BF23-4F09-BE4F-C51CBBF0F946}" dt="2022-12-16T15:03:44.628" v="5" actId="20577"/>
          <ac:spMkLst>
            <pc:docMk/>
            <pc:sldMk cId="0" sldId="264"/>
            <ac:spMk id="90" creationId="{00000000-0000-0000-0000-000000000000}"/>
          </ac:spMkLst>
        </pc:spChg>
      </pc:sldChg>
      <pc:sldChg chg="modSp mod">
        <pc:chgData name="seb montauban" userId="77a5d6b001563f4f" providerId="LiveId" clId="{403E44D6-BF23-4F09-BE4F-C51CBBF0F946}" dt="2022-12-16T15:09:34.948" v="6" actId="20577"/>
        <pc:sldMkLst>
          <pc:docMk/>
          <pc:sldMk cId="0" sldId="266"/>
        </pc:sldMkLst>
        <pc:spChg chg="mod">
          <ac:chgData name="seb montauban" userId="77a5d6b001563f4f" providerId="LiveId" clId="{403E44D6-BF23-4F09-BE4F-C51CBBF0F946}" dt="2022-12-16T15:09:34.948" v="6" actId="20577"/>
          <ac:spMkLst>
            <pc:docMk/>
            <pc:sldMk cId="0" sldId="266"/>
            <ac:spMk id="95" creationId="{00000000-0000-0000-0000-000000000000}"/>
          </ac:spMkLst>
        </pc:spChg>
      </pc:sldChg>
      <pc:sldChg chg="ord">
        <pc:chgData name="seb montauban" userId="77a5d6b001563f4f" providerId="LiveId" clId="{403E44D6-BF23-4F09-BE4F-C51CBBF0F946}" dt="2022-12-16T14:44:06.461" v="2" actId="20578"/>
        <pc:sldMkLst>
          <pc:docMk/>
          <pc:sldMk cId="0" sldId="267"/>
        </pc:sldMkLst>
      </pc:sldChg>
      <pc:sldChg chg="ord">
        <pc:chgData name="seb montauban" userId="77a5d6b001563f4f" providerId="LiveId" clId="{403E44D6-BF23-4F09-BE4F-C51CBBF0F946}" dt="2022-12-16T14:44:06.461" v="2" actId="20578"/>
        <pc:sldMkLst>
          <pc:docMk/>
          <pc:sldMk cId="0" sldId="268"/>
        </pc:sldMkLst>
      </pc:sldChg>
      <pc:sldChg chg="modSp mod">
        <pc:chgData name="seb montauban" userId="77a5d6b001563f4f" providerId="LiveId" clId="{403E44D6-BF23-4F09-BE4F-C51CBBF0F946}" dt="2022-12-16T15:37:23.610" v="46" actId="20577"/>
        <pc:sldMkLst>
          <pc:docMk/>
          <pc:sldMk cId="0" sldId="272"/>
        </pc:sldMkLst>
        <pc:spChg chg="mod">
          <ac:chgData name="seb montauban" userId="77a5d6b001563f4f" providerId="LiveId" clId="{403E44D6-BF23-4F09-BE4F-C51CBBF0F946}" dt="2022-12-16T15:37:16.210" v="26" actId="20577"/>
          <ac:spMkLst>
            <pc:docMk/>
            <pc:sldMk cId="0" sldId="272"/>
            <ac:spMk id="136" creationId="{00000000-0000-0000-0000-000000000000}"/>
          </ac:spMkLst>
        </pc:spChg>
        <pc:spChg chg="mod">
          <ac:chgData name="seb montauban" userId="77a5d6b001563f4f" providerId="LiveId" clId="{403E44D6-BF23-4F09-BE4F-C51CBBF0F946}" dt="2022-12-16T15:37:23.610" v="46" actId="20577"/>
          <ac:spMkLst>
            <pc:docMk/>
            <pc:sldMk cId="0" sldId="272"/>
            <ac:spMk id="137" creationId="{00000000-0000-0000-0000-000000000000}"/>
          </ac:spMkLst>
        </pc:spChg>
      </pc:sldChg>
    </pc:docChg>
  </pc:docChgLst>
  <pc:docChgLst>
    <pc:chgData name="seb montauban" userId="77a5d6b001563f4f" providerId="LiveId" clId="{00051562-DE3C-49B5-91A9-E2F71B97B28D}"/>
    <pc:docChg chg="modSld">
      <pc:chgData name="seb montauban" userId="77a5d6b001563f4f" providerId="LiveId" clId="{00051562-DE3C-49B5-91A9-E2F71B97B28D}" dt="2022-12-08T08:14:42.085" v="2" actId="1076"/>
      <pc:docMkLst>
        <pc:docMk/>
      </pc:docMkLst>
      <pc:sldChg chg="modSp mod">
        <pc:chgData name="seb montauban" userId="77a5d6b001563f4f" providerId="LiveId" clId="{00051562-DE3C-49B5-91A9-E2F71B97B28D}" dt="2022-12-08T08:14:42.085" v="2" actId="1076"/>
        <pc:sldMkLst>
          <pc:docMk/>
          <pc:sldMk cId="0" sldId="262"/>
        </pc:sldMkLst>
        <pc:spChg chg="mod">
          <ac:chgData name="seb montauban" userId="77a5d6b001563f4f" providerId="LiveId" clId="{00051562-DE3C-49B5-91A9-E2F71B97B28D}" dt="2022-12-08T08:14:39.793" v="1" actId="1076"/>
          <ac:spMkLst>
            <pc:docMk/>
            <pc:sldMk cId="0" sldId="262"/>
            <ac:spMk id="79" creationId="{00000000-0000-0000-0000-000000000000}"/>
          </ac:spMkLst>
        </pc:spChg>
        <pc:spChg chg="mod">
          <ac:chgData name="seb montauban" userId="77a5d6b001563f4f" providerId="LiveId" clId="{00051562-DE3C-49B5-91A9-E2F71B97B28D}" dt="2022-12-08T08:14:42.085" v="2" actId="1076"/>
          <ac:spMkLst>
            <pc:docMk/>
            <pc:sldMk cId="0" sldId="262"/>
            <ac:spMk id="80" creationId="{00000000-0000-0000-0000-000000000000}"/>
          </ac:spMkLst>
        </pc:spChg>
      </pc:sldChg>
      <pc:sldChg chg="modSp mod">
        <pc:chgData name="seb montauban" userId="77a5d6b001563f4f" providerId="LiveId" clId="{00051562-DE3C-49B5-91A9-E2F71B97B28D}" dt="2022-12-08T08:14:35.277" v="0" actId="1076"/>
        <pc:sldMkLst>
          <pc:docMk/>
          <pc:sldMk cId="0" sldId="263"/>
        </pc:sldMkLst>
        <pc:spChg chg="mod">
          <ac:chgData name="seb montauban" userId="77a5d6b001563f4f" providerId="LiveId" clId="{00051562-DE3C-49B5-91A9-E2F71B97B28D}" dt="2022-12-08T08:14:35.277" v="0" actId="1076"/>
          <ac:spMkLst>
            <pc:docMk/>
            <pc:sldMk cId="0" sldId="263"/>
            <ac:spMk id="8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515B49DC-9D51-491D-95DB-605E82EF2703}" type="datetime">
              <a:rPr lang="en-US" sz="1200" b="0" strike="noStrike" spc="-1">
                <a:solidFill>
                  <a:srgbClr val="8B8B8B"/>
                </a:solidFill>
                <a:latin typeface="Arial"/>
              </a:rPr>
              <a:t>12/16/2022</a:t>
            </a:fld>
            <a:endParaRPr lang="fr-FR" sz="1200" b="0" strike="noStrike" spc="-1">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noAutofit/>
          </a:bodyPr>
          <a:lstStyle/>
          <a:p>
            <a:endParaRPr lang="fr-FR" sz="2400" b="0" strike="noStrike" spc="-1">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1ACBC48-0CEA-4334-9DED-73FFFDEFCF3A}" type="slidenum">
              <a:rPr lang="en-US" sz="1200" b="0" strike="noStrike" spc="-1">
                <a:solidFill>
                  <a:srgbClr val="8B8B8B"/>
                </a:solidFill>
                <a:latin typeface="Arial"/>
              </a:rPr>
              <a:t>‹N°›</a:t>
            </a:fld>
            <a:endParaRPr lang="fr-FR" sz="12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Cliquez pour éditer le format du texte-titre</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3745800" y="896400"/>
            <a:ext cx="8445960" cy="506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817080" y="1747800"/>
            <a:ext cx="5907600" cy="1460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1500"/>
              </a:lnSpc>
            </a:pPr>
            <a:r>
              <a:rPr lang="en-US" sz="12000" b="1" strike="noStrike" spc="398">
                <a:solidFill>
                  <a:srgbClr val="FFFFFF"/>
                </a:solidFill>
                <a:latin typeface="Arial"/>
              </a:rPr>
              <a:t>JAVA</a:t>
            </a:r>
            <a:endParaRPr lang="fr-FR" sz="12000" b="0" strike="noStrike" spc="-1">
              <a:latin typeface="Arial"/>
            </a:endParaRPr>
          </a:p>
        </p:txBody>
      </p:sp>
      <p:sp>
        <p:nvSpPr>
          <p:cNvPr id="43" name="CustomShape 3"/>
          <p:cNvSpPr/>
          <p:nvPr/>
        </p:nvSpPr>
        <p:spPr>
          <a:xfrm>
            <a:off x="4578480" y="3400920"/>
            <a:ext cx="6302520" cy="533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3500" b="1" strike="noStrike" spc="698">
                <a:solidFill>
                  <a:srgbClr val="443D3D"/>
                </a:solidFill>
                <a:latin typeface="Arial"/>
              </a:rPr>
              <a:t>Formation EPITA</a:t>
            </a:r>
            <a:endParaRPr lang="fr-FR" sz="3500" b="0" strike="noStrike" spc="-1">
              <a:latin typeface="Arial"/>
            </a:endParaRPr>
          </a:p>
        </p:txBody>
      </p:sp>
      <p:sp>
        <p:nvSpPr>
          <p:cNvPr id="44" name="CustomShape 4"/>
          <p:cNvSpPr/>
          <p:nvPr/>
        </p:nvSpPr>
        <p:spPr>
          <a:xfrm rot="5400000">
            <a:off x="9878400" y="3810960"/>
            <a:ext cx="3572640" cy="4575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800"/>
              </a:lnSpc>
            </a:pPr>
            <a:r>
              <a:rPr lang="en-US" sz="1500" b="0" strike="noStrike" spc="497">
                <a:solidFill>
                  <a:srgbClr val="FFFFFF"/>
                </a:solidFill>
                <a:latin typeface="Arial"/>
              </a:rPr>
              <a:t>PHILIPPOT SEBASTIEN</a:t>
            </a:r>
            <a:endParaRPr lang="fr-FR" sz="1500" b="0" strike="noStrike" spc="-1">
              <a:latin typeface="Arial"/>
            </a:endParaRPr>
          </a:p>
          <a:p>
            <a:pPr>
              <a:lnSpc>
                <a:spcPts val="1800"/>
              </a:lnSpc>
            </a:pPr>
            <a:endParaRPr lang="fr-FR" sz="1500" b="0" strike="noStrike" spc="-1">
              <a:latin typeface="Arial"/>
            </a:endParaRPr>
          </a:p>
        </p:txBody>
      </p:sp>
      <p:sp>
        <p:nvSpPr>
          <p:cNvPr id="45" name="CustomShape 5"/>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47" name="Picture 2" descr="Java.Oracle.logo"/>
          <p:cNvPicPr/>
          <p:nvPr/>
        </p:nvPicPr>
        <p:blipFill>
          <a:blip r:embed="rId2"/>
          <a:stretch/>
        </p:blipFill>
        <p:spPr>
          <a:xfrm>
            <a:off x="412920" y="2742840"/>
            <a:ext cx="2782080" cy="1854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7" presetClass="entr" presetSubtype="4" fill="hold" nodeType="withEffect">
                                  <p:stCondLst>
                                    <p:cond delay="300"/>
                                  </p:stCondLst>
                                  <p:childTnLst>
                                    <p:set>
                                      <p:cBhvr>
                                        <p:cTn id="6" dur="1" fill="hold">
                                          <p:stCondLst>
                                            <p:cond delay="0"/>
                                          </p:stCondLst>
                                        </p:cTn>
                                        <p:tgtEl>
                                          <p:spTgt spid="46"/>
                                        </p:tgtEl>
                                        <p:attrNameLst>
                                          <p:attrName>style.visibility</p:attrName>
                                        </p:attrNameLst>
                                      </p:cBhvr>
                                      <p:to>
                                        <p:strVal val="visible"/>
                                      </p:to>
                                    </p:set>
                                    <p:anim calcmode="lin" valueType="num">
                                      <p:cBhvr additive="repl">
                                        <p:cTn id="7" dur="400" fill="hold"/>
                                        <p:tgtEl>
                                          <p:spTgt spid="46"/>
                                        </p:tgtEl>
                                        <p:attrNameLst>
                                          <p:attrName>ppt_x</p:attrName>
                                        </p:attrNameLst>
                                      </p:cBhvr>
                                      <p:tavLst>
                                        <p:tav tm="0">
                                          <p:val>
                                            <p:strVal val="#ppt_x"/>
                                          </p:val>
                                        </p:tav>
                                        <p:tav tm="100000">
                                          <p:val>
                                            <p:strVal val="#ppt_x"/>
                                          </p:val>
                                        </p:tav>
                                      </p:tavLst>
                                    </p:anim>
                                    <p:anim calcmode="lin" valueType="num">
                                      <p:cBhvr additive="repl">
                                        <p:cTn id="8" dur="400" fill="hold"/>
                                        <p:tgtEl>
                                          <p:spTgt spid="46"/>
                                        </p:tgtEl>
                                        <p:attrNameLst>
                                          <p:attrName>ppt_y</p:attrName>
                                        </p:attrNameLst>
                                      </p:cBhvr>
                                      <p:tavLst>
                                        <p:tav tm="0">
                                          <p:val>
                                            <p:strVal val="#ppt_y+#ppt_h/2"/>
                                          </p:val>
                                        </p:tav>
                                        <p:tav tm="100000">
                                          <p:val>
                                            <p:strVal val="#ppt_y"/>
                                          </p:val>
                                        </p:tav>
                                      </p:tavLst>
                                    </p:anim>
                                    <p:anim calcmode="lin" valueType="num">
                                      <p:cBhvr additive="repl">
                                        <p:cTn id="9" dur="400" fill="hold"/>
                                        <p:tgtEl>
                                          <p:spTgt spid="46"/>
                                        </p:tgtEl>
                                        <p:attrNameLst>
                                          <p:attrName>ppt_w</p:attrName>
                                        </p:attrNameLst>
                                      </p:cBhvr>
                                      <p:tavLst>
                                        <p:tav tm="0">
                                          <p:val>
                                            <p:strVal val="#ppt_w"/>
                                          </p:val>
                                        </p:tav>
                                        <p:tav tm="100000">
                                          <p:val>
                                            <p:strVal val="#ppt_w"/>
                                          </p:val>
                                        </p:tav>
                                      </p:tavLst>
                                    </p:anim>
                                    <p:anim calcmode="lin" valueType="num">
                                      <p:cBhvr additive="repl">
                                        <p:cTn id="10" dur="400" fill="hold"/>
                                        <p:tgtEl>
                                          <p:spTgt spid="46"/>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700"/>
                                  </p:stCondLst>
                                  <p:childTnLst>
                                    <p:set>
                                      <p:cBhvr>
                                        <p:cTn id="12" dur="1" fill="hold">
                                          <p:stCondLst>
                                            <p:cond delay="0"/>
                                          </p:stCondLst>
                                        </p:cTn>
                                        <p:tgtEl>
                                          <p:spTgt spid="41"/>
                                        </p:tgtEl>
                                        <p:attrNameLst>
                                          <p:attrName>style.visibility</p:attrName>
                                        </p:attrNameLst>
                                      </p:cBhvr>
                                      <p:to>
                                        <p:strVal val="visible"/>
                                      </p:to>
                                    </p:set>
                                    <p:anim calcmode="lin" valueType="num">
                                      <p:cBhvr additive="repl">
                                        <p:cTn id="13" dur="1300" fill="hold"/>
                                        <p:tgtEl>
                                          <p:spTgt spid="41"/>
                                        </p:tgtEl>
                                        <p:attrNameLst>
                                          <p:attrName>ppt_x</p:attrName>
                                        </p:attrNameLst>
                                      </p:cBhvr>
                                      <p:tavLst>
                                        <p:tav tm="0">
                                          <p:val>
                                            <p:strVal val="#ppt_x"/>
                                          </p:val>
                                        </p:tav>
                                        <p:tav tm="100000">
                                          <p:val>
                                            <p:strVal val="#ppt_x"/>
                                          </p:val>
                                        </p:tav>
                                      </p:tavLst>
                                    </p:anim>
                                    <p:anim calcmode="lin" valueType="num">
                                      <p:cBhvr additive="repl">
                                        <p:cTn id="14" dur="1300" fill="hold"/>
                                        <p:tgtEl>
                                          <p:spTgt spid="41"/>
                                        </p:tgtEl>
                                        <p:attrNameLst>
                                          <p:attrName>ppt_y</p:attrName>
                                        </p:attrNameLst>
                                      </p:cBhvr>
                                      <p:tavLst>
                                        <p:tav tm="0">
                                          <p:val>
                                            <p:strVal val="#ppt_y+#ppt_h/2"/>
                                          </p:val>
                                        </p:tav>
                                        <p:tav tm="100000">
                                          <p:val>
                                            <p:strVal val="#ppt_y"/>
                                          </p:val>
                                        </p:tav>
                                      </p:tavLst>
                                    </p:anim>
                                    <p:anim calcmode="lin" valueType="num">
                                      <p:cBhvr additive="repl">
                                        <p:cTn id="15" dur="1300" fill="hold"/>
                                        <p:tgtEl>
                                          <p:spTgt spid="41"/>
                                        </p:tgtEl>
                                        <p:attrNameLst>
                                          <p:attrName>ppt_w</p:attrName>
                                        </p:attrNameLst>
                                      </p:cBhvr>
                                      <p:tavLst>
                                        <p:tav tm="0">
                                          <p:val>
                                            <p:strVal val="#ppt_w"/>
                                          </p:val>
                                        </p:tav>
                                        <p:tav tm="100000">
                                          <p:val>
                                            <p:strVal val="#ppt_w"/>
                                          </p:val>
                                        </p:tav>
                                      </p:tavLst>
                                    </p:anim>
                                    <p:anim calcmode="lin" valueType="num">
                                      <p:cBhvr additive="repl">
                                        <p:cTn id="16" dur="1300" fill="hold"/>
                                        <p:tgtEl>
                                          <p:spTgt spid="41"/>
                                        </p:tgtEl>
                                        <p:attrNameLst>
                                          <p:attrName>ppt_h</p:attrName>
                                        </p:attrNameLst>
                                      </p:cBhvr>
                                      <p:tavLst>
                                        <p:tav tm="0">
                                          <p:val>
                                            <p:fltVal val="0"/>
                                          </p:val>
                                        </p:tav>
                                        <p:tav tm="100000">
                                          <p:val>
                                            <p:strVal val="#ppt_h"/>
                                          </p:val>
                                        </p:tav>
                                      </p:tavLst>
                                    </p:anim>
                                  </p:childTnLst>
                                </p:cTn>
                              </p:par>
                              <p:par>
                                <p:cTn id="17" presetID="17" presetClass="entr" presetSubtype="2" fill="hold" nodeType="withEffect">
                                  <p:stCondLst>
                                    <p:cond delay="2000"/>
                                  </p:stCondLst>
                                  <p:childTnLst>
                                    <p:set>
                                      <p:cBhvr>
                                        <p:cTn id="18" dur="1" fill="hold">
                                          <p:stCondLst>
                                            <p:cond delay="0"/>
                                          </p:stCondLst>
                                        </p:cTn>
                                        <p:tgtEl>
                                          <p:spTgt spid="45"/>
                                        </p:tgtEl>
                                        <p:attrNameLst>
                                          <p:attrName>style.visibility</p:attrName>
                                        </p:attrNameLst>
                                      </p:cBhvr>
                                      <p:to>
                                        <p:strVal val="visible"/>
                                      </p:to>
                                    </p:set>
                                    <p:anim calcmode="lin" valueType="num">
                                      <p:cBhvr additive="repl">
                                        <p:cTn id="19" dur="800" fill="hold"/>
                                        <p:tgtEl>
                                          <p:spTgt spid="45"/>
                                        </p:tgtEl>
                                        <p:attrNameLst>
                                          <p:attrName>ppt_x</p:attrName>
                                        </p:attrNameLst>
                                      </p:cBhvr>
                                      <p:tavLst>
                                        <p:tav tm="0">
                                          <p:val>
                                            <p:strVal val="#ppt_x+#ppt_w/2"/>
                                          </p:val>
                                        </p:tav>
                                        <p:tav tm="100000">
                                          <p:val>
                                            <p:strVal val="#ppt_x"/>
                                          </p:val>
                                        </p:tav>
                                      </p:tavLst>
                                    </p:anim>
                                    <p:anim calcmode="lin" valueType="num">
                                      <p:cBhvr additive="repl">
                                        <p:cTn id="20" dur="800" fill="hold"/>
                                        <p:tgtEl>
                                          <p:spTgt spid="45"/>
                                        </p:tgtEl>
                                        <p:attrNameLst>
                                          <p:attrName>ppt_y</p:attrName>
                                        </p:attrNameLst>
                                      </p:cBhvr>
                                      <p:tavLst>
                                        <p:tav tm="0">
                                          <p:val>
                                            <p:strVal val="#ppt_y"/>
                                          </p:val>
                                        </p:tav>
                                        <p:tav tm="100000">
                                          <p:val>
                                            <p:strVal val="#ppt_y"/>
                                          </p:val>
                                        </p:tav>
                                      </p:tavLst>
                                    </p:anim>
                                    <p:anim calcmode="lin" valueType="num">
                                      <p:cBhvr additive="repl">
                                        <p:cTn id="21" dur="800" fill="hold"/>
                                        <p:tgtEl>
                                          <p:spTgt spid="45"/>
                                        </p:tgtEl>
                                        <p:attrNameLst>
                                          <p:attrName>ppt_w</p:attrName>
                                        </p:attrNameLst>
                                      </p:cBhvr>
                                      <p:tavLst>
                                        <p:tav tm="0">
                                          <p:val>
                                            <p:fltVal val="0"/>
                                          </p:val>
                                        </p:tav>
                                        <p:tav tm="100000">
                                          <p:val>
                                            <p:strVal val="#ppt_w"/>
                                          </p:val>
                                        </p:tav>
                                      </p:tavLst>
                                    </p:anim>
                                    <p:anim calcmode="lin" valueType="num">
                                      <p:cBhvr additive="repl">
                                        <p:cTn id="22" dur="800" fill="hold"/>
                                        <p:tgtEl>
                                          <p:spTgt spid="45"/>
                                        </p:tgtEl>
                                        <p:attrNameLst>
                                          <p:attrName>ppt_h</p:attrName>
                                        </p:attrNameLst>
                                      </p:cBhvr>
                                      <p:tavLst>
                                        <p:tav tm="0">
                                          <p:val>
                                            <p:strVal val="#ppt_h"/>
                                          </p:val>
                                        </p:tav>
                                        <p:tav tm="100000">
                                          <p:val>
                                            <p:strVal val="#ppt_h"/>
                                          </p:val>
                                        </p:tav>
                                      </p:tavLst>
                                    </p:anim>
                                  </p:childTnLst>
                                </p:cTn>
                              </p:par>
                              <p:par>
                                <p:cTn id="23" presetID="18" presetClass="entr" presetSubtype="12" fill="hold" nodeType="withEffect">
                                  <p:stCondLst>
                                    <p:cond delay="2200"/>
                                  </p:stCondLst>
                                  <p:childTnLst>
                                    <p:set>
                                      <p:cBhvr>
                                        <p:cTn id="24" dur="1" fill="hold">
                                          <p:stCondLst>
                                            <p:cond delay="0"/>
                                          </p:stCondLst>
                                        </p:cTn>
                                        <p:tgtEl>
                                          <p:spTgt spid="42"/>
                                        </p:tgtEl>
                                        <p:attrNameLst>
                                          <p:attrName>style.visibility</p:attrName>
                                        </p:attrNameLst>
                                      </p:cBhvr>
                                      <p:to>
                                        <p:strVal val="visible"/>
                                      </p:to>
                                    </p:set>
                                    <p:animEffect transition="in" filter="strips(downLeft)">
                                      <p:cBhvr additive="repl">
                                        <p:cTn id="25" dur="1000"/>
                                        <p:tgtEl>
                                          <p:spTgt spid="42"/>
                                        </p:tgtEl>
                                      </p:cBhvr>
                                    </p:animEffect>
                                  </p:childTnLst>
                                </p:cTn>
                              </p:par>
                              <p:par>
                                <p:cTn id="26" presetID="47" presetClass="entr" fill="hold" nodeType="withEffect">
                                  <p:stCondLst>
                                    <p:cond delay="2600"/>
                                  </p:stCondLst>
                                  <p:childTnLst>
                                    <p:set>
                                      <p:cBhvr>
                                        <p:cTn id="27" dur="1" fill="hold">
                                          <p:stCondLst>
                                            <p:cond delay="0"/>
                                          </p:stCondLst>
                                        </p:cTn>
                                        <p:tgtEl>
                                          <p:spTgt spid="43"/>
                                        </p:tgtEl>
                                        <p:attrNameLst>
                                          <p:attrName>style.visibility</p:attrName>
                                        </p:attrNameLst>
                                      </p:cBhvr>
                                      <p:to>
                                        <p:strVal val="visible"/>
                                      </p:to>
                                    </p:set>
                                    <p:animEffect transition="in" filter="fade">
                                      <p:cBhvr additive="repl">
                                        <p:cTn id="28" dur="1000"/>
                                        <p:tgtEl>
                                          <p:spTgt spid="43"/>
                                        </p:tgtEl>
                                      </p:cBhvr>
                                    </p:animEffect>
                                    <p:anim calcmode="lin" valueType="num">
                                      <p:cBhvr additive="repl">
                                        <p:cTn id="29" dur="1000" fill="hold"/>
                                        <p:tgtEl>
                                          <p:spTgt spid="43"/>
                                        </p:tgtEl>
                                        <p:attrNameLst>
                                          <p:attrName>ppt_x</p:attrName>
                                        </p:attrNameLst>
                                      </p:cBhvr>
                                      <p:tavLst>
                                        <p:tav tm="0">
                                          <p:val>
                                            <p:strVal val="#ppt_x"/>
                                          </p:val>
                                        </p:tav>
                                        <p:tav tm="100000">
                                          <p:val>
                                            <p:strVal val="#ppt_x"/>
                                          </p:val>
                                        </p:tav>
                                      </p:tavLst>
                                    </p:anim>
                                    <p:anim calcmode="lin" valueType="num">
                                      <p:cBhvr additive="repl">
                                        <p:cTn id="30" dur="1000" fill="hold"/>
                                        <p:tgtEl>
                                          <p:spTgt spid="43"/>
                                        </p:tgtEl>
                                        <p:attrNameLst>
                                          <p:attrName>ppt_y</p:attrName>
                                        </p:attrNameLst>
                                      </p:cBhvr>
                                      <p:tavLst>
                                        <p:tav tm="0">
                                          <p:val>
                                            <p:strVal val="#ppt_y-.1"/>
                                          </p:val>
                                        </p:tav>
                                        <p:tav tm="100000">
                                          <p:val>
                                            <p:strVal val="#ppt_y"/>
                                          </p:val>
                                        </p:tav>
                                      </p:tavLst>
                                    </p:anim>
                                  </p:childTnLst>
                                </p:cTn>
                              </p:par>
                              <p:par>
                                <p:cTn id="31" presetID="10" presetClass="entr" fill="hold" nodeType="withEffect">
                                  <p:stCondLst>
                                    <p:cond delay="3500"/>
                                  </p:stCondLst>
                                  <p:childTnLst>
                                    <p:set>
                                      <p:cBhvr>
                                        <p:cTn id="32" dur="1" fill="hold">
                                          <p:stCondLst>
                                            <p:cond delay="0"/>
                                          </p:stCondLst>
                                        </p:cTn>
                                        <p:tgtEl>
                                          <p:spTgt spid="44"/>
                                        </p:tgtEl>
                                        <p:attrNameLst>
                                          <p:attrName>style.visibility</p:attrName>
                                        </p:attrNameLst>
                                      </p:cBhvr>
                                      <p:to>
                                        <p:strVal val="visible"/>
                                      </p:to>
                                    </p:set>
                                    <p:animEffect transition="in" filter="fade">
                                      <p:cBhvr additive="repl">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93"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a:off x="2828880" y="1247760"/>
            <a:ext cx="5981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Un test unitaire permet de tester une méthode pour s’assurer de son bon fonctionnement</a:t>
            </a:r>
            <a:endParaRPr lang="fr-FR" sz="1800" b="0" strike="noStrike" spc="-1">
              <a:latin typeface="Arial"/>
            </a:endParaRPr>
          </a:p>
        </p:txBody>
      </p:sp>
      <p:sp>
        <p:nvSpPr>
          <p:cNvPr id="95" name="CustomShape 4"/>
          <p:cNvSpPr/>
          <p:nvPr/>
        </p:nvSpPr>
        <p:spPr>
          <a:xfrm>
            <a:off x="2828880" y="2406240"/>
            <a:ext cx="59814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dirty="0">
                <a:solidFill>
                  <a:srgbClr val="000000"/>
                </a:solidFill>
                <a:latin typeface="Arial"/>
              </a:rPr>
              <a:t>Cela permet de s’assurer que les résultats sont conformes aux spécifications selon les données fournies en entrée</a:t>
            </a:r>
            <a:endParaRPr lang="fr-FR" sz="1800" b="0" strike="noStrike" spc="-1" dirty="0">
              <a:latin typeface="Arial"/>
            </a:endParaRPr>
          </a:p>
        </p:txBody>
      </p:sp>
      <p:sp>
        <p:nvSpPr>
          <p:cNvPr id="96" name="CustomShape 5"/>
          <p:cNvSpPr/>
          <p:nvPr/>
        </p:nvSpPr>
        <p:spPr>
          <a:xfrm>
            <a:off x="2828880" y="3835080"/>
            <a:ext cx="59814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dirty="0">
                <a:solidFill>
                  <a:srgbClr val="000000"/>
                </a:solidFill>
                <a:latin typeface="Arial"/>
              </a:rPr>
              <a:t>Si la méthode testée dépends d’un composant, d’une autre application. Il sera nécessaire de simuler ce composant</a:t>
            </a:r>
            <a:endParaRPr lang="fr-FR" sz="1800" b="0" strike="noStrike" spc="-1" dirty="0">
              <a:latin typeface="Arial"/>
            </a:endParaRPr>
          </a:p>
        </p:txBody>
      </p:sp>
      <p:sp>
        <p:nvSpPr>
          <p:cNvPr id="97" name="CustomShape 6"/>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99"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pic>
        <p:nvPicPr>
          <p:cNvPr id="101" name="Image 2"/>
          <p:cNvPicPr/>
          <p:nvPr/>
        </p:nvPicPr>
        <p:blipFill>
          <a:blip r:embed="rId2"/>
          <a:stretch/>
        </p:blipFill>
        <p:spPr>
          <a:xfrm>
            <a:off x="551160" y="1122840"/>
            <a:ext cx="6419520" cy="4279680"/>
          </a:xfrm>
          <a:prstGeom prst="rect">
            <a:avLst/>
          </a:prstGeom>
          <a:ln>
            <a:noFill/>
          </a:ln>
        </p:spPr>
      </p:pic>
      <p:sp>
        <p:nvSpPr>
          <p:cNvPr id="102" name="CustomShape 4"/>
          <p:cNvSpPr/>
          <p:nvPr/>
        </p:nvSpPr>
        <p:spPr>
          <a:xfrm>
            <a:off x="3581280" y="2743200"/>
            <a:ext cx="56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C1</a:t>
            </a:r>
            <a:endParaRPr lang="fr-FR" sz="1800" b="0" strike="noStrike" spc="-1">
              <a:latin typeface="Arial"/>
            </a:endParaRPr>
          </a:p>
        </p:txBody>
      </p:sp>
      <p:sp>
        <p:nvSpPr>
          <p:cNvPr id="103" name="CustomShape 5"/>
          <p:cNvSpPr/>
          <p:nvPr/>
        </p:nvSpPr>
        <p:spPr>
          <a:xfrm>
            <a:off x="2324160" y="3596760"/>
            <a:ext cx="56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C2</a:t>
            </a:r>
            <a:endParaRPr lang="fr-FR" sz="1800" b="0" strike="noStrike" spc="-1">
              <a:latin typeface="Arial"/>
            </a:endParaRPr>
          </a:p>
        </p:txBody>
      </p:sp>
      <p:sp>
        <p:nvSpPr>
          <p:cNvPr id="104" name="CustomShape 6"/>
          <p:cNvSpPr/>
          <p:nvPr/>
        </p:nvSpPr>
        <p:spPr>
          <a:xfrm>
            <a:off x="1057320" y="2373840"/>
            <a:ext cx="56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C3</a:t>
            </a:r>
            <a:endParaRPr lang="fr-FR" sz="1800" b="0" strike="noStrike" spc="-1">
              <a:latin typeface="Arial"/>
            </a:endParaRPr>
          </a:p>
        </p:txBody>
      </p:sp>
      <p:sp>
        <p:nvSpPr>
          <p:cNvPr id="105" name="CustomShape 7"/>
          <p:cNvSpPr/>
          <p:nvPr/>
        </p:nvSpPr>
        <p:spPr>
          <a:xfrm>
            <a:off x="2491920" y="1270440"/>
            <a:ext cx="56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C4</a:t>
            </a:r>
            <a:endParaRPr lang="fr-FR" sz="1800" b="0" strike="noStrike" spc="-1">
              <a:latin typeface="Arial"/>
            </a:endParaRPr>
          </a:p>
        </p:txBody>
      </p:sp>
      <p:sp>
        <p:nvSpPr>
          <p:cNvPr id="106" name="CustomShape 8"/>
          <p:cNvSpPr/>
          <p:nvPr/>
        </p:nvSpPr>
        <p:spPr>
          <a:xfrm>
            <a:off x="7477200" y="2119320"/>
            <a:ext cx="44193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Nous allons devoir simuler le comportement de C1, C2, C3, C4.</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rPr>
              <a:t>C’est ce qu’on appelle faire des </a:t>
            </a:r>
            <a:r>
              <a:rPr lang="fr-FR" sz="1800" b="1" strike="noStrike" spc="-1">
                <a:solidFill>
                  <a:srgbClr val="000000"/>
                </a:solidFill>
                <a:latin typeface="Arial"/>
              </a:rPr>
              <a:t>Mock</a:t>
            </a:r>
            <a:r>
              <a:rPr lang="fr-FR" sz="1800" b="0" strike="noStrike" spc="-1">
                <a:solidFill>
                  <a:srgbClr val="000000"/>
                </a:solidFill>
                <a:latin typeface="Arial"/>
              </a:rPr>
              <a:t> ou des </a:t>
            </a:r>
            <a:r>
              <a:rPr lang="fr-FR" sz="1800" b="1" strike="noStrike" spc="-1">
                <a:solidFill>
                  <a:srgbClr val="000000"/>
                </a:solidFill>
                <a:latin typeface="Arial"/>
              </a:rPr>
              <a:t>bouchons</a:t>
            </a:r>
            <a:endParaRPr lang="fr-FR"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108"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a:off x="2828880" y="1905120"/>
            <a:ext cx="5981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Junit permet de faire des tests unitaires. Il existe aussi testNG</a:t>
            </a:r>
            <a:endParaRPr lang="fr-FR" sz="1800" b="0" strike="noStrike" spc="-1">
              <a:latin typeface="Arial"/>
            </a:endParaRPr>
          </a:p>
        </p:txBody>
      </p:sp>
      <p:sp>
        <p:nvSpPr>
          <p:cNvPr id="110" name="CustomShape 4"/>
          <p:cNvSpPr/>
          <p:nvPr/>
        </p:nvSpPr>
        <p:spPr>
          <a:xfrm>
            <a:off x="2828880" y="306360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Mockito permet de faire des mocks</a:t>
            </a:r>
            <a:endParaRPr lang="fr-FR" sz="1800" b="0" strike="noStrike" spc="-1">
              <a:latin typeface="Arial"/>
            </a:endParaRPr>
          </a:p>
        </p:txBody>
      </p:sp>
      <p:sp>
        <p:nvSpPr>
          <p:cNvPr id="111" name="CustomShape 5"/>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12" name="CustomShape 6"/>
          <p:cNvSpPr/>
          <p:nvPr/>
        </p:nvSpPr>
        <p:spPr>
          <a:xfrm>
            <a:off x="2762280" y="395784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AsserJ permet de faire des assertions plus complètes</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14"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5" name="CustomShape 3"/>
          <p:cNvSpPr/>
          <p:nvPr/>
        </p:nvSpPr>
        <p:spPr>
          <a:xfrm>
            <a:off x="952560" y="70524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Les assertions</a:t>
            </a:r>
            <a:endParaRPr lang="fr-FR" sz="1800" b="0" strike="noStrike" spc="-1">
              <a:latin typeface="Arial"/>
            </a:endParaRPr>
          </a:p>
        </p:txBody>
      </p:sp>
      <p:sp>
        <p:nvSpPr>
          <p:cNvPr id="116"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graphicFrame>
        <p:nvGraphicFramePr>
          <p:cNvPr id="117" name="Table 5"/>
          <p:cNvGraphicFramePr/>
          <p:nvPr/>
        </p:nvGraphicFramePr>
        <p:xfrm>
          <a:off x="551160" y="1240200"/>
          <a:ext cx="11029680" cy="4208760"/>
        </p:xfrm>
        <a:graphic>
          <a:graphicData uri="http://schemas.openxmlformats.org/drawingml/2006/table">
            <a:tbl>
              <a:tblPr/>
              <a:tblGrid>
                <a:gridCol w="3676320">
                  <a:extLst>
                    <a:ext uri="{9D8B030D-6E8A-4147-A177-3AD203B41FA5}">
                      <a16:colId xmlns:a16="http://schemas.microsoft.com/office/drawing/2014/main" val="20000"/>
                    </a:ext>
                  </a:extLst>
                </a:gridCol>
                <a:gridCol w="3676320">
                  <a:extLst>
                    <a:ext uri="{9D8B030D-6E8A-4147-A177-3AD203B41FA5}">
                      <a16:colId xmlns:a16="http://schemas.microsoft.com/office/drawing/2014/main" val="20001"/>
                    </a:ext>
                  </a:extLst>
                </a:gridCol>
                <a:gridCol w="3677040">
                  <a:extLst>
                    <a:ext uri="{9D8B030D-6E8A-4147-A177-3AD203B41FA5}">
                      <a16:colId xmlns:a16="http://schemas.microsoft.com/office/drawing/2014/main" val="20002"/>
                    </a:ext>
                  </a:extLst>
                </a:gridCol>
              </a:tblGrid>
              <a:tr h="366120">
                <a:tc>
                  <a:txBody>
                    <a:bodyPr/>
                    <a:lstStyle/>
                    <a:p>
                      <a:pPr>
                        <a:lnSpc>
                          <a:spcPct val="100000"/>
                        </a:lnSpc>
                      </a:pPr>
                      <a:r>
                        <a:rPr lang="fr-FR" sz="1800" b="1" strike="noStrike" spc="-1">
                          <a:solidFill>
                            <a:srgbClr val="FFFFFF"/>
                          </a:solidFill>
                          <a:latin typeface="Arial"/>
                        </a:rPr>
                        <a:t>Assertion</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tc>
                  <a:txBody>
                    <a:bodyPr/>
                    <a:lstStyle/>
                    <a:p>
                      <a:pPr>
                        <a:lnSpc>
                          <a:spcPct val="100000"/>
                        </a:lnSpc>
                      </a:pPr>
                      <a:r>
                        <a:rPr lang="fr-FR" sz="1800" b="1" strike="noStrike" spc="-1">
                          <a:solidFill>
                            <a:srgbClr val="FFFFFF"/>
                          </a:solidFill>
                          <a:latin typeface="Arial"/>
                        </a:rPr>
                        <a:t>Description</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tc>
                  <a:txBody>
                    <a:bodyPr/>
                    <a:lstStyle/>
                    <a:p>
                      <a:pPr>
                        <a:lnSpc>
                          <a:spcPct val="100000"/>
                        </a:lnSpc>
                      </a:pPr>
                      <a:r>
                        <a:rPr lang="fr-FR" sz="1800" b="1" strike="noStrike" spc="-1">
                          <a:solidFill>
                            <a:srgbClr val="FFFFFF"/>
                          </a:solidFill>
                          <a:latin typeface="Arial"/>
                        </a:rPr>
                        <a:t>Exemple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9AEA9"/>
                    </a:solidFill>
                  </a:tcPr>
                </a:tc>
                <a:extLst>
                  <a:ext uri="{0D108BD9-81ED-4DB2-BD59-A6C34878D82A}">
                    <a16:rowId xmlns:a16="http://schemas.microsoft.com/office/drawing/2014/main" val="10000"/>
                  </a:ext>
                </a:extLst>
              </a:tr>
              <a:tr h="640440">
                <a:tc>
                  <a:txBody>
                    <a:bodyPr/>
                    <a:lstStyle/>
                    <a:p>
                      <a:pPr>
                        <a:lnSpc>
                          <a:spcPct val="100000"/>
                        </a:lnSpc>
                        <a:tabLst>
                          <a:tab pos="0" algn="l"/>
                        </a:tabLst>
                      </a:pPr>
                      <a:r>
                        <a:rPr lang="fr-FR" sz="1800" b="1" i="1" strike="noStrike" spc="-1" dirty="0" err="1">
                          <a:solidFill>
                            <a:srgbClr val="000000"/>
                          </a:solidFill>
                          <a:latin typeface="Arial"/>
                        </a:rPr>
                        <a:t>assertEquals</a:t>
                      </a:r>
                      <a:endParaRPr lang="fr-FR"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tc>
                  <a:txBody>
                    <a:bodyPr/>
                    <a:lstStyle/>
                    <a:p>
                      <a:pPr>
                        <a:lnSpc>
                          <a:spcPct val="100000"/>
                        </a:lnSpc>
                      </a:pPr>
                      <a:r>
                        <a:rPr lang="fr-FR" sz="1800" b="0" strike="noStrike" spc="-1">
                          <a:solidFill>
                            <a:srgbClr val="000000"/>
                          </a:solidFill>
                          <a:latin typeface="Arial"/>
                        </a:rPr>
                        <a:t>Permet de vérifier si deux valeurs sont égales</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tc>
                  <a:txBody>
                    <a:bodyPr/>
                    <a:lstStyle/>
                    <a:p>
                      <a:pPr>
                        <a:lnSpc>
                          <a:spcPct val="100000"/>
                        </a:lnSpc>
                      </a:pPr>
                      <a:r>
                        <a:rPr lang="en-US" sz="1400" b="0" i="1" strike="noStrike" spc="-1">
                          <a:solidFill>
                            <a:srgbClr val="000000"/>
                          </a:solidFill>
                          <a:latin typeface="Arial"/>
                        </a:rPr>
                        <a:t>assertEquals(“Echec a et b ne sont pas égaux", a, b);</a:t>
                      </a:r>
                      <a:endParaRPr lang="fr-FR"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EE3E1"/>
                    </a:solidFill>
                  </a:tcPr>
                </a:tc>
                <a:extLst>
                  <a:ext uri="{0D108BD9-81ED-4DB2-BD59-A6C34878D82A}">
                    <a16:rowId xmlns:a16="http://schemas.microsoft.com/office/drawing/2014/main" val="10001"/>
                  </a:ext>
                </a:extLst>
              </a:tr>
              <a:tr h="640440">
                <a:tc>
                  <a:txBody>
                    <a:bodyPr/>
                    <a:lstStyle/>
                    <a:p>
                      <a:pPr>
                        <a:lnSpc>
                          <a:spcPct val="100000"/>
                        </a:lnSpc>
                        <a:tabLst>
                          <a:tab pos="0" algn="l"/>
                        </a:tabLst>
                      </a:pPr>
                      <a:r>
                        <a:rPr lang="fr-FR" sz="1800" b="1" i="1" strike="noStrike" spc="-1">
                          <a:solidFill>
                            <a:srgbClr val="000000"/>
                          </a:solidFill>
                          <a:latin typeface="Arial"/>
                        </a:rPr>
                        <a:t>assertArrayEquals</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pPr>
                      <a:r>
                        <a:rPr lang="fr-FR" sz="1800" b="0" strike="noStrike" spc="-1">
                          <a:solidFill>
                            <a:srgbClr val="000000"/>
                          </a:solidFill>
                          <a:latin typeface="Arial"/>
                        </a:rPr>
                        <a:t>Permet de vérifier que deux tableaux sont égaux</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pPr>
                      <a:r>
                        <a:rPr lang="fr-FR" sz="1400" b="0" i="1" strike="noStrike" spc="-1">
                          <a:solidFill>
                            <a:srgbClr val="000000"/>
                          </a:solidFill>
                          <a:latin typeface="Arial"/>
                        </a:rPr>
                        <a:t>assertArrayEquals(ta, tb);</a:t>
                      </a:r>
                      <a:endParaRPr lang="fr-FR"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2"/>
                  </a:ext>
                </a:extLst>
              </a:tr>
              <a:tr h="640440">
                <a:tc>
                  <a:txBody>
                    <a:bodyPr/>
                    <a:lstStyle/>
                    <a:p>
                      <a:pPr>
                        <a:lnSpc>
                          <a:spcPct val="100000"/>
                        </a:lnSpc>
                        <a:tabLst>
                          <a:tab pos="0" algn="l"/>
                        </a:tabLst>
                      </a:pPr>
                      <a:r>
                        <a:rPr lang="fr-FR" sz="1800" b="1" i="1" strike="noStrike" spc="-1">
                          <a:solidFill>
                            <a:srgbClr val="000000"/>
                          </a:solidFill>
                          <a:latin typeface="Arial"/>
                        </a:rPr>
                        <a:t>assertNotNull </a:t>
                      </a:r>
                      <a:endParaRPr lang="fr-FR" sz="1800" b="0" strike="noStrike" spc="-1">
                        <a:latin typeface="Arial"/>
                      </a:endParaRPr>
                    </a:p>
                    <a:p>
                      <a:pPr>
                        <a:lnSpc>
                          <a:spcPct val="100000"/>
                        </a:lnSpc>
                        <a:tabLst>
                          <a:tab pos="0" algn="l"/>
                        </a:tabLst>
                      </a:pP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tc>
                  <a:txBody>
                    <a:bodyPr/>
                    <a:lstStyle/>
                    <a:p>
                      <a:pPr>
                        <a:lnSpc>
                          <a:spcPct val="100000"/>
                        </a:lnSpc>
                      </a:pPr>
                      <a:r>
                        <a:rPr lang="fr-FR" sz="1800" b="0" strike="noStrike" spc="-1">
                          <a:solidFill>
                            <a:srgbClr val="000000"/>
                          </a:solidFill>
                          <a:latin typeface="Arial"/>
                        </a:rPr>
                        <a:t>Permet de vérifier qu’un objet n’est pas nul</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tc>
                  <a:txBody>
                    <a:bodyPr/>
                    <a:lstStyle/>
                    <a:p>
                      <a:pPr>
                        <a:lnSpc>
                          <a:spcPct val="100000"/>
                        </a:lnSpc>
                      </a:pPr>
                      <a:r>
                        <a:rPr lang="fr-FR" sz="1400" b="0" i="1" strike="noStrike" spc="-1">
                          <a:solidFill>
                            <a:srgbClr val="000000"/>
                          </a:solidFill>
                          <a:latin typeface="Arial"/>
                        </a:rPr>
                        <a:t>assertNotNull(</a:t>
                      </a:r>
                      <a:r>
                        <a:rPr lang="en-US" sz="1400" b="0" i="1" strike="noStrike" spc="-1">
                          <a:solidFill>
                            <a:srgbClr val="000000"/>
                          </a:solidFill>
                          <a:latin typeface="Arial"/>
                        </a:rPr>
                        <a:t>“</a:t>
                      </a:r>
                      <a:r>
                        <a:rPr lang="fr-FR" sz="1400" b="0" i="1" strike="noStrike" spc="-1">
                          <a:solidFill>
                            <a:srgbClr val="000000"/>
                          </a:solidFill>
                          <a:latin typeface="Arial"/>
                        </a:rPr>
                        <a:t> message</a:t>
                      </a:r>
                      <a:r>
                        <a:rPr lang="en-US" sz="1400" b="0" i="1" strike="noStrike" spc="-1">
                          <a:solidFill>
                            <a:srgbClr val="000000"/>
                          </a:solidFill>
                          <a:latin typeface="Arial"/>
                        </a:rPr>
                        <a:t>",</a:t>
                      </a:r>
                      <a:r>
                        <a:rPr lang="fr-FR" sz="1400" b="0" i="1" strike="noStrike" spc="-1">
                          <a:solidFill>
                            <a:srgbClr val="000000"/>
                          </a:solidFill>
                          <a:latin typeface="Arial"/>
                        </a:rPr>
                        <a:t>voiture)</a:t>
                      </a:r>
                      <a:endParaRPr lang="fr-FR"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3"/>
                  </a:ext>
                </a:extLst>
              </a:tr>
              <a:tr h="640440">
                <a:tc>
                  <a:txBody>
                    <a:bodyPr/>
                    <a:lstStyle/>
                    <a:p>
                      <a:pPr>
                        <a:lnSpc>
                          <a:spcPct val="100000"/>
                        </a:lnSpc>
                        <a:tabLst>
                          <a:tab pos="0" algn="l"/>
                        </a:tabLst>
                      </a:pPr>
                      <a:r>
                        <a:rPr lang="fr-FR" sz="1800" b="1" i="1" strike="noStrike" spc="-1">
                          <a:solidFill>
                            <a:srgbClr val="000000"/>
                          </a:solidFill>
                          <a:latin typeface="Arial"/>
                        </a:rPr>
                        <a:t>assertNull</a:t>
                      </a:r>
                      <a:endParaRPr lang="fr-FR" sz="1800" b="0" strike="noStrike" spc="-1">
                        <a:latin typeface="Arial"/>
                      </a:endParaRPr>
                    </a:p>
                    <a:p>
                      <a:pPr>
                        <a:lnSpc>
                          <a:spcPct val="100000"/>
                        </a:lnSpc>
                        <a:tabLst>
                          <a:tab pos="0" algn="l"/>
                        </a:tabLst>
                      </a:pP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pPr>
                      <a:r>
                        <a:rPr lang="fr-FR" sz="1800" b="0" strike="noStrike" spc="-1">
                          <a:solidFill>
                            <a:srgbClr val="000000"/>
                          </a:solidFill>
                          <a:latin typeface="Arial"/>
                        </a:rPr>
                        <a:t>Permet de tester si un objet est null</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tabLst>
                          <a:tab pos="0" algn="l"/>
                        </a:tabLst>
                      </a:pPr>
                      <a:r>
                        <a:rPr lang="fr-FR" sz="1400" b="0" i="1" strike="noStrike" spc="-1">
                          <a:solidFill>
                            <a:srgbClr val="000000"/>
                          </a:solidFill>
                          <a:latin typeface="Arial"/>
                        </a:rPr>
                        <a:t>assertNull(</a:t>
                      </a:r>
                      <a:r>
                        <a:rPr lang="en-US" sz="1400" b="0" i="1" strike="noStrike" spc="-1">
                          <a:solidFill>
                            <a:srgbClr val="000000"/>
                          </a:solidFill>
                          <a:latin typeface="Arial"/>
                        </a:rPr>
                        <a:t>“</a:t>
                      </a:r>
                      <a:r>
                        <a:rPr lang="fr-FR" sz="1400" b="0" i="1" strike="noStrike" spc="-1">
                          <a:solidFill>
                            <a:srgbClr val="000000"/>
                          </a:solidFill>
                          <a:latin typeface="Arial"/>
                        </a:rPr>
                        <a:t> message</a:t>
                      </a:r>
                      <a:r>
                        <a:rPr lang="en-US" sz="1400" b="0" i="1" strike="noStrike" spc="-1">
                          <a:solidFill>
                            <a:srgbClr val="000000"/>
                          </a:solidFill>
                          <a:latin typeface="Arial"/>
                        </a:rPr>
                        <a:t>",</a:t>
                      </a:r>
                      <a:r>
                        <a:rPr lang="fr-FR" sz="1400" b="0" i="1" strike="noStrike" spc="-1">
                          <a:solidFill>
                            <a:srgbClr val="000000"/>
                          </a:solidFill>
                          <a:latin typeface="Arial"/>
                        </a:rPr>
                        <a:t>voiture)</a:t>
                      </a:r>
                      <a:endParaRPr lang="fr-FR" sz="1400" b="0" strike="noStrike" spc="-1">
                        <a:latin typeface="Arial"/>
                      </a:endParaRPr>
                    </a:p>
                    <a:p>
                      <a:pPr>
                        <a:lnSpc>
                          <a:spcPct val="100000"/>
                        </a:lnSpc>
                        <a:tabLst>
                          <a:tab pos="0" algn="l"/>
                        </a:tabLst>
                      </a:pPr>
                      <a:endParaRPr lang="fr-FR"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4"/>
                  </a:ext>
                </a:extLst>
              </a:tr>
              <a:tr h="640440">
                <a:tc>
                  <a:txBody>
                    <a:bodyPr/>
                    <a:lstStyle/>
                    <a:p>
                      <a:pPr>
                        <a:lnSpc>
                          <a:spcPct val="100000"/>
                        </a:lnSpc>
                        <a:tabLst>
                          <a:tab pos="0" algn="l"/>
                        </a:tabLst>
                      </a:pPr>
                      <a:r>
                        <a:rPr lang="fr-FR" sz="1800" b="1" i="1" strike="noStrike" spc="-1">
                          <a:solidFill>
                            <a:srgbClr val="000000"/>
                          </a:solidFill>
                          <a:latin typeface="Arial"/>
                        </a:rPr>
                        <a:t>assertTrue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tc>
                  <a:txBody>
                    <a:bodyPr/>
                    <a:lstStyle/>
                    <a:p>
                      <a:pPr>
                        <a:lnSpc>
                          <a:spcPct val="100000"/>
                        </a:lnSpc>
                      </a:pPr>
                      <a:r>
                        <a:rPr lang="fr-FR" sz="1800" b="0" strike="noStrike" spc="-1">
                          <a:solidFill>
                            <a:srgbClr val="000000"/>
                          </a:solidFill>
                          <a:latin typeface="Arial"/>
                        </a:rPr>
                        <a:t>Permet de vérifier qu’une condition est vraie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tc>
                  <a:txBody>
                    <a:bodyPr/>
                    <a:lstStyle/>
                    <a:p>
                      <a:pPr>
                        <a:lnSpc>
                          <a:spcPct val="100000"/>
                        </a:lnSpc>
                        <a:tabLst>
                          <a:tab pos="0" algn="l"/>
                        </a:tabLst>
                      </a:pPr>
                      <a:r>
                        <a:rPr lang="fr-FR" sz="1400" b="0" i="1" strike="noStrike" spc="-1">
                          <a:solidFill>
                            <a:srgbClr val="000000"/>
                          </a:solidFill>
                          <a:latin typeface="Arial"/>
                        </a:rPr>
                        <a:t>assertTrue(</a:t>
                      </a:r>
                      <a:r>
                        <a:rPr lang="en-US" sz="1400" b="0" i="1" strike="noStrike" spc="-1">
                          <a:solidFill>
                            <a:srgbClr val="000000"/>
                          </a:solidFill>
                          <a:latin typeface="Arial"/>
                        </a:rPr>
                        <a:t>“</a:t>
                      </a:r>
                      <a:r>
                        <a:rPr lang="fr-FR" sz="1400" b="0" i="1" strike="noStrike" spc="-1">
                          <a:solidFill>
                            <a:srgbClr val="000000"/>
                          </a:solidFill>
                          <a:latin typeface="Arial"/>
                        </a:rPr>
                        <a:t> message</a:t>
                      </a:r>
                      <a:r>
                        <a:rPr lang="en-US" sz="1400" b="0" i="1" strike="noStrike" spc="-1">
                          <a:solidFill>
                            <a:srgbClr val="000000"/>
                          </a:solidFill>
                          <a:latin typeface="Arial"/>
                        </a:rPr>
                        <a:t>",</a:t>
                      </a:r>
                      <a:r>
                        <a:rPr lang="fr-FR" sz="1400" b="0" i="1" strike="noStrike" spc="-1">
                          <a:solidFill>
                            <a:srgbClr val="000000"/>
                          </a:solidFill>
                          <a:latin typeface="Arial"/>
                        </a:rPr>
                        <a:t>a&gt;b)</a:t>
                      </a:r>
                      <a:endParaRPr lang="fr-FR" sz="1400" b="0" strike="noStrike" spc="-1">
                        <a:latin typeface="Arial"/>
                      </a:endParaRPr>
                    </a:p>
                    <a:p>
                      <a:pPr>
                        <a:lnSpc>
                          <a:spcPct val="100000"/>
                        </a:lnSpc>
                        <a:tabLst>
                          <a:tab pos="0" algn="l"/>
                        </a:tabLst>
                      </a:pPr>
                      <a:endParaRPr lang="fr-FR"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EE3E1"/>
                    </a:solidFill>
                  </a:tcPr>
                </a:tc>
                <a:extLst>
                  <a:ext uri="{0D108BD9-81ED-4DB2-BD59-A6C34878D82A}">
                    <a16:rowId xmlns:a16="http://schemas.microsoft.com/office/drawing/2014/main" val="10005"/>
                  </a:ext>
                </a:extLst>
              </a:tr>
              <a:tr h="640440">
                <a:tc>
                  <a:txBody>
                    <a:bodyPr/>
                    <a:lstStyle/>
                    <a:p>
                      <a:pPr>
                        <a:lnSpc>
                          <a:spcPct val="100000"/>
                        </a:lnSpc>
                        <a:tabLst>
                          <a:tab pos="0" algn="l"/>
                        </a:tabLst>
                      </a:pPr>
                      <a:r>
                        <a:rPr lang="fr-FR" sz="1800" b="1" i="1" strike="noStrike" spc="-1">
                          <a:solidFill>
                            <a:srgbClr val="000000"/>
                          </a:solidFill>
                          <a:latin typeface="Arial"/>
                        </a:rPr>
                        <a:t>assertFalse</a:t>
                      </a:r>
                      <a:endParaRPr lang="fr-FR" sz="1800" b="0" strike="noStrike" spc="-1">
                        <a:latin typeface="Arial"/>
                      </a:endParaRPr>
                    </a:p>
                    <a:p>
                      <a:pPr>
                        <a:lnSpc>
                          <a:spcPct val="100000"/>
                        </a:lnSpc>
                        <a:tabLst>
                          <a:tab pos="0" algn="l"/>
                        </a:tabLst>
                      </a:pP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pPr>
                      <a:r>
                        <a:rPr lang="fr-FR" sz="1800" b="0" strike="noStrike" spc="-1">
                          <a:solidFill>
                            <a:srgbClr val="000000"/>
                          </a:solidFill>
                          <a:latin typeface="Arial"/>
                        </a:rPr>
                        <a:t>Permet de vérifier qu’une condition est fausse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tc>
                  <a:txBody>
                    <a:bodyPr/>
                    <a:lstStyle/>
                    <a:p>
                      <a:pPr>
                        <a:lnSpc>
                          <a:spcPct val="100000"/>
                        </a:lnSpc>
                        <a:tabLst>
                          <a:tab pos="0" algn="l"/>
                        </a:tabLst>
                      </a:pPr>
                      <a:r>
                        <a:rPr lang="fr-FR" sz="1400" b="0" i="1" strike="noStrike" spc="-1" dirty="0" err="1">
                          <a:solidFill>
                            <a:srgbClr val="000000"/>
                          </a:solidFill>
                          <a:latin typeface="Arial"/>
                        </a:rPr>
                        <a:t>assertFalse</a:t>
                      </a:r>
                      <a:r>
                        <a:rPr lang="fr-FR" sz="1400" b="0" i="1" strike="noStrike" spc="-1" dirty="0">
                          <a:solidFill>
                            <a:srgbClr val="000000"/>
                          </a:solidFill>
                          <a:latin typeface="Arial"/>
                        </a:rPr>
                        <a:t>(</a:t>
                      </a:r>
                      <a:r>
                        <a:rPr lang="en-US" sz="1400" b="0" i="1" strike="noStrike" spc="-1" dirty="0">
                          <a:solidFill>
                            <a:srgbClr val="000000"/>
                          </a:solidFill>
                          <a:latin typeface="Arial"/>
                        </a:rPr>
                        <a:t>“</a:t>
                      </a:r>
                      <a:r>
                        <a:rPr lang="fr-FR" sz="1400" b="0" i="1" strike="noStrike" spc="-1" dirty="0">
                          <a:solidFill>
                            <a:srgbClr val="000000"/>
                          </a:solidFill>
                          <a:latin typeface="Arial"/>
                        </a:rPr>
                        <a:t> message</a:t>
                      </a:r>
                      <a:r>
                        <a:rPr lang="en-US" sz="1400" b="0" i="1" strike="noStrike" spc="-1" dirty="0">
                          <a:solidFill>
                            <a:srgbClr val="000000"/>
                          </a:solidFill>
                          <a:latin typeface="Arial"/>
                        </a:rPr>
                        <a:t>",</a:t>
                      </a:r>
                      <a:r>
                        <a:rPr lang="fr-FR" sz="1400" b="0" i="1" strike="noStrike" spc="-1" dirty="0">
                          <a:solidFill>
                            <a:srgbClr val="000000"/>
                          </a:solidFill>
                          <a:latin typeface="Arial"/>
                        </a:rPr>
                        <a:t>a&gt;b)</a:t>
                      </a:r>
                      <a:endParaRPr lang="fr-FR"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1F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Déclarer un test</a:t>
            </a:r>
            <a:endParaRPr lang="fr-FR" sz="2800" b="0" strike="noStrike" spc="-1">
              <a:latin typeface="Arial"/>
            </a:endParaRPr>
          </a:p>
        </p:txBody>
      </p:sp>
      <p:sp>
        <p:nvSpPr>
          <p:cNvPr id="119"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0" name="CustomShape 3"/>
          <p:cNvSpPr/>
          <p:nvPr/>
        </p:nvSpPr>
        <p:spPr>
          <a:xfrm>
            <a:off x="981000" y="102888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Ecrire un test</a:t>
            </a:r>
            <a:endParaRPr lang="fr-FR" sz="1800" b="0" strike="noStrike" spc="-1">
              <a:latin typeface="Arial"/>
            </a:endParaRPr>
          </a:p>
        </p:txBody>
      </p:sp>
      <p:sp>
        <p:nvSpPr>
          <p:cNvPr id="121"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22" name="CustomShape 5"/>
          <p:cNvSpPr/>
          <p:nvPr/>
        </p:nvSpPr>
        <p:spPr>
          <a:xfrm>
            <a:off x="3971880" y="2482920"/>
            <a:ext cx="362880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@Test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monTest</a:t>
            </a:r>
            <a:r>
              <a:rPr lang="fr-FR" sz="1800" b="0" strike="noStrike" spc="-1" dirty="0">
                <a:solidFill>
                  <a:srgbClr val="000000"/>
                </a:solidFill>
                <a:latin typeface="Arial Unicode MS"/>
              </a:rPr>
              <a:t>()</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24"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981000" y="102888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Configurer les données d’entrée</a:t>
            </a:r>
            <a:endParaRPr lang="fr-FR" sz="1800" b="0" strike="noStrike" spc="-1">
              <a:latin typeface="Arial"/>
            </a:endParaRPr>
          </a:p>
        </p:txBody>
      </p:sp>
      <p:sp>
        <p:nvSpPr>
          <p:cNvPr id="126"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27" name="CustomShape 5"/>
          <p:cNvSpPr/>
          <p:nvPr/>
        </p:nvSpPr>
        <p:spPr>
          <a:xfrm>
            <a:off x="1781280" y="2667600"/>
            <a:ext cx="362880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@Before</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setUp</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28" name="Line 6"/>
          <p:cNvSpPr/>
          <p:nvPr/>
        </p:nvSpPr>
        <p:spPr>
          <a:xfrm>
            <a:off x="5724360" y="1942920"/>
            <a:ext cx="0" cy="3438360"/>
          </a:xfrm>
          <a:prstGeom prst="line">
            <a:avLst/>
          </a:prstGeom>
          <a:ln/>
        </p:spPr>
        <p:style>
          <a:lnRef idx="1">
            <a:schemeClr val="accent1"/>
          </a:lnRef>
          <a:fillRef idx="0">
            <a:schemeClr val="accent1"/>
          </a:fillRef>
          <a:effectRef idx="0">
            <a:schemeClr val="accent1"/>
          </a:effectRef>
          <a:fontRef idx="minor"/>
        </p:style>
      </p:sp>
      <p:sp>
        <p:nvSpPr>
          <p:cNvPr id="129" name="CustomShape 7"/>
          <p:cNvSpPr/>
          <p:nvPr/>
        </p:nvSpPr>
        <p:spPr>
          <a:xfrm>
            <a:off x="6372360" y="1974600"/>
            <a:ext cx="1418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7F9FBF"/>
                </a:solidFill>
                <a:latin typeface="Arial Unicode MS"/>
              </a:rPr>
              <a:t>@Before</a:t>
            </a:r>
            <a:endParaRPr lang="fr-FR" sz="1800" b="0" strike="noStrike" spc="-1">
              <a:latin typeface="Arial"/>
            </a:endParaRPr>
          </a:p>
        </p:txBody>
      </p:sp>
      <p:sp>
        <p:nvSpPr>
          <p:cNvPr id="130" name="CustomShape 8"/>
          <p:cNvSpPr/>
          <p:nvPr/>
        </p:nvSpPr>
        <p:spPr>
          <a:xfrm flipH="1">
            <a:off x="6702840" y="2512800"/>
            <a:ext cx="37069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S’exécute avant chaque test. Cette méthode permet construire les objets que l’on souhaite tester</a:t>
            </a:r>
            <a:endParaRPr lang="fr-FR"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32"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3" name="CustomShape 3"/>
          <p:cNvSpPr/>
          <p:nvPr/>
        </p:nvSpPr>
        <p:spPr>
          <a:xfrm>
            <a:off x="981000" y="102888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Configurer les données d’entrée</a:t>
            </a:r>
            <a:endParaRPr lang="fr-FR" sz="1800" b="0" strike="noStrike" spc="-1">
              <a:latin typeface="Arial"/>
            </a:endParaRPr>
          </a:p>
        </p:txBody>
      </p:sp>
      <p:sp>
        <p:nvSpPr>
          <p:cNvPr id="134"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35" name="CustomShape 5"/>
          <p:cNvSpPr/>
          <p:nvPr/>
        </p:nvSpPr>
        <p:spPr>
          <a:xfrm>
            <a:off x="2085840" y="1553760"/>
            <a:ext cx="3628800" cy="1738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Voiture v;</a:t>
            </a:r>
            <a:endParaRPr lang="fr-FR" sz="1800" b="0" strike="noStrike" spc="-1" dirty="0">
              <a:latin typeface="Arial"/>
            </a:endParaRPr>
          </a:p>
          <a:p>
            <a:pPr>
              <a:lnSpc>
                <a:spcPct val="100000"/>
              </a:lnSpc>
              <a:tabLst>
                <a:tab pos="0" algn="l"/>
              </a:tabLst>
            </a:pPr>
            <a:endParaRPr lang="fr-FR" sz="1800" b="0" strike="noStrike" spc="-1" dirty="0">
              <a:latin typeface="Arial"/>
            </a:endParaRPr>
          </a:p>
          <a:p>
            <a:pPr>
              <a:lnSpc>
                <a:spcPct val="100000"/>
              </a:lnSpc>
              <a:tabLst>
                <a:tab pos="0" algn="l"/>
              </a:tabLst>
            </a:pPr>
            <a:r>
              <a:rPr lang="fr-FR" sz="1800" b="1" strike="noStrike" spc="-1" dirty="0">
                <a:solidFill>
                  <a:srgbClr val="7F9FBF"/>
                </a:solidFill>
                <a:latin typeface="Arial Unicode MS"/>
                <a:ea typeface="Noto Sans CJK SC"/>
              </a:rPr>
              <a:t>@</a:t>
            </a:r>
            <a:r>
              <a:rPr lang="fr-FR" sz="1400" b="1" strike="noStrike" spc="-1" dirty="0">
                <a:solidFill>
                  <a:srgbClr val="7F9FBF"/>
                </a:solidFill>
                <a:latin typeface="Arial Unicode MS"/>
              </a:rPr>
              <a:t>BeforeEach</a:t>
            </a:r>
            <a:endParaRPr lang="fr-FR" sz="14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setUp</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a:t>
            </a:r>
            <a:r>
              <a:rPr lang="fr-FR" sz="1800" b="0" strike="noStrike" spc="-1" dirty="0">
                <a:solidFill>
                  <a:srgbClr val="000000"/>
                </a:solidFill>
                <a:latin typeface="Arial Unicode MS"/>
              </a:rPr>
              <a:t>v = </a:t>
            </a:r>
            <a:r>
              <a:rPr lang="fr-FR" sz="1800" b="0" strike="noStrike" spc="-1" dirty="0">
                <a:solidFill>
                  <a:srgbClr val="800080"/>
                </a:solidFill>
                <a:latin typeface="Arial Unicode MS"/>
              </a:rPr>
              <a:t>new </a:t>
            </a:r>
            <a:r>
              <a:rPr lang="fr-FR" sz="1800" b="0" strike="noStrike" spc="-1" dirty="0">
                <a:solidFill>
                  <a:srgbClr val="000000"/>
                </a:solidFill>
                <a:latin typeface="Arial Unicode MS"/>
              </a:rPr>
              <a:t>Voiture();</a:t>
            </a: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36" name="CustomShape 6"/>
          <p:cNvSpPr/>
          <p:nvPr/>
        </p:nvSpPr>
        <p:spPr>
          <a:xfrm>
            <a:off x="2157480" y="3434040"/>
            <a:ext cx="362880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@Test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monTest1()</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r>
              <a:rPr lang="fr-FR" sz="1800" b="0" strike="noStrike" spc="-1" dirty="0">
                <a:latin typeface="Arial"/>
              </a:rPr>
              <a:t>     </a:t>
            </a:r>
            <a:r>
              <a:rPr lang="fr-FR" sz="1800" b="0" strike="noStrike" spc="-1" dirty="0" err="1">
                <a:latin typeface="Arial"/>
              </a:rPr>
              <a:t>v.changeColor</a:t>
            </a:r>
            <a:r>
              <a:rPr lang="fr-FR" sz="1800" b="0" strike="noStrike" spc="-1" dirty="0">
                <a:latin typeface="Arial"/>
              </a:rPr>
              <a:t>()</a:t>
            </a: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37" name="CustomShape 7"/>
          <p:cNvSpPr/>
          <p:nvPr/>
        </p:nvSpPr>
        <p:spPr>
          <a:xfrm>
            <a:off x="2085840" y="4698360"/>
            <a:ext cx="362880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@Test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monTest2()</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r>
              <a:rPr lang="fr-FR" sz="1800" b="0" strike="noStrike" spc="-1" dirty="0">
                <a:latin typeface="Arial"/>
              </a:rPr>
              <a:t>     </a:t>
            </a:r>
            <a:r>
              <a:rPr lang="fr-FR" sz="1800" b="0" strike="noStrike" spc="-1" dirty="0" err="1">
                <a:latin typeface="Arial"/>
              </a:rPr>
              <a:t>v.changeColor</a:t>
            </a:r>
            <a:r>
              <a:rPr lang="fr-FR" sz="1800" b="0" strike="noStrike" spc="-1" dirty="0">
                <a:latin typeface="Arial"/>
              </a:rPr>
              <a:t>()</a:t>
            </a: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38" name="Line 8"/>
          <p:cNvSpPr/>
          <p:nvPr/>
        </p:nvSpPr>
        <p:spPr>
          <a:xfrm>
            <a:off x="5714640" y="1852560"/>
            <a:ext cx="0" cy="3438360"/>
          </a:xfrm>
          <a:prstGeom prst="line">
            <a:avLst/>
          </a:prstGeom>
          <a:ln/>
        </p:spPr>
        <p:style>
          <a:lnRef idx="1">
            <a:schemeClr val="accent1"/>
          </a:lnRef>
          <a:fillRef idx="0">
            <a:schemeClr val="accent1"/>
          </a:fillRef>
          <a:effectRef idx="0">
            <a:schemeClr val="accent1"/>
          </a:effectRef>
          <a:fontRef idx="minor"/>
        </p:style>
      </p:sp>
      <p:sp>
        <p:nvSpPr>
          <p:cNvPr id="139" name="CustomShape 9"/>
          <p:cNvSpPr/>
          <p:nvPr/>
        </p:nvSpPr>
        <p:spPr>
          <a:xfrm>
            <a:off x="6095880" y="2939760"/>
            <a:ext cx="5304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V=new Voiture() sera exécuté avant monTest1 </a:t>
            </a:r>
            <a:r>
              <a:rPr lang="fr-FR" sz="1800" b="1" strike="noStrike" spc="-1">
                <a:solidFill>
                  <a:srgbClr val="000000"/>
                </a:solidFill>
                <a:latin typeface="Arial"/>
              </a:rPr>
              <a:t>ET</a:t>
            </a:r>
            <a:r>
              <a:rPr lang="fr-FR" sz="1800" b="0" strike="noStrike" spc="-1">
                <a:solidFill>
                  <a:srgbClr val="000000"/>
                </a:solidFill>
                <a:latin typeface="Arial"/>
              </a:rPr>
              <a:t> avant monTest2. Ainsi monTest1 et monTest2 ne seront pas exécutés sur la même instance de Voiture</a:t>
            </a:r>
            <a:endParaRPr lang="fr-FR"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41"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42" name="CustomShape 3"/>
          <p:cNvSpPr/>
          <p:nvPr/>
        </p:nvSpPr>
        <p:spPr>
          <a:xfrm>
            <a:off x="981000" y="102888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Configurer les données d’entrée</a:t>
            </a:r>
            <a:endParaRPr lang="fr-FR" sz="1800" b="0" strike="noStrike" spc="-1">
              <a:latin typeface="Arial"/>
            </a:endParaRPr>
          </a:p>
        </p:txBody>
      </p:sp>
      <p:sp>
        <p:nvSpPr>
          <p:cNvPr id="143"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44" name="CustomShape 5"/>
          <p:cNvSpPr/>
          <p:nvPr/>
        </p:nvSpPr>
        <p:spPr>
          <a:xfrm>
            <a:off x="1781280" y="2667600"/>
            <a:ext cx="362880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@after</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tearDown</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45" name="Line 6"/>
          <p:cNvSpPr/>
          <p:nvPr/>
        </p:nvSpPr>
        <p:spPr>
          <a:xfrm>
            <a:off x="5724360" y="1942920"/>
            <a:ext cx="0" cy="3438360"/>
          </a:xfrm>
          <a:prstGeom prst="line">
            <a:avLst/>
          </a:prstGeom>
          <a:ln/>
        </p:spPr>
        <p:style>
          <a:lnRef idx="1">
            <a:schemeClr val="accent1"/>
          </a:lnRef>
          <a:fillRef idx="0">
            <a:schemeClr val="accent1"/>
          </a:fillRef>
          <a:effectRef idx="0">
            <a:schemeClr val="accent1"/>
          </a:effectRef>
          <a:fontRef idx="minor"/>
        </p:style>
      </p:sp>
      <p:sp>
        <p:nvSpPr>
          <p:cNvPr id="146" name="CustomShape 7"/>
          <p:cNvSpPr/>
          <p:nvPr/>
        </p:nvSpPr>
        <p:spPr>
          <a:xfrm>
            <a:off x="6372360" y="1974600"/>
            <a:ext cx="1418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7F9FBF"/>
                </a:solidFill>
                <a:latin typeface="Arial Unicode MS"/>
              </a:rPr>
              <a:t>@after</a:t>
            </a:r>
            <a:endParaRPr lang="fr-FR" sz="1800" b="0" strike="noStrike" spc="-1">
              <a:latin typeface="Arial"/>
            </a:endParaRPr>
          </a:p>
        </p:txBody>
      </p:sp>
      <p:sp>
        <p:nvSpPr>
          <p:cNvPr id="147" name="CustomShape 8"/>
          <p:cNvSpPr/>
          <p:nvPr/>
        </p:nvSpPr>
        <p:spPr>
          <a:xfrm flipH="1">
            <a:off x="6702840" y="2662560"/>
            <a:ext cx="3706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S’exécute après chaque test. </a:t>
            </a:r>
            <a:endParaRPr lang="fr-FR"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49"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50" name="CustomShape 3"/>
          <p:cNvSpPr/>
          <p:nvPr/>
        </p:nvSpPr>
        <p:spPr>
          <a:xfrm>
            <a:off x="981000" y="1028880"/>
            <a:ext cx="598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fr-FR" sz="1800" b="0" strike="noStrike" spc="-1">
                <a:solidFill>
                  <a:srgbClr val="000000"/>
                </a:solidFill>
                <a:latin typeface="Arial"/>
              </a:rPr>
              <a:t>Configurer les données d’entrée</a:t>
            </a:r>
            <a:endParaRPr lang="fr-FR" sz="1800" b="0" strike="noStrike" spc="-1">
              <a:latin typeface="Arial"/>
            </a:endParaRPr>
          </a:p>
        </p:txBody>
      </p:sp>
      <p:sp>
        <p:nvSpPr>
          <p:cNvPr id="151" name="CustomShape 4"/>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52" name="CustomShape 5"/>
          <p:cNvSpPr/>
          <p:nvPr/>
        </p:nvSpPr>
        <p:spPr>
          <a:xfrm>
            <a:off x="2085840" y="1586880"/>
            <a:ext cx="3628800" cy="11577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400" b="1" strike="noStrike" spc="-1" dirty="0">
                <a:solidFill>
                  <a:srgbClr val="800000"/>
                </a:solidFill>
                <a:latin typeface="Arial Unicode MS"/>
              </a:rPr>
              <a:t>public</a:t>
            </a:r>
            <a:r>
              <a:rPr lang="fr-FR" sz="1400" b="0" strike="noStrike" spc="-1" dirty="0">
                <a:solidFill>
                  <a:srgbClr val="000000"/>
                </a:solidFill>
                <a:latin typeface="Arial Unicode MS"/>
              </a:rPr>
              <a:t> Voiture v;</a:t>
            </a:r>
            <a:endParaRPr lang="fr-FR" sz="1400" b="0" strike="noStrike" spc="-1" dirty="0">
              <a:latin typeface="Arial"/>
            </a:endParaRPr>
          </a:p>
          <a:p>
            <a:pPr>
              <a:lnSpc>
                <a:spcPct val="100000"/>
              </a:lnSpc>
              <a:tabLst>
                <a:tab pos="0" algn="l"/>
              </a:tabLst>
            </a:pPr>
            <a:r>
              <a:rPr lang="fr-FR" sz="1400" b="1" strike="noStrike" spc="-1" dirty="0">
                <a:solidFill>
                  <a:srgbClr val="7F9FBF"/>
                </a:solidFill>
                <a:latin typeface="Arial Unicode MS"/>
              </a:rPr>
              <a:t>@BeforeEach</a:t>
            </a:r>
            <a:endParaRPr lang="fr-FR" sz="1400" b="0" strike="noStrike" spc="-1" dirty="0">
              <a:latin typeface="Arial"/>
            </a:endParaRPr>
          </a:p>
          <a:p>
            <a:pPr>
              <a:lnSpc>
                <a:spcPct val="100000"/>
              </a:lnSpc>
              <a:tabLst>
                <a:tab pos="0" algn="l"/>
              </a:tabLst>
            </a:pPr>
            <a:r>
              <a:rPr lang="fr-FR" sz="1400" b="1" strike="noStrike" spc="-1" dirty="0">
                <a:solidFill>
                  <a:srgbClr val="800000"/>
                </a:solidFill>
                <a:latin typeface="Arial Unicode MS"/>
              </a:rPr>
              <a:t>public</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void</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setUp</a:t>
            </a:r>
            <a:r>
              <a:rPr lang="fr-FR" sz="1400" b="0" strike="noStrike" spc="-1" dirty="0">
                <a:solidFill>
                  <a:srgbClr val="800080"/>
                </a:solidFill>
                <a:latin typeface="Arial Unicode MS"/>
              </a:rPr>
              <a:t>{</a:t>
            </a:r>
            <a:endParaRPr lang="fr-FR" sz="1400" b="0" strike="noStrike" spc="-1" dirty="0">
              <a:latin typeface="Arial"/>
            </a:endParaRPr>
          </a:p>
          <a:p>
            <a:pPr>
              <a:lnSpc>
                <a:spcPct val="100000"/>
              </a:lnSpc>
              <a:tabLst>
                <a:tab pos="0" algn="l"/>
              </a:tabLst>
            </a:pPr>
            <a:r>
              <a:rPr lang="fr-FR" sz="1400" b="0" strike="noStrike" spc="-1" dirty="0">
                <a:solidFill>
                  <a:srgbClr val="800080"/>
                </a:solidFill>
                <a:latin typeface="Arial Unicode MS"/>
              </a:rPr>
              <a:t>    </a:t>
            </a:r>
            <a:r>
              <a:rPr lang="fr-FR" sz="1400" b="0" strike="noStrike" spc="-1" dirty="0">
                <a:solidFill>
                  <a:srgbClr val="000000"/>
                </a:solidFill>
                <a:latin typeface="Arial Unicode MS"/>
              </a:rPr>
              <a:t>v = </a:t>
            </a:r>
            <a:r>
              <a:rPr lang="fr-FR" sz="1400" b="0" strike="noStrike" spc="-1" dirty="0">
                <a:solidFill>
                  <a:srgbClr val="800080"/>
                </a:solidFill>
                <a:latin typeface="Arial Unicode MS"/>
              </a:rPr>
              <a:t>new </a:t>
            </a:r>
            <a:r>
              <a:rPr lang="fr-FR" sz="1400" b="0" strike="noStrike" spc="-1" dirty="0">
                <a:solidFill>
                  <a:srgbClr val="000000"/>
                </a:solidFill>
                <a:latin typeface="Arial Unicode MS"/>
              </a:rPr>
              <a:t>Voiture();</a:t>
            </a:r>
            <a:endParaRPr lang="fr-FR" sz="1400" b="0" strike="noStrike" spc="-1" dirty="0">
              <a:latin typeface="Arial"/>
            </a:endParaRPr>
          </a:p>
          <a:p>
            <a:pPr>
              <a:lnSpc>
                <a:spcPct val="100000"/>
              </a:lnSpc>
              <a:tabLst>
                <a:tab pos="0" algn="l"/>
              </a:tabLst>
            </a:pPr>
            <a:r>
              <a:rPr lang="fr-FR" sz="1400" b="0" strike="noStrike" spc="-1" dirty="0">
                <a:solidFill>
                  <a:srgbClr val="000000"/>
                </a:solidFill>
                <a:latin typeface="Arial Unicode MS"/>
              </a:rPr>
              <a:t> </a:t>
            </a:r>
            <a:r>
              <a:rPr lang="fr-FR" sz="1400" b="0" strike="noStrike" spc="-1" dirty="0">
                <a:solidFill>
                  <a:srgbClr val="800080"/>
                </a:solidFill>
                <a:latin typeface="Arial Unicode MS"/>
              </a:rPr>
              <a:t>}</a:t>
            </a:r>
            <a:r>
              <a:rPr lang="fr-FR" sz="1400" b="0" strike="noStrike" spc="-1" dirty="0">
                <a:solidFill>
                  <a:srgbClr val="000000"/>
                </a:solidFill>
                <a:latin typeface="Arial Unicode MS"/>
              </a:rPr>
              <a:t> </a:t>
            </a:r>
            <a:endParaRPr lang="fr-FR" sz="1400" b="0" strike="noStrike" spc="-1" dirty="0">
              <a:latin typeface="Arial"/>
            </a:endParaRPr>
          </a:p>
        </p:txBody>
      </p:sp>
      <p:sp>
        <p:nvSpPr>
          <p:cNvPr id="153" name="CustomShape 6"/>
          <p:cNvSpPr/>
          <p:nvPr/>
        </p:nvSpPr>
        <p:spPr>
          <a:xfrm>
            <a:off x="2048040" y="2803320"/>
            <a:ext cx="3628800" cy="944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400" b="1" strike="noStrike" spc="-1" dirty="0">
                <a:solidFill>
                  <a:srgbClr val="7F9FBF"/>
                </a:solidFill>
                <a:latin typeface="Arial Unicode MS"/>
              </a:rPr>
              <a:t>@Test</a:t>
            </a:r>
            <a:r>
              <a:rPr lang="fr-FR" sz="1400" b="0" strike="noStrike" spc="-1" dirty="0">
                <a:solidFill>
                  <a:srgbClr val="000000"/>
                </a:solidFill>
                <a:latin typeface="Arial Unicode MS"/>
              </a:rPr>
              <a:t> </a:t>
            </a:r>
            <a:endParaRPr lang="fr-FR" sz="1400" b="0" strike="noStrike" spc="-1" dirty="0">
              <a:latin typeface="Arial"/>
            </a:endParaRPr>
          </a:p>
          <a:p>
            <a:pPr>
              <a:lnSpc>
                <a:spcPct val="100000"/>
              </a:lnSpc>
              <a:tabLst>
                <a:tab pos="0" algn="l"/>
              </a:tabLst>
            </a:pPr>
            <a:r>
              <a:rPr lang="fr-FR" sz="1400" b="1" strike="noStrike" spc="-1" dirty="0">
                <a:solidFill>
                  <a:srgbClr val="800000"/>
                </a:solidFill>
                <a:latin typeface="Arial Unicode MS"/>
              </a:rPr>
              <a:t>public</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void</a:t>
            </a:r>
            <a:r>
              <a:rPr lang="fr-FR" sz="1400" b="0" strike="noStrike" spc="-1" dirty="0">
                <a:solidFill>
                  <a:srgbClr val="000000"/>
                </a:solidFill>
                <a:latin typeface="Arial Unicode MS"/>
              </a:rPr>
              <a:t> monTest1()</a:t>
            </a:r>
            <a:r>
              <a:rPr lang="fr-FR" sz="1400" b="0" strike="noStrike" spc="-1" dirty="0">
                <a:solidFill>
                  <a:srgbClr val="800080"/>
                </a:solidFill>
                <a:latin typeface="Arial Unicode MS"/>
              </a:rPr>
              <a:t>{</a:t>
            </a:r>
            <a:endParaRPr lang="fr-FR" sz="1400" b="0" strike="noStrike" spc="-1" dirty="0">
              <a:latin typeface="Arial"/>
            </a:endParaRPr>
          </a:p>
          <a:p>
            <a:pPr>
              <a:lnSpc>
                <a:spcPct val="100000"/>
              </a:lnSpc>
              <a:tabLst>
                <a:tab pos="0" algn="l"/>
              </a:tabLst>
            </a:pPr>
            <a:endParaRPr lang="fr-FR" sz="1400" b="0" strike="noStrike" spc="-1" dirty="0">
              <a:latin typeface="Arial"/>
            </a:endParaRPr>
          </a:p>
          <a:p>
            <a:pPr>
              <a:lnSpc>
                <a:spcPct val="100000"/>
              </a:lnSpc>
              <a:tabLst>
                <a:tab pos="0" algn="l"/>
              </a:tabLst>
            </a:pPr>
            <a:r>
              <a:rPr lang="fr-FR" sz="1400" b="0" strike="noStrike" spc="-1" dirty="0">
                <a:solidFill>
                  <a:srgbClr val="000000"/>
                </a:solidFill>
                <a:latin typeface="Arial Unicode MS"/>
              </a:rPr>
              <a:t> </a:t>
            </a:r>
            <a:r>
              <a:rPr lang="fr-FR" sz="1400" b="0" strike="noStrike" spc="-1" dirty="0">
                <a:solidFill>
                  <a:srgbClr val="800080"/>
                </a:solidFill>
                <a:latin typeface="Arial Unicode MS"/>
              </a:rPr>
              <a:t>}</a:t>
            </a:r>
            <a:r>
              <a:rPr lang="fr-FR" sz="1400" b="0" strike="noStrike" spc="-1" dirty="0">
                <a:solidFill>
                  <a:srgbClr val="000000"/>
                </a:solidFill>
                <a:latin typeface="Arial Unicode MS"/>
              </a:rPr>
              <a:t> </a:t>
            </a:r>
            <a:endParaRPr lang="fr-FR" sz="1400" b="0" strike="noStrike" spc="-1" dirty="0">
              <a:latin typeface="Arial"/>
            </a:endParaRPr>
          </a:p>
        </p:txBody>
      </p:sp>
      <p:sp>
        <p:nvSpPr>
          <p:cNvPr id="154" name="CustomShape 7"/>
          <p:cNvSpPr/>
          <p:nvPr/>
        </p:nvSpPr>
        <p:spPr>
          <a:xfrm>
            <a:off x="2009880" y="3754080"/>
            <a:ext cx="3628800" cy="944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400" b="1" strike="noStrike" spc="-1" dirty="0">
                <a:solidFill>
                  <a:srgbClr val="7F9FBF"/>
                </a:solidFill>
                <a:latin typeface="Arial Unicode MS"/>
              </a:rPr>
              <a:t>@Test</a:t>
            </a:r>
            <a:r>
              <a:rPr lang="fr-FR" sz="1400" b="0" strike="noStrike" spc="-1" dirty="0">
                <a:solidFill>
                  <a:srgbClr val="000000"/>
                </a:solidFill>
                <a:latin typeface="Arial Unicode MS"/>
              </a:rPr>
              <a:t> </a:t>
            </a:r>
            <a:endParaRPr lang="fr-FR" sz="1400" b="0" strike="noStrike" spc="-1" dirty="0">
              <a:latin typeface="Arial"/>
            </a:endParaRPr>
          </a:p>
          <a:p>
            <a:pPr>
              <a:lnSpc>
                <a:spcPct val="100000"/>
              </a:lnSpc>
              <a:tabLst>
                <a:tab pos="0" algn="l"/>
              </a:tabLst>
            </a:pPr>
            <a:r>
              <a:rPr lang="fr-FR" sz="1400" b="1" strike="noStrike" spc="-1" dirty="0">
                <a:solidFill>
                  <a:srgbClr val="800000"/>
                </a:solidFill>
                <a:latin typeface="Arial Unicode MS"/>
              </a:rPr>
              <a:t>public</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void</a:t>
            </a:r>
            <a:r>
              <a:rPr lang="fr-FR" sz="1400" b="0" strike="noStrike" spc="-1" dirty="0">
                <a:solidFill>
                  <a:srgbClr val="000000"/>
                </a:solidFill>
                <a:latin typeface="Arial Unicode MS"/>
              </a:rPr>
              <a:t> monTest2()</a:t>
            </a:r>
            <a:r>
              <a:rPr lang="fr-FR" sz="1400" b="0" strike="noStrike" spc="-1" dirty="0">
                <a:solidFill>
                  <a:srgbClr val="800080"/>
                </a:solidFill>
                <a:latin typeface="Arial Unicode MS"/>
              </a:rPr>
              <a:t>{</a:t>
            </a:r>
            <a:endParaRPr lang="fr-FR" sz="1400" b="0" strike="noStrike" spc="-1" dirty="0">
              <a:latin typeface="Arial"/>
            </a:endParaRPr>
          </a:p>
          <a:p>
            <a:pPr>
              <a:lnSpc>
                <a:spcPct val="100000"/>
              </a:lnSpc>
              <a:tabLst>
                <a:tab pos="0" algn="l"/>
              </a:tabLst>
            </a:pPr>
            <a:endParaRPr lang="fr-FR" sz="1400" b="0" strike="noStrike" spc="-1" dirty="0">
              <a:latin typeface="Arial"/>
            </a:endParaRPr>
          </a:p>
          <a:p>
            <a:pPr>
              <a:lnSpc>
                <a:spcPct val="100000"/>
              </a:lnSpc>
              <a:tabLst>
                <a:tab pos="0" algn="l"/>
              </a:tabLst>
            </a:pPr>
            <a:r>
              <a:rPr lang="fr-FR" sz="1400" b="0" strike="noStrike" spc="-1" dirty="0">
                <a:solidFill>
                  <a:srgbClr val="000000"/>
                </a:solidFill>
                <a:latin typeface="Arial Unicode MS"/>
              </a:rPr>
              <a:t> </a:t>
            </a:r>
            <a:r>
              <a:rPr lang="fr-FR" sz="1400" b="0" strike="noStrike" spc="-1" dirty="0">
                <a:solidFill>
                  <a:srgbClr val="800080"/>
                </a:solidFill>
                <a:latin typeface="Arial Unicode MS"/>
              </a:rPr>
              <a:t>}</a:t>
            </a:r>
            <a:r>
              <a:rPr lang="fr-FR" sz="1400" b="0" strike="noStrike" spc="-1" dirty="0">
                <a:solidFill>
                  <a:srgbClr val="000000"/>
                </a:solidFill>
                <a:latin typeface="Arial Unicode MS"/>
              </a:rPr>
              <a:t> </a:t>
            </a:r>
            <a:endParaRPr lang="fr-FR" sz="1400" b="0" strike="noStrike" spc="-1" dirty="0">
              <a:latin typeface="Arial"/>
            </a:endParaRPr>
          </a:p>
        </p:txBody>
      </p:sp>
      <p:sp>
        <p:nvSpPr>
          <p:cNvPr id="155" name="Line 8"/>
          <p:cNvSpPr/>
          <p:nvPr/>
        </p:nvSpPr>
        <p:spPr>
          <a:xfrm>
            <a:off x="5714640" y="1852560"/>
            <a:ext cx="0" cy="3438360"/>
          </a:xfrm>
          <a:prstGeom prst="line">
            <a:avLst/>
          </a:prstGeom>
          <a:ln/>
        </p:spPr>
        <p:style>
          <a:lnRef idx="1">
            <a:schemeClr val="accent1"/>
          </a:lnRef>
          <a:fillRef idx="0">
            <a:schemeClr val="accent1"/>
          </a:fillRef>
          <a:effectRef idx="0">
            <a:schemeClr val="accent1"/>
          </a:effectRef>
          <a:fontRef idx="minor"/>
        </p:style>
      </p:sp>
      <p:sp>
        <p:nvSpPr>
          <p:cNvPr id="156" name="CustomShape 9"/>
          <p:cNvSpPr/>
          <p:nvPr/>
        </p:nvSpPr>
        <p:spPr>
          <a:xfrm>
            <a:off x="6095880" y="2939760"/>
            <a:ext cx="5304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V=null sera exécuté après monTest1 </a:t>
            </a:r>
            <a:r>
              <a:rPr lang="fr-FR" sz="1800" b="1" strike="noStrike" spc="-1">
                <a:solidFill>
                  <a:srgbClr val="000000"/>
                </a:solidFill>
                <a:latin typeface="Arial"/>
              </a:rPr>
              <a:t>ET</a:t>
            </a:r>
            <a:r>
              <a:rPr lang="fr-FR" sz="1800" b="0" strike="noStrike" spc="-1">
                <a:solidFill>
                  <a:srgbClr val="000000"/>
                </a:solidFill>
                <a:latin typeface="Arial"/>
              </a:rPr>
              <a:t> après monTest2</a:t>
            </a:r>
            <a:endParaRPr lang="fr-FR" sz="1800" b="0" strike="noStrike" spc="-1">
              <a:latin typeface="Arial"/>
            </a:endParaRPr>
          </a:p>
        </p:txBody>
      </p:sp>
      <p:sp>
        <p:nvSpPr>
          <p:cNvPr id="157" name="CustomShape 10"/>
          <p:cNvSpPr/>
          <p:nvPr/>
        </p:nvSpPr>
        <p:spPr>
          <a:xfrm>
            <a:off x="2048040" y="4662360"/>
            <a:ext cx="3628800" cy="944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400" b="1" strike="noStrike" spc="-1" dirty="0">
                <a:solidFill>
                  <a:srgbClr val="7F9FBF"/>
                </a:solidFill>
                <a:latin typeface="Arial Unicode MS"/>
              </a:rPr>
              <a:t>@after</a:t>
            </a:r>
            <a:endParaRPr lang="fr-FR" sz="1400" b="0" strike="noStrike" spc="-1" dirty="0">
              <a:latin typeface="Arial"/>
            </a:endParaRPr>
          </a:p>
          <a:p>
            <a:pPr>
              <a:lnSpc>
                <a:spcPct val="100000"/>
              </a:lnSpc>
              <a:tabLst>
                <a:tab pos="0" algn="l"/>
              </a:tabLst>
            </a:pPr>
            <a:r>
              <a:rPr lang="fr-FR" sz="1400" b="1" strike="noStrike" spc="-1" dirty="0">
                <a:solidFill>
                  <a:srgbClr val="800000"/>
                </a:solidFill>
                <a:latin typeface="Arial Unicode MS"/>
              </a:rPr>
              <a:t>public</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void</a:t>
            </a:r>
            <a:r>
              <a:rPr lang="fr-FR" sz="1400" b="0" strike="noStrike" spc="-1" dirty="0">
                <a:solidFill>
                  <a:srgbClr val="000000"/>
                </a:solidFill>
                <a:latin typeface="Arial Unicode MS"/>
              </a:rPr>
              <a:t> </a:t>
            </a:r>
            <a:r>
              <a:rPr lang="fr-FR" sz="1400" b="0" strike="noStrike" spc="-1" dirty="0" err="1">
                <a:solidFill>
                  <a:srgbClr val="000000"/>
                </a:solidFill>
                <a:latin typeface="Arial Unicode MS"/>
              </a:rPr>
              <a:t>teardown</a:t>
            </a:r>
            <a:r>
              <a:rPr lang="fr-FR" sz="1400" b="0" strike="noStrike" spc="-1" dirty="0">
                <a:solidFill>
                  <a:srgbClr val="000000"/>
                </a:solidFill>
                <a:latin typeface="Arial Unicode MS"/>
              </a:rPr>
              <a:t>()</a:t>
            </a:r>
            <a:r>
              <a:rPr lang="fr-FR" sz="1400" b="0" strike="noStrike" spc="-1" dirty="0">
                <a:solidFill>
                  <a:srgbClr val="800080"/>
                </a:solidFill>
                <a:latin typeface="Arial Unicode MS"/>
              </a:rPr>
              <a:t>{</a:t>
            </a:r>
            <a:endParaRPr lang="fr-FR" sz="1400" b="0" strike="noStrike" spc="-1" dirty="0">
              <a:latin typeface="Arial"/>
            </a:endParaRPr>
          </a:p>
          <a:p>
            <a:pPr>
              <a:lnSpc>
                <a:spcPct val="100000"/>
              </a:lnSpc>
              <a:tabLst>
                <a:tab pos="0" algn="l"/>
              </a:tabLst>
            </a:pPr>
            <a:r>
              <a:rPr lang="fr-FR" sz="1400" b="0" strike="noStrike" spc="-1" dirty="0">
                <a:solidFill>
                  <a:srgbClr val="800080"/>
                </a:solidFill>
                <a:latin typeface="Arial Unicode MS"/>
              </a:rPr>
              <a:t>   v =</a:t>
            </a:r>
            <a:r>
              <a:rPr lang="fr-FR" sz="1400" b="0" strike="noStrike" spc="-1" dirty="0" err="1">
                <a:solidFill>
                  <a:srgbClr val="800080"/>
                </a:solidFill>
                <a:latin typeface="Arial Unicode MS"/>
              </a:rPr>
              <a:t>null</a:t>
            </a:r>
            <a:r>
              <a:rPr lang="fr-FR" sz="1400" b="0" strike="noStrike" spc="-1" dirty="0">
                <a:solidFill>
                  <a:srgbClr val="800080"/>
                </a:solidFill>
                <a:latin typeface="Arial Unicode MS"/>
              </a:rPr>
              <a:t>;</a:t>
            </a:r>
            <a:endParaRPr lang="fr-FR" sz="1400" b="0" strike="noStrike" spc="-1" dirty="0">
              <a:latin typeface="Arial"/>
            </a:endParaRPr>
          </a:p>
          <a:p>
            <a:pPr>
              <a:lnSpc>
                <a:spcPct val="100000"/>
              </a:lnSpc>
              <a:tabLst>
                <a:tab pos="0" algn="l"/>
              </a:tabLst>
            </a:pPr>
            <a:r>
              <a:rPr lang="fr-FR" sz="1400" b="0" strike="noStrike" spc="-1" dirty="0">
                <a:solidFill>
                  <a:srgbClr val="000000"/>
                </a:solidFill>
                <a:latin typeface="Arial Unicode MS"/>
              </a:rPr>
              <a:t> </a:t>
            </a:r>
            <a:r>
              <a:rPr lang="fr-FR" sz="1400" b="0" strike="noStrike" spc="-1" dirty="0">
                <a:solidFill>
                  <a:srgbClr val="800080"/>
                </a:solidFill>
                <a:latin typeface="Arial Unicode MS"/>
              </a:rPr>
              <a:t>}</a:t>
            </a:r>
            <a:r>
              <a:rPr lang="fr-FR" sz="1400" b="0" strike="noStrike" spc="-1" dirty="0">
                <a:solidFill>
                  <a:srgbClr val="000000"/>
                </a:solidFill>
                <a:latin typeface="Arial Unicode MS"/>
              </a:rPr>
              <a:t> </a:t>
            </a:r>
            <a:endParaRPr lang="fr-FR" sz="1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59"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0"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61" name="CustomShape 4"/>
          <p:cNvSpPr/>
          <p:nvPr/>
        </p:nvSpPr>
        <p:spPr>
          <a:xfrm>
            <a:off x="1870560" y="1476360"/>
            <a:ext cx="72730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u="sng" strike="noStrike" spc="-1">
                <a:solidFill>
                  <a:srgbClr val="000000"/>
                </a:solidFill>
                <a:uFillTx/>
                <a:latin typeface="Arial"/>
              </a:rPr>
              <a:t>EXERCICE1</a:t>
            </a:r>
            <a:r>
              <a:rPr lang="fr-FR" sz="1800" b="0" strike="noStrike" spc="-1">
                <a:solidFill>
                  <a:srgbClr val="000000"/>
                </a:solidFill>
                <a:latin typeface="Arial"/>
              </a:rPr>
              <a:t> – Créer une classe SortValue. Créer une méthode sortNumbers(int[] numbers).</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rPr>
              <a:t>Cette méthode renvoie un tableau trié. Utiliser </a:t>
            </a:r>
            <a:r>
              <a:rPr lang="fr-FR" sz="1800" b="1" strike="noStrike" spc="-1">
                <a:solidFill>
                  <a:srgbClr val="000000"/>
                </a:solidFill>
                <a:latin typeface="Arial"/>
              </a:rPr>
              <a:t>Arrays.sort(numbers)</a:t>
            </a:r>
            <a:endParaRPr lang="fr-FR" sz="1800" b="0" strike="noStrike" spc="-1">
              <a:latin typeface="Arial"/>
            </a:endParaRPr>
          </a:p>
        </p:txBody>
      </p:sp>
      <p:sp>
        <p:nvSpPr>
          <p:cNvPr id="162" name="CustomShape 5"/>
          <p:cNvSpPr/>
          <p:nvPr/>
        </p:nvSpPr>
        <p:spPr>
          <a:xfrm>
            <a:off x="1870560" y="3429000"/>
            <a:ext cx="7273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u="sng" strike="noStrike" spc="-1">
                <a:solidFill>
                  <a:srgbClr val="000000"/>
                </a:solidFill>
                <a:uFillTx/>
                <a:latin typeface="Arial"/>
              </a:rPr>
              <a:t>EXERCICE2 </a:t>
            </a:r>
            <a:r>
              <a:rPr lang="fr-FR" sz="1800" b="0" strike="noStrike" spc="-1">
                <a:solidFill>
                  <a:srgbClr val="000000"/>
                </a:solidFill>
                <a:latin typeface="Arial"/>
              </a:rPr>
              <a:t>– Ecrire un test unitaire qui permet de s’assurer que le tableau est trié</a:t>
            </a:r>
            <a:endParaRPr lang="fr-FR"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2647440" y="1887480"/>
            <a:ext cx="6766200" cy="2083320"/>
          </a:xfrm>
          <a:prstGeom prst="snipRoundRect">
            <a:avLst>
              <a:gd name="adj1" fmla="val 16667"/>
              <a:gd name="adj2" fmla="val 16667"/>
            </a:avLst>
          </a:prstGeom>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3200" b="0" strike="noStrike" spc="-1">
                <a:solidFill>
                  <a:srgbClr val="FFFFFF"/>
                </a:solidFill>
                <a:latin typeface="Arial"/>
              </a:rPr>
              <a:t>Test</a:t>
            </a:r>
            <a:endParaRPr lang="fr-FR" sz="3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exeptions</a:t>
            </a:r>
            <a:endParaRPr lang="fr-FR" sz="2800" b="0" strike="noStrike" spc="-1">
              <a:latin typeface="Arial"/>
            </a:endParaRPr>
          </a:p>
        </p:txBody>
      </p:sp>
      <p:sp>
        <p:nvSpPr>
          <p:cNvPr id="164"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66" name="CustomShape 4"/>
          <p:cNvSpPr/>
          <p:nvPr/>
        </p:nvSpPr>
        <p:spPr>
          <a:xfrm>
            <a:off x="1641960" y="1213200"/>
            <a:ext cx="4958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Tester le déclenchement d’une exeption</a:t>
            </a:r>
            <a:endParaRPr lang="fr-FR" sz="1800" b="0" strike="noStrike" spc="-1">
              <a:latin typeface="Arial"/>
            </a:endParaRPr>
          </a:p>
        </p:txBody>
      </p:sp>
      <p:sp>
        <p:nvSpPr>
          <p:cNvPr id="167" name="CustomShape 5"/>
          <p:cNvSpPr/>
          <p:nvPr/>
        </p:nvSpPr>
        <p:spPr>
          <a:xfrm>
            <a:off x="2809800" y="2160360"/>
            <a:ext cx="4958280" cy="1189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@Test</a:t>
            </a:r>
            <a:r>
              <a:rPr lang="fr-FR" sz="1800" b="0" strike="noStrike" spc="-1" dirty="0">
                <a:solidFill>
                  <a:srgbClr val="000000"/>
                </a:solidFill>
                <a:latin typeface="Arial Unicode MS"/>
              </a:rPr>
              <a:t>(expected=MonException.</a:t>
            </a:r>
            <a:r>
              <a:rPr lang="fr-FR" sz="1800" b="1" strike="noStrike" spc="-1" dirty="0">
                <a:solidFill>
                  <a:srgbClr val="800000"/>
                </a:solidFill>
                <a:latin typeface="Arial Unicode MS"/>
              </a:rPr>
              <a:t>class</a:t>
            </a:r>
            <a:r>
              <a:rPr lang="fr-FR" sz="1800" b="0" strike="noStrike" spc="-1" dirty="0">
                <a:solidFill>
                  <a:srgbClr val="000000"/>
                </a:solidFill>
                <a:latin typeface="Arial Unicode MS"/>
              </a:rPr>
              <a:t>)</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monTest</a:t>
            </a:r>
            <a:r>
              <a:rPr lang="fr-FR" sz="1800" b="0" strike="noStrike" spc="-1" dirty="0">
                <a:solidFill>
                  <a:srgbClr val="000000"/>
                </a:solidFill>
                <a:latin typeface="Arial Unicode MS"/>
              </a:rPr>
              <a:t>()</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//code qui déclenche l’</a:t>
            </a:r>
            <a:r>
              <a:rPr lang="fr-FR" sz="1800" b="0" strike="noStrike" spc="-1" dirty="0" err="1">
                <a:solidFill>
                  <a:srgbClr val="800080"/>
                </a:solidFill>
                <a:latin typeface="Arial Unicode MS"/>
              </a:rPr>
              <a:t>exeption</a:t>
            </a: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exeptions</a:t>
            </a:r>
            <a:endParaRPr lang="fr-FR" sz="2800" b="0" strike="noStrike" spc="-1">
              <a:latin typeface="Arial"/>
            </a:endParaRPr>
          </a:p>
        </p:txBody>
      </p:sp>
      <p:sp>
        <p:nvSpPr>
          <p:cNvPr id="169"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70"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71" name="CustomShape 4"/>
          <p:cNvSpPr/>
          <p:nvPr/>
        </p:nvSpPr>
        <p:spPr>
          <a:xfrm>
            <a:off x="1641960" y="1213200"/>
            <a:ext cx="4958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Tester le déclenchement d’une exeption</a:t>
            </a:r>
            <a:endParaRPr lang="fr-FR" sz="1800" b="0" strike="noStrike" spc="-1">
              <a:latin typeface="Arial"/>
            </a:endParaRPr>
          </a:p>
        </p:txBody>
      </p:sp>
      <p:sp>
        <p:nvSpPr>
          <p:cNvPr id="172" name="CustomShape 5"/>
          <p:cNvSpPr/>
          <p:nvPr/>
        </p:nvSpPr>
        <p:spPr>
          <a:xfrm>
            <a:off x="1137240" y="2393640"/>
            <a:ext cx="4958280" cy="1738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7F9FBF"/>
                </a:solidFill>
                <a:latin typeface="Arial Unicode MS"/>
              </a:rPr>
              <a:t>@Test</a:t>
            </a:r>
            <a:r>
              <a:rPr lang="fr-FR" sz="1800" b="0" strike="noStrike" spc="-1" dirty="0">
                <a:solidFill>
                  <a:srgbClr val="000000"/>
                </a:solidFill>
                <a:latin typeface="Arial Unicode MS"/>
              </a:rPr>
              <a:t>(expected= </a:t>
            </a:r>
            <a:r>
              <a:rPr lang="fr-FR" sz="1800" b="0" strike="noStrike" spc="-1" dirty="0" err="1">
                <a:solidFill>
                  <a:srgbClr val="000000"/>
                </a:solidFill>
                <a:latin typeface="Arial Unicode MS"/>
              </a:rPr>
              <a:t>AgeExeption.</a:t>
            </a:r>
            <a:r>
              <a:rPr lang="fr-FR" sz="1800" b="1" strike="noStrike" spc="-1" dirty="0" err="1">
                <a:solidFill>
                  <a:srgbClr val="800000"/>
                </a:solidFill>
                <a:latin typeface="Arial Unicode MS"/>
              </a:rPr>
              <a:t>class</a:t>
            </a:r>
            <a:r>
              <a:rPr lang="fr-FR" sz="1800" b="0" strike="noStrike" spc="-1" dirty="0">
                <a:solidFill>
                  <a:srgbClr val="000000"/>
                </a:solidFill>
                <a:latin typeface="Arial Unicode MS"/>
              </a:rPr>
              <a:t>)</a:t>
            </a:r>
            <a:endParaRPr lang="fr-FR" sz="1800" b="0" strike="noStrike" spc="-1" dirty="0">
              <a:latin typeface="Arial"/>
            </a:endParaRPr>
          </a:p>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monTest</a:t>
            </a:r>
            <a:r>
              <a:rPr lang="fr-FR" sz="1800" b="0" strike="noStrike" spc="-1" dirty="0">
                <a:solidFill>
                  <a:srgbClr val="000000"/>
                </a:solidFill>
                <a:latin typeface="Arial Unicode MS"/>
              </a:rPr>
              <a:t>()</a:t>
            </a:r>
            <a:r>
              <a:rPr lang="fr-FR" sz="1800" b="0" strike="noStrike" spc="-1" dirty="0">
                <a:solidFill>
                  <a:srgbClr val="800080"/>
                </a:solidFill>
                <a:latin typeface="Arial Unicode MS"/>
              </a:rPr>
              <a:t>{</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Personne p=new Personne();</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a:t>
            </a:r>
            <a:r>
              <a:rPr lang="fr-FR" sz="1800" b="0" strike="noStrike" spc="-1" dirty="0" err="1">
                <a:solidFill>
                  <a:srgbClr val="800080"/>
                </a:solidFill>
                <a:latin typeface="Arial Unicode MS"/>
              </a:rPr>
              <a:t>p.setAge</a:t>
            </a:r>
            <a:r>
              <a:rPr lang="fr-FR" sz="1800" b="0" strike="noStrike" spc="-1" dirty="0">
                <a:solidFill>
                  <a:srgbClr val="800080"/>
                </a:solidFill>
                <a:latin typeface="Arial Unicode MS"/>
              </a:rPr>
              <a:t>(13);</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conduire(p);</a:t>
            </a: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
        <p:nvSpPr>
          <p:cNvPr id="173" name="Line 6"/>
          <p:cNvSpPr/>
          <p:nvPr/>
        </p:nvSpPr>
        <p:spPr>
          <a:xfrm>
            <a:off x="6210000" y="1752480"/>
            <a:ext cx="0" cy="3591000"/>
          </a:xfrm>
          <a:prstGeom prst="line">
            <a:avLst/>
          </a:prstGeom>
          <a:ln/>
        </p:spPr>
        <p:style>
          <a:lnRef idx="1">
            <a:schemeClr val="accent1"/>
          </a:lnRef>
          <a:fillRef idx="0">
            <a:schemeClr val="accent1"/>
          </a:fillRef>
          <a:effectRef idx="0">
            <a:schemeClr val="accent1"/>
          </a:effectRef>
          <a:fontRef idx="minor"/>
        </p:style>
      </p:sp>
      <p:sp>
        <p:nvSpPr>
          <p:cNvPr id="174" name="CustomShape 7"/>
          <p:cNvSpPr/>
          <p:nvPr/>
        </p:nvSpPr>
        <p:spPr>
          <a:xfrm>
            <a:off x="6848640" y="2251440"/>
            <a:ext cx="5229000" cy="2012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fr-FR" sz="1800" b="1" strike="noStrike" spc="-1" dirty="0">
                <a:solidFill>
                  <a:srgbClr val="800000"/>
                </a:solidFill>
                <a:latin typeface="Arial Unicode MS"/>
              </a:rPr>
              <a:t>public</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void</a:t>
            </a:r>
            <a:r>
              <a:rPr lang="fr-FR" sz="1800" b="0" strike="noStrike" spc="-1" dirty="0">
                <a:solidFill>
                  <a:srgbClr val="000000"/>
                </a:solidFill>
                <a:latin typeface="Arial Unicode MS"/>
              </a:rPr>
              <a:t> conduire(Personne p)</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1" strike="noStrike" spc="-1" dirty="0">
                <a:solidFill>
                  <a:srgbClr val="800000"/>
                </a:solidFill>
                <a:latin typeface="Arial Unicode MS"/>
              </a:rPr>
              <a:t>if</a:t>
            </a:r>
            <a:r>
              <a:rPr lang="fr-FR" sz="1800" b="0" strike="noStrike" spc="-1" dirty="0">
                <a:solidFill>
                  <a:srgbClr val="808030"/>
                </a:solidFill>
                <a:latin typeface="Arial Unicode MS"/>
              </a:rPr>
              <a:t>(</a:t>
            </a:r>
            <a:r>
              <a:rPr lang="fr-FR" sz="1800" b="0" strike="noStrike" spc="-1" dirty="0" err="1">
                <a:solidFill>
                  <a:srgbClr val="000000"/>
                </a:solidFill>
                <a:latin typeface="Arial Unicode MS"/>
              </a:rPr>
              <a:t>p</a:t>
            </a:r>
            <a:r>
              <a:rPr lang="fr-FR" sz="1800" b="0" strike="noStrike" spc="-1" dirty="0" err="1">
                <a:solidFill>
                  <a:srgbClr val="808030"/>
                </a:solidFill>
                <a:latin typeface="Arial Unicode MS"/>
              </a:rPr>
              <a:t>.</a:t>
            </a:r>
            <a:r>
              <a:rPr lang="fr-FR" sz="1800" b="0" strike="noStrike" spc="-1" dirty="0" err="1">
                <a:solidFill>
                  <a:srgbClr val="000000"/>
                </a:solidFill>
                <a:latin typeface="Arial Unicode MS"/>
              </a:rPr>
              <a:t>getAge</a:t>
            </a:r>
            <a:r>
              <a:rPr lang="fr-FR" sz="1800" b="0" strike="noStrike" spc="-1" dirty="0">
                <a:solidFill>
                  <a:srgbClr val="808030"/>
                </a:solidFill>
                <a:latin typeface="Arial Unicode MS"/>
              </a:rPr>
              <a:t>()&lt;</a:t>
            </a:r>
            <a:r>
              <a:rPr lang="fr-FR" sz="1800" b="0" strike="noStrike" spc="-1" dirty="0">
                <a:solidFill>
                  <a:srgbClr val="008C00"/>
                </a:solidFill>
                <a:latin typeface="Arial Unicode MS"/>
              </a:rPr>
              <a:t>18</a:t>
            </a:r>
            <a:r>
              <a:rPr lang="fr-FR" sz="1800" b="0" strike="noStrike" spc="-1" dirty="0">
                <a:solidFill>
                  <a:srgbClr val="808030"/>
                </a:solidFill>
                <a:latin typeface="Arial Unicode MS"/>
              </a:rPr>
              <a:t>)</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1" strike="noStrike" spc="-1" dirty="0" err="1">
                <a:solidFill>
                  <a:srgbClr val="800000"/>
                </a:solidFill>
                <a:latin typeface="Arial Unicode MS"/>
              </a:rPr>
              <a:t>throw</a:t>
            </a:r>
            <a:r>
              <a:rPr lang="fr-FR" sz="1800" b="0" strike="noStrike" spc="-1" dirty="0">
                <a:solidFill>
                  <a:srgbClr val="000000"/>
                </a:solidFill>
                <a:latin typeface="Arial Unicode MS"/>
              </a:rPr>
              <a:t> </a:t>
            </a:r>
            <a:r>
              <a:rPr lang="fr-FR" sz="1800" b="1" strike="noStrike" spc="-1" dirty="0">
                <a:solidFill>
                  <a:srgbClr val="800000"/>
                </a:solidFill>
                <a:latin typeface="Arial Unicode MS"/>
              </a:rPr>
              <a:t>new</a:t>
            </a:r>
            <a:r>
              <a:rPr lang="fr-FR" sz="1800" b="0" strike="noStrike" spc="-1" dirty="0">
                <a:solidFill>
                  <a:srgbClr val="000000"/>
                </a:solidFill>
                <a:latin typeface="Arial Unicode MS"/>
              </a:rPr>
              <a:t> </a:t>
            </a:r>
            <a:r>
              <a:rPr lang="fr-FR" sz="1800" b="0" strike="noStrike" spc="-1" dirty="0" err="1">
                <a:solidFill>
                  <a:srgbClr val="000000"/>
                </a:solidFill>
                <a:latin typeface="Arial Unicode MS"/>
              </a:rPr>
              <a:t>AgeExeption</a:t>
            </a:r>
            <a:r>
              <a:rPr lang="fr-FR" sz="1800" b="0" strike="noStrike" spc="-1" dirty="0">
                <a:solidFill>
                  <a:srgbClr val="808030"/>
                </a:solidFill>
                <a:latin typeface="Arial Unicode MS"/>
              </a:rPr>
              <a:t>(</a:t>
            </a:r>
            <a:r>
              <a:rPr lang="fr-FR" sz="1800" b="0" strike="noStrike" spc="-1" dirty="0">
                <a:solidFill>
                  <a:srgbClr val="000000"/>
                </a:solidFill>
                <a:latin typeface="Arial Unicode MS"/>
              </a:rPr>
              <a:t>« Personne      mineure »</a:t>
            </a:r>
            <a:r>
              <a:rPr lang="fr-FR" sz="1800" b="0" strike="noStrike" spc="-1" dirty="0">
                <a:solidFill>
                  <a:srgbClr val="808030"/>
                </a:solidFill>
                <a:latin typeface="Arial Unicode MS"/>
              </a:rPr>
              <a:t>)</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a:p>
            <a:pPr>
              <a:lnSpc>
                <a:spcPct val="100000"/>
              </a:lnSpc>
              <a:tabLst>
                <a:tab pos="0" algn="l"/>
              </a:tabLst>
            </a:pPr>
            <a:r>
              <a:rPr lang="fr-FR" sz="1800" b="0" strike="noStrike" spc="-1" dirty="0">
                <a:solidFill>
                  <a:srgbClr val="800080"/>
                </a:solidFill>
                <a:latin typeface="Arial Unicode MS"/>
              </a:rPr>
              <a:t>      }</a:t>
            </a:r>
            <a:endParaRPr lang="fr-FR" sz="1800" b="0" strike="noStrike" spc="-1" dirty="0">
              <a:latin typeface="Arial"/>
            </a:endParaRPr>
          </a:p>
          <a:p>
            <a:pPr>
              <a:lnSpc>
                <a:spcPct val="100000"/>
              </a:lnSpc>
              <a:tabLst>
                <a:tab pos="0" algn="l"/>
              </a:tabLst>
            </a:pPr>
            <a:endParaRPr lang="fr-FR" sz="1800" b="0" strike="noStrike" spc="-1" dirty="0">
              <a:latin typeface="Arial"/>
            </a:endParaRPr>
          </a:p>
          <a:p>
            <a:pPr>
              <a:lnSpc>
                <a:spcPct val="100000"/>
              </a:lnSpc>
              <a:tabLst>
                <a:tab pos="0" algn="l"/>
              </a:tabLst>
            </a:pPr>
            <a:r>
              <a:rPr lang="fr-FR" sz="1800" b="0" strike="noStrike" spc="-1" dirty="0">
                <a:solidFill>
                  <a:srgbClr val="000000"/>
                </a:solidFill>
                <a:latin typeface="Arial Unicode MS"/>
              </a:rPr>
              <a:t> </a:t>
            </a:r>
            <a:r>
              <a:rPr lang="fr-FR" sz="1800" b="0" strike="noStrike" spc="-1" dirty="0">
                <a:solidFill>
                  <a:srgbClr val="800080"/>
                </a:solidFill>
                <a:latin typeface="Arial Unicode MS"/>
              </a:rPr>
              <a:t>}</a:t>
            </a:r>
            <a:r>
              <a:rPr lang="fr-FR" sz="1800" b="0" strike="noStrike" spc="-1" dirty="0">
                <a:solidFill>
                  <a:srgbClr val="000000"/>
                </a:solidFill>
                <a:latin typeface="Arial Unicode MS"/>
              </a:rPr>
              <a:t> </a:t>
            </a:r>
            <a:endParaRPr lang="fr-FR"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51160" y="245520"/>
            <a:ext cx="859248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assertions</a:t>
            </a:r>
            <a:endParaRPr lang="fr-FR" sz="2800" b="0" strike="noStrike" spc="-1">
              <a:latin typeface="Arial"/>
            </a:endParaRPr>
          </a:p>
        </p:txBody>
      </p:sp>
      <p:sp>
        <p:nvSpPr>
          <p:cNvPr id="176"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77" name="CustomShape 3"/>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178" name="CustomShape 4"/>
          <p:cNvSpPr/>
          <p:nvPr/>
        </p:nvSpPr>
        <p:spPr>
          <a:xfrm>
            <a:off x="1870560" y="1476360"/>
            <a:ext cx="72730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u="sng" strike="noStrike" spc="-1">
                <a:solidFill>
                  <a:srgbClr val="000000"/>
                </a:solidFill>
                <a:uFillTx/>
                <a:latin typeface="Arial"/>
              </a:rPr>
              <a:t>EXERCICE3</a:t>
            </a:r>
            <a:r>
              <a:rPr lang="fr-FR" sz="1800" b="0" strike="noStrike" spc="-1">
                <a:solidFill>
                  <a:srgbClr val="000000"/>
                </a:solidFill>
                <a:latin typeface="Arial"/>
              </a:rPr>
              <a:t> – Créer une classe Note. Créer une méthode saisirNote qui renvoie void. Elle prend en paramètre un entier représentant la note. Si la note fournie en paramètre est négative alors il faut déclencher l’exception NoteException.</a:t>
            </a:r>
            <a:endParaRPr lang="fr-FR" sz="1800" b="0" strike="noStrike" spc="-1">
              <a:latin typeface="Arial"/>
            </a:endParaRPr>
          </a:p>
        </p:txBody>
      </p:sp>
      <p:sp>
        <p:nvSpPr>
          <p:cNvPr id="179" name="CustomShape 5"/>
          <p:cNvSpPr/>
          <p:nvPr/>
        </p:nvSpPr>
        <p:spPr>
          <a:xfrm>
            <a:off x="1870560" y="3429000"/>
            <a:ext cx="72730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u="sng" strike="noStrike" spc="-1">
                <a:solidFill>
                  <a:srgbClr val="000000"/>
                </a:solidFill>
                <a:uFillTx/>
                <a:latin typeface="Arial"/>
              </a:rPr>
              <a:t>EXERCICE4 </a:t>
            </a:r>
            <a:r>
              <a:rPr lang="fr-FR" sz="1800" b="0" strike="noStrike" spc="-1">
                <a:solidFill>
                  <a:srgbClr val="000000"/>
                </a:solidFill>
                <a:latin typeface="Arial"/>
              </a:rPr>
              <a:t>– Ecrire un test unitaire qui permet de s’assurer que le tableau la saisie des notes est conforme au comportement souhaité. C’est-à-dire si l’exception est déclenchée lors de la saisie d’une note négative</a:t>
            </a:r>
            <a:endParaRPr lang="fr-FR"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647440" y="1887480"/>
            <a:ext cx="6766200" cy="2083320"/>
          </a:xfrm>
          <a:prstGeom prst="snipRoundRect">
            <a:avLst>
              <a:gd name="adj1" fmla="val 16667"/>
              <a:gd name="adj2" fmla="val 16667"/>
            </a:avLst>
          </a:prstGeom>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3200" b="0" strike="noStrike" spc="-1">
                <a:solidFill>
                  <a:srgbClr val="FFFFFF"/>
                </a:solidFill>
                <a:latin typeface="Arial"/>
              </a:rPr>
              <a:t>Mock</a:t>
            </a:r>
            <a:endParaRPr lang="fr-FR" sz="3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182"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183"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84" name="CustomShape 4"/>
          <p:cNvSpPr/>
          <p:nvPr/>
        </p:nvSpPr>
        <p:spPr>
          <a:xfrm>
            <a:off x="3581280" y="1924200"/>
            <a:ext cx="45716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Les mocks ou « bouchon » sont des fausses données utiles pour effectuer des tests lorsque l’on a pas accès aux données métier.</a:t>
            </a:r>
            <a:endParaRPr lang="fr-FR"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186"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187"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88" name="CustomShape 4"/>
          <p:cNvSpPr/>
          <p:nvPr/>
        </p:nvSpPr>
        <p:spPr>
          <a:xfrm>
            <a:off x="3581280" y="1924200"/>
            <a:ext cx="45716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Le framework Mockito permet de créer des Mocks en JAVA EE, SPRING, SPRING BOOT</a:t>
            </a:r>
            <a:endParaRPr lang="fr-FR"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190"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191"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92" name="CustomShape 4"/>
          <p:cNvSpPr/>
          <p:nvPr/>
        </p:nvSpPr>
        <p:spPr>
          <a:xfrm>
            <a:off x="1247760" y="1305000"/>
            <a:ext cx="82198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Lorsque l’on souhaite tester une méthode avec un type de retour VOID. Mockito propose la méthode doNothing()</a:t>
            </a:r>
            <a:endParaRPr lang="fr-FR" sz="1800" b="0" strike="noStrike" spc="-1">
              <a:latin typeface="Arial"/>
            </a:endParaRPr>
          </a:p>
        </p:txBody>
      </p:sp>
      <p:sp>
        <p:nvSpPr>
          <p:cNvPr id="193" name="CustomShape 5"/>
          <p:cNvSpPr/>
          <p:nvPr/>
        </p:nvSpPr>
        <p:spPr>
          <a:xfrm>
            <a:off x="551160" y="2409840"/>
            <a:ext cx="49730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646464"/>
                </a:solidFill>
                <a:latin typeface="Consolas"/>
              </a:rPr>
              <a:t>@MockBean</a:t>
            </a:r>
            <a:endParaRPr lang="fr-FR" sz="1800" b="0" strike="noStrike" spc="-1" dirty="0">
              <a:latin typeface="Arial"/>
            </a:endParaRPr>
          </a:p>
          <a:p>
            <a:pPr>
              <a:lnSpc>
                <a:spcPct val="100000"/>
              </a:lnSpc>
            </a:pPr>
            <a:r>
              <a:rPr lang="fr-FR" sz="1800" b="0" strike="noStrike" spc="-1" dirty="0" err="1">
                <a:solidFill>
                  <a:srgbClr val="000000"/>
                </a:solidFill>
                <a:latin typeface="Consolas"/>
              </a:rPr>
              <a:t>MonService</a:t>
            </a:r>
            <a:r>
              <a:rPr lang="fr-FR" sz="1800" b="0" strike="noStrike" spc="-1" dirty="0">
                <a:solidFill>
                  <a:srgbClr val="000000"/>
                </a:solidFill>
                <a:latin typeface="Consolas"/>
              </a:rPr>
              <a:t> </a:t>
            </a:r>
            <a:r>
              <a:rPr lang="fr-FR" sz="1800" b="0" strike="noStrike" spc="-1" dirty="0" err="1">
                <a:solidFill>
                  <a:srgbClr val="0000C0"/>
                </a:solidFill>
                <a:latin typeface="Consolas"/>
              </a:rPr>
              <a:t>serviceMock</a:t>
            </a:r>
            <a:r>
              <a:rPr lang="fr-FR" sz="1800" b="0" strike="noStrike" spc="-1" dirty="0">
                <a:solidFill>
                  <a:srgbClr val="000000"/>
                </a:solidFill>
                <a:latin typeface="Consolas"/>
              </a:rPr>
              <a:t>;</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fr-FR" sz="1800" b="0" strike="noStrike" spc="-1" dirty="0">
                <a:solidFill>
                  <a:srgbClr val="646464"/>
                </a:solidFill>
                <a:latin typeface="Consolas"/>
              </a:rPr>
              <a:t>@Test</a:t>
            </a:r>
            <a:endParaRPr lang="fr-FR" sz="1800" b="0" strike="noStrike" spc="-1" dirty="0">
              <a:latin typeface="Arial"/>
            </a:endParaRPr>
          </a:p>
          <a:p>
            <a:pPr>
              <a:lnSpc>
                <a:spcPct val="100000"/>
              </a:lnSpc>
            </a:pPr>
            <a:r>
              <a:rPr lang="fr-FR" sz="1800" b="1" strike="noStrike" spc="-1" dirty="0">
                <a:solidFill>
                  <a:srgbClr val="7F0055"/>
                </a:solidFill>
                <a:latin typeface="Consolas"/>
              </a:rPr>
              <a:t>public</a:t>
            </a:r>
            <a:r>
              <a:rPr lang="fr-FR" sz="1800" b="1" strike="noStrike" spc="-1" dirty="0">
                <a:solidFill>
                  <a:srgbClr val="000000"/>
                </a:solidFill>
                <a:latin typeface="Consolas"/>
              </a:rPr>
              <a:t> </a:t>
            </a:r>
            <a:r>
              <a:rPr lang="fr-FR" sz="1800" b="1" strike="noStrike" spc="-1" dirty="0" err="1">
                <a:solidFill>
                  <a:srgbClr val="7F0055"/>
                </a:solidFill>
                <a:latin typeface="Consolas"/>
              </a:rPr>
              <a:t>void</a:t>
            </a:r>
            <a:r>
              <a:rPr lang="fr-FR" sz="1800" b="1" strike="noStrike" spc="-1" dirty="0">
                <a:solidFill>
                  <a:srgbClr val="000000"/>
                </a:solidFill>
                <a:latin typeface="Consolas"/>
              </a:rPr>
              <a:t> </a:t>
            </a:r>
            <a:r>
              <a:rPr lang="fr-FR" sz="1800" b="1" strike="noStrike" spc="-1" dirty="0" err="1">
                <a:solidFill>
                  <a:srgbClr val="000000"/>
                </a:solidFill>
                <a:latin typeface="Consolas"/>
              </a:rPr>
              <a:t>monTraitement</a:t>
            </a:r>
            <a:r>
              <a:rPr lang="fr-FR" sz="1800" b="1" strike="noStrike" spc="-1" dirty="0">
                <a:solidFill>
                  <a:srgbClr val="000000"/>
                </a:solidFill>
                <a:latin typeface="Consolas"/>
              </a:rPr>
              <a:t>() {</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en-US" sz="1800" b="0" strike="noStrike" spc="-1" dirty="0" err="1">
                <a:solidFill>
                  <a:srgbClr val="000000"/>
                </a:solidFill>
                <a:latin typeface="Consolas"/>
              </a:rPr>
              <a:t>Mockito.</a:t>
            </a:r>
            <a:r>
              <a:rPr lang="en-US" sz="1800" b="0" i="1" strike="noStrike" spc="-1" dirty="0" err="1">
                <a:solidFill>
                  <a:srgbClr val="000000"/>
                </a:solidFill>
                <a:latin typeface="Consolas"/>
              </a:rPr>
              <a:t>doNothing</a:t>
            </a:r>
            <a:r>
              <a:rPr lang="en-US" sz="1800" b="0" i="1" strike="noStrike" spc="-1" dirty="0">
                <a:solidFill>
                  <a:srgbClr val="000000"/>
                </a:solidFill>
                <a:latin typeface="Consolas"/>
              </a:rPr>
              <a:t>().when(</a:t>
            </a:r>
            <a:r>
              <a:rPr lang="fr-FR" sz="1800" b="0" strike="noStrike" spc="-1" dirty="0" err="1">
                <a:solidFill>
                  <a:srgbClr val="0000C0"/>
                </a:solidFill>
                <a:latin typeface="Consolas"/>
              </a:rPr>
              <a:t>serviceMock</a:t>
            </a:r>
            <a:r>
              <a:rPr lang="en-US" sz="1800" b="0" i="1" strike="noStrike" spc="-1" dirty="0">
                <a:solidFill>
                  <a:srgbClr val="000000"/>
                </a:solidFill>
                <a:latin typeface="Consolas"/>
              </a:rPr>
              <a:t>)</a:t>
            </a:r>
            <a:endParaRPr lang="fr-FR" sz="1800" b="0" strike="noStrike" spc="-1" dirty="0">
              <a:latin typeface="Arial"/>
            </a:endParaRPr>
          </a:p>
          <a:p>
            <a:pPr>
              <a:lnSpc>
                <a:spcPct val="100000"/>
              </a:lnSpc>
            </a:pPr>
            <a:r>
              <a:rPr lang="en-US" sz="1800" b="0" i="1" strike="noStrike" spc="-1" dirty="0">
                <a:solidFill>
                  <a:srgbClr val="000000"/>
                </a:solidFill>
                <a:latin typeface="Consolas"/>
              </a:rPr>
              <a:t>		    .</a:t>
            </a:r>
            <a:r>
              <a:rPr lang="en-US" sz="1800" b="0" i="1" strike="noStrike" spc="-1" dirty="0" err="1">
                <a:solidFill>
                  <a:srgbClr val="000000"/>
                </a:solidFill>
                <a:latin typeface="Consolas"/>
              </a:rPr>
              <a:t>monTraitement</a:t>
            </a:r>
            <a:r>
              <a:rPr lang="en-US" sz="1800" b="0" i="1" strike="noStrike" spc="-1" dirty="0">
                <a:solidFill>
                  <a:srgbClr val="000000"/>
                </a:solidFill>
                <a:latin typeface="Consolas"/>
              </a:rPr>
              <a:t>();</a:t>
            </a:r>
            <a:endParaRPr lang="fr-FR" sz="1800" b="0" strike="noStrike" spc="-1" dirty="0">
              <a:latin typeface="Arial"/>
            </a:endParaRPr>
          </a:p>
          <a:p>
            <a:pPr>
              <a:lnSpc>
                <a:spcPct val="100000"/>
              </a:lnSpc>
            </a:pPr>
            <a:r>
              <a:rPr lang="fr-FR" sz="1800" b="0" strike="noStrike" spc="-1" dirty="0">
                <a:solidFill>
                  <a:srgbClr val="000000"/>
                </a:solidFill>
                <a:latin typeface="Consolas"/>
              </a:rPr>
              <a:t>}</a:t>
            </a:r>
            <a:endParaRPr lang="fr-FR" sz="1800" b="0" strike="noStrike" spc="-1" dirty="0">
              <a:latin typeface="Arial"/>
            </a:endParaRPr>
          </a:p>
        </p:txBody>
      </p:sp>
      <p:sp>
        <p:nvSpPr>
          <p:cNvPr id="194" name="Line 6"/>
          <p:cNvSpPr/>
          <p:nvPr/>
        </p:nvSpPr>
        <p:spPr>
          <a:xfrm>
            <a:off x="6238800" y="2409480"/>
            <a:ext cx="0" cy="2876760"/>
          </a:xfrm>
          <a:prstGeom prst="line">
            <a:avLst/>
          </a:prstGeom>
          <a:ln/>
        </p:spPr>
        <p:style>
          <a:lnRef idx="1">
            <a:schemeClr val="accent1"/>
          </a:lnRef>
          <a:fillRef idx="0">
            <a:schemeClr val="accent1"/>
          </a:fillRef>
          <a:effectRef idx="0">
            <a:schemeClr val="accent1"/>
          </a:effectRef>
          <a:fontRef idx="minor"/>
        </p:style>
      </p:sp>
      <p:sp>
        <p:nvSpPr>
          <p:cNvPr id="195" name="CustomShape 7"/>
          <p:cNvSpPr/>
          <p:nvPr/>
        </p:nvSpPr>
        <p:spPr>
          <a:xfrm>
            <a:off x="6428160" y="2321280"/>
            <a:ext cx="497304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a:solidFill>
                  <a:srgbClr val="7F0055"/>
                </a:solidFill>
                <a:latin typeface="Consolas"/>
              </a:rPr>
              <a:t>Public class </a:t>
            </a:r>
            <a:r>
              <a:rPr lang="fr-FR" sz="1800" b="0" strike="noStrike" spc="-1" dirty="0" err="1">
                <a:solidFill>
                  <a:srgbClr val="646464"/>
                </a:solidFill>
                <a:latin typeface="Consolas"/>
              </a:rPr>
              <a:t>MonService</a:t>
            </a:r>
            <a:r>
              <a:rPr lang="fr-FR" sz="1800" b="0" strike="noStrike" spc="-1" dirty="0">
                <a:solidFill>
                  <a:srgbClr val="646464"/>
                </a:solidFill>
                <a:latin typeface="Consolas"/>
              </a:rPr>
              <a:t>{</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fr-FR" sz="1800" b="1" strike="noStrike" spc="-1" dirty="0">
                <a:solidFill>
                  <a:srgbClr val="7F0055"/>
                </a:solidFill>
                <a:latin typeface="Consolas"/>
              </a:rPr>
              <a:t>public</a:t>
            </a:r>
            <a:r>
              <a:rPr lang="fr-FR" sz="1800" b="1" strike="noStrike" spc="-1" dirty="0">
                <a:solidFill>
                  <a:srgbClr val="000000"/>
                </a:solidFill>
                <a:latin typeface="Consolas"/>
              </a:rPr>
              <a:t> </a:t>
            </a:r>
            <a:r>
              <a:rPr lang="fr-FR" sz="1800" b="1" strike="noStrike" spc="-1" dirty="0" err="1">
                <a:solidFill>
                  <a:srgbClr val="7F0055"/>
                </a:solidFill>
                <a:latin typeface="Consolas"/>
              </a:rPr>
              <a:t>void</a:t>
            </a:r>
            <a:r>
              <a:rPr lang="fr-FR" sz="1800" b="1" strike="noStrike" spc="-1" dirty="0">
                <a:solidFill>
                  <a:srgbClr val="000000"/>
                </a:solidFill>
                <a:latin typeface="Consolas"/>
              </a:rPr>
              <a:t> </a:t>
            </a:r>
            <a:r>
              <a:rPr lang="fr-FR" sz="1800" b="1" strike="noStrike" spc="-1" dirty="0" err="1">
                <a:solidFill>
                  <a:srgbClr val="000000"/>
                </a:solidFill>
                <a:latin typeface="Consolas"/>
              </a:rPr>
              <a:t>monTraitement</a:t>
            </a:r>
            <a:r>
              <a:rPr lang="fr-FR" sz="1800" b="1" strike="noStrike" spc="-1" dirty="0">
                <a:solidFill>
                  <a:srgbClr val="000000"/>
                </a:solidFill>
                <a:latin typeface="Consolas"/>
              </a:rPr>
              <a:t>() {</a:t>
            </a:r>
            <a:endParaRPr lang="fr-FR" sz="1800" b="0" strike="noStrike" spc="-1" dirty="0">
              <a:latin typeface="Arial"/>
            </a:endParaRPr>
          </a:p>
          <a:p>
            <a:pPr>
              <a:lnSpc>
                <a:spcPct val="100000"/>
              </a:lnSpc>
            </a:pPr>
            <a:endParaRPr lang="fr-FR" sz="1800" b="0" strike="noStrike" spc="-1" dirty="0">
              <a:latin typeface="Arial"/>
            </a:endParaRPr>
          </a:p>
          <a:p>
            <a:pPr>
              <a:lnSpc>
                <a:spcPct val="100000"/>
              </a:lnSpc>
            </a:pPr>
            <a:r>
              <a:rPr lang="fr-FR" sz="1800" b="0" strike="noStrike" spc="-1" dirty="0">
                <a:solidFill>
                  <a:srgbClr val="000000"/>
                </a:solidFill>
                <a:latin typeface="Consolas"/>
              </a:rPr>
              <a:t>}</a:t>
            </a:r>
            <a:endParaRPr lang="fr-FR"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197"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198"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1247760" y="1305000"/>
            <a:ext cx="82198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Lorsque l’on souhaite tester une méthode avec un type de retour différent de VOID. Mockito propose la méthode when</a:t>
            </a:r>
            <a:endParaRPr lang="fr-FR" sz="1800" b="0" strike="noStrike" spc="-1">
              <a:latin typeface="Arial"/>
            </a:endParaRPr>
          </a:p>
        </p:txBody>
      </p:sp>
      <p:sp>
        <p:nvSpPr>
          <p:cNvPr id="200" name="CustomShape 5"/>
          <p:cNvSpPr/>
          <p:nvPr/>
        </p:nvSpPr>
        <p:spPr>
          <a:xfrm>
            <a:off x="551160" y="2409840"/>
            <a:ext cx="497304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a:t>
            </a:r>
            <a:endParaRPr lang="fr-FR" sz="1800" b="0" strike="noStrike" spc="-1">
              <a:latin typeface="Arial"/>
            </a:endParaRPr>
          </a:p>
          <a:p>
            <a:pPr>
              <a:lnSpc>
                <a:spcPct val="100000"/>
              </a:lnSpc>
            </a:pPr>
            <a:r>
              <a:rPr lang="fr-FR" sz="1800" b="0" strike="noStrike" spc="-1">
                <a:solidFill>
                  <a:srgbClr val="000000"/>
                </a:solidFill>
                <a:latin typeface="Consolas"/>
              </a:rPr>
              <a:t>MonService </a:t>
            </a:r>
            <a:r>
              <a:rPr lang="fr-FR" sz="1800" b="0" strike="noStrike" spc="-1">
                <a:solidFill>
                  <a:srgbClr val="0000C0"/>
                </a:solidFill>
                <a:latin typeface="Consolas"/>
              </a:rPr>
              <a:t>serviceMock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Consolas"/>
              </a:rPr>
              <a:t>Mockito.</a:t>
            </a:r>
            <a:r>
              <a:rPr lang="en-US" sz="1800" b="0" i="1" strike="noStrike" spc="-1">
                <a:solidFill>
                  <a:srgbClr val="000000"/>
                </a:solidFill>
                <a:latin typeface="Consolas"/>
              </a:rPr>
              <a:t>when(</a:t>
            </a:r>
            <a:r>
              <a:rPr lang="fr-FR" sz="1800" b="0" strike="noStrike" spc="-1">
                <a:solidFill>
                  <a:srgbClr val="0000C0"/>
                </a:solidFill>
                <a:latin typeface="Consolas"/>
              </a:rPr>
              <a:t>serviceMock</a:t>
            </a:r>
            <a:r>
              <a:rPr lang="en-US" sz="1800" b="0" i="1" strike="noStrike" spc="-1">
                <a:solidFill>
                  <a:srgbClr val="000000"/>
                </a:solidFill>
                <a:latin typeface="Consolas"/>
              </a:rPr>
              <a:t>.monTraitement().thenReturn(value)</a:t>
            </a:r>
            <a:endParaRPr lang="fr-FR" sz="1800" b="0" strike="noStrike" spc="-1">
              <a:latin typeface="Arial"/>
            </a:endParaRPr>
          </a:p>
          <a:p>
            <a:pPr>
              <a:lnSpc>
                <a:spcPct val="100000"/>
              </a:lnSpc>
            </a:pPr>
            <a:r>
              <a:rPr lang="fr-FR" sz="1800" b="0" strike="noStrike" spc="-1">
                <a:solidFill>
                  <a:srgbClr val="000000"/>
                </a:solidFill>
                <a:latin typeface="Consolas"/>
              </a:rPr>
              <a:t>}</a:t>
            </a:r>
            <a:endParaRPr lang="fr-FR" sz="1800" b="0" strike="noStrike" spc="-1">
              <a:latin typeface="Arial"/>
            </a:endParaRPr>
          </a:p>
        </p:txBody>
      </p:sp>
      <p:sp>
        <p:nvSpPr>
          <p:cNvPr id="201" name="Line 6"/>
          <p:cNvSpPr/>
          <p:nvPr/>
        </p:nvSpPr>
        <p:spPr>
          <a:xfrm>
            <a:off x="6238800" y="2409480"/>
            <a:ext cx="0" cy="2876760"/>
          </a:xfrm>
          <a:prstGeom prst="line">
            <a:avLst/>
          </a:prstGeom>
          <a:ln/>
        </p:spPr>
        <p:style>
          <a:lnRef idx="1">
            <a:schemeClr val="accent1"/>
          </a:lnRef>
          <a:fillRef idx="0">
            <a:schemeClr val="accent1"/>
          </a:fillRef>
          <a:effectRef idx="0">
            <a:schemeClr val="accent1"/>
          </a:effectRef>
          <a:fontRef idx="minor"/>
        </p:style>
      </p:sp>
      <p:sp>
        <p:nvSpPr>
          <p:cNvPr id="202" name="CustomShape 7"/>
          <p:cNvSpPr/>
          <p:nvPr/>
        </p:nvSpPr>
        <p:spPr>
          <a:xfrm>
            <a:off x="6428160" y="2321280"/>
            <a:ext cx="497304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7F0055"/>
                </a:solidFill>
                <a:latin typeface="Consolas"/>
              </a:rPr>
              <a:t>Public class </a:t>
            </a:r>
            <a:r>
              <a:rPr lang="fr-FR" sz="1800" b="0" strike="noStrike" spc="-1">
                <a:solidFill>
                  <a:srgbClr val="646464"/>
                </a:solidFill>
                <a:latin typeface="Consolas"/>
              </a:rPr>
              <a:t>MonService{</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int</a:t>
            </a:r>
            <a:r>
              <a:rPr lang="fr-FR" sz="1800" b="1" strike="noStrike" spc="-1">
                <a:solidFill>
                  <a:srgbClr val="000000"/>
                </a:solidFill>
                <a:latin typeface="Consolas"/>
              </a:rPr>
              <a:t> monTraitement()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Consolas"/>
              </a:rPr>
              <a:t>}</a:t>
            </a:r>
            <a:endParaRPr lang="fr-F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204"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205"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06" name="CustomShape 4"/>
          <p:cNvSpPr/>
          <p:nvPr/>
        </p:nvSpPr>
        <p:spPr>
          <a:xfrm>
            <a:off x="1247760" y="1305000"/>
            <a:ext cx="821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Déclencher des exceptions - </a:t>
            </a:r>
            <a:endParaRPr lang="fr-FR" sz="1800" b="0" strike="noStrike" spc="-1">
              <a:latin typeface="Arial"/>
            </a:endParaRPr>
          </a:p>
        </p:txBody>
      </p:sp>
      <p:sp>
        <p:nvSpPr>
          <p:cNvPr id="207" name="CustomShape 5"/>
          <p:cNvSpPr/>
          <p:nvPr/>
        </p:nvSpPr>
        <p:spPr>
          <a:xfrm>
            <a:off x="551160" y="2409840"/>
            <a:ext cx="5401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a:t>
            </a:r>
            <a:endParaRPr lang="fr-FR" sz="1800" b="0" strike="noStrike" spc="-1">
              <a:latin typeface="Arial"/>
            </a:endParaRPr>
          </a:p>
          <a:p>
            <a:pPr>
              <a:lnSpc>
                <a:spcPct val="100000"/>
              </a:lnSpc>
            </a:pPr>
            <a:r>
              <a:rPr lang="fr-FR" sz="1800" b="0" strike="noStrike" spc="-1">
                <a:solidFill>
                  <a:srgbClr val="000000"/>
                </a:solidFill>
                <a:latin typeface="Consolas"/>
              </a:rPr>
              <a:t>MonService </a:t>
            </a:r>
            <a:r>
              <a:rPr lang="fr-FR" sz="1800" b="0" strike="noStrike" spc="-1">
                <a:solidFill>
                  <a:srgbClr val="0000C0"/>
                </a:solidFill>
                <a:latin typeface="Consolas"/>
              </a:rPr>
              <a:t>serviceMock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Consolas"/>
              </a:rPr>
              <a:t>Mockito.</a:t>
            </a:r>
            <a:r>
              <a:rPr lang="en-US" sz="1800" b="0" i="1" strike="noStrike" spc="-1">
                <a:solidFill>
                  <a:srgbClr val="000000"/>
                </a:solidFill>
                <a:latin typeface="Consolas"/>
              </a:rPr>
              <a:t>when(</a:t>
            </a:r>
            <a:r>
              <a:rPr lang="fr-FR" sz="1800" b="0" strike="noStrike" spc="-1">
                <a:solidFill>
                  <a:srgbClr val="0000C0"/>
                </a:solidFill>
                <a:latin typeface="Consolas"/>
              </a:rPr>
              <a:t>serviceMock</a:t>
            </a:r>
            <a:r>
              <a:rPr lang="en-US" sz="1800" b="0" i="1" strike="noStrike" spc="-1">
                <a:solidFill>
                  <a:srgbClr val="000000"/>
                </a:solidFill>
                <a:latin typeface="Consolas"/>
              </a:rPr>
              <a:t>.monTraitement(2).thenThrow(</a:t>
            </a:r>
            <a:r>
              <a:rPr lang="fr-FR" sz="1800" b="1" strike="noStrike" spc="-1">
                <a:solidFill>
                  <a:srgbClr val="000000"/>
                </a:solidFill>
                <a:latin typeface="Consolas"/>
              </a:rPr>
              <a:t>monExceptionMetier</a:t>
            </a:r>
            <a:r>
              <a:rPr lang="en-US" sz="1800" b="0" i="1" strike="noStrike" spc="-1">
                <a:solidFill>
                  <a:srgbClr val="000000"/>
                </a:solidFill>
                <a:latin typeface="Consolas"/>
              </a:rPr>
              <a:t>.class);</a:t>
            </a:r>
            <a:endParaRPr lang="fr-FR" sz="1800" b="0" strike="noStrike" spc="-1">
              <a:latin typeface="Arial"/>
            </a:endParaRPr>
          </a:p>
        </p:txBody>
      </p:sp>
      <p:sp>
        <p:nvSpPr>
          <p:cNvPr id="208" name="Line 6"/>
          <p:cNvSpPr/>
          <p:nvPr/>
        </p:nvSpPr>
        <p:spPr>
          <a:xfrm>
            <a:off x="6238800" y="2409480"/>
            <a:ext cx="0" cy="2876760"/>
          </a:xfrm>
          <a:prstGeom prst="line">
            <a:avLst/>
          </a:prstGeom>
          <a:ln/>
        </p:spPr>
        <p:style>
          <a:lnRef idx="1">
            <a:schemeClr val="accent1"/>
          </a:lnRef>
          <a:fillRef idx="0">
            <a:schemeClr val="accent1"/>
          </a:fillRef>
          <a:effectRef idx="0">
            <a:schemeClr val="accent1"/>
          </a:effectRef>
          <a:fontRef idx="minor"/>
        </p:style>
      </p:sp>
      <p:sp>
        <p:nvSpPr>
          <p:cNvPr id="209" name="CustomShape 7"/>
          <p:cNvSpPr/>
          <p:nvPr/>
        </p:nvSpPr>
        <p:spPr>
          <a:xfrm>
            <a:off x="6428160" y="2321280"/>
            <a:ext cx="49730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7F0055"/>
                </a:solidFill>
                <a:latin typeface="Consolas"/>
              </a:rPr>
              <a:t>Public class </a:t>
            </a:r>
            <a:r>
              <a:rPr lang="fr-FR" sz="1800" b="0" strike="noStrike" spc="-1">
                <a:solidFill>
                  <a:srgbClr val="646464"/>
                </a:solidFill>
                <a:latin typeface="Consolas"/>
              </a:rPr>
              <a:t>MonService{</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int</a:t>
            </a:r>
            <a:r>
              <a:rPr lang="fr-FR" sz="1800" b="1" strike="noStrike" spc="-1">
                <a:solidFill>
                  <a:srgbClr val="000000"/>
                </a:solidFill>
                <a:latin typeface="Consolas"/>
              </a:rPr>
              <a:t> monTraitement(int a)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1" strike="noStrike" spc="-1">
                <a:solidFill>
                  <a:srgbClr val="000000"/>
                </a:solidFill>
                <a:latin typeface="Consolas"/>
              </a:rPr>
              <a:t>     if(a&lt;3){</a:t>
            </a:r>
            <a:endParaRPr lang="fr-FR" sz="1800" b="0" strike="noStrike" spc="-1">
              <a:latin typeface="Arial"/>
            </a:endParaRPr>
          </a:p>
          <a:p>
            <a:pPr>
              <a:lnSpc>
                <a:spcPct val="100000"/>
              </a:lnSpc>
            </a:pPr>
            <a:r>
              <a:rPr lang="fr-FR" sz="1800" b="1" strike="noStrike" spc="-1">
                <a:solidFill>
                  <a:srgbClr val="000000"/>
                </a:solidFill>
                <a:latin typeface="Consolas"/>
              </a:rPr>
              <a:t>       throw new monExceptionMetier();</a:t>
            </a:r>
            <a:endParaRPr lang="fr-FR" sz="1800" b="0" strike="noStrike" spc="-1">
              <a:latin typeface="Arial"/>
            </a:endParaRPr>
          </a:p>
          <a:p>
            <a:pPr>
              <a:lnSpc>
                <a:spcPct val="100000"/>
              </a:lnSpc>
            </a:pPr>
            <a:r>
              <a:rPr lang="fr-FR" sz="1800" b="1" strike="noStrike" spc="-1">
                <a:solidFill>
                  <a:srgbClr val="000000"/>
                </a:solidFill>
                <a:latin typeface="Consolas"/>
              </a:rPr>
              <a: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Consolas"/>
              </a:rPr>
              <a:t>}</a:t>
            </a:r>
            <a:endParaRPr lang="fr-FR" sz="1800" b="0" strike="noStrike" spc="-1">
              <a:latin typeface="Arial"/>
            </a:endParaRPr>
          </a:p>
        </p:txBody>
      </p:sp>
      <p:sp>
        <p:nvSpPr>
          <p:cNvPr id="210" name="CustomShape 8"/>
          <p:cNvSpPr/>
          <p:nvPr/>
        </p:nvSpPr>
        <p:spPr>
          <a:xfrm>
            <a:off x="3552840" y="1834920"/>
            <a:ext cx="4076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Valeur de retour différents de void</a:t>
            </a:r>
            <a:endParaRPr lang="fr-FR"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212"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213"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14" name="CustomShape 4"/>
          <p:cNvSpPr/>
          <p:nvPr/>
        </p:nvSpPr>
        <p:spPr>
          <a:xfrm>
            <a:off x="1247760" y="1305000"/>
            <a:ext cx="8219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Déclencher des exceptions - </a:t>
            </a:r>
            <a:endParaRPr lang="fr-FR" sz="1800" b="0" strike="noStrike" spc="-1">
              <a:latin typeface="Arial"/>
            </a:endParaRPr>
          </a:p>
        </p:txBody>
      </p:sp>
      <p:sp>
        <p:nvSpPr>
          <p:cNvPr id="215" name="CustomShape 5"/>
          <p:cNvSpPr/>
          <p:nvPr/>
        </p:nvSpPr>
        <p:spPr>
          <a:xfrm>
            <a:off x="551160" y="2409840"/>
            <a:ext cx="540180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a:t>
            </a:r>
            <a:endParaRPr lang="fr-FR" sz="1800" b="0" strike="noStrike" spc="-1">
              <a:latin typeface="Arial"/>
            </a:endParaRPr>
          </a:p>
          <a:p>
            <a:pPr>
              <a:lnSpc>
                <a:spcPct val="100000"/>
              </a:lnSpc>
            </a:pPr>
            <a:r>
              <a:rPr lang="fr-FR" sz="1800" b="0" strike="noStrike" spc="-1">
                <a:solidFill>
                  <a:srgbClr val="000000"/>
                </a:solidFill>
                <a:latin typeface="Consolas"/>
              </a:rPr>
              <a:t>MonService </a:t>
            </a:r>
            <a:r>
              <a:rPr lang="fr-FR" sz="1800" b="0" strike="noStrike" spc="-1">
                <a:solidFill>
                  <a:srgbClr val="0000C0"/>
                </a:solidFill>
                <a:latin typeface="Consolas"/>
              </a:rPr>
              <a:t>serviceMock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Arial"/>
              </a:rPr>
              <a:t>doThrow(</a:t>
            </a:r>
            <a:r>
              <a:rPr lang="fr-FR" sz="1800" b="1" strike="noStrike" spc="-1">
                <a:solidFill>
                  <a:srgbClr val="000000"/>
                </a:solidFill>
                <a:latin typeface="Consolas"/>
              </a:rPr>
              <a:t>monExceptionMetier</a:t>
            </a:r>
            <a:r>
              <a:rPr lang="en-US" sz="1800" b="0" i="1" strike="noStrike" spc="-1">
                <a:solidFill>
                  <a:srgbClr val="000000"/>
                </a:solidFill>
                <a:latin typeface="Consolas"/>
              </a:rPr>
              <a:t>.class</a:t>
            </a:r>
            <a:r>
              <a:rPr lang="en-US" sz="1800" b="0" strike="noStrike" spc="-1">
                <a:solidFill>
                  <a:srgbClr val="000000"/>
                </a:solidFill>
                <a:latin typeface="Arial"/>
              </a:rPr>
              <a:t>)      .when(</a:t>
            </a:r>
            <a:r>
              <a:rPr lang="fr-FR" sz="1800" b="0" strike="noStrike" spc="-1">
                <a:solidFill>
                  <a:srgbClr val="0000C0"/>
                </a:solidFill>
                <a:latin typeface="Consolas"/>
              </a:rPr>
              <a:t>serviceMock</a:t>
            </a:r>
            <a:r>
              <a:rPr lang="en-US" sz="1800" b="0" strike="noStrike" spc="-1">
                <a:solidFill>
                  <a:srgbClr val="000000"/>
                </a:solidFill>
                <a:latin typeface="Arial"/>
              </a:rPr>
              <a:t>).</a:t>
            </a:r>
            <a:r>
              <a:rPr lang="en-US" sz="1800" b="0" i="1" strike="noStrike" spc="-1">
                <a:solidFill>
                  <a:srgbClr val="000000"/>
                </a:solidFill>
                <a:latin typeface="Consolas"/>
              </a:rPr>
              <a:t> monTraitement</a:t>
            </a:r>
            <a:r>
              <a:rPr lang="en-US" sz="1800" b="0" strike="noStrike" spc="-1">
                <a:solidFill>
                  <a:srgbClr val="000000"/>
                </a:solidFill>
                <a:latin typeface="Arial"/>
              </a:rPr>
              <a:t>(2));</a:t>
            </a:r>
            <a:endParaRPr lang="fr-FR" sz="1800" b="0" strike="noStrike" spc="-1">
              <a:latin typeface="Arial"/>
            </a:endParaRPr>
          </a:p>
        </p:txBody>
      </p:sp>
      <p:sp>
        <p:nvSpPr>
          <p:cNvPr id="216" name="Line 6"/>
          <p:cNvSpPr/>
          <p:nvPr/>
        </p:nvSpPr>
        <p:spPr>
          <a:xfrm>
            <a:off x="6238800" y="2409480"/>
            <a:ext cx="0" cy="2876760"/>
          </a:xfrm>
          <a:prstGeom prst="line">
            <a:avLst/>
          </a:prstGeom>
          <a:ln/>
        </p:spPr>
        <p:style>
          <a:lnRef idx="1">
            <a:schemeClr val="accent1"/>
          </a:lnRef>
          <a:fillRef idx="0">
            <a:schemeClr val="accent1"/>
          </a:fillRef>
          <a:effectRef idx="0">
            <a:schemeClr val="accent1"/>
          </a:effectRef>
          <a:fontRef idx="minor"/>
        </p:style>
      </p:sp>
      <p:sp>
        <p:nvSpPr>
          <p:cNvPr id="217" name="CustomShape 7"/>
          <p:cNvSpPr/>
          <p:nvPr/>
        </p:nvSpPr>
        <p:spPr>
          <a:xfrm>
            <a:off x="6428160" y="2321280"/>
            <a:ext cx="49730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7F0055"/>
                </a:solidFill>
                <a:latin typeface="Consolas"/>
              </a:rPr>
              <a:t>Public class </a:t>
            </a:r>
            <a:r>
              <a:rPr lang="fr-FR" sz="1800" b="0" strike="noStrike" spc="-1">
                <a:solidFill>
                  <a:srgbClr val="646464"/>
                </a:solidFill>
                <a:latin typeface="Consolas"/>
              </a:rPr>
              <a:t>MonService{</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monTraitement(int a)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1" strike="noStrike" spc="-1">
                <a:solidFill>
                  <a:srgbClr val="000000"/>
                </a:solidFill>
                <a:latin typeface="Consolas"/>
              </a:rPr>
              <a:t>     if(a&lt;3){</a:t>
            </a:r>
            <a:endParaRPr lang="fr-FR" sz="1800" b="0" strike="noStrike" spc="-1">
              <a:latin typeface="Arial"/>
            </a:endParaRPr>
          </a:p>
          <a:p>
            <a:pPr>
              <a:lnSpc>
                <a:spcPct val="100000"/>
              </a:lnSpc>
            </a:pPr>
            <a:r>
              <a:rPr lang="fr-FR" sz="1800" b="1" strike="noStrike" spc="-1">
                <a:solidFill>
                  <a:srgbClr val="000000"/>
                </a:solidFill>
                <a:latin typeface="Consolas"/>
              </a:rPr>
              <a:t>       throw new monExceptionMetier();</a:t>
            </a:r>
            <a:endParaRPr lang="fr-FR" sz="1800" b="0" strike="noStrike" spc="-1">
              <a:latin typeface="Arial"/>
            </a:endParaRPr>
          </a:p>
          <a:p>
            <a:pPr>
              <a:lnSpc>
                <a:spcPct val="100000"/>
              </a:lnSpc>
            </a:pPr>
            <a:r>
              <a:rPr lang="fr-FR" sz="1800" b="1" strike="noStrike" spc="-1">
                <a:solidFill>
                  <a:srgbClr val="000000"/>
                </a:solidFill>
                <a:latin typeface="Consolas"/>
              </a:rPr>
              <a: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Consolas"/>
              </a:rPr>
              <a:t>}</a:t>
            </a:r>
            <a:endParaRPr lang="fr-FR" sz="1800" b="0" strike="noStrike" spc="-1">
              <a:latin typeface="Arial"/>
            </a:endParaRPr>
          </a:p>
        </p:txBody>
      </p:sp>
      <p:sp>
        <p:nvSpPr>
          <p:cNvPr id="218" name="CustomShape 8"/>
          <p:cNvSpPr/>
          <p:nvPr/>
        </p:nvSpPr>
        <p:spPr>
          <a:xfrm>
            <a:off x="3552840" y="1834920"/>
            <a:ext cx="40762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Valeur de retour void</a:t>
            </a:r>
            <a:endParaRPr lang="fr-FR"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50"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Tests unitaires</a:t>
            </a:r>
            <a:endParaRPr lang="fr-FR" sz="1800" b="0" strike="noStrike" spc="-1">
              <a:latin typeface="Arial"/>
            </a:endParaRPr>
          </a:p>
        </p:txBody>
      </p:sp>
      <p:sp>
        <p:nvSpPr>
          <p:cNvPr id="51"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2" name="CustomShape 4"/>
          <p:cNvSpPr/>
          <p:nvPr/>
        </p:nvSpPr>
        <p:spPr>
          <a:xfrm>
            <a:off x="3581280" y="1924200"/>
            <a:ext cx="457164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Un test permet de s’assurer que les méthodes restent fonctionnelles durant tout le cycle de vie du projet.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rPr>
              <a:t>Ils permettent de s’assurer d’une non régression lors d’éventuelle mise à jours</a:t>
            </a:r>
            <a:endParaRPr lang="fr-FR"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220"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1" name="CustomShape 3"/>
          <p:cNvSpPr/>
          <p:nvPr/>
        </p:nvSpPr>
        <p:spPr>
          <a:xfrm>
            <a:off x="1122840" y="810720"/>
            <a:ext cx="4123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Arial"/>
              </a:rPr>
              <a:t>Couche DAO depuis la couche Service</a:t>
            </a:r>
            <a:endParaRPr lang="fr-FR" sz="1800" b="0" strike="noStrike" spc="-1">
              <a:latin typeface="Arial"/>
            </a:endParaRPr>
          </a:p>
        </p:txBody>
      </p:sp>
      <p:sp>
        <p:nvSpPr>
          <p:cNvPr id="222" name="CustomShape 4"/>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223" name="CustomShape 5"/>
          <p:cNvSpPr/>
          <p:nvPr/>
        </p:nvSpPr>
        <p:spPr>
          <a:xfrm>
            <a:off x="455760" y="1710720"/>
            <a:ext cx="622080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 monRepository »)</a:t>
            </a:r>
            <a:endParaRPr lang="fr-FR" sz="1800" b="0" strike="noStrike" spc="-1">
              <a:latin typeface="Arial"/>
            </a:endParaRPr>
          </a:p>
          <a:p>
            <a:pPr>
              <a:lnSpc>
                <a:spcPct val="100000"/>
              </a:lnSpc>
            </a:pPr>
            <a:r>
              <a:rPr lang="fr-FR" sz="1800" b="0" strike="noStrike" spc="-1">
                <a:solidFill>
                  <a:srgbClr val="000000"/>
                </a:solidFill>
                <a:latin typeface="Consolas"/>
              </a:rPr>
              <a:t>MonRepository </a:t>
            </a:r>
            <a:r>
              <a:rPr lang="fr-FR" sz="1800" b="0" strike="noStrike" spc="-1">
                <a:solidFill>
                  <a:srgbClr val="0000C0"/>
                </a:solidFill>
                <a:latin typeface="Consolas"/>
              </a:rPr>
              <a:t>repositoryMock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@Autowired</a:t>
            </a:r>
            <a:endParaRPr lang="fr-FR" sz="1800" b="0" strike="noStrike" spc="-1">
              <a:latin typeface="Arial"/>
            </a:endParaRPr>
          </a:p>
          <a:p>
            <a:pPr>
              <a:lnSpc>
                <a:spcPct val="100000"/>
              </a:lnSpc>
            </a:pPr>
            <a:r>
              <a:rPr lang="fr-FR" sz="1800" b="0" strike="noStrike" spc="-1">
                <a:solidFill>
                  <a:srgbClr val="000000"/>
                </a:solidFill>
                <a:latin typeface="Consolas"/>
              </a:rPr>
              <a:t>MonService </a:t>
            </a:r>
            <a:r>
              <a:rPr lang="fr-FR" sz="1800" b="0" strike="noStrike" spc="-1">
                <a:solidFill>
                  <a:srgbClr val="0000C0"/>
                </a:solidFill>
                <a:latin typeface="Consolas"/>
              </a:rPr>
              <a:t>service</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Consolas"/>
              </a:rPr>
              <a:t>Mockito.</a:t>
            </a:r>
            <a:r>
              <a:rPr lang="fr-FR" sz="1800" b="0" i="1" strike="noStrike" spc="-1">
                <a:solidFill>
                  <a:srgbClr val="000000"/>
                </a:solidFill>
                <a:latin typeface="Consolas"/>
              </a:rPr>
              <a:t>given(repositoryMock.maRequete()).willReturn(la valeur de retour);</a:t>
            </a:r>
            <a:endParaRPr lang="fr-FR" sz="1800" b="0" strike="noStrike" spc="-1">
              <a:latin typeface="Arial"/>
            </a:endParaRPr>
          </a:p>
        </p:txBody>
      </p:sp>
      <p:sp>
        <p:nvSpPr>
          <p:cNvPr id="224" name="CustomShape 6"/>
          <p:cNvSpPr/>
          <p:nvPr/>
        </p:nvSpPr>
        <p:spPr>
          <a:xfrm>
            <a:off x="7286760" y="1656720"/>
            <a:ext cx="43524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rPr>
              <a:t>Il est nécessaire de nommer, le mockBean. Par défaut il s’agit du nom de la classe en commençant par une minuscule</a:t>
            </a:r>
            <a:endParaRPr lang="fr-FR"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226"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7" name="CustomShape 3"/>
          <p:cNvSpPr/>
          <p:nvPr/>
        </p:nvSpPr>
        <p:spPr>
          <a:xfrm>
            <a:off x="1128960" y="810720"/>
            <a:ext cx="5214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Arial"/>
              </a:rPr>
              <a:t>Couche DAO depuis la couche Service - Exemple</a:t>
            </a:r>
            <a:endParaRPr lang="fr-FR" sz="1800" b="0" strike="noStrike" spc="-1">
              <a:latin typeface="Arial"/>
            </a:endParaRPr>
          </a:p>
        </p:txBody>
      </p:sp>
      <p:sp>
        <p:nvSpPr>
          <p:cNvPr id="228" name="CustomShape 4"/>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229" name="CustomShape 5"/>
          <p:cNvSpPr/>
          <p:nvPr/>
        </p:nvSpPr>
        <p:spPr>
          <a:xfrm>
            <a:off x="446400" y="1306800"/>
            <a:ext cx="922140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 userRepository »)</a:t>
            </a:r>
            <a:endParaRPr lang="fr-FR" sz="1800" b="0" strike="noStrike" spc="-1">
              <a:latin typeface="Arial"/>
            </a:endParaRPr>
          </a:p>
          <a:p>
            <a:pPr>
              <a:lnSpc>
                <a:spcPct val="100000"/>
              </a:lnSpc>
            </a:pPr>
            <a:r>
              <a:rPr lang="fr-FR" sz="1800" b="0" strike="noStrike" spc="-1">
                <a:solidFill>
                  <a:srgbClr val="000000"/>
                </a:solidFill>
                <a:latin typeface="Consolas"/>
              </a:rPr>
              <a:t>UserRepository </a:t>
            </a:r>
            <a:r>
              <a:rPr lang="fr-FR" sz="1800" b="0" strike="noStrike" spc="-1">
                <a:solidFill>
                  <a:srgbClr val="0000C0"/>
                </a:solidFill>
                <a:latin typeface="Consolas"/>
              </a:rPr>
              <a:t>repositoryMock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@Autowired</a:t>
            </a:r>
            <a:endParaRPr lang="fr-FR" sz="1800" b="0" strike="noStrike" spc="-1">
              <a:latin typeface="Arial"/>
            </a:endParaRPr>
          </a:p>
          <a:p>
            <a:pPr>
              <a:lnSpc>
                <a:spcPct val="100000"/>
              </a:lnSpc>
            </a:pPr>
            <a:r>
              <a:rPr lang="fr-FR" sz="1800" b="0" strike="noStrike" spc="-1">
                <a:solidFill>
                  <a:srgbClr val="000000"/>
                </a:solidFill>
                <a:latin typeface="Consolas"/>
              </a:rPr>
              <a:t>UserService </a:t>
            </a:r>
            <a:r>
              <a:rPr lang="fr-FR" sz="1800" b="0" strike="noStrike" spc="-1">
                <a:solidFill>
                  <a:srgbClr val="0000C0"/>
                </a:solidFill>
                <a:latin typeface="Consolas"/>
              </a:rPr>
              <a:t>service</a:t>
            </a:r>
            <a:r>
              <a:rPr lang="fr-FR" sz="1800" b="0" strike="noStrike" spc="-1">
                <a:solidFill>
                  <a:srgbClr val="000000"/>
                </a:solidFill>
                <a:latin typeface="Consolas"/>
              </a:rPr>
              <a:t>;</a:t>
            </a:r>
            <a:endParaRPr lang="fr-FR" sz="1800" b="0" strike="noStrike" spc="-1">
              <a:latin typeface="Arial"/>
            </a:endParaRPr>
          </a:p>
          <a:p>
            <a:pPr>
              <a:lnSpc>
                <a:spcPct val="100000"/>
              </a:lnSpc>
            </a:pPr>
            <a:r>
              <a:rPr lang="fr-FR" sz="1800" b="0" strike="noStrike" spc="-1">
                <a:solidFill>
                  <a:srgbClr val="000000"/>
                </a:solidFill>
                <a:latin typeface="Consolas"/>
              </a:rPr>
              <a:t>List&lt;User&gt; users= new ArrayList&lt;User&gt;();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r>
              <a:rPr lang="fr-FR" sz="1800" b="0" strike="noStrike" spc="-1">
                <a:solidFill>
                  <a:srgbClr val="000000"/>
                </a:solidFill>
                <a:latin typeface="Consolas"/>
              </a:rPr>
              <a:t>  users.add(new User());</a:t>
            </a:r>
            <a:endParaRPr lang="fr-FR" sz="1800" b="0" strike="noStrike" spc="-1">
              <a:latin typeface="Arial"/>
            </a:endParaRPr>
          </a:p>
          <a:p>
            <a:pPr>
              <a:lnSpc>
                <a:spcPct val="100000"/>
              </a:lnSpc>
            </a:pPr>
            <a:r>
              <a:rPr lang="fr-FR" sz="1800" b="0" strike="noStrike" spc="-1">
                <a:solidFill>
                  <a:srgbClr val="000000"/>
                </a:solidFill>
                <a:latin typeface="Consolas"/>
              </a:rPr>
              <a:t>  users.add(new User());</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Consolas"/>
              </a:rPr>
              <a:t>Mockito.</a:t>
            </a:r>
            <a:r>
              <a:rPr lang="fr-FR" sz="1800" b="0" i="1" strike="noStrike" spc="-1">
                <a:solidFill>
                  <a:srgbClr val="000000"/>
                </a:solidFill>
                <a:latin typeface="Consolas"/>
              </a:rPr>
              <a:t>given(repositoryMock.findByName(« dupond »).willReturn(users);</a:t>
            </a:r>
            <a:endParaRPr lang="fr-FR" sz="1800" b="0" strike="noStrike" spc="-1">
              <a:latin typeface="Arial"/>
            </a:endParaRPr>
          </a:p>
          <a:p>
            <a:pPr>
              <a:lnSpc>
                <a:spcPct val="100000"/>
              </a:lnSpc>
            </a:pPr>
            <a:r>
              <a:rPr lang="fr-FR" sz="1800" b="0" i="1" strike="noStrike" spc="-1">
                <a:solidFill>
                  <a:srgbClr val="000000"/>
                </a:solidFill>
                <a:latin typeface="Consolas"/>
              </a:rPr>
              <a:t>assertTrue(service.findByName(« dupond »).size()==2);</a:t>
            </a:r>
            <a:endParaRPr lang="fr-FR" sz="1800" b="0" strike="noStrike" spc="-1">
              <a:latin typeface="Arial"/>
            </a:endParaRPr>
          </a:p>
        </p:txBody>
      </p:sp>
      <p:sp>
        <p:nvSpPr>
          <p:cNvPr id="230" name="CustomShape 6"/>
          <p:cNvSpPr/>
          <p:nvPr/>
        </p:nvSpPr>
        <p:spPr>
          <a:xfrm>
            <a:off x="4572000" y="1337760"/>
            <a:ext cx="43524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i="1" strike="noStrike" spc="-1">
                <a:solidFill>
                  <a:srgbClr val="000000"/>
                </a:solidFill>
                <a:latin typeface="Arial"/>
              </a:rPr>
              <a:t>Il est nécessaire de nommer, le mockBean. Par défaut il s’agit du nom de la classe en commençant par une minuscule</a:t>
            </a:r>
            <a:endParaRPr lang="fr-FR"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232" name="CustomShape 2"/>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33" name="CustomShape 3"/>
          <p:cNvSpPr/>
          <p:nvPr/>
        </p:nvSpPr>
        <p:spPr>
          <a:xfrm>
            <a:off x="1217160" y="812520"/>
            <a:ext cx="2370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Arial"/>
              </a:rPr>
              <a:t>Tester la couche Web</a:t>
            </a:r>
            <a:endParaRPr lang="fr-FR" sz="1800" b="0" strike="noStrike" spc="-1">
              <a:latin typeface="Arial"/>
            </a:endParaRPr>
          </a:p>
        </p:txBody>
      </p:sp>
      <p:sp>
        <p:nvSpPr>
          <p:cNvPr id="234" name="CustomShape 4"/>
          <p:cNvSpPr/>
          <p:nvPr/>
        </p:nvSpPr>
        <p:spPr>
          <a:xfrm>
            <a:off x="551160" y="22644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235" name="CustomShape 5"/>
          <p:cNvSpPr/>
          <p:nvPr/>
        </p:nvSpPr>
        <p:spPr>
          <a:xfrm>
            <a:off x="446400" y="1306800"/>
            <a:ext cx="922140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646464"/>
                </a:solidFill>
                <a:latin typeface="Consolas"/>
              </a:rPr>
              <a:t>@MockBean(« monRepository »)</a:t>
            </a:r>
            <a:endParaRPr lang="fr-FR" sz="1800" b="0" strike="noStrike" spc="-1">
              <a:latin typeface="Arial"/>
            </a:endParaRPr>
          </a:p>
          <a:p>
            <a:pPr>
              <a:lnSpc>
                <a:spcPct val="100000"/>
              </a:lnSpc>
            </a:pPr>
            <a:r>
              <a:rPr lang="fr-FR" sz="1800" b="0" strike="noStrike" spc="-1">
                <a:solidFill>
                  <a:srgbClr val="000000"/>
                </a:solidFill>
                <a:latin typeface="Consolas"/>
              </a:rPr>
              <a:t>UserRepository </a:t>
            </a:r>
            <a:r>
              <a:rPr lang="fr-FR" sz="1800" b="0" strike="noStrike" spc="-1">
                <a:solidFill>
                  <a:srgbClr val="0000C0"/>
                </a:solidFill>
                <a:latin typeface="Consolas"/>
              </a:rPr>
              <a:t>repositoryMock</a:t>
            </a:r>
            <a:r>
              <a:rPr lang="fr-FR" sz="1800" b="0" strike="noStrike" spc="-1">
                <a:solidFill>
                  <a:srgbClr val="000000"/>
                </a:solidFill>
                <a:latin typeface="Consolas"/>
              </a:rPr>
              <a: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@Autowired</a:t>
            </a:r>
            <a:endParaRPr lang="fr-FR" sz="1800" b="0" strike="noStrike" spc="-1">
              <a:latin typeface="Arial"/>
            </a:endParaRPr>
          </a:p>
          <a:p>
            <a:pPr>
              <a:lnSpc>
                <a:spcPct val="100000"/>
              </a:lnSpc>
            </a:pPr>
            <a:r>
              <a:rPr lang="fr-FR" sz="1800" b="0" strike="noStrike" spc="-1">
                <a:solidFill>
                  <a:srgbClr val="000000"/>
                </a:solidFill>
                <a:latin typeface="Consolas"/>
              </a:rPr>
              <a:t>UserService </a:t>
            </a:r>
            <a:r>
              <a:rPr lang="fr-FR" sz="1800" b="0" strike="noStrike" spc="-1">
                <a:solidFill>
                  <a:srgbClr val="0000C0"/>
                </a:solidFill>
                <a:latin typeface="Consolas"/>
              </a:rPr>
              <a:t>service</a:t>
            </a:r>
            <a:r>
              <a:rPr lang="fr-FR" sz="1800" b="0" strike="noStrike" spc="-1">
                <a:solidFill>
                  <a:srgbClr val="000000"/>
                </a:solidFill>
                <a:latin typeface="Consolas"/>
              </a:rPr>
              <a:t>;</a:t>
            </a:r>
            <a:endParaRPr lang="fr-FR" sz="1800" b="0" strike="noStrike" spc="-1">
              <a:latin typeface="Arial"/>
            </a:endParaRPr>
          </a:p>
          <a:p>
            <a:pPr>
              <a:lnSpc>
                <a:spcPct val="100000"/>
              </a:lnSpc>
            </a:pPr>
            <a:r>
              <a:rPr lang="fr-FR" sz="1800" b="0" strike="noStrike" spc="-1">
                <a:solidFill>
                  <a:srgbClr val="000000"/>
                </a:solidFill>
                <a:latin typeface="Consolas"/>
              </a:rPr>
              <a:t>List&lt;User&gt; users= new ArrayList&lt;User&gt;();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646464"/>
                </a:solidFill>
                <a:latin typeface="Consolas"/>
              </a:rPr>
              <a:t>@Test</a:t>
            </a:r>
            <a:endParaRPr lang="fr-FR" sz="1800" b="0" strike="noStrike" spc="-1">
              <a:latin typeface="Arial"/>
            </a:endParaRPr>
          </a:p>
          <a:p>
            <a:pPr>
              <a:lnSpc>
                <a:spcPct val="100000"/>
              </a:lnSpc>
            </a:pPr>
            <a:r>
              <a:rPr lang="fr-FR" sz="1800" b="1" strike="noStrike" spc="-1">
                <a:solidFill>
                  <a:srgbClr val="7F0055"/>
                </a:solidFill>
                <a:latin typeface="Consolas"/>
              </a:rPr>
              <a:t>public</a:t>
            </a:r>
            <a:r>
              <a:rPr lang="fr-FR" sz="1800" b="1" strike="noStrike" spc="-1">
                <a:solidFill>
                  <a:srgbClr val="000000"/>
                </a:solidFill>
                <a:latin typeface="Consolas"/>
              </a:rPr>
              <a:t> </a:t>
            </a:r>
            <a:r>
              <a:rPr lang="fr-FR" sz="1800" b="1" strike="noStrike" spc="-1">
                <a:solidFill>
                  <a:srgbClr val="7F0055"/>
                </a:solidFill>
                <a:latin typeface="Consolas"/>
              </a:rPr>
              <a:t>void</a:t>
            </a:r>
            <a:r>
              <a:rPr lang="fr-FR" sz="1800" b="1" strike="noStrike" spc="-1">
                <a:solidFill>
                  <a:srgbClr val="000000"/>
                </a:solidFill>
                <a:latin typeface="Consolas"/>
              </a:rPr>
              <a:t> monTraitement() {</a:t>
            </a:r>
            <a:endParaRPr lang="fr-FR" sz="1800" b="0" strike="noStrike" spc="-1">
              <a:latin typeface="Arial"/>
            </a:endParaRPr>
          </a:p>
          <a:p>
            <a:pPr>
              <a:lnSpc>
                <a:spcPct val="100000"/>
              </a:lnSpc>
            </a:pPr>
            <a:r>
              <a:rPr lang="fr-FR" sz="1800" b="0" strike="noStrike" spc="-1">
                <a:solidFill>
                  <a:srgbClr val="000000"/>
                </a:solidFill>
                <a:latin typeface="Consolas"/>
              </a:rPr>
              <a:t>  users.add(new User());</a:t>
            </a:r>
            <a:endParaRPr lang="fr-FR" sz="1800" b="0" strike="noStrike" spc="-1">
              <a:latin typeface="Arial"/>
            </a:endParaRPr>
          </a:p>
          <a:p>
            <a:pPr>
              <a:lnSpc>
                <a:spcPct val="100000"/>
              </a:lnSpc>
            </a:pPr>
            <a:r>
              <a:rPr lang="fr-FR" sz="1800" b="0" strike="noStrike" spc="-1">
                <a:solidFill>
                  <a:srgbClr val="000000"/>
                </a:solidFill>
                <a:latin typeface="Consolas"/>
              </a:rPr>
              <a:t>  users.add(new User());</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en-US" sz="1800" b="0" strike="noStrike" spc="-1">
                <a:solidFill>
                  <a:srgbClr val="000000"/>
                </a:solidFill>
                <a:latin typeface="Consolas"/>
              </a:rPr>
              <a:t>Mockito.</a:t>
            </a:r>
            <a:r>
              <a:rPr lang="fr-FR" sz="1800" b="0" i="1" strike="noStrike" spc="-1">
                <a:solidFill>
                  <a:srgbClr val="000000"/>
                </a:solidFill>
                <a:latin typeface="Consolas"/>
              </a:rPr>
              <a:t>given(repositoryMock.findByName(« dupond »).willReturn(users);</a:t>
            </a:r>
            <a:endParaRPr lang="fr-FR" sz="1800" b="0" strike="noStrike" spc="-1">
              <a:latin typeface="Arial"/>
            </a:endParaRPr>
          </a:p>
          <a:p>
            <a:pPr>
              <a:lnSpc>
                <a:spcPct val="100000"/>
              </a:lnSpc>
            </a:pPr>
            <a:r>
              <a:rPr lang="fr-FR" sz="1800" b="0" i="1" strike="noStrike" spc="-1">
                <a:solidFill>
                  <a:srgbClr val="000000"/>
                </a:solidFill>
                <a:latin typeface="Consolas"/>
              </a:rPr>
              <a:t>assertTrue(service.findByName(« dupond »).size()==2);</a:t>
            </a:r>
            <a:endParaRPr lang="fr-FR" sz="1800" b="0" strike="noStrike" spc="-1">
              <a:latin typeface="Arial"/>
            </a:endParaRPr>
          </a:p>
        </p:txBody>
      </p:sp>
      <p:sp>
        <p:nvSpPr>
          <p:cNvPr id="236" name="CustomShape 6"/>
          <p:cNvSpPr/>
          <p:nvPr/>
        </p:nvSpPr>
        <p:spPr>
          <a:xfrm>
            <a:off x="4572000" y="1337760"/>
            <a:ext cx="43524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i="1" strike="noStrike" spc="-1">
                <a:solidFill>
                  <a:srgbClr val="000000"/>
                </a:solidFill>
                <a:latin typeface="Arial"/>
              </a:rPr>
              <a:t>Il est nécessaire de nommer, le mockBean. Par défaut il s’agit du nom de la classe en commençant par une minuscule</a:t>
            </a:r>
            <a:endParaRPr lang="fr-FR"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0" y="896400"/>
            <a:ext cx="8445960" cy="506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38" name="CustomShape 2"/>
          <p:cNvSpPr/>
          <p:nvPr/>
        </p:nvSpPr>
        <p:spPr>
          <a:xfrm>
            <a:off x="71280" y="1421280"/>
            <a:ext cx="7948800" cy="1460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11500"/>
              </a:lnSpc>
            </a:pPr>
            <a:r>
              <a:rPr lang="en-US" sz="12000" b="1" strike="noStrike" spc="398">
                <a:solidFill>
                  <a:srgbClr val="FFFFFF"/>
                </a:solidFill>
                <a:latin typeface="Arial"/>
              </a:rPr>
              <a:t>MERCI</a:t>
            </a:r>
            <a:endParaRPr lang="fr-FR" sz="12000" b="0" strike="noStrike" spc="-1">
              <a:latin typeface="Arial"/>
            </a:endParaRPr>
          </a:p>
        </p:txBody>
      </p:sp>
      <p:sp>
        <p:nvSpPr>
          <p:cNvPr id="239" name="CustomShape 3"/>
          <p:cNvSpPr/>
          <p:nvPr/>
        </p:nvSpPr>
        <p:spPr>
          <a:xfrm>
            <a:off x="2156040" y="2895840"/>
            <a:ext cx="3779640" cy="533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3500" b="1" strike="noStrike" spc="900">
                <a:solidFill>
                  <a:srgbClr val="9897A3"/>
                </a:solidFill>
                <a:latin typeface="Arial"/>
              </a:rPr>
              <a:t>Impression</a:t>
            </a:r>
            <a:endParaRPr lang="fr-FR" sz="3500" b="0" strike="noStrike" spc="-1">
              <a:latin typeface="Arial"/>
            </a:endParaRPr>
          </a:p>
        </p:txBody>
      </p:sp>
      <p:sp>
        <p:nvSpPr>
          <p:cNvPr id="240" name="CustomShape 4"/>
          <p:cNvSpPr/>
          <p:nvPr/>
        </p:nvSpPr>
        <p:spPr>
          <a:xfrm rot="5400000">
            <a:off x="-1360800" y="3810960"/>
            <a:ext cx="3572640" cy="4575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1800"/>
              </a:lnSpc>
            </a:pPr>
            <a:r>
              <a:rPr lang="en-US" sz="1500" b="0" strike="noStrike" spc="497">
                <a:solidFill>
                  <a:srgbClr val="FFFFFF"/>
                </a:solidFill>
                <a:latin typeface="Arial"/>
              </a:rPr>
              <a:t>Sébastien</a:t>
            </a:r>
            <a:endParaRPr lang="fr-FR" sz="1500" b="0" strike="noStrike" spc="-1">
              <a:latin typeface="Arial"/>
            </a:endParaRPr>
          </a:p>
          <a:p>
            <a:pPr>
              <a:lnSpc>
                <a:spcPts val="1800"/>
              </a:lnSpc>
            </a:pPr>
            <a:r>
              <a:rPr lang="en-US" sz="1500" b="0" strike="noStrike" spc="497">
                <a:solidFill>
                  <a:srgbClr val="FFFFFF"/>
                </a:solidFill>
                <a:latin typeface="Arial"/>
              </a:rPr>
              <a:t>PHILIPPOT</a:t>
            </a:r>
            <a:endParaRPr lang="fr-FR" sz="1500" b="0" strike="noStrike" spc="-1">
              <a:latin typeface="Arial"/>
            </a:endParaRPr>
          </a:p>
        </p:txBody>
      </p:sp>
      <p:sp>
        <p:nvSpPr>
          <p:cNvPr id="241" name="CustomShape 5"/>
          <p:cNvSpPr/>
          <p:nvPr/>
        </p:nvSpPr>
        <p:spPr>
          <a:xfrm>
            <a:off x="845064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42" name="CustomShape 6"/>
          <p:cNvSpPr/>
          <p:nvPr/>
        </p:nvSpPr>
        <p:spPr>
          <a:xfrm>
            <a:off x="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54"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55"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6" name="Line 4"/>
          <p:cNvSpPr/>
          <p:nvPr/>
        </p:nvSpPr>
        <p:spPr>
          <a:xfrm>
            <a:off x="2088000" y="3240000"/>
            <a:ext cx="7056000" cy="0"/>
          </a:xfrm>
          <a:prstGeom prst="line">
            <a:avLst/>
          </a:prstGeom>
          <a:ln w="12600">
            <a:solidFill>
              <a:srgbClr val="395511"/>
            </a:solidFill>
            <a:round/>
            <a:tailEnd type="triangle" w="med" len="med"/>
          </a:ln>
        </p:spPr>
        <p:style>
          <a:lnRef idx="0">
            <a:scrgbClr r="0" g="0" b="0"/>
          </a:lnRef>
          <a:fillRef idx="0">
            <a:scrgbClr r="0" g="0" b="0"/>
          </a:fillRef>
          <a:effectRef idx="0">
            <a:scrgbClr r="0" g="0" b="0"/>
          </a:effectRef>
          <a:fontRef idx="minor"/>
        </p:style>
      </p:sp>
      <p:sp>
        <p:nvSpPr>
          <p:cNvPr id="57" name="CustomShape 5"/>
          <p:cNvSpPr/>
          <p:nvPr/>
        </p:nvSpPr>
        <p:spPr>
          <a:xfrm>
            <a:off x="3024000" y="1656360"/>
            <a:ext cx="1440000" cy="1079640"/>
          </a:xfrm>
          <a:prstGeom prst="borderCallout1">
            <a:avLst>
              <a:gd name="adj1" fmla="val 18750"/>
              <a:gd name="adj2" fmla="val -8333"/>
              <a:gd name="adj3" fmla="val 146699"/>
              <a:gd name="adj4" fmla="val -36263"/>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a:latin typeface="Arial"/>
              </a:rPr>
              <a:t>Etude</a:t>
            </a:r>
          </a:p>
        </p:txBody>
      </p:sp>
      <p:sp>
        <p:nvSpPr>
          <p:cNvPr id="58" name="CustomShape 6"/>
          <p:cNvSpPr/>
          <p:nvPr/>
        </p:nvSpPr>
        <p:spPr>
          <a:xfrm>
            <a:off x="6138360" y="3816360"/>
            <a:ext cx="2213640" cy="1079640"/>
          </a:xfrm>
          <a:prstGeom prst="borderCallout1">
            <a:avLst>
              <a:gd name="adj1" fmla="val 18750"/>
              <a:gd name="adj2" fmla="val -8333"/>
              <a:gd name="adj3" fmla="val -53296"/>
              <a:gd name="adj4" fmla="val -52842"/>
            </a:avLst>
          </a:prstGeom>
          <a:solidFill>
            <a:srgbClr val="8E86A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a:latin typeface="Arial"/>
              </a:rPr>
              <a:t>Développements</a:t>
            </a:r>
          </a:p>
        </p:txBody>
      </p:sp>
      <p:sp>
        <p:nvSpPr>
          <p:cNvPr id="59" name="CustomShape 7"/>
          <p:cNvSpPr/>
          <p:nvPr/>
        </p:nvSpPr>
        <p:spPr>
          <a:xfrm>
            <a:off x="8712000" y="1512360"/>
            <a:ext cx="1079640" cy="1079640"/>
          </a:xfrm>
          <a:prstGeom prst="borderCallout1">
            <a:avLst>
              <a:gd name="adj1" fmla="val 18750"/>
              <a:gd name="adj2" fmla="val -8333"/>
              <a:gd name="adj3" fmla="val 160032"/>
              <a:gd name="adj4" fmla="val -121666"/>
            </a:avLst>
          </a:prstGeom>
          <a:solidFill>
            <a:srgbClr val="AFD095"/>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a:latin typeface="Arial"/>
              </a:rPr>
              <a:t>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61"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62"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3" name="Line 4"/>
          <p:cNvSpPr/>
          <p:nvPr/>
        </p:nvSpPr>
        <p:spPr>
          <a:xfrm>
            <a:off x="2088000" y="3240000"/>
            <a:ext cx="9360000" cy="0"/>
          </a:xfrm>
          <a:prstGeom prst="line">
            <a:avLst/>
          </a:prstGeom>
          <a:ln w="12600">
            <a:solidFill>
              <a:srgbClr val="395511"/>
            </a:solidFill>
            <a:round/>
            <a:tailEnd type="triangle" w="med" len="med"/>
          </a:ln>
        </p:spPr>
        <p:style>
          <a:lnRef idx="0">
            <a:scrgbClr r="0" g="0" b="0"/>
          </a:lnRef>
          <a:fillRef idx="0">
            <a:scrgbClr r="0" g="0" b="0"/>
          </a:fillRef>
          <a:effectRef idx="0">
            <a:scrgbClr r="0" g="0" b="0"/>
          </a:effectRef>
          <a:fontRef idx="minor"/>
        </p:style>
      </p:sp>
      <p:sp>
        <p:nvSpPr>
          <p:cNvPr id="64" name="CustomShape 5"/>
          <p:cNvSpPr/>
          <p:nvPr/>
        </p:nvSpPr>
        <p:spPr>
          <a:xfrm>
            <a:off x="3024000" y="1656360"/>
            <a:ext cx="1440000" cy="1079640"/>
          </a:xfrm>
          <a:prstGeom prst="borderCallout1">
            <a:avLst>
              <a:gd name="adj1" fmla="val 18750"/>
              <a:gd name="adj2" fmla="val -8333"/>
              <a:gd name="adj3" fmla="val 146699"/>
              <a:gd name="adj4" fmla="val -36263"/>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dirty="0">
                <a:latin typeface="Arial"/>
              </a:rPr>
              <a:t>TESTS </a:t>
            </a:r>
          </a:p>
          <a:p>
            <a:pPr algn="ctr"/>
            <a:r>
              <a:rPr lang="fr-FR" sz="1800" b="0" strike="noStrike" spc="-1" dirty="0">
                <a:latin typeface="Arial"/>
              </a:rPr>
              <a:t>UNITAIRES</a:t>
            </a:r>
          </a:p>
        </p:txBody>
      </p:sp>
      <p:sp>
        <p:nvSpPr>
          <p:cNvPr id="65" name="CustomShape 6"/>
          <p:cNvSpPr/>
          <p:nvPr/>
        </p:nvSpPr>
        <p:spPr>
          <a:xfrm>
            <a:off x="4914360" y="3816360"/>
            <a:ext cx="2213640" cy="1079640"/>
          </a:xfrm>
          <a:prstGeom prst="borderCallout1">
            <a:avLst>
              <a:gd name="adj1" fmla="val 18750"/>
              <a:gd name="adj2" fmla="val -8333"/>
              <a:gd name="adj3" fmla="val -53296"/>
              <a:gd name="adj4" fmla="val -52842"/>
            </a:avLst>
          </a:prstGeom>
          <a:solidFill>
            <a:srgbClr val="8E86AE"/>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a:latin typeface="Arial"/>
              </a:rPr>
              <a:t>TEST </a:t>
            </a:r>
          </a:p>
          <a:p>
            <a:pPr algn="ctr"/>
            <a:r>
              <a:rPr lang="fr-FR" sz="1800" b="0" strike="noStrike" spc="-1">
                <a:latin typeface="Arial"/>
              </a:rPr>
              <a:t>d’intégrations</a:t>
            </a:r>
          </a:p>
        </p:txBody>
      </p:sp>
      <p:sp>
        <p:nvSpPr>
          <p:cNvPr id="66" name="CustomShape 7"/>
          <p:cNvSpPr/>
          <p:nvPr/>
        </p:nvSpPr>
        <p:spPr>
          <a:xfrm>
            <a:off x="6336360" y="1512000"/>
            <a:ext cx="1511640" cy="1079640"/>
          </a:xfrm>
          <a:prstGeom prst="borderCallout1">
            <a:avLst>
              <a:gd name="adj1" fmla="val 18750"/>
              <a:gd name="adj2" fmla="val -8333"/>
              <a:gd name="adj3" fmla="val 160032"/>
              <a:gd name="adj4" fmla="val -86902"/>
            </a:avLst>
          </a:prstGeom>
          <a:solidFill>
            <a:srgbClr val="AFD095"/>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dirty="0">
                <a:latin typeface="Arial"/>
              </a:rPr>
              <a:t>Tests de </a:t>
            </a:r>
          </a:p>
          <a:p>
            <a:pPr algn="ctr"/>
            <a:r>
              <a:rPr lang="fr-FR" sz="1800" b="0" strike="noStrike" spc="-1" dirty="0">
                <a:latin typeface="Arial"/>
              </a:rPr>
              <a:t>performances</a:t>
            </a:r>
          </a:p>
        </p:txBody>
      </p:sp>
      <p:sp>
        <p:nvSpPr>
          <p:cNvPr id="67" name="CustomShape 8"/>
          <p:cNvSpPr/>
          <p:nvPr/>
        </p:nvSpPr>
        <p:spPr>
          <a:xfrm>
            <a:off x="9666360" y="4104000"/>
            <a:ext cx="1079640" cy="1079640"/>
          </a:xfrm>
          <a:prstGeom prst="borderCallout1">
            <a:avLst>
              <a:gd name="adj1" fmla="val 18750"/>
              <a:gd name="adj2" fmla="val -8333"/>
              <a:gd name="adj3" fmla="val -79962"/>
              <a:gd name="adj4" fmla="val -135000"/>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fr-FR" sz="1800" b="0" strike="noStrike" spc="-1">
                <a:latin typeface="Arial"/>
              </a:rPr>
              <a:t>RECETTE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77"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78"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9" name="TextShape 4"/>
          <p:cNvSpPr txBox="1"/>
          <p:nvPr/>
        </p:nvSpPr>
        <p:spPr>
          <a:xfrm>
            <a:off x="1200980" y="935217"/>
            <a:ext cx="3096000" cy="346320"/>
          </a:xfrm>
          <a:prstGeom prst="rect">
            <a:avLst/>
          </a:prstGeom>
          <a:noFill/>
          <a:ln>
            <a:noFill/>
          </a:ln>
        </p:spPr>
        <p:txBody>
          <a:bodyPr lIns="90000" tIns="45000" rIns="90000" bIns="45000">
            <a:noAutofit/>
          </a:bodyPr>
          <a:lstStyle/>
          <a:p>
            <a:r>
              <a:rPr lang="fr-FR" sz="1800" b="0" u="sng" strike="noStrike" spc="-1">
                <a:uFillTx/>
                <a:latin typeface="Arial"/>
              </a:rPr>
              <a:t>TESTS UNITAIRES</a:t>
            </a:r>
          </a:p>
        </p:txBody>
      </p:sp>
      <p:sp>
        <p:nvSpPr>
          <p:cNvPr id="80" name="TextShape 5"/>
          <p:cNvSpPr txBox="1"/>
          <p:nvPr/>
        </p:nvSpPr>
        <p:spPr>
          <a:xfrm>
            <a:off x="2920898" y="1487340"/>
            <a:ext cx="5832000" cy="3883320"/>
          </a:xfrm>
          <a:prstGeom prst="rect">
            <a:avLst/>
          </a:prstGeom>
          <a:noFill/>
          <a:ln>
            <a:noFill/>
          </a:ln>
        </p:spPr>
        <p:txBody>
          <a:bodyPr lIns="90000" tIns="45000" rIns="90000" bIns="45000">
            <a:noAutofit/>
          </a:bodyPr>
          <a:lstStyle/>
          <a:p>
            <a:r>
              <a:rPr lang="fr-FR" sz="1800" b="1" strike="noStrike" spc="-1" dirty="0">
                <a:latin typeface="Arial"/>
              </a:rPr>
              <a:t>Acteurs :</a:t>
            </a:r>
            <a:r>
              <a:rPr lang="fr-FR" sz="1800" b="0" strike="noStrike" spc="-1" dirty="0">
                <a:latin typeface="Arial"/>
              </a:rPr>
              <a:t>  Développeurs</a:t>
            </a:r>
          </a:p>
          <a:p>
            <a:r>
              <a:rPr lang="fr-FR" sz="1800" b="1" strike="noStrike" spc="-1" dirty="0">
                <a:latin typeface="Arial"/>
              </a:rPr>
              <a:t>Permet de :</a:t>
            </a:r>
            <a:r>
              <a:rPr lang="fr-FR" sz="1800" b="0" strike="noStrike" spc="-1" dirty="0">
                <a:latin typeface="Arial"/>
              </a:rPr>
              <a:t> </a:t>
            </a:r>
            <a:r>
              <a:rPr lang="fr-FR" sz="1600" b="0" strike="noStrike" spc="-1" dirty="0">
                <a:latin typeface="Arial"/>
              </a:rPr>
              <a:t>Tester le code de manière isolée sans lien avec une base de données ni aucun composants extérieurs.</a:t>
            </a:r>
            <a:r>
              <a:rPr lang="fr-FR" sz="1800" b="0" strike="noStrike" spc="-1" dirty="0">
                <a:latin typeface="Arial"/>
              </a:rPr>
              <a:t> </a:t>
            </a:r>
          </a:p>
          <a:p>
            <a:r>
              <a:rPr lang="fr-FR" sz="1800" b="1" strike="noStrike" spc="-1" dirty="0">
                <a:latin typeface="Arial"/>
                <a:ea typeface="Noto Sans CJK SC"/>
              </a:rPr>
              <a:t>Pourquoi : </a:t>
            </a:r>
            <a:endParaRPr lang="fr-FR" sz="1800" b="0" strike="noStrike" spc="-1" dirty="0">
              <a:latin typeface="Arial"/>
            </a:endParaRPr>
          </a:p>
          <a:p>
            <a:pPr marL="432000" lvl="1" indent="-216000">
              <a:buClr>
                <a:srgbClr val="000000"/>
              </a:buClr>
              <a:buSzPct val="45000"/>
              <a:buFont typeface="Wingdings" charset="2"/>
              <a:buChar char=""/>
            </a:pPr>
            <a:r>
              <a:rPr lang="fr-FR" sz="1600" b="0" strike="noStrike" spc="-1" dirty="0">
                <a:latin typeface="Arial"/>
              </a:rPr>
              <a:t>Cela permet  de s’assurer de la non régression de l’application</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notre code répond bien aux besoins </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notre code est fonctionnel</a:t>
            </a:r>
          </a:p>
          <a:p>
            <a:pPr marL="432000" lvl="1" indent="-216000">
              <a:lnSpc>
                <a:spcPct val="100000"/>
              </a:lnSpc>
              <a:buClr>
                <a:srgbClr val="000000"/>
              </a:buClr>
              <a:buSzPct val="45000"/>
              <a:buFont typeface="Wingdings" charset="2"/>
              <a:buChar char=""/>
            </a:pPr>
            <a:r>
              <a:rPr lang="fr-FR" sz="1600" b="0" strike="noStrike" spc="-1" dirty="0">
                <a:latin typeface="Arial"/>
              </a:rPr>
              <a:t>S’assurer que les exigences fonctionnelles soient testées et validées</a:t>
            </a:r>
          </a:p>
          <a:p>
            <a:pPr>
              <a:lnSpc>
                <a:spcPct val="100000"/>
              </a:lnSpc>
            </a:pPr>
            <a:r>
              <a:rPr lang="fr-FR" sz="1800" b="1" strike="noStrike" spc="-1" dirty="0">
                <a:latin typeface="Arial"/>
              </a:rPr>
              <a:t>Comment : </a:t>
            </a:r>
            <a:r>
              <a:rPr lang="fr-FR" sz="1600" b="0" strike="noStrike" spc="-1" dirty="0">
                <a:latin typeface="Arial"/>
              </a:rPr>
              <a:t>A l’aide du </a:t>
            </a:r>
            <a:r>
              <a:rPr lang="fr-FR" sz="1600" b="0" strike="noStrike" spc="-1" dirty="0" err="1">
                <a:latin typeface="Arial"/>
              </a:rPr>
              <a:t>framework</a:t>
            </a:r>
            <a:r>
              <a:rPr lang="fr-FR" sz="1600" b="0" strike="noStrike" spc="-1" dirty="0">
                <a:latin typeface="Arial"/>
              </a:rPr>
              <a:t> JUNIT. Maven propose une phase « tests » qui permet d’exécuter l’ensemble des tests de l’application. Cette phase est exécutée lors de la phase « </a:t>
            </a:r>
            <a:r>
              <a:rPr lang="fr-FR" sz="1600" b="0" strike="noStrike" spc="-1" dirty="0" err="1">
                <a:latin typeface="Arial"/>
              </a:rPr>
              <a:t>install</a:t>
            </a:r>
            <a:r>
              <a:rPr lang="fr-FR" sz="1600" b="0" strike="noStrike" spc="-1" dirty="0">
                <a:latin typeface="Arial"/>
              </a:rPr>
              <a:t> ».</a:t>
            </a:r>
          </a:p>
          <a:p>
            <a:pPr>
              <a:lnSpc>
                <a:spcPct val="100000"/>
              </a:lnSpc>
            </a:pPr>
            <a:r>
              <a:rPr lang="fr-FR" sz="1800" b="1" strike="noStrike" spc="-1" dirty="0">
                <a:latin typeface="Arial"/>
              </a:rPr>
              <a:t>OU : </a:t>
            </a:r>
            <a:r>
              <a:rPr lang="fr-FR" sz="1600" b="0" strike="noStrike" spc="-1" dirty="0">
                <a:latin typeface="Arial"/>
              </a:rPr>
              <a:t>Sur le poste local ou en intégration continue pour des tests automatisés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82"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83"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4" name="TextShape 4"/>
          <p:cNvSpPr txBox="1"/>
          <p:nvPr/>
        </p:nvSpPr>
        <p:spPr>
          <a:xfrm>
            <a:off x="1512000" y="1296000"/>
            <a:ext cx="3096000" cy="346320"/>
          </a:xfrm>
          <a:prstGeom prst="rect">
            <a:avLst/>
          </a:prstGeom>
          <a:noFill/>
          <a:ln>
            <a:noFill/>
          </a:ln>
        </p:spPr>
        <p:txBody>
          <a:bodyPr lIns="90000" tIns="45000" rIns="90000" bIns="45000">
            <a:noAutofit/>
          </a:bodyPr>
          <a:lstStyle/>
          <a:p>
            <a:r>
              <a:rPr lang="fr-FR" sz="1800" b="0" u="sng" strike="noStrike" spc="-1">
                <a:uFillTx/>
                <a:latin typeface="Arial"/>
              </a:rPr>
              <a:t>TESTS d’intégration</a:t>
            </a:r>
          </a:p>
        </p:txBody>
      </p:sp>
      <p:sp>
        <p:nvSpPr>
          <p:cNvPr id="85" name="TextShape 5"/>
          <p:cNvSpPr txBox="1"/>
          <p:nvPr/>
        </p:nvSpPr>
        <p:spPr>
          <a:xfrm>
            <a:off x="2958220" y="1929845"/>
            <a:ext cx="5832000" cy="3431880"/>
          </a:xfrm>
          <a:prstGeom prst="rect">
            <a:avLst/>
          </a:prstGeom>
          <a:noFill/>
          <a:ln>
            <a:noFill/>
          </a:ln>
        </p:spPr>
        <p:txBody>
          <a:bodyPr lIns="90000" tIns="45000" rIns="90000" bIns="45000">
            <a:noAutofit/>
          </a:bodyPr>
          <a:lstStyle/>
          <a:p>
            <a:r>
              <a:rPr lang="fr-FR" sz="1800" b="1" strike="noStrike" spc="-1" dirty="0">
                <a:latin typeface="Arial"/>
              </a:rPr>
              <a:t>Acteurs :</a:t>
            </a:r>
            <a:r>
              <a:rPr lang="fr-FR" sz="1800" b="0" strike="noStrike" spc="-1" dirty="0">
                <a:latin typeface="Arial"/>
              </a:rPr>
              <a:t>  Développeurs</a:t>
            </a:r>
          </a:p>
          <a:p>
            <a:r>
              <a:rPr lang="fr-FR" sz="1800" b="1" strike="noStrike" spc="-1" dirty="0">
                <a:latin typeface="Arial"/>
              </a:rPr>
              <a:t>Permet de :</a:t>
            </a:r>
            <a:r>
              <a:rPr lang="fr-FR" sz="1800" b="0" strike="noStrike" spc="-1" dirty="0">
                <a:latin typeface="Arial"/>
              </a:rPr>
              <a:t> s’assurer que notre code s’intègre bien dans le SI</a:t>
            </a:r>
            <a:r>
              <a:rPr lang="fr-FR" sz="1600" b="0" strike="noStrike" spc="-1" dirty="0">
                <a:latin typeface="Arial"/>
              </a:rPr>
              <a:t>.</a:t>
            </a:r>
            <a:r>
              <a:rPr lang="fr-FR" sz="1800" b="0" strike="noStrike" spc="-1" dirty="0">
                <a:latin typeface="Arial"/>
              </a:rPr>
              <a:t> </a:t>
            </a:r>
          </a:p>
          <a:p>
            <a:r>
              <a:rPr lang="fr-FR" sz="1800" b="1" strike="noStrike" spc="-1" dirty="0">
                <a:latin typeface="Arial"/>
                <a:ea typeface="Noto Sans CJK SC"/>
              </a:rPr>
              <a:t>Pourquoi : </a:t>
            </a:r>
            <a:endParaRPr lang="fr-FR" sz="1800" b="0" strike="noStrike" spc="-1" dirty="0">
              <a:latin typeface="Arial"/>
            </a:endParaRPr>
          </a:p>
          <a:p>
            <a:pPr marL="432000" lvl="1" indent="-216000">
              <a:buClr>
                <a:srgbClr val="000000"/>
              </a:buClr>
              <a:buSzPct val="45000"/>
              <a:buFont typeface="Wingdings" charset="2"/>
              <a:buChar char=""/>
            </a:pPr>
            <a:r>
              <a:rPr lang="fr-FR" sz="1600" b="0" strike="noStrike" spc="-1" dirty="0">
                <a:latin typeface="Arial"/>
              </a:rPr>
              <a:t>Cela permet  de détecter les problèmes entre les différents composants et notre application</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notre code répond bien aux besoins </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notre code est fonctionnel</a:t>
            </a:r>
          </a:p>
          <a:p>
            <a:pPr>
              <a:lnSpc>
                <a:spcPct val="100000"/>
              </a:lnSpc>
            </a:pPr>
            <a:r>
              <a:rPr lang="fr-FR" sz="1800" b="1" strike="noStrike" spc="-1" dirty="0">
                <a:latin typeface="Arial"/>
              </a:rPr>
              <a:t>Comment : </a:t>
            </a:r>
            <a:r>
              <a:rPr lang="fr-FR" sz="1600" b="0" strike="noStrike" spc="-1" dirty="0">
                <a:latin typeface="Arial"/>
              </a:rPr>
              <a:t>A l’aide du </a:t>
            </a:r>
            <a:r>
              <a:rPr lang="fr-FR" sz="1600" b="0" strike="noStrike" spc="-1" dirty="0" err="1">
                <a:latin typeface="Arial"/>
              </a:rPr>
              <a:t>framework</a:t>
            </a:r>
            <a:r>
              <a:rPr lang="fr-FR" sz="1600" b="0" strike="noStrike" spc="-1" dirty="0">
                <a:latin typeface="Arial"/>
              </a:rPr>
              <a:t> JUNIT. Cette fois on va se connecter à une base de données existante, ou un </a:t>
            </a:r>
            <a:r>
              <a:rPr lang="fr-FR" sz="1600" b="0" strike="noStrike" spc="-1" dirty="0" err="1">
                <a:latin typeface="Arial"/>
              </a:rPr>
              <a:t>mom</a:t>
            </a:r>
            <a:r>
              <a:rPr lang="fr-FR" sz="1600" b="0" strike="noStrike" spc="-1" dirty="0">
                <a:latin typeface="Arial"/>
              </a:rPr>
              <a:t>. On cherche à connecter les composants externes à notre application. Des outils comme </a:t>
            </a:r>
            <a:r>
              <a:rPr lang="fr-FR" sz="1600" b="0" i="1" strike="noStrike" spc="-1" dirty="0">
                <a:latin typeface="Arial"/>
              </a:rPr>
              <a:t>Postman</a:t>
            </a:r>
            <a:r>
              <a:rPr lang="fr-FR" sz="1600" b="0" strike="noStrike" spc="-1" dirty="0">
                <a:latin typeface="Arial"/>
              </a:rPr>
              <a:t> sont souvent utilisés dans cette phase</a:t>
            </a:r>
          </a:p>
          <a:p>
            <a:pPr>
              <a:lnSpc>
                <a:spcPct val="100000"/>
              </a:lnSpc>
            </a:pPr>
            <a:r>
              <a:rPr lang="fr-FR" sz="1800" b="1" strike="noStrike" spc="-1" dirty="0">
                <a:latin typeface="Arial"/>
              </a:rPr>
              <a:t>OU : </a:t>
            </a:r>
            <a:r>
              <a:rPr lang="fr-FR" sz="1600" b="0" strike="noStrike" spc="-1" dirty="0">
                <a:latin typeface="Arial"/>
              </a:rPr>
              <a:t>Sur un environnement de dev, de qualif...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51160" y="245520"/>
            <a:ext cx="7144920" cy="3178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500"/>
              </a:lnSpc>
            </a:pPr>
            <a:r>
              <a:rPr lang="en-US" sz="2800" b="1" strike="noStrike" spc="599">
                <a:solidFill>
                  <a:srgbClr val="39AEA9"/>
                </a:solidFill>
                <a:latin typeface="Arial"/>
              </a:rPr>
              <a:t>Tests unitaires – Les mocks</a:t>
            </a:r>
            <a:endParaRPr lang="fr-FR" sz="2800" b="0" strike="noStrike" spc="-1">
              <a:latin typeface="Arial"/>
            </a:endParaRPr>
          </a:p>
        </p:txBody>
      </p:sp>
      <p:sp>
        <p:nvSpPr>
          <p:cNvPr id="87" name="CustomShape 2"/>
          <p:cNvSpPr/>
          <p:nvPr/>
        </p:nvSpPr>
        <p:spPr>
          <a:xfrm>
            <a:off x="0" y="5958000"/>
            <a:ext cx="3740760" cy="89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Arial"/>
              </a:rPr>
              <a:t>Architecture MOM</a:t>
            </a:r>
            <a:endParaRPr lang="fr-FR" sz="1800" b="0" strike="noStrike" spc="-1">
              <a:latin typeface="Arial"/>
            </a:endParaRPr>
          </a:p>
        </p:txBody>
      </p:sp>
      <p:sp>
        <p:nvSpPr>
          <p:cNvPr id="88" name="CustomShape 3"/>
          <p:cNvSpPr/>
          <p:nvPr/>
        </p:nvSpPr>
        <p:spPr>
          <a:xfrm>
            <a:off x="3741840" y="5958000"/>
            <a:ext cx="8449920" cy="899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9" name="TextShape 4"/>
          <p:cNvSpPr txBox="1"/>
          <p:nvPr/>
        </p:nvSpPr>
        <p:spPr>
          <a:xfrm>
            <a:off x="1512000" y="1296000"/>
            <a:ext cx="3096000" cy="346320"/>
          </a:xfrm>
          <a:prstGeom prst="rect">
            <a:avLst/>
          </a:prstGeom>
          <a:noFill/>
          <a:ln>
            <a:noFill/>
          </a:ln>
        </p:spPr>
        <p:txBody>
          <a:bodyPr lIns="90000" tIns="45000" rIns="90000" bIns="45000">
            <a:noAutofit/>
          </a:bodyPr>
          <a:lstStyle/>
          <a:p>
            <a:r>
              <a:rPr lang="fr-FR" sz="1800" b="0" u="sng" strike="noStrike" spc="-1" dirty="0">
                <a:uFillTx/>
                <a:latin typeface="Arial"/>
              </a:rPr>
              <a:t>TESTS de performances</a:t>
            </a:r>
          </a:p>
        </p:txBody>
      </p:sp>
      <p:sp>
        <p:nvSpPr>
          <p:cNvPr id="90" name="TextShape 5"/>
          <p:cNvSpPr txBox="1"/>
          <p:nvPr/>
        </p:nvSpPr>
        <p:spPr>
          <a:xfrm>
            <a:off x="2952000" y="2160000"/>
            <a:ext cx="5832000" cy="3145680"/>
          </a:xfrm>
          <a:prstGeom prst="rect">
            <a:avLst/>
          </a:prstGeom>
          <a:noFill/>
          <a:ln>
            <a:noFill/>
          </a:ln>
        </p:spPr>
        <p:txBody>
          <a:bodyPr lIns="90000" tIns="45000" rIns="90000" bIns="45000">
            <a:noAutofit/>
          </a:bodyPr>
          <a:lstStyle/>
          <a:p>
            <a:r>
              <a:rPr lang="fr-FR" sz="1800" b="1" strike="noStrike" spc="-1" dirty="0">
                <a:latin typeface="Arial"/>
              </a:rPr>
              <a:t>Acteurs :</a:t>
            </a:r>
            <a:r>
              <a:rPr lang="fr-FR" sz="1800" b="0" strike="noStrike" spc="-1" dirty="0">
                <a:latin typeface="Arial"/>
              </a:rPr>
              <a:t>  Développeurs/spécialiste des métrologies </a:t>
            </a:r>
          </a:p>
          <a:p>
            <a:r>
              <a:rPr lang="fr-FR" sz="1800" b="1" strike="noStrike" spc="-1" dirty="0">
                <a:latin typeface="Arial"/>
                <a:ea typeface="Noto Sans CJK SC"/>
              </a:rPr>
              <a:t>Pourquoi : </a:t>
            </a:r>
            <a:endParaRPr lang="fr-FR" sz="1800" b="0" strike="noStrike" spc="-1" dirty="0">
              <a:latin typeface="Arial"/>
            </a:endParaRPr>
          </a:p>
          <a:p>
            <a:pPr marL="432000" lvl="1" indent="-216000">
              <a:buClr>
                <a:srgbClr val="000000"/>
              </a:buClr>
              <a:buSzPct val="45000"/>
              <a:buFont typeface="Wingdings" charset="2"/>
              <a:buChar char=""/>
            </a:pPr>
            <a:r>
              <a:rPr lang="fr-FR" sz="1600" b="0" strike="noStrike" spc="-1" dirty="0">
                <a:latin typeface="Arial"/>
              </a:rPr>
              <a:t>Cela permet  de détecter une régression de performance</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notre code répond bien aux besoins </a:t>
            </a:r>
          </a:p>
          <a:p>
            <a:pPr marL="432000" lvl="1" indent="-216000">
              <a:lnSpc>
                <a:spcPct val="100000"/>
              </a:lnSpc>
              <a:buClr>
                <a:srgbClr val="000000"/>
              </a:buClr>
              <a:buSzPct val="45000"/>
              <a:buFont typeface="Wingdings" charset="2"/>
              <a:buChar char=""/>
            </a:pPr>
            <a:r>
              <a:rPr lang="fr-FR" sz="1600" b="0" strike="noStrike" spc="-1" dirty="0">
                <a:latin typeface="Arial"/>
              </a:rPr>
              <a:t>Pour s’assurer que les exigences opérationnelles soient testées et validées</a:t>
            </a:r>
          </a:p>
          <a:p>
            <a:pPr>
              <a:lnSpc>
                <a:spcPct val="100000"/>
              </a:lnSpc>
            </a:pPr>
            <a:r>
              <a:rPr lang="fr-FR" sz="1800" b="1" strike="noStrike" spc="-1" dirty="0">
                <a:latin typeface="Arial"/>
              </a:rPr>
              <a:t>Comment : </a:t>
            </a:r>
            <a:r>
              <a:rPr lang="fr-FR" sz="1600" b="0" strike="noStrike" spc="-1" dirty="0">
                <a:latin typeface="Arial"/>
              </a:rPr>
              <a:t>A l’aide d’outil tel que </a:t>
            </a:r>
            <a:r>
              <a:rPr lang="fr-FR" sz="1600" b="0" strike="noStrike" spc="-1" dirty="0" err="1">
                <a:latin typeface="Arial"/>
              </a:rPr>
              <a:t>JMeter</a:t>
            </a:r>
            <a:r>
              <a:rPr lang="fr-FR" sz="1600" b="0" strike="noStrike" spc="-1" dirty="0">
                <a:latin typeface="Arial"/>
              </a:rPr>
              <a:t> qui permet d’envoyer un grand nombre de données à notre application. Nous allons pouvoir récupérer des informations comme le débit, les temps de réponses… </a:t>
            </a:r>
          </a:p>
          <a:p>
            <a:pPr>
              <a:lnSpc>
                <a:spcPct val="100000"/>
              </a:lnSpc>
            </a:pPr>
            <a:r>
              <a:rPr lang="fr-FR" sz="1600" b="0" strike="noStrike" spc="-1" dirty="0">
                <a:latin typeface="Arial"/>
              </a:rPr>
              <a:t>Il est important de monitorer les ressources consommées par l’application. Pour cela Java propose </a:t>
            </a:r>
            <a:r>
              <a:rPr lang="fr-FR" sz="1600" b="0" i="1" strike="noStrike" spc="-1" dirty="0">
                <a:latin typeface="Arial"/>
              </a:rPr>
              <a:t>Java Mission Control</a:t>
            </a:r>
            <a:endParaRPr lang="fr-FR" sz="1600" b="0" strike="noStrike" spc="-1" dirty="0">
              <a:latin typeface="Arial"/>
            </a:endParaRPr>
          </a:p>
          <a:p>
            <a:pPr>
              <a:lnSpc>
                <a:spcPct val="100000"/>
              </a:lnSpc>
            </a:pPr>
            <a:r>
              <a:rPr lang="fr-FR" sz="1800" b="1" strike="noStrike" spc="-1" dirty="0">
                <a:latin typeface="Arial"/>
              </a:rPr>
              <a:t>OU : </a:t>
            </a:r>
            <a:r>
              <a:rPr lang="fr-FR" sz="1600" b="0" strike="noStrike" spc="-1" dirty="0">
                <a:latin typeface="Arial"/>
              </a:rPr>
              <a:t>Sur un environnement dédié aux tirs de performances.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647440" y="1887480"/>
            <a:ext cx="6766200" cy="2083320"/>
          </a:xfrm>
          <a:prstGeom prst="snipRoundRect">
            <a:avLst>
              <a:gd name="adj1" fmla="val 16667"/>
              <a:gd name="adj2" fmla="val 16667"/>
            </a:avLst>
          </a:prstGeom>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3200" b="0" strike="noStrike" spc="-1">
                <a:solidFill>
                  <a:srgbClr val="FFFFFF"/>
                </a:solidFill>
                <a:latin typeface="Arial"/>
              </a:rPr>
              <a:t>Tests unitaires</a:t>
            </a:r>
            <a:endParaRPr lang="fr-FR"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39AEA9"/>
      </a:accent1>
      <a:accent2>
        <a:srgbClr val="5B5151"/>
      </a:accent2>
      <a:accent3>
        <a:srgbClr val="557B83"/>
      </a:accent3>
      <a:accent4>
        <a:srgbClr val="9897A3"/>
      </a:accent4>
      <a:accent5>
        <a:srgbClr val="A3D5AB"/>
      </a:accent5>
      <a:accent6>
        <a:srgbClr val="E5EFC1"/>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10880</TotalTime>
  <Words>1742</Words>
  <Application>Microsoft Office PowerPoint</Application>
  <PresentationFormat>Grand écran</PresentationFormat>
  <Paragraphs>331</Paragraphs>
  <Slides>33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Arial Unicode MS</vt:lpstr>
      <vt:lpstr>Consolas</vt:lpstr>
      <vt:lpstr>Symbol</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Billy Schlotter</dc:creator>
  <dc:description/>
  <cp:lastModifiedBy>seb montauban</cp:lastModifiedBy>
  <cp:revision>476</cp:revision>
  <dcterms:created xsi:type="dcterms:W3CDTF">2017-03-29T19:21:49Z</dcterms:created>
  <dcterms:modified xsi:type="dcterms:W3CDTF">2022-12-16T15:56:34Z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