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6" r:id="rId4"/>
    <p:sldId id="293" r:id="rId5"/>
    <p:sldId id="285" r:id="rId6"/>
    <p:sldId id="296" r:id="rId7"/>
    <p:sldId id="287" r:id="rId8"/>
    <p:sldId id="291" r:id="rId9"/>
    <p:sldId id="292" r:id="rId10"/>
    <p:sldId id="289" r:id="rId11"/>
    <p:sldId id="300" r:id="rId12"/>
    <p:sldId id="290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C80E-EBF5-49EA-B334-F4D5FFFF888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FB77-6BCC-412E-8D70-F78FD612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 of Weather on Runs Scored in the MLB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there a situation gamblers could exploit to gain an edge?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1"/>
            <a:ext cx="12192000" cy="714375"/>
            <a:chOff x="0" y="0"/>
            <a:chExt cx="12192000" cy="71437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6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4" y="508000"/>
            <a:ext cx="11115675" cy="1325563"/>
          </a:xfrm>
        </p:spPr>
        <p:txBody>
          <a:bodyPr/>
          <a:lstStyle/>
          <a:p>
            <a:r>
              <a:rPr lang="en-US" dirty="0" smtClean="0"/>
              <a:t>Runs Scored </a:t>
            </a:r>
            <a:r>
              <a:rPr lang="en-US" dirty="0" smtClean="0"/>
              <a:t>–</a:t>
            </a:r>
            <a:r>
              <a:rPr lang="en-US" dirty="0" smtClean="0"/>
              <a:t> High </a:t>
            </a:r>
            <a:r>
              <a:rPr lang="en-US" b="1" dirty="0" smtClean="0"/>
              <a:t>(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▪</a:t>
            </a:r>
            <a:r>
              <a:rPr lang="en-US" b="1" dirty="0"/>
              <a:t>)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  <a:r>
              <a:rPr lang="en-US" dirty="0" smtClean="0"/>
              <a:t>Low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C00000"/>
                </a:solidFill>
              </a:rPr>
              <a:t>▪</a:t>
            </a:r>
            <a:r>
              <a:rPr lang="en-US" b="1" dirty="0"/>
              <a:t>)</a:t>
            </a:r>
            <a:r>
              <a:rPr lang="en-US" dirty="0" smtClean="0"/>
              <a:t>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1850" cy="4351338"/>
          </a:xfrm>
        </p:spPr>
        <p:txBody>
          <a:bodyPr>
            <a:normAutofit/>
          </a:bodyPr>
          <a:lstStyle/>
          <a:p>
            <a:r>
              <a:rPr lang="en-US" dirty="0"/>
              <a:t>Mann-Whitney</a:t>
            </a:r>
          </a:p>
          <a:p>
            <a:pPr lvl="1"/>
            <a:r>
              <a:rPr lang="en-US" dirty="0"/>
              <a:t>P-value = </a:t>
            </a:r>
            <a:r>
              <a:rPr lang="en-US" dirty="0" smtClean="0"/>
              <a:t>0.026</a:t>
            </a:r>
          </a:p>
          <a:p>
            <a:r>
              <a:rPr lang="en-US" dirty="0" smtClean="0"/>
              <a:t>RS increase </a:t>
            </a:r>
            <a:r>
              <a:rPr lang="en-US" dirty="0" smtClean="0"/>
              <a:t>is </a:t>
            </a:r>
            <a:r>
              <a:rPr lang="en-US" dirty="0" smtClean="0"/>
              <a:t>significant</a:t>
            </a:r>
          </a:p>
          <a:p>
            <a:r>
              <a:rPr lang="en-US" dirty="0" smtClean="0"/>
              <a:t>BOS is an outlier that may be skewing results</a:t>
            </a:r>
            <a:endParaRPr lang="en-US" dirty="0"/>
          </a:p>
          <a:p>
            <a:r>
              <a:rPr lang="en-US" dirty="0" smtClean="0"/>
              <a:t>Must be careful in </a:t>
            </a:r>
            <a:r>
              <a:rPr lang="en-US" dirty="0" smtClean="0"/>
              <a:t>assigning </a:t>
            </a:r>
            <a:r>
              <a:rPr lang="en-US" dirty="0" smtClean="0"/>
              <a:t>causality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7692" r="8286" b="6530"/>
          <a:stretch/>
        </p:blipFill>
        <p:spPr>
          <a:xfrm>
            <a:off x="4276725" y="1825625"/>
            <a:ext cx="7848600" cy="4139134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1"/>
            <a:ext cx="12192000" cy="714375"/>
            <a:chOff x="0" y="0"/>
            <a:chExt cx="12192000" cy="71437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TextBox 8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Run Prediction – Runs Scored/Game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3"/>
            <a:ext cx="5181600" cy="279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Methods:</a:t>
            </a:r>
          </a:p>
          <a:p>
            <a:r>
              <a:rPr lang="en-US" sz="2400" dirty="0" smtClean="0"/>
              <a:t>Multiple Regression</a:t>
            </a:r>
          </a:p>
          <a:p>
            <a:r>
              <a:rPr lang="en-US" sz="2400" dirty="0" smtClean="0"/>
              <a:t>ANN (Neural Network)</a:t>
            </a:r>
          </a:p>
          <a:p>
            <a:r>
              <a:rPr lang="en-US" sz="2400" dirty="0" err="1" smtClean="0"/>
              <a:t>XGBoost</a:t>
            </a:r>
            <a:endParaRPr lang="en-US" sz="2400" dirty="0" smtClean="0"/>
          </a:p>
          <a:p>
            <a:r>
              <a:rPr lang="en-US" sz="2400" dirty="0" err="1" smtClean="0"/>
              <a:t>CatBoost</a:t>
            </a:r>
            <a:endParaRPr lang="en-US" sz="2400" dirty="0" smtClean="0"/>
          </a:p>
          <a:p>
            <a:r>
              <a:rPr lang="en-US" sz="2400" dirty="0" smtClean="0"/>
              <a:t>Decision Trees</a:t>
            </a:r>
          </a:p>
          <a:p>
            <a:r>
              <a:rPr lang="en-US" sz="2400" dirty="0" smtClean="0"/>
              <a:t>Stacking (ANN,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, </a:t>
            </a:r>
            <a:r>
              <a:rPr lang="en-US" sz="2400" dirty="0" err="1" smtClean="0"/>
              <a:t>CatBoost</a:t>
            </a:r>
            <a:r>
              <a:rPr lang="en-US" sz="2400" dirty="0" smtClean="0"/>
              <a:t>) with a SVM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1551" y="5538471"/>
            <a:ext cx="5181600" cy="89916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4 RS/game yields MAE of 2.45</a:t>
            </a:r>
          </a:p>
          <a:p>
            <a:pPr lvl="1"/>
            <a:r>
              <a:rPr lang="en-US" dirty="0" smtClean="0"/>
              <a:t>results aren’t very impressive</a:t>
            </a:r>
          </a:p>
          <a:p>
            <a:r>
              <a:rPr lang="en-US" dirty="0" smtClean="0"/>
              <a:t>Best online predictions found yielded a MAE of 2.1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714375"/>
            <a:chOff x="0" y="0"/>
            <a:chExt cx="12192000" cy="71437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TextBox 7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Content Placeholder 3"/>
          <p:cNvSpPr txBox="1">
            <a:spLocks/>
          </p:cNvSpPr>
          <p:nvPr/>
        </p:nvSpPr>
        <p:spPr>
          <a:xfrm>
            <a:off x="6372225" y="1520825"/>
            <a:ext cx="5181600" cy="3851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Statistics:</a:t>
            </a:r>
          </a:p>
          <a:p>
            <a:r>
              <a:rPr lang="en-US" dirty="0"/>
              <a:t>Starting Pitcher (SP)</a:t>
            </a:r>
          </a:p>
          <a:p>
            <a:pPr lvl="1"/>
            <a:r>
              <a:rPr lang="en-US" dirty="0"/>
              <a:t>Standard </a:t>
            </a:r>
            <a:r>
              <a:rPr lang="en-US" dirty="0" smtClean="0"/>
              <a:t>season stats</a:t>
            </a:r>
            <a:endParaRPr lang="en-US" dirty="0"/>
          </a:p>
          <a:p>
            <a:pPr lvl="1"/>
            <a:r>
              <a:rPr lang="en-US" dirty="0"/>
              <a:t>R/L split stats averaged based on projected lineup</a:t>
            </a:r>
          </a:p>
          <a:p>
            <a:r>
              <a:rPr lang="en-US" dirty="0"/>
              <a:t>Batters</a:t>
            </a:r>
          </a:p>
          <a:p>
            <a:pPr lvl="1"/>
            <a:r>
              <a:rPr lang="en-US" dirty="0" smtClean="0"/>
              <a:t>Standard season </a:t>
            </a:r>
            <a:r>
              <a:rPr lang="en-US" dirty="0"/>
              <a:t>stats</a:t>
            </a:r>
          </a:p>
          <a:p>
            <a:pPr lvl="1"/>
            <a:r>
              <a:rPr lang="en-US" dirty="0"/>
              <a:t>R/L split stats against SP hand</a:t>
            </a:r>
          </a:p>
          <a:p>
            <a:r>
              <a:rPr lang="en-US" dirty="0"/>
              <a:t>Bullpen</a:t>
            </a:r>
          </a:p>
          <a:p>
            <a:pPr lvl="1"/>
            <a:r>
              <a:rPr lang="en-US" dirty="0"/>
              <a:t>Weighted based </a:t>
            </a:r>
            <a:r>
              <a:rPr lang="en-US" dirty="0" smtClean="0"/>
              <a:t>on SP average innings/game</a:t>
            </a:r>
            <a:endParaRPr lang="en-US" dirty="0"/>
          </a:p>
          <a:p>
            <a:r>
              <a:rPr lang="en-US" dirty="0"/>
              <a:t>Stadium (Park Factor)</a:t>
            </a:r>
          </a:p>
          <a:p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Temp</a:t>
            </a:r>
          </a:p>
          <a:p>
            <a:pPr lvl="1"/>
            <a:r>
              <a:rPr lang="en-US" dirty="0" smtClean="0"/>
              <a:t>Wind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9716"/>
              </p:ext>
            </p:extLst>
          </p:nvPr>
        </p:nvGraphicFramePr>
        <p:xfrm>
          <a:off x="838200" y="4268786"/>
          <a:ext cx="478321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1605"/>
                <a:gridCol w="2391605"/>
              </a:tblGrid>
              <a:tr h="291148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Average Error</a:t>
                      </a:r>
                      <a:endParaRPr lang="en-US" dirty="0"/>
                    </a:p>
                  </a:txBody>
                  <a:tcPr/>
                </a:tc>
              </a:tr>
              <a:tr h="291148">
                <a:tc>
                  <a:txBody>
                    <a:bodyPr/>
                    <a:lstStyle/>
                    <a:p>
                      <a:r>
                        <a:rPr lang="en-US" dirty="0" smtClean="0"/>
                        <a:t>Stacking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2.35 (Best)</a:t>
                      </a:r>
                      <a:endParaRPr lang="en-US" dirty="0"/>
                    </a:p>
                  </a:txBody>
                  <a:tcPr/>
                </a:tc>
              </a:tr>
              <a:tr h="291148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</a:tr>
              <a:tr h="2911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2.61</a:t>
                      </a:r>
                      <a:endParaRPr lang="en-US" dirty="0"/>
                    </a:p>
                  </a:txBody>
                  <a:tcPr/>
                </a:tc>
              </a:tr>
              <a:tr h="2911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2.62</a:t>
                      </a:r>
                      <a:endParaRPr lang="en-US" dirty="0"/>
                    </a:p>
                  </a:txBody>
                  <a:tcPr/>
                </a:tc>
              </a:tr>
              <a:tr h="291148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  <a:r>
                        <a:rPr lang="en-US" baseline="0" dirty="0" smtClean="0"/>
                        <a:t> 4 Runs/Game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38791"/>
            <a:ext cx="6262874" cy="29950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Wind Level:</a:t>
            </a:r>
          </a:p>
          <a:p>
            <a:r>
              <a:rPr lang="en-US" sz="1800" dirty="0" smtClean="0"/>
              <a:t>No significant change in </a:t>
            </a:r>
            <a:r>
              <a:rPr lang="en-US" sz="1800" dirty="0" smtClean="0"/>
              <a:t>RS for all stadiums (Null Accepted)</a:t>
            </a:r>
            <a:endParaRPr lang="en-US" sz="1800" dirty="0" smtClean="0"/>
          </a:p>
          <a:p>
            <a:r>
              <a:rPr lang="en-US" sz="1800" dirty="0"/>
              <a:t>F</a:t>
            </a:r>
            <a:r>
              <a:rPr lang="en-US" sz="1800" dirty="0" smtClean="0"/>
              <a:t>ly-ball pitcher &amp;</a:t>
            </a:r>
            <a:r>
              <a:rPr lang="en-US" sz="1800" dirty="0"/>
              <a:t> </a:t>
            </a:r>
            <a:r>
              <a:rPr lang="en-US" sz="1800" dirty="0" smtClean="0"/>
              <a:t>wind out averages slightly more </a:t>
            </a:r>
            <a:r>
              <a:rPr lang="en-US" sz="1800" dirty="0" smtClean="0"/>
              <a:t>RS</a:t>
            </a:r>
            <a:endParaRPr lang="en-US" sz="1800" dirty="0" smtClean="0"/>
          </a:p>
          <a:p>
            <a:r>
              <a:rPr lang="en-US" sz="1800" dirty="0" smtClean="0"/>
              <a:t>Wind in &amp; </a:t>
            </a:r>
            <a:r>
              <a:rPr lang="en-US" sz="1800" dirty="0" smtClean="0"/>
              <a:t>f</a:t>
            </a:r>
            <a:r>
              <a:rPr lang="en-US" sz="1800" dirty="0" smtClean="0"/>
              <a:t>ly-ball </a:t>
            </a:r>
            <a:r>
              <a:rPr lang="en-US" sz="1800" dirty="0" smtClean="0"/>
              <a:t>pitcher </a:t>
            </a:r>
            <a:r>
              <a:rPr lang="en-US" sz="1800" dirty="0" smtClean="0"/>
              <a:t>had no </a:t>
            </a:r>
            <a:r>
              <a:rPr lang="en-US" sz="1800" dirty="0" smtClean="0"/>
              <a:t>significant decrease in runs</a:t>
            </a:r>
          </a:p>
          <a:p>
            <a:pPr lvl="1"/>
            <a:r>
              <a:rPr lang="en-US" sz="1400" dirty="0" smtClean="0"/>
              <a:t>Expect opposite effect of previous example.  False positive?</a:t>
            </a:r>
            <a:endParaRPr lang="en-US" sz="1400" dirty="0" smtClean="0"/>
          </a:p>
          <a:p>
            <a:r>
              <a:rPr lang="en-US" sz="1800" dirty="0" smtClean="0"/>
              <a:t>Significant increase in RS at select stadiums (Null Rejected)</a:t>
            </a:r>
          </a:p>
          <a:p>
            <a:pPr lvl="1"/>
            <a:r>
              <a:rPr lang="en-US" sz="1500" dirty="0" smtClean="0"/>
              <a:t>Several stadiums more likely to experience extreme wind conditions</a:t>
            </a:r>
          </a:p>
          <a:p>
            <a:pPr lvl="1"/>
            <a:r>
              <a:rPr lang="en-US" sz="1500" dirty="0" smtClean="0"/>
              <a:t>Larger sample size necessary</a:t>
            </a:r>
          </a:p>
          <a:p>
            <a:r>
              <a:rPr lang="en-US" sz="1800" dirty="0" smtClean="0"/>
              <a:t>Small R² indicates a small percentage of RS variance from wind</a:t>
            </a: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349" y="1504951"/>
            <a:ext cx="5424488" cy="21717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dirty="0" smtClean="0"/>
              <a:t>Run Prediction:</a:t>
            </a:r>
          </a:p>
          <a:p>
            <a:r>
              <a:rPr lang="en-US" sz="2100" dirty="0" smtClean="0"/>
              <a:t>Small improvement over guessing 4 runs/game</a:t>
            </a:r>
          </a:p>
          <a:p>
            <a:r>
              <a:rPr lang="en-US" sz="2100" dirty="0" smtClean="0"/>
              <a:t>Small weather effect sizes &amp; a MAE 0.25 runs larger than Vegas make winning big unlikely, but Vegas predictions(below) assign little weight to weather</a:t>
            </a:r>
          </a:p>
          <a:p>
            <a:pPr lvl="1"/>
            <a:r>
              <a:rPr lang="en-US" sz="1900" dirty="0"/>
              <a:t>H</a:t>
            </a:r>
            <a:r>
              <a:rPr lang="en-US" sz="1900" dirty="0" smtClean="0"/>
              <a:t>ot, windy days with high FB% pitchers at the right stadiums should avg. near a run more per game and provide some value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525" y="0"/>
            <a:ext cx="12192000" cy="714375"/>
            <a:chOff x="0" y="0"/>
            <a:chExt cx="12192000" cy="714375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Box 14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4306"/>
          <a:stretch/>
        </p:blipFill>
        <p:spPr>
          <a:xfrm>
            <a:off x="6591524" y="3990975"/>
            <a:ext cx="5443313" cy="2752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3"/>
          <p:cNvSpPr txBox="1">
            <a:spLocks/>
          </p:cNvSpPr>
          <p:nvPr/>
        </p:nvSpPr>
        <p:spPr>
          <a:xfrm>
            <a:off x="225292" y="4624310"/>
            <a:ext cx="6266182" cy="21187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Temperature Level:</a:t>
            </a:r>
          </a:p>
          <a:p>
            <a:r>
              <a:rPr lang="en-US" dirty="0" smtClean="0"/>
              <a:t>Significant increase in RS at high temps (Null Rejected)</a:t>
            </a:r>
          </a:p>
          <a:p>
            <a:r>
              <a:rPr lang="en-US" dirty="0" smtClean="0"/>
              <a:t>Doesn’t establish causality</a:t>
            </a:r>
          </a:p>
          <a:p>
            <a:pPr lvl="1"/>
            <a:r>
              <a:rPr lang="en-US" dirty="0" smtClean="0"/>
              <a:t>Hitters might improve throughout the season as summer temps rise</a:t>
            </a:r>
          </a:p>
          <a:p>
            <a:pPr lvl="1"/>
            <a:r>
              <a:rPr lang="en-US" dirty="0" smtClean="0"/>
              <a:t>Pitchers may be worn down later in the season</a:t>
            </a:r>
          </a:p>
          <a:p>
            <a:pPr lvl="1"/>
            <a:r>
              <a:rPr lang="en-US" dirty="0" smtClean="0"/>
              <a:t>Traded or players lost to injury possibly replaced with lesser talent </a:t>
            </a:r>
          </a:p>
          <a:p>
            <a:r>
              <a:rPr lang="en-US" dirty="0" smtClean="0"/>
              <a:t>Small R² indicates temp accounts for a small percentage of run variance</a:t>
            </a:r>
          </a:p>
          <a:p>
            <a:pPr lvl="1"/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91524" y="1435541"/>
            <a:ext cx="5443313" cy="2241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91524" y="3676651"/>
            <a:ext cx="544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Proj</a:t>
            </a:r>
            <a:r>
              <a:rPr lang="en-US" sz="1600" dirty="0" smtClean="0"/>
              <a:t>. Avg. Runs: Wind Out – High FB%</a:t>
            </a:r>
            <a:r>
              <a:rPr lang="en-US" sz="1600" b="1" dirty="0"/>
              <a:t> (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▪</a:t>
            </a:r>
            <a:r>
              <a:rPr lang="en-US" sz="1600" b="1" dirty="0"/>
              <a:t>)</a:t>
            </a:r>
            <a:r>
              <a:rPr lang="en-US" sz="1600" dirty="0" smtClean="0"/>
              <a:t> vs Low FB%</a:t>
            </a:r>
            <a:r>
              <a:rPr lang="en-US" sz="1600" b="1" dirty="0"/>
              <a:t> (</a:t>
            </a:r>
            <a:r>
              <a:rPr lang="en-US" sz="1600" b="1" dirty="0">
                <a:solidFill>
                  <a:srgbClr val="C00000"/>
                </a:solidFill>
              </a:rPr>
              <a:t>▪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6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656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eather conditions likely effect RS but </a:t>
            </a:r>
            <a:r>
              <a:rPr lang="en-US" dirty="0" smtClean="0"/>
              <a:t>a larger sample size </a:t>
            </a:r>
            <a:r>
              <a:rPr lang="en-US" dirty="0" smtClean="0"/>
              <a:t>is needed to </a:t>
            </a:r>
            <a:r>
              <a:rPr lang="en-US" dirty="0" smtClean="0"/>
              <a:t>increase our confidence</a:t>
            </a:r>
          </a:p>
          <a:p>
            <a:r>
              <a:rPr lang="en-US" dirty="0"/>
              <a:t>Wind out to RF and LF were treated only as wind out.  Analysis </a:t>
            </a:r>
            <a:r>
              <a:rPr lang="en-US" dirty="0" smtClean="0"/>
              <a:t>that </a:t>
            </a:r>
            <a:r>
              <a:rPr lang="en-US" dirty="0"/>
              <a:t>factors in wind direction more </a:t>
            </a:r>
            <a:r>
              <a:rPr lang="en-US" dirty="0" smtClean="0"/>
              <a:t>accurately may </a:t>
            </a:r>
            <a:r>
              <a:rPr lang="en-US" dirty="0" smtClean="0"/>
              <a:t>lead to different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End of year statistics likely less accurate than real-time statistics.  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A</a:t>
            </a:r>
            <a:r>
              <a:rPr lang="en-US" dirty="0" smtClean="0"/>
              <a:t> pitcher with a high FB%, due to the inability to keep their change-up down, could make small corrections that lead to a sustained decrease in FB% and skew results  </a:t>
            </a:r>
          </a:p>
          <a:p>
            <a:r>
              <a:rPr lang="en-US" dirty="0" smtClean="0"/>
              <a:t>Small margins in RS and FB% likely make the above especially important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Time Series could be used to account for team trends, player advancement and trades later in the year</a:t>
            </a:r>
          </a:p>
          <a:p>
            <a:r>
              <a:rPr lang="en-US" dirty="0" smtClean="0"/>
              <a:t>Starter pitch count from previous games may effect future games and could be added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525" y="0"/>
            <a:ext cx="12192000" cy="714375"/>
            <a:chOff x="0" y="0"/>
            <a:chExt cx="12192000" cy="714375"/>
          </a:xfrm>
        </p:grpSpPr>
        <p:grpSp>
          <p:nvGrpSpPr>
            <p:cNvPr id="39" name="Group 38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TextBox 39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4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325563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H0₁: The wind has no effect on the number of runs </a:t>
            </a:r>
            <a:r>
              <a:rPr lang="en-US" dirty="0" smtClean="0"/>
              <a:t>scored (RS) </a:t>
            </a:r>
            <a:r>
              <a:rPr lang="en-US" dirty="0" smtClean="0"/>
              <a:t>in a game</a:t>
            </a:r>
          </a:p>
          <a:p>
            <a:r>
              <a:rPr lang="en-US" dirty="0" smtClean="0"/>
              <a:t>H0₂:  The temperature has no effect on the number of runs </a:t>
            </a:r>
            <a:r>
              <a:rPr lang="en-US" dirty="0" smtClean="0"/>
              <a:t>scored (RS) </a:t>
            </a:r>
            <a:r>
              <a:rPr lang="en-US" dirty="0" smtClean="0"/>
              <a:t>in a game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1587"/>
            <a:ext cx="12192000" cy="714375"/>
            <a:chOff x="0" y="0"/>
            <a:chExt cx="12192000" cy="71437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9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793750"/>
            <a:ext cx="9686926" cy="1325563"/>
          </a:xfrm>
        </p:spPr>
        <p:txBody>
          <a:bodyPr/>
          <a:lstStyle/>
          <a:p>
            <a:r>
              <a:rPr lang="en-US" dirty="0" smtClean="0"/>
              <a:t>Run Distribution &amp; Feature Significance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349500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 smtClean="0"/>
              <a:t>RS a </a:t>
            </a:r>
            <a:r>
              <a:rPr lang="en-US" dirty="0" smtClean="0"/>
              <a:t>Normal Distribution?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Skews Right</a:t>
            </a:r>
          </a:p>
          <a:p>
            <a:pPr lvl="2"/>
            <a:r>
              <a:rPr lang="en-US" dirty="0" smtClean="0"/>
              <a:t>Shapiro P-value = 3.92 x 10⁴⁴</a:t>
            </a:r>
          </a:p>
          <a:p>
            <a:pPr marL="0" indent="0">
              <a:buNone/>
            </a:pPr>
            <a:r>
              <a:rPr lang="en-US" b="1" dirty="0" smtClean="0"/>
              <a:t>Statistical Significance Tests:</a:t>
            </a:r>
          </a:p>
          <a:p>
            <a:r>
              <a:rPr lang="en-US" dirty="0" smtClean="0"/>
              <a:t>Mann-Whitney:</a:t>
            </a:r>
            <a:endParaRPr lang="en-US" dirty="0" smtClean="0"/>
          </a:p>
          <a:p>
            <a:pPr lvl="1"/>
            <a:r>
              <a:rPr lang="en-US" dirty="0" smtClean="0"/>
              <a:t>Independent Samples</a:t>
            </a:r>
          </a:p>
          <a:p>
            <a:pPr lvl="1"/>
            <a:r>
              <a:rPr lang="en-US" dirty="0" smtClean="0"/>
              <a:t>Non-Parametric</a:t>
            </a:r>
          </a:p>
          <a:p>
            <a:r>
              <a:rPr lang="en-US" dirty="0" smtClean="0"/>
              <a:t>Linear Regression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472" y="2611339"/>
            <a:ext cx="4800328" cy="33514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1"/>
            <a:ext cx="12192000" cy="714375"/>
            <a:chOff x="0" y="0"/>
            <a:chExt cx="12192000" cy="71437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9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 Out vs Wind In (MPH)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492" y="1934460"/>
            <a:ext cx="4700933" cy="1361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ppears </a:t>
            </a:r>
            <a:r>
              <a:rPr lang="en-US" dirty="0" smtClean="0"/>
              <a:t>to </a:t>
            </a:r>
            <a:r>
              <a:rPr lang="en-US" dirty="0" smtClean="0"/>
              <a:t>be </a:t>
            </a:r>
            <a:r>
              <a:rPr lang="en-US" dirty="0" smtClean="0"/>
              <a:t>small increase </a:t>
            </a:r>
            <a:r>
              <a:rPr lang="en-US" dirty="0" smtClean="0"/>
              <a:t>in RS when </a:t>
            </a:r>
            <a:r>
              <a:rPr lang="en-US" dirty="0" smtClean="0"/>
              <a:t>wind is blowing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Winds above 3 MPH</a:t>
            </a:r>
          </a:p>
          <a:p>
            <a:pPr lvl="1"/>
            <a:r>
              <a:rPr lang="en-US" dirty="0" smtClean="0"/>
              <a:t>Mann-Whitney p-value: 0.19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r="8864"/>
          <a:stretch/>
        </p:blipFill>
        <p:spPr>
          <a:xfrm>
            <a:off x="5848350" y="1690688"/>
            <a:ext cx="5419725" cy="25385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4492" y="3539422"/>
            <a:ext cx="4985972" cy="322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Linear Regression</a:t>
            </a:r>
          </a:p>
          <a:p>
            <a:r>
              <a:rPr lang="en-US" dirty="0" smtClean="0"/>
              <a:t>P-Values:</a:t>
            </a:r>
          </a:p>
          <a:p>
            <a:pPr lvl="1"/>
            <a:r>
              <a:rPr lang="en-US" dirty="0" smtClean="0"/>
              <a:t>Wind Out (High) : 0.673 </a:t>
            </a:r>
          </a:p>
          <a:p>
            <a:pPr lvl="1"/>
            <a:r>
              <a:rPr lang="en-US" dirty="0" smtClean="0"/>
              <a:t>Wind In (Low) : 0.8768</a:t>
            </a:r>
          </a:p>
          <a:p>
            <a:r>
              <a:rPr lang="en-US" dirty="0" smtClean="0"/>
              <a:t>Coefficients:</a:t>
            </a:r>
          </a:p>
          <a:p>
            <a:pPr lvl="1"/>
            <a:r>
              <a:rPr lang="en-US" dirty="0" smtClean="0"/>
              <a:t>Wind Out: 0.0438</a:t>
            </a:r>
          </a:p>
          <a:p>
            <a:pPr lvl="1"/>
            <a:r>
              <a:rPr lang="en-US" dirty="0" smtClean="0"/>
              <a:t>Wind In: -0.0227</a:t>
            </a:r>
          </a:p>
          <a:p>
            <a:r>
              <a:rPr lang="en-US" dirty="0" smtClean="0"/>
              <a:t>RS increase with wind blowing out &amp; decrease when blowing in is expected but p-values too high to assign meaning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14" y="4859511"/>
            <a:ext cx="6134591" cy="1110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714375"/>
            <a:chOff x="0" y="0"/>
            <a:chExt cx="12192000" cy="714375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 anchor="ctr"/>
          <a:lstStyle/>
          <a:p>
            <a:pPr algn="ctr"/>
            <a:r>
              <a:rPr lang="en-US" dirty="0" smtClean="0"/>
              <a:t>Wind </a:t>
            </a:r>
            <a:r>
              <a:rPr lang="en-US" dirty="0" smtClean="0"/>
              <a:t>Out</a:t>
            </a:r>
            <a:r>
              <a:rPr lang="en-US" b="1" dirty="0"/>
              <a:t> (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▪</a:t>
            </a:r>
            <a:r>
              <a:rPr lang="en-US" b="1" dirty="0"/>
              <a:t>)</a:t>
            </a:r>
            <a:r>
              <a:rPr lang="en-US" dirty="0" smtClean="0"/>
              <a:t> </a:t>
            </a:r>
            <a:r>
              <a:rPr lang="en-US" dirty="0" smtClean="0"/>
              <a:t>vs Wind </a:t>
            </a:r>
            <a:r>
              <a:rPr lang="en-US" dirty="0" smtClean="0"/>
              <a:t>In</a:t>
            </a:r>
            <a:r>
              <a:rPr lang="en-US" b="1" dirty="0"/>
              <a:t> (</a:t>
            </a:r>
            <a:r>
              <a:rPr lang="en-US" b="1" dirty="0">
                <a:solidFill>
                  <a:srgbClr val="C00000"/>
                </a:solidFill>
              </a:rPr>
              <a:t>▪</a:t>
            </a:r>
            <a:r>
              <a:rPr lang="en-US" b="1" dirty="0"/>
              <a:t>)</a:t>
            </a:r>
            <a:r>
              <a:rPr lang="en-US" dirty="0" smtClean="0"/>
              <a:t> </a:t>
            </a:r>
            <a:r>
              <a:rPr lang="en-US" dirty="0" smtClean="0"/>
              <a:t>(MPH)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403" y="2007394"/>
            <a:ext cx="3312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RS are </a:t>
            </a:r>
            <a:r>
              <a:rPr lang="en-US" dirty="0" smtClean="0"/>
              <a:t>higher with the wind blowing out in more stadiums than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 </a:t>
            </a:r>
            <a:r>
              <a:rPr lang="en-US" dirty="0" smtClean="0"/>
              <a:t>effect present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Some stadiums rarely have wind blowing in at 3 MPH or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smtClean="0"/>
              <a:t>increase in </a:t>
            </a:r>
            <a:r>
              <a:rPr lang="en-US" dirty="0" smtClean="0"/>
              <a:t>RS </a:t>
            </a:r>
            <a:r>
              <a:rPr lang="en-US" dirty="0" smtClean="0"/>
              <a:t>with wind blowing in at </a:t>
            </a:r>
            <a:r>
              <a:rPr lang="en-US" dirty="0" smtClean="0"/>
              <a:t>HOU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Trend </a:t>
            </a:r>
            <a:r>
              <a:rPr lang="en-US" dirty="0" smtClean="0"/>
              <a:t>or </a:t>
            </a:r>
            <a:r>
              <a:rPr lang="en-US" dirty="0" smtClean="0"/>
              <a:t>small sample size?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803" y="6218987"/>
            <a:ext cx="671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*No differentiation between Left, Right and Center Field in regards to wind direction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1"/>
            <a:ext cx="12192000" cy="714375"/>
            <a:chOff x="0" y="0"/>
            <a:chExt cx="12192000" cy="71437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8751" r="9218" b="7500"/>
          <a:stretch/>
        </p:blipFill>
        <p:spPr>
          <a:xfrm>
            <a:off x="3686175" y="1708109"/>
            <a:ext cx="8420099" cy="44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477253"/>
            <a:ext cx="11588694" cy="1325563"/>
          </a:xfrm>
        </p:spPr>
        <p:txBody>
          <a:bodyPr/>
          <a:lstStyle/>
          <a:p>
            <a:r>
              <a:rPr lang="en-US" dirty="0" smtClean="0"/>
              <a:t>Wind vs Runs for </a:t>
            </a:r>
            <a:r>
              <a:rPr lang="en-US" dirty="0"/>
              <a:t>High Fly </a:t>
            </a:r>
            <a:r>
              <a:rPr lang="en-US" dirty="0" smtClean="0"/>
              <a:t>Ball Percentage Pitchers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68475"/>
            <a:ext cx="5950012" cy="3851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Wind Out: (FB% &lt; 25 vs FB%</a:t>
            </a:r>
            <a:r>
              <a:rPr lang="en-US" b="1" dirty="0" smtClean="0"/>
              <a:t> ≥ </a:t>
            </a:r>
            <a:r>
              <a:rPr lang="en-US" b="1" dirty="0" smtClean="0"/>
              <a:t>25)</a:t>
            </a:r>
            <a:endParaRPr lang="en-US" b="1" dirty="0"/>
          </a:p>
          <a:p>
            <a:r>
              <a:rPr lang="en-US" dirty="0" smtClean="0"/>
              <a:t>Small increase in RS</a:t>
            </a:r>
          </a:p>
          <a:p>
            <a:r>
              <a:rPr lang="en-US" dirty="0" smtClean="0"/>
              <a:t>Mann-Whitney</a:t>
            </a:r>
            <a:endParaRPr lang="en-US" dirty="0"/>
          </a:p>
          <a:p>
            <a:pPr lvl="1"/>
            <a:r>
              <a:rPr lang="en-US" dirty="0"/>
              <a:t>P-value = 0.065</a:t>
            </a:r>
          </a:p>
          <a:p>
            <a:pPr lvl="1"/>
            <a:r>
              <a:rPr lang="en-US" dirty="0" smtClean="0"/>
              <a:t>Likely significant </a:t>
            </a:r>
            <a:r>
              <a:rPr lang="en-US" dirty="0"/>
              <a:t>difference in </a:t>
            </a:r>
            <a:r>
              <a:rPr lang="en-US" dirty="0" smtClean="0"/>
              <a:t>RS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FB% &gt; 25: 0.228 run increase</a:t>
            </a:r>
          </a:p>
          <a:p>
            <a:pPr lvl="1"/>
            <a:r>
              <a:rPr lang="en-US" dirty="0"/>
              <a:t>FB% </a:t>
            </a:r>
            <a:r>
              <a:rPr lang="en-US" dirty="0" smtClean="0"/>
              <a:t>&lt; </a:t>
            </a:r>
            <a:r>
              <a:rPr lang="en-US" dirty="0"/>
              <a:t>25: </a:t>
            </a:r>
            <a:r>
              <a:rPr lang="en-US" dirty="0" smtClean="0"/>
              <a:t>-</a:t>
            </a:r>
            <a:r>
              <a:rPr lang="en-US" dirty="0"/>
              <a:t>0.207 run </a:t>
            </a:r>
            <a:r>
              <a:rPr lang="en-US" dirty="0" smtClean="0"/>
              <a:t>decrease</a:t>
            </a:r>
          </a:p>
          <a:p>
            <a:pPr lvl="1"/>
            <a:r>
              <a:rPr lang="en-US" dirty="0" smtClean="0"/>
              <a:t>P-values indicate strong chance </a:t>
            </a:r>
            <a:r>
              <a:rPr lang="en-US" dirty="0" smtClean="0"/>
              <a:t>effect is just </a:t>
            </a:r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R² &lt; 0.01:  Less than 1% of variance explained by Wind/FB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FB% &gt; 25: (Wind In vs Wind Out)</a:t>
            </a:r>
          </a:p>
          <a:p>
            <a:r>
              <a:rPr lang="en-US" dirty="0" smtClean="0"/>
              <a:t>Nearly identical mean values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7650" r="8655" b="1457"/>
          <a:stretch/>
        </p:blipFill>
        <p:spPr>
          <a:xfrm>
            <a:off x="6466782" y="1695451"/>
            <a:ext cx="5502914" cy="2354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" t="8539" r="8968" b="1161"/>
          <a:stretch/>
        </p:blipFill>
        <p:spPr>
          <a:xfrm>
            <a:off x="6466780" y="4349340"/>
            <a:ext cx="5502915" cy="23446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1671"/>
            <a:ext cx="12192000" cy="714375"/>
            <a:chOff x="0" y="0"/>
            <a:chExt cx="12192000" cy="714375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5273" y="5565158"/>
            <a:ext cx="5707754" cy="912674"/>
            <a:chOff x="295273" y="5822333"/>
            <a:chExt cx="5707754" cy="9126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t="6022" b="7693"/>
            <a:stretch/>
          </p:blipFill>
          <p:spPr>
            <a:xfrm>
              <a:off x="380999" y="5893930"/>
              <a:ext cx="5622028" cy="800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295273" y="5822333"/>
              <a:ext cx="1114427" cy="369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Wind Out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111" y="6296304"/>
              <a:ext cx="7477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(FB &gt; 25)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9111" y="6458008"/>
              <a:ext cx="7477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(FB &lt; 25)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508000"/>
            <a:ext cx="11077575" cy="1325563"/>
          </a:xfrm>
        </p:spPr>
        <p:txBody>
          <a:bodyPr anchor="ctr"/>
          <a:lstStyle/>
          <a:p>
            <a:pPr algn="ctr"/>
            <a:r>
              <a:rPr lang="en-US" dirty="0" smtClean="0"/>
              <a:t>Wind </a:t>
            </a:r>
            <a:r>
              <a:rPr lang="en-US" dirty="0" smtClean="0"/>
              <a:t>with High </a:t>
            </a:r>
            <a:r>
              <a:rPr lang="en-US" dirty="0" smtClean="0"/>
              <a:t>Fly Ball </a:t>
            </a:r>
            <a:r>
              <a:rPr lang="en-US" dirty="0" smtClean="0"/>
              <a:t>Percentages by Stadium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6" y="4905375"/>
            <a:ext cx="5934073" cy="1952624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 smtClean="0"/>
              <a:t>Increase</a:t>
            </a:r>
            <a:r>
              <a:rPr lang="en-US" dirty="0" smtClean="0"/>
              <a:t> in RS at several stadiums</a:t>
            </a:r>
          </a:p>
          <a:p>
            <a:r>
              <a:rPr lang="en-US" dirty="0" smtClean="0"/>
              <a:t>Lowest </a:t>
            </a:r>
            <a:r>
              <a:rPr lang="en-US" dirty="0" smtClean="0"/>
              <a:t>Mann-Whitney </a:t>
            </a:r>
            <a:r>
              <a:rPr lang="en-US" dirty="0" smtClean="0"/>
              <a:t>p-value</a:t>
            </a:r>
            <a:r>
              <a:rPr lang="en-US" dirty="0"/>
              <a:t>: </a:t>
            </a:r>
            <a:r>
              <a:rPr lang="en-US" dirty="0" smtClean="0"/>
              <a:t>0.07 (CLE) </a:t>
            </a:r>
            <a:endParaRPr lang="en-US" dirty="0" smtClean="0"/>
          </a:p>
          <a:p>
            <a:r>
              <a:rPr lang="en-US" dirty="0" smtClean="0"/>
              <a:t>Stadium sample sizes too small to assess significance with high confidence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4905375"/>
            <a:ext cx="5934075" cy="1952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No clear trend</a:t>
            </a:r>
          </a:p>
          <a:p>
            <a:r>
              <a:rPr lang="en-US" dirty="0" smtClean="0"/>
              <a:t>8 Stadiums without any games with wind blowing in above 3 MPH</a:t>
            </a:r>
          </a:p>
          <a:p>
            <a:r>
              <a:rPr lang="en-US" dirty="0" smtClean="0"/>
              <a:t>Stadium sample sizes too small to assess significance (NYA Wind In: 6 games 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11595" r="9218" b="7500"/>
          <a:stretch/>
        </p:blipFill>
        <p:spPr>
          <a:xfrm>
            <a:off x="6096000" y="1962150"/>
            <a:ext cx="5934075" cy="300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11442" r="9375" b="7811"/>
          <a:stretch/>
        </p:blipFill>
        <p:spPr>
          <a:xfrm>
            <a:off x="85724" y="1962150"/>
            <a:ext cx="5934075" cy="30094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724" y="1609724"/>
            <a:ext cx="59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Avg. Runs: Wind Out(≥ 3 MPH) – High FB(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▪</a:t>
            </a:r>
            <a:r>
              <a:rPr lang="en-US" b="1" dirty="0" smtClean="0"/>
              <a:t>) vs Low FB(</a:t>
            </a:r>
            <a:r>
              <a:rPr lang="en-US" b="1" dirty="0">
                <a:solidFill>
                  <a:srgbClr val="C00000"/>
                </a:solidFill>
              </a:rPr>
              <a:t>▪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0286" y="1609724"/>
            <a:ext cx="59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Avg. Runs: </a:t>
            </a:r>
            <a:r>
              <a:rPr lang="en-US" b="1" dirty="0"/>
              <a:t>High FB </a:t>
            </a:r>
            <a:r>
              <a:rPr lang="en-US" b="1" dirty="0" smtClean="0"/>
              <a:t>- Wind Out(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▪</a:t>
            </a:r>
            <a:r>
              <a:rPr lang="en-US" b="1" dirty="0" smtClean="0"/>
              <a:t>) vs Wind In(</a:t>
            </a:r>
            <a:r>
              <a:rPr lang="en-US" b="1" dirty="0" smtClean="0">
                <a:solidFill>
                  <a:srgbClr val="C00000"/>
                </a:solidFill>
              </a:rPr>
              <a:t>▪</a:t>
            </a:r>
            <a:r>
              <a:rPr lang="en-US" b="1" dirty="0" smtClean="0"/>
              <a:t>) (≥ 3 MPH)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4762" y="0"/>
            <a:ext cx="12192000" cy="714375"/>
            <a:chOff x="0" y="0"/>
            <a:chExt cx="12192000" cy="714375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TextBox 16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Runs vs Wind Level by Stadium (Top P-Values)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624" y="5081586"/>
            <a:ext cx="3473373" cy="109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Mann-Whitney:</a:t>
            </a:r>
            <a:endParaRPr lang="en-US" b="1" dirty="0" smtClean="0"/>
          </a:p>
          <a:p>
            <a:pPr lvl="1"/>
            <a:r>
              <a:rPr lang="en-US" dirty="0" smtClean="0"/>
              <a:t>P = 0.016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5081586"/>
            <a:ext cx="3465997" cy="109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Mann-Whitney:</a:t>
            </a:r>
            <a:endParaRPr lang="en-US" b="1" dirty="0" smtClean="0"/>
          </a:p>
          <a:p>
            <a:pPr lvl="1"/>
            <a:r>
              <a:rPr lang="en-US" dirty="0"/>
              <a:t>P = </a:t>
            </a:r>
            <a:r>
              <a:rPr lang="en-US" dirty="0" smtClean="0"/>
              <a:t>0.059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08000" y="5081586"/>
            <a:ext cx="3484000" cy="109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Mann-Whitney:</a:t>
            </a:r>
            <a:endParaRPr lang="en-US" b="1" dirty="0" smtClean="0"/>
          </a:p>
          <a:p>
            <a:pPr lvl="1"/>
            <a:r>
              <a:rPr lang="en-US" dirty="0"/>
              <a:t>P = </a:t>
            </a:r>
            <a:r>
              <a:rPr lang="en-US" dirty="0" smtClean="0"/>
              <a:t>0.054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02" y="1776366"/>
            <a:ext cx="3819753" cy="32147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6366"/>
            <a:ext cx="3807107" cy="3204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301" y="1770138"/>
            <a:ext cx="3814508" cy="3210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950" y="6176961"/>
            <a:ext cx="1114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wind appears to have a significant effect on runs scored at select stadiums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0" cy="714375"/>
            <a:chOff x="0" y="0"/>
            <a:chExt cx="12192000" cy="714375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TextBox 16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950"/>
            <a:ext cx="10515600" cy="1325563"/>
          </a:xfrm>
        </p:spPr>
        <p:txBody>
          <a:bodyPr/>
          <a:lstStyle/>
          <a:p>
            <a:r>
              <a:rPr lang="en-US" dirty="0"/>
              <a:t>Runs Scored in High vs Low Temperatures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0699" y="3420228"/>
            <a:ext cx="5326475" cy="1028699"/>
          </a:xfrm>
        </p:spPr>
        <p:txBody>
          <a:bodyPr/>
          <a:lstStyle/>
          <a:p>
            <a:r>
              <a:rPr lang="en-US" dirty="0" smtClean="0"/>
              <a:t>RS increase at 4</a:t>
            </a:r>
            <a:r>
              <a:rPr lang="en-US" baseline="30000" dirty="0" smtClean="0"/>
              <a:t>th</a:t>
            </a:r>
            <a:r>
              <a:rPr lang="en-US" dirty="0" smtClean="0"/>
              <a:t> quantile temps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50" y="1675565"/>
            <a:ext cx="5081201" cy="17446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6560" y="3420228"/>
            <a:ext cx="5323764" cy="107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Significant RS increase</a:t>
            </a:r>
            <a:r>
              <a:rPr lang="en-US" dirty="0" smtClean="0"/>
              <a:t> </a:t>
            </a:r>
            <a:r>
              <a:rPr lang="en-US" dirty="0" smtClean="0"/>
              <a:t>above </a:t>
            </a:r>
            <a:r>
              <a:rPr lang="en-US" dirty="0" smtClean="0"/>
              <a:t>80°F</a:t>
            </a:r>
          </a:p>
          <a:p>
            <a:r>
              <a:rPr lang="en-US" dirty="0"/>
              <a:t>Mann-Whitney</a:t>
            </a:r>
            <a:r>
              <a:rPr lang="en-US" dirty="0" smtClean="0"/>
              <a:t>: p = 0.026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8864"/>
          <a:stretch/>
        </p:blipFill>
        <p:spPr>
          <a:xfrm>
            <a:off x="520385" y="1675565"/>
            <a:ext cx="4874450" cy="174466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46599" y="4687052"/>
            <a:ext cx="5705274" cy="2228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Linear Regression</a:t>
            </a:r>
          </a:p>
          <a:p>
            <a:r>
              <a:rPr lang="en-US" dirty="0" smtClean="0"/>
              <a:t>pvalue of 0.0785 and 0.0004</a:t>
            </a:r>
          </a:p>
          <a:p>
            <a:r>
              <a:rPr lang="en-US" dirty="0" smtClean="0"/>
              <a:t>0.48 more RS at temps above 80°F</a:t>
            </a:r>
          </a:p>
          <a:p>
            <a:r>
              <a:rPr lang="en-US" dirty="0" smtClean="0"/>
              <a:t>R² </a:t>
            </a:r>
            <a:r>
              <a:rPr lang="en-US" dirty="0"/>
              <a:t>&lt; 0.01:  Less than 1% of variance explained </a:t>
            </a:r>
            <a:r>
              <a:rPr lang="en-US" dirty="0" smtClean="0"/>
              <a:t>by temp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6035"/>
            <a:ext cx="12192000" cy="714375"/>
            <a:chOff x="0" y="0"/>
            <a:chExt cx="12192000" cy="714375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12192000" cy="714375"/>
              <a:chOff x="0" y="0"/>
              <a:chExt cx="12192000" cy="71437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2192000" cy="71437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7372" y="25325"/>
                <a:ext cx="12038091" cy="637163"/>
                <a:chOff x="67372" y="25325"/>
                <a:chExt cx="12038091" cy="637163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3151" y="25325"/>
                  <a:ext cx="642312" cy="637163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72" y="25325"/>
                  <a:ext cx="642312" cy="637163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TextBox 13"/>
            <p:cNvSpPr txBox="1"/>
            <p:nvPr/>
          </p:nvSpPr>
          <p:spPr>
            <a:xfrm>
              <a:off x="0" y="3239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MLB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87209" y="1533765"/>
            <a:ext cx="5492466" cy="29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35582" y="1533765"/>
            <a:ext cx="5492466" cy="29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7209" y="4581442"/>
            <a:ext cx="11540839" cy="216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8" y="5152078"/>
            <a:ext cx="5642290" cy="1020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37744</TotalTime>
  <Words>1070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Effect of Weather on Runs Scored in the MLB</vt:lpstr>
      <vt:lpstr>Hypotheses</vt:lpstr>
      <vt:lpstr>Run Distribution &amp; Feature Significance</vt:lpstr>
      <vt:lpstr>Wind Out vs Wind In (MPH)</vt:lpstr>
      <vt:lpstr>Wind Out (▪) vs Wind In (▪) (MPH)</vt:lpstr>
      <vt:lpstr>Wind vs Runs for High Fly Ball Percentage Pitchers</vt:lpstr>
      <vt:lpstr>Wind with High Fly Ball Percentages by Stadium</vt:lpstr>
      <vt:lpstr>Runs vs Wind Level by Stadium (Top P-Values)</vt:lpstr>
      <vt:lpstr>Runs Scored in High vs Low Temperatures</vt:lpstr>
      <vt:lpstr>Runs Scored – High (▪) vs Low (▪) Temperatures</vt:lpstr>
      <vt:lpstr>Run Prediction – Runs Scored/Game</vt:lpstr>
      <vt:lpstr>Results &amp; Analysis</vt:lpstr>
      <vt:lpstr>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Braun</dc:creator>
  <cp:lastModifiedBy>Christopher Braun</cp:lastModifiedBy>
  <cp:revision>255</cp:revision>
  <dcterms:created xsi:type="dcterms:W3CDTF">2019-04-05T10:32:25Z</dcterms:created>
  <dcterms:modified xsi:type="dcterms:W3CDTF">2019-05-14T08:11:29Z</dcterms:modified>
</cp:coreProperties>
</file>