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handoutMasterIdLst>
    <p:handoutMasterId r:id="rId23"/>
  </p:handoutMasterIdLst>
  <p:sldIdLst>
    <p:sldId id="275" r:id="rId2"/>
    <p:sldId id="276" r:id="rId3"/>
    <p:sldId id="297" r:id="rId4"/>
    <p:sldId id="277" r:id="rId5"/>
    <p:sldId id="279" r:id="rId6"/>
    <p:sldId id="285" r:id="rId7"/>
    <p:sldId id="281" r:id="rId8"/>
    <p:sldId id="305" r:id="rId9"/>
    <p:sldId id="278" r:id="rId10"/>
    <p:sldId id="301" r:id="rId11"/>
    <p:sldId id="299" r:id="rId12"/>
    <p:sldId id="300" r:id="rId13"/>
    <p:sldId id="259" r:id="rId14"/>
    <p:sldId id="280" r:id="rId15"/>
    <p:sldId id="283" r:id="rId16"/>
    <p:sldId id="282" r:id="rId17"/>
    <p:sldId id="286" r:id="rId18"/>
    <p:sldId id="287" r:id="rId19"/>
    <p:sldId id="288" r:id="rId20"/>
    <p:sldId id="304" r:id="rId21"/>
  </p:sldIdLst>
  <p:sldSz cx="9144000" cy="5143500" type="screen16x9"/>
  <p:notesSz cx="6858000" cy="9144000"/>
  <p:embeddedFontLst>
    <p:embeddedFont>
      <p:font typeface="Proxima Nova" panose="020B0604020202020204" charset="0"/>
      <p:regular r:id="rId24"/>
      <p:bold r:id="rId25"/>
      <p:italic r:id="rId26"/>
      <p:boldItalic r:id="rId27"/>
    </p:embeddedFont>
    <p:embeddedFont>
      <p:font typeface="Proxima Nova Extrabold" panose="020B0604020202020204"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80">
          <p15:clr>
            <a:srgbClr val="9AA0A6"/>
          </p15:clr>
        </p15:guide>
        <p15:guide id="2" orient="horz" pos="396">
          <p15:clr>
            <a:srgbClr val="9AA0A6"/>
          </p15:clr>
        </p15:guide>
        <p15:guide id="3" pos="250">
          <p15:clr>
            <a:srgbClr val="9AA0A6"/>
          </p15:clr>
        </p15:guide>
        <p15:guide id="4" orient="horz" pos="3058">
          <p15:clr>
            <a:srgbClr val="9AA0A6"/>
          </p15:clr>
        </p15:guide>
        <p15:guide id="5" orient="horz" pos="2817">
          <p15:clr>
            <a:srgbClr val="9AA0A6"/>
          </p15:clr>
        </p15:guide>
        <p15:guide id="6" orient="horz" pos="2907">
          <p15:clr>
            <a:srgbClr val="9AA0A6"/>
          </p15:clr>
        </p15:guide>
        <p15:guide id="7" orient="horz" pos="2983">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5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FEBC12-AD43-4D2B-83C8-5C72792B84EC}">
  <a:tblStyle styleId="{B6FEBC12-AD43-4D2B-83C8-5C72792B84EC}" styleName="Table_0">
    <a:wholeTbl>
      <a:tcTxStyle b="off" i="off">
        <a:font>
          <a:latin typeface="Calibri"/>
          <a:ea typeface="Calibri"/>
          <a:cs typeface="Calibri"/>
        </a:font>
        <a:srgbClr val="101128"/>
      </a:tcTxStyle>
      <a:tcStyle>
        <a:tcBdr>
          <a:left>
            <a:ln w="25400" cap="flat" cmpd="sng">
              <a:solidFill>
                <a:srgbClr val="FFFFFF"/>
              </a:solidFill>
              <a:prstDash val="solid"/>
              <a:round/>
              <a:headEnd type="none" w="sm" len="sm"/>
              <a:tailEnd type="none" w="sm" len="sm"/>
            </a:ln>
          </a:left>
          <a:right>
            <a:ln w="25400" cap="flat" cmpd="sng">
              <a:solidFill>
                <a:srgbClr val="FFFFFF"/>
              </a:solidFill>
              <a:prstDash val="solid"/>
              <a:round/>
              <a:headEnd type="none" w="sm" len="sm"/>
              <a:tailEnd type="none" w="sm" len="sm"/>
            </a:ln>
          </a:right>
          <a:top>
            <a:ln w="25400" cap="flat" cmpd="sng">
              <a:solidFill>
                <a:srgbClr val="FFFFFF"/>
              </a:solidFill>
              <a:prstDash val="solid"/>
              <a:round/>
              <a:headEnd type="none" w="sm" len="sm"/>
              <a:tailEnd type="none" w="sm" len="sm"/>
            </a:ln>
          </a:top>
          <a:bottom>
            <a:ln w="25400" cap="flat" cmpd="sng">
              <a:solidFill>
                <a:srgbClr val="FFFFFF"/>
              </a:solidFill>
              <a:prstDash val="solid"/>
              <a:round/>
              <a:headEnd type="none" w="sm" len="sm"/>
              <a:tailEnd type="none" w="sm" len="sm"/>
            </a:ln>
          </a:bottom>
          <a:insideH>
            <a:ln w="25400" cap="flat" cmpd="sng">
              <a:solidFill>
                <a:srgbClr val="FFFFFF"/>
              </a:solidFill>
              <a:prstDash val="solid"/>
              <a:round/>
              <a:headEnd type="none" w="sm" len="sm"/>
              <a:tailEnd type="none" w="sm" len="sm"/>
            </a:ln>
          </a:insideH>
          <a:insideV>
            <a:ln w="25400" cap="flat" cmpd="sng">
              <a:solidFill>
                <a:srgbClr val="FFFFFF"/>
              </a:solidFill>
              <a:prstDash val="solid"/>
              <a:round/>
              <a:headEnd type="none" w="sm" len="sm"/>
              <a:tailEnd type="none" w="sm" len="sm"/>
            </a:ln>
          </a:insideV>
        </a:tcBdr>
        <a:fill>
          <a:solidFill>
            <a:srgbClr val="CAEFE9"/>
          </a:solidFill>
        </a:fill>
      </a:tcStyle>
    </a:wholeTbl>
    <a:band1H>
      <a:tcTxStyle/>
      <a:tcStyle>
        <a:tcBdr/>
      </a:tcStyle>
    </a:band1H>
    <a:band2H>
      <a:tcTxStyle b="off" i="off"/>
      <a:tcStyle>
        <a:tcBdr/>
        <a:fill>
          <a:solidFill>
            <a:srgbClr val="E6F7F4"/>
          </a:solidFill>
        </a:fill>
      </a:tcStyle>
    </a:band2H>
    <a:band1V>
      <a:tcTxStyle/>
      <a:tcStyle>
        <a:tcBdr/>
      </a:tcStyle>
    </a:band1V>
    <a:band2V>
      <a:tcTxStyle/>
      <a:tcStyle>
        <a:tcBdr/>
      </a:tcStyle>
    </a:band2V>
    <a:lastCol>
      <a:tcTxStyle/>
      <a:tcStyle>
        <a:tcBdr/>
      </a:tcStyle>
    </a:lastCol>
    <a:firstCol>
      <a:tcTxStyle b="on" i="off">
        <a:font>
          <a:latin typeface="Calibri"/>
          <a:ea typeface="Calibri"/>
          <a:cs typeface="Calibri"/>
        </a:font>
        <a:srgbClr val="FFFFFF"/>
      </a:tcTxStyle>
      <a:tcStyle>
        <a:tcBdr>
          <a:left>
            <a:ln w="25400" cap="flat" cmpd="sng">
              <a:solidFill>
                <a:srgbClr val="FFFFFF"/>
              </a:solidFill>
              <a:prstDash val="solid"/>
              <a:round/>
              <a:headEnd type="none" w="sm" len="sm"/>
              <a:tailEnd type="none" w="sm" len="sm"/>
            </a:ln>
          </a:left>
          <a:right>
            <a:ln w="25400" cap="flat" cmpd="sng">
              <a:solidFill>
                <a:srgbClr val="FFFFFF"/>
              </a:solidFill>
              <a:prstDash val="solid"/>
              <a:round/>
              <a:headEnd type="none" w="sm" len="sm"/>
              <a:tailEnd type="none" w="sm" len="sm"/>
            </a:ln>
          </a:right>
          <a:top>
            <a:ln w="25400" cap="flat" cmpd="sng">
              <a:solidFill>
                <a:srgbClr val="FFFFFF"/>
              </a:solidFill>
              <a:prstDash val="solid"/>
              <a:round/>
              <a:headEnd type="none" w="sm" len="sm"/>
              <a:tailEnd type="none" w="sm" len="sm"/>
            </a:ln>
          </a:top>
          <a:bottom>
            <a:ln w="25400" cap="flat" cmpd="sng">
              <a:solidFill>
                <a:srgbClr val="FFFFFF"/>
              </a:solidFill>
              <a:prstDash val="solid"/>
              <a:round/>
              <a:headEnd type="none" w="sm" len="sm"/>
              <a:tailEnd type="none" w="sm" len="sm"/>
            </a:ln>
          </a:bottom>
          <a:insideH>
            <a:ln w="25400" cap="flat" cmpd="sng">
              <a:solidFill>
                <a:srgbClr val="FFFFFF"/>
              </a:solidFill>
              <a:prstDash val="solid"/>
              <a:round/>
              <a:headEnd type="none" w="sm" len="sm"/>
              <a:tailEnd type="none" w="sm" len="sm"/>
            </a:ln>
          </a:insideH>
          <a:insideV>
            <a:ln w="25400" cap="flat" cmpd="sng">
              <a:solidFill>
                <a:srgbClr val="FFFFFF"/>
              </a:solidFill>
              <a:prstDash val="solid"/>
              <a:round/>
              <a:headEnd type="none" w="sm" len="sm"/>
              <a:tailEnd type="none" w="sm" len="sm"/>
            </a:ln>
          </a:insideV>
        </a:tcBdr>
        <a:fill>
          <a:solidFill>
            <a:schemeClr val="accent1"/>
          </a:solidFill>
        </a:fill>
      </a:tcStyle>
    </a:firstCol>
    <a:lastRow>
      <a:tcTxStyle b="on" i="off">
        <a:font>
          <a:latin typeface="Calibri"/>
          <a:ea typeface="Calibri"/>
          <a:cs typeface="Calibri"/>
        </a:font>
        <a:srgbClr val="FFFFFF"/>
      </a:tcTxStyle>
      <a:tcStyle>
        <a:tcBdr>
          <a:left>
            <a:ln w="25400" cap="flat" cmpd="sng">
              <a:solidFill>
                <a:srgbClr val="FFFFFF"/>
              </a:solidFill>
              <a:prstDash val="solid"/>
              <a:round/>
              <a:headEnd type="none" w="sm" len="sm"/>
              <a:tailEnd type="none" w="sm" len="sm"/>
            </a:ln>
          </a:left>
          <a:right>
            <a:ln w="25400" cap="flat" cmpd="sng">
              <a:solidFill>
                <a:srgbClr val="FFFFFF"/>
              </a:solidFill>
              <a:prstDash val="solid"/>
              <a:round/>
              <a:headEnd type="none" w="sm" len="sm"/>
              <a:tailEnd type="none" w="sm" len="sm"/>
            </a:ln>
          </a:right>
          <a:top>
            <a:ln w="101600" cap="flat" cmpd="sng">
              <a:solidFill>
                <a:srgbClr val="FFFFFF"/>
              </a:solidFill>
              <a:prstDash val="solid"/>
              <a:round/>
              <a:headEnd type="none" w="sm" len="sm"/>
              <a:tailEnd type="none" w="sm" len="sm"/>
            </a:ln>
          </a:top>
          <a:bottom>
            <a:ln w="25400" cap="flat" cmpd="sng">
              <a:solidFill>
                <a:srgbClr val="FFFFFF"/>
              </a:solidFill>
              <a:prstDash val="solid"/>
              <a:round/>
              <a:headEnd type="none" w="sm" len="sm"/>
              <a:tailEnd type="none" w="sm" len="sm"/>
            </a:ln>
          </a:bottom>
          <a:insideH>
            <a:ln w="25400" cap="flat" cmpd="sng">
              <a:solidFill>
                <a:srgbClr val="FFFFFF"/>
              </a:solidFill>
              <a:prstDash val="solid"/>
              <a:round/>
              <a:headEnd type="none" w="sm" len="sm"/>
              <a:tailEnd type="none" w="sm" len="sm"/>
            </a:ln>
          </a:insideH>
          <a:insideV>
            <a:ln w="25400" cap="flat" cmpd="sng">
              <a:solidFill>
                <a:srgbClr val="FFFFFF"/>
              </a:solidFill>
              <a:prstDash val="solid"/>
              <a:round/>
              <a:headEnd type="none" w="sm" len="sm"/>
              <a:tailEnd type="none" w="sm" len="sm"/>
            </a:ln>
          </a:insideV>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left>
            <a:ln w="25400" cap="flat" cmpd="sng">
              <a:solidFill>
                <a:srgbClr val="FFFFFF"/>
              </a:solidFill>
              <a:prstDash val="solid"/>
              <a:round/>
              <a:headEnd type="none" w="sm" len="sm"/>
              <a:tailEnd type="none" w="sm" len="sm"/>
            </a:ln>
          </a:left>
          <a:right>
            <a:ln w="25400" cap="flat" cmpd="sng">
              <a:solidFill>
                <a:srgbClr val="FFFFFF"/>
              </a:solidFill>
              <a:prstDash val="solid"/>
              <a:round/>
              <a:headEnd type="none" w="sm" len="sm"/>
              <a:tailEnd type="none" w="sm" len="sm"/>
            </a:ln>
          </a:right>
          <a:top>
            <a:ln w="25400" cap="flat" cmpd="sng">
              <a:solidFill>
                <a:srgbClr val="FFFFFF"/>
              </a:solidFill>
              <a:prstDash val="solid"/>
              <a:round/>
              <a:headEnd type="none" w="sm" len="sm"/>
              <a:tailEnd type="none" w="sm" len="sm"/>
            </a:ln>
          </a:top>
          <a:bottom>
            <a:ln w="101600" cap="flat" cmpd="sng">
              <a:solidFill>
                <a:srgbClr val="FFFFFF"/>
              </a:solidFill>
              <a:prstDash val="solid"/>
              <a:round/>
              <a:headEnd type="none" w="sm" len="sm"/>
              <a:tailEnd type="none" w="sm" len="sm"/>
            </a:ln>
          </a:bottom>
          <a:insideH>
            <a:ln w="25400" cap="flat" cmpd="sng">
              <a:solidFill>
                <a:srgbClr val="FFFFFF"/>
              </a:solidFill>
              <a:prstDash val="solid"/>
              <a:round/>
              <a:headEnd type="none" w="sm" len="sm"/>
              <a:tailEnd type="none" w="sm" len="sm"/>
            </a:ln>
          </a:insideH>
          <a:insideV>
            <a:ln w="25400" cap="flat" cmpd="sng">
              <a:solidFill>
                <a:srgbClr val="FFFFFF"/>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4" autoAdjust="0"/>
    <p:restoredTop sz="79648" autoAdjust="0"/>
  </p:normalViewPr>
  <p:slideViewPr>
    <p:cSldViewPr snapToGrid="0">
      <p:cViewPr varScale="1">
        <p:scale>
          <a:sx n="76" d="100"/>
          <a:sy n="76" d="100"/>
        </p:scale>
        <p:origin x="1138" y="58"/>
      </p:cViewPr>
      <p:guideLst>
        <p:guide orient="horz" pos="480"/>
        <p:guide orient="horz" pos="396"/>
        <p:guide pos="250"/>
        <p:guide orient="horz" pos="3058"/>
        <p:guide orient="horz" pos="2817"/>
        <p:guide orient="horz" pos="2907"/>
        <p:guide orient="horz" pos="2983"/>
      </p:guideLst>
    </p:cSldViewPr>
  </p:slideViewPr>
  <p:notesTextViewPr>
    <p:cViewPr>
      <p:scale>
        <a:sx n="1" d="1"/>
        <a:sy n="1" d="1"/>
      </p:scale>
      <p:origin x="0" y="0"/>
    </p:cViewPr>
  </p:notesTextViewPr>
  <p:notesViewPr>
    <p:cSldViewPr snapToGrid="0">
      <p:cViewPr varScale="1">
        <p:scale>
          <a:sx n="154" d="100"/>
          <a:sy n="154" d="100"/>
        </p:scale>
        <p:origin x="485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8C2197-6786-BE42-85F1-7F947E89C5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FFABFF-3F8C-1543-913A-156DB3199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8F0D8B-E6A4-4E42-AE61-164C1F095CBE}" type="datetimeFigureOut">
              <a:rPr lang="en-US" smtClean="0"/>
              <a:t>10/14/2019</a:t>
            </a:fld>
            <a:endParaRPr lang="en-US"/>
          </a:p>
        </p:txBody>
      </p:sp>
      <p:sp>
        <p:nvSpPr>
          <p:cNvPr id="4" name="Footer Placeholder 3">
            <a:extLst>
              <a:ext uri="{FF2B5EF4-FFF2-40B4-BE49-F238E27FC236}">
                <a16:creationId xmlns:a16="http://schemas.microsoft.com/office/drawing/2014/main" id="{AEE4DEEA-07F0-A348-A3F3-0EF1CE1D16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F35B83-6D12-E54D-B9A8-B2938A30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28F53-209E-E84A-93F7-303F3312D9CD}" type="slidenum">
              <a:rPr lang="en-US" smtClean="0"/>
              <a:t>‹#›</a:t>
            </a:fld>
            <a:endParaRPr lang="en-US"/>
          </a:p>
        </p:txBody>
      </p:sp>
    </p:spTree>
    <p:extLst>
      <p:ext uri="{BB962C8B-B14F-4D97-AF65-F5344CB8AC3E}">
        <p14:creationId xmlns:p14="http://schemas.microsoft.com/office/powerpoint/2010/main" val="217322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8b80952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558b8095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692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07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978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373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58b809528_0_2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558b80952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9944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7526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150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586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296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917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500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58b809528_0_2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558b80952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09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58b80952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58b809528_0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61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Spring </a:t>
            </a:r>
            <a:r>
              <a:rPr lang="en-US" dirty="0"/>
              <a:t>Cloud Config Server and ACTUATOR</a:t>
            </a:r>
            <a:endParaRPr dirty="0"/>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50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3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839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85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31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58b809528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558b8095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660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681037" y="1592553"/>
            <a:ext cx="7772400" cy="1102500"/>
          </a:xfrm>
          <a:prstGeom prst="rect">
            <a:avLst/>
          </a:prstGeom>
          <a:noFill/>
          <a:ln>
            <a:noFill/>
          </a:ln>
        </p:spPr>
        <p:txBody>
          <a:bodyPr spcFirstLastPara="1" wrap="square" lIns="45725" tIns="45725" rIns="45725" bIns="45725" anchor="ctr" anchorCtr="0"/>
          <a:lstStyle>
            <a:lvl1pPr marR="0" lvl="0" algn="l" rtl="0">
              <a:lnSpc>
                <a:spcPct val="100000"/>
              </a:lnSpc>
              <a:spcBef>
                <a:spcPts val="0"/>
              </a:spcBef>
              <a:spcAft>
                <a:spcPts val="0"/>
              </a:spcAft>
              <a:buClr>
                <a:srgbClr val="13377D"/>
              </a:buClr>
              <a:buSzPts val="3600"/>
              <a:buFont typeface="Proxima Nova"/>
              <a:buNone/>
              <a:defRPr sz="3600" b="1" i="0" u="none" strike="noStrike" cap="none">
                <a:solidFill>
                  <a:srgbClr val="13377D"/>
                </a:solidFill>
                <a:latin typeface="Proxima Nova"/>
                <a:ea typeface="Proxima Nova"/>
                <a:cs typeface="Proxima Nova"/>
                <a:sym typeface="Proxima Nova"/>
              </a:defRPr>
            </a:lvl1pPr>
            <a:lvl2pPr marR="0" lvl="1"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2pPr>
            <a:lvl3pPr marR="0" lvl="2"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3pPr>
            <a:lvl4pPr marR="0" lvl="3"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4pPr>
            <a:lvl5pPr marR="0" lvl="4"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5pPr>
            <a:lvl6pPr marR="0" lvl="5"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6pPr>
            <a:lvl7pPr marR="0" lvl="6"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7pPr>
            <a:lvl8pPr marR="0" lvl="7"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8pPr>
            <a:lvl9pPr marR="0" lvl="8"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9pPr>
          </a:lstStyle>
          <a:p>
            <a:endParaRPr/>
          </a:p>
        </p:txBody>
      </p:sp>
      <p:sp>
        <p:nvSpPr>
          <p:cNvPr id="174" name="Google Shape;174;p15"/>
          <p:cNvSpPr txBox="1">
            <a:spLocks noGrp="1"/>
          </p:cNvSpPr>
          <p:nvPr>
            <p:ph type="body" idx="1"/>
          </p:nvPr>
        </p:nvSpPr>
        <p:spPr>
          <a:xfrm>
            <a:off x="685800" y="3447545"/>
            <a:ext cx="7772400" cy="792000"/>
          </a:xfrm>
          <a:prstGeom prst="rect">
            <a:avLst/>
          </a:prstGeom>
          <a:noFill/>
          <a:ln>
            <a:noFill/>
          </a:ln>
        </p:spPr>
        <p:txBody>
          <a:bodyPr spcFirstLastPara="1" wrap="square" lIns="45725" tIns="45725" rIns="45725" bIns="45725" anchor="t" anchorCtr="0"/>
          <a:lstStyle>
            <a:lvl1pPr marL="457200" marR="0" lvl="0" indent="-228600" algn="l" rtl="0">
              <a:lnSpc>
                <a:spcPct val="100000"/>
              </a:lnSpc>
              <a:spcBef>
                <a:spcPts val="400"/>
              </a:spcBef>
              <a:spcAft>
                <a:spcPts val="0"/>
              </a:spcAft>
              <a:buClr>
                <a:srgbClr val="13377D"/>
              </a:buClr>
              <a:buSzPts val="1800"/>
              <a:buNone/>
              <a:defRPr sz="1800" b="1" i="0" u="none" strike="noStrike" cap="none">
                <a:solidFill>
                  <a:srgbClr val="13377D"/>
                </a:solidFill>
              </a:defRPr>
            </a:lvl1pPr>
            <a:lvl2pPr marL="914400" marR="0" lvl="1" indent="-228600" algn="l" rtl="0">
              <a:lnSpc>
                <a:spcPct val="100000"/>
              </a:lnSpc>
              <a:spcBef>
                <a:spcPts val="400"/>
              </a:spcBef>
              <a:spcAft>
                <a:spcPts val="0"/>
              </a:spcAft>
              <a:buClr>
                <a:srgbClr val="13377D"/>
              </a:buClr>
              <a:buSzPts val="1800"/>
              <a:buNone/>
              <a:defRPr sz="1800" b="1" i="0" u="none" strike="noStrike" cap="none">
                <a:solidFill>
                  <a:srgbClr val="13377D"/>
                </a:solidFill>
              </a:defRPr>
            </a:lvl2pPr>
            <a:lvl3pPr marL="1371600" marR="0" lvl="2" indent="-228600" algn="l" rtl="0">
              <a:lnSpc>
                <a:spcPct val="100000"/>
              </a:lnSpc>
              <a:spcBef>
                <a:spcPts val="400"/>
              </a:spcBef>
              <a:spcAft>
                <a:spcPts val="0"/>
              </a:spcAft>
              <a:buClr>
                <a:srgbClr val="13377D"/>
              </a:buClr>
              <a:buSzPts val="1800"/>
              <a:buNone/>
              <a:defRPr sz="1800" b="1" i="0" u="none" strike="noStrike" cap="none">
                <a:solidFill>
                  <a:srgbClr val="13377D"/>
                </a:solidFill>
              </a:defRPr>
            </a:lvl3pPr>
            <a:lvl4pPr marL="1828800" marR="0" lvl="3" indent="-228600" algn="l" rtl="0">
              <a:lnSpc>
                <a:spcPct val="100000"/>
              </a:lnSpc>
              <a:spcBef>
                <a:spcPts val="400"/>
              </a:spcBef>
              <a:spcAft>
                <a:spcPts val="0"/>
              </a:spcAft>
              <a:buClr>
                <a:srgbClr val="13377D"/>
              </a:buClr>
              <a:buSzPts val="1800"/>
              <a:buNone/>
              <a:defRPr sz="1800" b="1" i="0" u="none" strike="noStrike" cap="none">
                <a:solidFill>
                  <a:srgbClr val="13377D"/>
                </a:solidFill>
              </a:defRPr>
            </a:lvl4pPr>
            <a:lvl5pPr marL="2286000" marR="0" lvl="4" indent="-228600" algn="l" rtl="0">
              <a:lnSpc>
                <a:spcPct val="100000"/>
              </a:lnSpc>
              <a:spcBef>
                <a:spcPts val="400"/>
              </a:spcBef>
              <a:spcAft>
                <a:spcPts val="0"/>
              </a:spcAft>
              <a:buClr>
                <a:srgbClr val="13377D"/>
              </a:buClr>
              <a:buSzPts val="1800"/>
              <a:buNone/>
              <a:defRPr sz="1800" b="1" i="0" u="none" strike="noStrike" cap="none">
                <a:solidFill>
                  <a:srgbClr val="13377D"/>
                </a:solidFill>
              </a:defRPr>
            </a:lvl5pPr>
            <a:lvl6pPr marL="2743200" marR="0" lvl="5" indent="-342900" algn="l" rtl="0">
              <a:lnSpc>
                <a:spcPct val="100000"/>
              </a:lnSpc>
              <a:spcBef>
                <a:spcPts val="400"/>
              </a:spcBef>
              <a:spcAft>
                <a:spcPts val="0"/>
              </a:spcAft>
              <a:buClr>
                <a:srgbClr val="13377D"/>
              </a:buClr>
              <a:buSzPts val="1800"/>
              <a:buChar char="•"/>
              <a:defRPr sz="1800" b="1" i="0" u="none" strike="noStrike" cap="none">
                <a:solidFill>
                  <a:srgbClr val="13377D"/>
                </a:solidFill>
              </a:defRPr>
            </a:lvl6pPr>
            <a:lvl7pPr marL="3200400" marR="0" lvl="6" indent="-342900" algn="l" rtl="0">
              <a:lnSpc>
                <a:spcPct val="100000"/>
              </a:lnSpc>
              <a:spcBef>
                <a:spcPts val="400"/>
              </a:spcBef>
              <a:spcAft>
                <a:spcPts val="0"/>
              </a:spcAft>
              <a:buClr>
                <a:srgbClr val="13377D"/>
              </a:buClr>
              <a:buSzPts val="1800"/>
              <a:buChar char="•"/>
              <a:defRPr sz="1800" b="1" i="0" u="none" strike="noStrike" cap="none">
                <a:solidFill>
                  <a:srgbClr val="13377D"/>
                </a:solidFill>
              </a:defRPr>
            </a:lvl7pPr>
            <a:lvl8pPr marL="3657600" marR="0" lvl="7" indent="-342900" algn="l" rtl="0">
              <a:lnSpc>
                <a:spcPct val="100000"/>
              </a:lnSpc>
              <a:spcBef>
                <a:spcPts val="400"/>
              </a:spcBef>
              <a:spcAft>
                <a:spcPts val="0"/>
              </a:spcAft>
              <a:buClr>
                <a:srgbClr val="13377D"/>
              </a:buClr>
              <a:buSzPts val="1800"/>
              <a:buChar char="•"/>
              <a:defRPr sz="1800" b="1" i="0" u="none" strike="noStrike" cap="none">
                <a:solidFill>
                  <a:srgbClr val="13377D"/>
                </a:solidFill>
              </a:defRPr>
            </a:lvl8pPr>
            <a:lvl9pPr marL="4114800" marR="0" lvl="8" indent="-342900" algn="l" rtl="0">
              <a:lnSpc>
                <a:spcPct val="100000"/>
              </a:lnSpc>
              <a:spcBef>
                <a:spcPts val="400"/>
              </a:spcBef>
              <a:spcAft>
                <a:spcPts val="0"/>
              </a:spcAft>
              <a:buClr>
                <a:srgbClr val="13377D"/>
              </a:buClr>
              <a:buSzPts val="1800"/>
              <a:buChar char="•"/>
              <a:defRPr sz="1800" b="1" i="0" u="none" strike="noStrike" cap="none">
                <a:solidFill>
                  <a:srgbClr val="13377D"/>
                </a:solidFill>
              </a:defRPr>
            </a:lvl9pPr>
          </a:lstStyle>
          <a:p>
            <a:endParaRPr/>
          </a:p>
        </p:txBody>
      </p:sp>
      <p:sp>
        <p:nvSpPr>
          <p:cNvPr id="175" name="Google Shape;175;p15"/>
          <p:cNvSpPr txBox="1">
            <a:spLocks noGrp="1"/>
          </p:cNvSpPr>
          <p:nvPr>
            <p:ph type="sldNum" idx="12"/>
          </p:nvPr>
        </p:nvSpPr>
        <p:spPr>
          <a:xfrm>
            <a:off x="4419600" y="4629150"/>
            <a:ext cx="2133600" cy="276300"/>
          </a:xfrm>
          <a:prstGeom prst="rect">
            <a:avLst/>
          </a:prstGeom>
          <a:noFill/>
          <a:ln>
            <a:noFill/>
          </a:ln>
        </p:spPr>
        <p:txBody>
          <a:bodyPr spcFirstLastPara="1" wrap="square" lIns="45725" tIns="45725" rIns="45725" bIns="45725" anchor="ctr" anchorCtr="0">
            <a:noAutofit/>
          </a:bodyPr>
          <a:lstStyle>
            <a:lvl1pPr marL="0" marR="0" lvl="0"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176" name="Google Shape;176;p15"/>
          <p:cNvPicPr preferRelativeResize="0"/>
          <p:nvPr/>
        </p:nvPicPr>
        <p:blipFill>
          <a:blip r:embed="rId2">
            <a:alphaModFix/>
          </a:blip>
          <a:stretch>
            <a:fillRect/>
          </a:stretch>
        </p:blipFill>
        <p:spPr>
          <a:xfrm>
            <a:off x="740109" y="664148"/>
            <a:ext cx="3942018" cy="505313"/>
          </a:xfrm>
          <a:prstGeom prst="rect">
            <a:avLst/>
          </a:prstGeom>
          <a:noFill/>
          <a:ln>
            <a:noFill/>
          </a:ln>
        </p:spPr>
      </p:pic>
      <p:cxnSp>
        <p:nvCxnSpPr>
          <p:cNvPr id="177" name="Google Shape;177;p15"/>
          <p:cNvCxnSpPr/>
          <p:nvPr/>
        </p:nvCxnSpPr>
        <p:spPr>
          <a:xfrm>
            <a:off x="737325" y="3267624"/>
            <a:ext cx="687600" cy="0"/>
          </a:xfrm>
          <a:prstGeom prst="straightConnector1">
            <a:avLst/>
          </a:prstGeom>
          <a:noFill/>
          <a:ln w="38100" cap="flat" cmpd="sng">
            <a:solidFill>
              <a:srgbClr val="F7DC5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 Dark" type="tx">
  <p:cSld name="TITLE_AND_BODY">
    <p:bg>
      <p:bgPr>
        <a:solidFill>
          <a:srgbClr val="00253E"/>
        </a:solidFill>
        <a:effectLst/>
      </p:bgPr>
    </p:bg>
    <p:spTree>
      <p:nvGrpSpPr>
        <p:cNvPr id="1" name="Shape 178"/>
        <p:cNvGrpSpPr/>
        <p:nvPr/>
      </p:nvGrpSpPr>
      <p:grpSpPr>
        <a:xfrm>
          <a:off x="0" y="0"/>
          <a:ext cx="0" cy="0"/>
          <a:chOff x="0" y="0"/>
          <a:chExt cx="0" cy="0"/>
        </a:xfrm>
      </p:grpSpPr>
      <p:sp>
        <p:nvSpPr>
          <p:cNvPr id="180" name="Google Shape;180;p16"/>
          <p:cNvSpPr txBox="1">
            <a:spLocks noGrp="1"/>
          </p:cNvSpPr>
          <p:nvPr>
            <p:ph type="title"/>
          </p:nvPr>
        </p:nvSpPr>
        <p:spPr>
          <a:xfrm>
            <a:off x="323513" y="168543"/>
            <a:ext cx="8499300" cy="635400"/>
          </a:xfrm>
          <a:prstGeom prst="rect">
            <a:avLst/>
          </a:prstGeom>
          <a:noFill/>
          <a:ln>
            <a:noFill/>
          </a:ln>
        </p:spPr>
        <p:txBody>
          <a:bodyPr spcFirstLastPara="1" wrap="square" lIns="45725" tIns="45725" rIns="45725" bIns="45725" anchor="ctr" anchorCtr="0"/>
          <a:lstStyle>
            <a:lvl1pPr marR="0" lvl="0" algn="l" rtl="0">
              <a:lnSpc>
                <a:spcPct val="100000"/>
              </a:lnSpc>
              <a:spcBef>
                <a:spcPts val="0"/>
              </a:spcBef>
              <a:spcAft>
                <a:spcPts val="0"/>
              </a:spcAft>
              <a:buClr>
                <a:schemeClr val="accent1"/>
              </a:buClr>
              <a:buSzPts val="3000"/>
              <a:buFont typeface="Proxima Nova"/>
              <a:buNone/>
              <a:defRPr sz="30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2pPr>
            <a:lvl3pPr marR="0" lvl="2"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3pPr>
            <a:lvl4pPr marR="0" lvl="3"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4pPr>
            <a:lvl5pPr marR="0" lvl="4"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5pPr>
            <a:lvl6pPr marR="0" lvl="5"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6pPr>
            <a:lvl7pPr marR="0" lvl="6"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7pPr>
            <a:lvl8pPr marR="0" lvl="7"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8pPr>
            <a:lvl9pPr marR="0" lvl="8"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9pPr>
          </a:lstStyle>
          <a:p>
            <a:endParaRPr/>
          </a:p>
        </p:txBody>
      </p:sp>
      <p:sp>
        <p:nvSpPr>
          <p:cNvPr id="181" name="Google Shape;181;p16"/>
          <p:cNvSpPr txBox="1">
            <a:spLocks noGrp="1"/>
          </p:cNvSpPr>
          <p:nvPr>
            <p:ph type="body" idx="1"/>
          </p:nvPr>
        </p:nvSpPr>
        <p:spPr>
          <a:xfrm>
            <a:off x="318750" y="876963"/>
            <a:ext cx="8499300" cy="1851300"/>
          </a:xfrm>
          <a:prstGeom prst="rect">
            <a:avLst/>
          </a:prstGeom>
          <a:noFill/>
          <a:ln>
            <a:noFill/>
          </a:ln>
        </p:spPr>
        <p:txBody>
          <a:bodyPr spcFirstLastPara="1" wrap="square" lIns="45725" tIns="45725" rIns="45725" bIns="45725" anchor="t" anchorCtr="0"/>
          <a:lstStyle>
            <a:lvl1pPr marL="457200" marR="0" lvl="0" indent="-228600" algn="l" rtl="0">
              <a:lnSpc>
                <a:spcPct val="100000"/>
              </a:lnSpc>
              <a:spcBef>
                <a:spcPts val="400"/>
              </a:spcBef>
              <a:spcAft>
                <a:spcPts val="0"/>
              </a:spcAft>
              <a:buClr>
                <a:srgbClr val="C8C8D3"/>
              </a:buClr>
              <a:buSzPts val="1800"/>
              <a:buFont typeface="Proxima Nova"/>
              <a:buNone/>
              <a:defRPr sz="1800" b="0" i="0" u="none" strike="noStrike" cap="none">
                <a:solidFill>
                  <a:srgbClr val="C8C8D3"/>
                </a:solidFill>
                <a:latin typeface="Proxima Nova"/>
                <a:ea typeface="Proxima Nova"/>
                <a:cs typeface="Proxima Nova"/>
                <a:sym typeface="Proxima Nova"/>
              </a:defRPr>
            </a:lvl1pPr>
            <a:lvl2pPr marL="914400" marR="0" lvl="1"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2pPr>
            <a:lvl3pPr marL="1371600" marR="0" lvl="2"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3pPr>
            <a:lvl4pPr marL="1828800" marR="0" lvl="3"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4pPr>
            <a:lvl5pPr marL="2286000" marR="0" lvl="4"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5pPr>
            <a:lvl6pPr marL="2743200" marR="0" lvl="5"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6pPr>
            <a:lvl7pPr marL="3200400" marR="0" lvl="6"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7pPr>
            <a:lvl8pPr marL="3657600" marR="0" lvl="7"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8pPr>
            <a:lvl9pPr marL="4114800" marR="0" lvl="8"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9pPr>
          </a:lstStyle>
          <a:p>
            <a:endParaRPr/>
          </a:p>
        </p:txBody>
      </p:sp>
      <p:sp>
        <p:nvSpPr>
          <p:cNvPr id="182" name="Google Shape;182;p16"/>
          <p:cNvSpPr txBox="1">
            <a:spLocks noGrp="1"/>
          </p:cNvSpPr>
          <p:nvPr>
            <p:ph type="sldNum" idx="12"/>
          </p:nvPr>
        </p:nvSpPr>
        <p:spPr>
          <a:xfrm>
            <a:off x="8829116" y="4760136"/>
            <a:ext cx="177600" cy="196200"/>
          </a:xfrm>
          <a:prstGeom prst="rect">
            <a:avLst/>
          </a:prstGeom>
          <a:noFill/>
          <a:ln>
            <a:noFill/>
          </a:ln>
        </p:spPr>
        <p:txBody>
          <a:bodyPr spcFirstLastPara="1" wrap="square" lIns="45725" tIns="45725" rIns="45725" bIns="45725" anchor="ctr" anchorCtr="0">
            <a:noAutofit/>
          </a:bodyPr>
          <a:lstStyle>
            <a:lvl1pPr marL="0" marR="0" lvl="0"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83" name="Google Shape;183;p16"/>
          <p:cNvSpPr/>
          <p:nvPr/>
        </p:nvSpPr>
        <p:spPr>
          <a:xfrm>
            <a:off x="2737798" y="4793256"/>
            <a:ext cx="6201300" cy="234300"/>
          </a:xfrm>
          <a:prstGeom prst="rect">
            <a:avLst/>
          </a:prstGeom>
          <a:noFill/>
          <a:ln>
            <a:noFill/>
          </a:ln>
        </p:spPr>
        <p:txBody>
          <a:bodyPr spcFirstLastPara="1" wrap="square" lIns="45725" tIns="45725" rIns="45725" bIns="45725" anchor="t" anchorCtr="0">
            <a:noAutofit/>
          </a:bodyPr>
          <a:lstStyle/>
          <a:p>
            <a:pPr marL="0" marR="0" lvl="0" indent="0" algn="l" rtl="0">
              <a:lnSpc>
                <a:spcPct val="100000"/>
              </a:lnSpc>
              <a:spcBef>
                <a:spcPts val="0"/>
              </a:spcBef>
              <a:spcAft>
                <a:spcPts val="0"/>
              </a:spcAft>
              <a:buClr>
                <a:srgbClr val="FFFFFF"/>
              </a:buClr>
              <a:buSzPts val="500"/>
              <a:buFont typeface="Proxima Nova"/>
              <a:buNone/>
            </a:pPr>
            <a:r>
              <a:rPr lang="en" sz="500" b="0" i="0" u="none" strike="noStrike" cap="none">
                <a:solidFill>
                  <a:srgbClr val="999999"/>
                </a:solidFill>
                <a:latin typeface="Proxima Nova"/>
                <a:ea typeface="Proxima Nova"/>
                <a:cs typeface="Proxima Nova"/>
                <a:sym typeface="Proxima Nova"/>
              </a:rPr>
              <a:t>Unless otherwise indicated, these slides are © 2013-201</a:t>
            </a:r>
            <a:r>
              <a:rPr lang="en" sz="500">
                <a:solidFill>
                  <a:srgbClr val="999999"/>
                </a:solidFill>
                <a:latin typeface="Proxima Nova"/>
                <a:ea typeface="Proxima Nova"/>
                <a:cs typeface="Proxima Nova"/>
                <a:sym typeface="Proxima Nova"/>
              </a:rPr>
              <a:t>9</a:t>
            </a:r>
            <a:r>
              <a:rPr lang="en" sz="500" b="0" i="0" u="none" strike="noStrike" cap="none">
                <a:solidFill>
                  <a:srgbClr val="999999"/>
                </a:solidFill>
                <a:latin typeface="Proxima Nova"/>
                <a:ea typeface="Proxima Nova"/>
                <a:cs typeface="Proxima Nova"/>
                <a:sym typeface="Proxima Nova"/>
              </a:rPr>
              <a:t> Pivotal Software, Inc. and licensed under a Creative Commons Attribution-NonCommercial license: http://creativecommons.org/licenses/by-nc/3.0/</a:t>
            </a:r>
            <a:endParaRPr sz="500">
              <a:solidFill>
                <a:srgbClr val="999999"/>
              </a:solidFill>
            </a:endParaRPr>
          </a:p>
        </p:txBody>
      </p:sp>
      <p:grpSp>
        <p:nvGrpSpPr>
          <p:cNvPr id="7" name="Google Shape;1138;p35">
            <a:extLst>
              <a:ext uri="{FF2B5EF4-FFF2-40B4-BE49-F238E27FC236}">
                <a16:creationId xmlns:a16="http://schemas.microsoft.com/office/drawing/2014/main" id="{4147771A-9063-DB42-8E7E-B0C167F2203A}"/>
              </a:ext>
            </a:extLst>
          </p:cNvPr>
          <p:cNvGrpSpPr/>
          <p:nvPr userDrawn="1"/>
        </p:nvGrpSpPr>
        <p:grpSpPr>
          <a:xfrm>
            <a:off x="318750" y="4683168"/>
            <a:ext cx="1993482" cy="254595"/>
            <a:chOff x="1844832" y="2600915"/>
            <a:chExt cx="2364027" cy="301919"/>
          </a:xfrm>
        </p:grpSpPr>
        <p:sp>
          <p:nvSpPr>
            <p:cNvPr id="8" name="Google Shape;1139;p35">
              <a:extLst>
                <a:ext uri="{FF2B5EF4-FFF2-40B4-BE49-F238E27FC236}">
                  <a16:creationId xmlns:a16="http://schemas.microsoft.com/office/drawing/2014/main" id="{CC575586-0D4C-464D-8D0A-C6FF562A3E90}"/>
                </a:ext>
              </a:extLst>
            </p:cNvPr>
            <p:cNvSpPr/>
            <p:nvPr/>
          </p:nvSpPr>
          <p:spPr>
            <a:xfrm>
              <a:off x="1844832" y="2600915"/>
              <a:ext cx="1797635" cy="301919"/>
            </a:xfrm>
            <a:custGeom>
              <a:avLst/>
              <a:gdLst/>
              <a:ahLst/>
              <a:cxnLst/>
              <a:rect l="l" t="t" r="r" b="b"/>
              <a:pathLst>
                <a:path w="38213" h="6418" extrusionOk="0">
                  <a:moveTo>
                    <a:pt x="34996" y="239"/>
                  </a:moveTo>
                  <a:cubicBezTo>
                    <a:pt x="36644" y="239"/>
                    <a:pt x="37975" y="1569"/>
                    <a:pt x="37975" y="3217"/>
                  </a:cubicBezTo>
                  <a:cubicBezTo>
                    <a:pt x="37975" y="4849"/>
                    <a:pt x="36644" y="6179"/>
                    <a:pt x="34996" y="6179"/>
                  </a:cubicBezTo>
                  <a:lnTo>
                    <a:pt x="3216" y="6179"/>
                  </a:lnTo>
                  <a:cubicBezTo>
                    <a:pt x="1569" y="6179"/>
                    <a:pt x="238" y="4849"/>
                    <a:pt x="238" y="3217"/>
                  </a:cubicBezTo>
                  <a:cubicBezTo>
                    <a:pt x="238" y="1569"/>
                    <a:pt x="1569" y="239"/>
                    <a:pt x="3216" y="239"/>
                  </a:cubicBezTo>
                  <a:close/>
                  <a:moveTo>
                    <a:pt x="3216" y="1"/>
                  </a:moveTo>
                  <a:cubicBezTo>
                    <a:pt x="1442" y="1"/>
                    <a:pt x="0" y="1443"/>
                    <a:pt x="0" y="3217"/>
                  </a:cubicBezTo>
                  <a:cubicBezTo>
                    <a:pt x="0" y="4991"/>
                    <a:pt x="1442" y="6417"/>
                    <a:pt x="3216" y="6417"/>
                  </a:cubicBezTo>
                  <a:lnTo>
                    <a:pt x="34996" y="6417"/>
                  </a:lnTo>
                  <a:cubicBezTo>
                    <a:pt x="36771" y="6417"/>
                    <a:pt x="38212" y="4991"/>
                    <a:pt x="38212" y="3217"/>
                  </a:cubicBezTo>
                  <a:cubicBezTo>
                    <a:pt x="38212" y="1443"/>
                    <a:pt x="36771" y="1"/>
                    <a:pt x="34996"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35">
              <a:extLst>
                <a:ext uri="{FF2B5EF4-FFF2-40B4-BE49-F238E27FC236}">
                  <a16:creationId xmlns:a16="http://schemas.microsoft.com/office/drawing/2014/main" id="{2C5C61C8-2925-7342-80D9-663310CC6266}"/>
                </a:ext>
              </a:extLst>
            </p:cNvPr>
            <p:cNvSpPr/>
            <p:nvPr/>
          </p:nvSpPr>
          <p:spPr>
            <a:xfrm>
              <a:off x="1969259" y="2684415"/>
              <a:ext cx="92486" cy="123016"/>
            </a:xfrm>
            <a:custGeom>
              <a:avLst/>
              <a:gdLst/>
              <a:ahLst/>
              <a:cxnLst/>
              <a:rect l="l" t="t" r="r" b="b"/>
              <a:pathLst>
                <a:path w="1966" h="2615" extrusionOk="0">
                  <a:moveTo>
                    <a:pt x="951" y="0"/>
                  </a:moveTo>
                  <a:cubicBezTo>
                    <a:pt x="444" y="0"/>
                    <a:pt x="80" y="301"/>
                    <a:pt x="80" y="729"/>
                  </a:cubicBezTo>
                  <a:lnTo>
                    <a:pt x="80" y="745"/>
                  </a:lnTo>
                  <a:cubicBezTo>
                    <a:pt x="80" y="1204"/>
                    <a:pt x="397" y="1379"/>
                    <a:pt x="936" y="1505"/>
                  </a:cubicBezTo>
                  <a:cubicBezTo>
                    <a:pt x="1411" y="1616"/>
                    <a:pt x="1506" y="1711"/>
                    <a:pt x="1506" y="1886"/>
                  </a:cubicBezTo>
                  <a:lnTo>
                    <a:pt x="1506" y="1901"/>
                  </a:lnTo>
                  <a:cubicBezTo>
                    <a:pt x="1506" y="2091"/>
                    <a:pt x="1332" y="2218"/>
                    <a:pt x="1062" y="2218"/>
                  </a:cubicBezTo>
                  <a:cubicBezTo>
                    <a:pt x="777" y="2218"/>
                    <a:pt x="555" y="2123"/>
                    <a:pt x="349" y="1965"/>
                  </a:cubicBezTo>
                  <a:cubicBezTo>
                    <a:pt x="318" y="1933"/>
                    <a:pt x="270" y="1917"/>
                    <a:pt x="207" y="1917"/>
                  </a:cubicBezTo>
                  <a:cubicBezTo>
                    <a:pt x="96" y="1917"/>
                    <a:pt x="1" y="2012"/>
                    <a:pt x="1" y="2123"/>
                  </a:cubicBezTo>
                  <a:cubicBezTo>
                    <a:pt x="1" y="2202"/>
                    <a:pt x="33" y="2266"/>
                    <a:pt x="80" y="2297"/>
                  </a:cubicBezTo>
                  <a:cubicBezTo>
                    <a:pt x="365" y="2503"/>
                    <a:pt x="698" y="2614"/>
                    <a:pt x="1046" y="2614"/>
                  </a:cubicBezTo>
                  <a:cubicBezTo>
                    <a:pt x="1585" y="2614"/>
                    <a:pt x="1965" y="2329"/>
                    <a:pt x="1965" y="1854"/>
                  </a:cubicBezTo>
                  <a:cubicBezTo>
                    <a:pt x="1965" y="1426"/>
                    <a:pt x="1680" y="1236"/>
                    <a:pt x="1141" y="1109"/>
                  </a:cubicBezTo>
                  <a:cubicBezTo>
                    <a:pt x="650" y="982"/>
                    <a:pt x="539" y="903"/>
                    <a:pt x="539" y="697"/>
                  </a:cubicBezTo>
                  <a:cubicBezTo>
                    <a:pt x="539" y="523"/>
                    <a:pt x="682" y="396"/>
                    <a:pt x="951" y="396"/>
                  </a:cubicBezTo>
                  <a:cubicBezTo>
                    <a:pt x="1141" y="396"/>
                    <a:pt x="1332" y="460"/>
                    <a:pt x="1538" y="586"/>
                  </a:cubicBezTo>
                  <a:cubicBezTo>
                    <a:pt x="1569" y="602"/>
                    <a:pt x="1601" y="618"/>
                    <a:pt x="1648" y="618"/>
                  </a:cubicBezTo>
                  <a:cubicBezTo>
                    <a:pt x="1775" y="618"/>
                    <a:pt x="1870" y="523"/>
                    <a:pt x="1870" y="412"/>
                  </a:cubicBezTo>
                  <a:cubicBezTo>
                    <a:pt x="1870" y="317"/>
                    <a:pt x="1823" y="254"/>
                    <a:pt x="1759" y="238"/>
                  </a:cubicBezTo>
                  <a:cubicBezTo>
                    <a:pt x="1538" y="79"/>
                    <a:pt x="1268" y="0"/>
                    <a:pt x="951"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5">
              <a:extLst>
                <a:ext uri="{FF2B5EF4-FFF2-40B4-BE49-F238E27FC236}">
                  <a16:creationId xmlns:a16="http://schemas.microsoft.com/office/drawing/2014/main" id="{51E8A634-E356-F144-B009-389D11945DF7}"/>
                </a:ext>
              </a:extLst>
            </p:cNvPr>
            <p:cNvSpPr/>
            <p:nvPr/>
          </p:nvSpPr>
          <p:spPr>
            <a:xfrm>
              <a:off x="2075105" y="2713487"/>
              <a:ext cx="93944" cy="120758"/>
            </a:xfrm>
            <a:custGeom>
              <a:avLst/>
              <a:gdLst/>
              <a:ahLst/>
              <a:cxnLst/>
              <a:rect l="l" t="t" r="r" b="b"/>
              <a:pathLst>
                <a:path w="1997" h="2567" extrusionOk="0">
                  <a:moveTo>
                    <a:pt x="999" y="380"/>
                  </a:moveTo>
                  <a:cubicBezTo>
                    <a:pt x="1300" y="380"/>
                    <a:pt x="1553" y="634"/>
                    <a:pt x="1553" y="998"/>
                  </a:cubicBezTo>
                  <a:cubicBezTo>
                    <a:pt x="1553" y="1378"/>
                    <a:pt x="1300" y="1616"/>
                    <a:pt x="999" y="1616"/>
                  </a:cubicBezTo>
                  <a:cubicBezTo>
                    <a:pt x="698" y="1616"/>
                    <a:pt x="428" y="1378"/>
                    <a:pt x="428" y="998"/>
                  </a:cubicBezTo>
                  <a:cubicBezTo>
                    <a:pt x="428" y="634"/>
                    <a:pt x="698" y="380"/>
                    <a:pt x="999" y="380"/>
                  </a:cubicBezTo>
                  <a:close/>
                  <a:moveTo>
                    <a:pt x="1094" y="0"/>
                  </a:moveTo>
                  <a:cubicBezTo>
                    <a:pt x="793" y="0"/>
                    <a:pt x="587" y="159"/>
                    <a:pt x="444" y="364"/>
                  </a:cubicBezTo>
                  <a:lnTo>
                    <a:pt x="444" y="238"/>
                  </a:lnTo>
                  <a:cubicBezTo>
                    <a:pt x="444" y="111"/>
                    <a:pt x="349" y="16"/>
                    <a:pt x="222" y="16"/>
                  </a:cubicBezTo>
                  <a:cubicBezTo>
                    <a:pt x="96" y="16"/>
                    <a:pt x="0" y="111"/>
                    <a:pt x="0" y="238"/>
                  </a:cubicBezTo>
                  <a:lnTo>
                    <a:pt x="0" y="2345"/>
                  </a:lnTo>
                  <a:cubicBezTo>
                    <a:pt x="0" y="2472"/>
                    <a:pt x="96" y="2567"/>
                    <a:pt x="222" y="2567"/>
                  </a:cubicBezTo>
                  <a:cubicBezTo>
                    <a:pt x="349" y="2567"/>
                    <a:pt x="444" y="2472"/>
                    <a:pt x="444" y="2345"/>
                  </a:cubicBezTo>
                  <a:lnTo>
                    <a:pt x="444" y="1664"/>
                  </a:lnTo>
                  <a:cubicBezTo>
                    <a:pt x="587" y="1838"/>
                    <a:pt x="777" y="1996"/>
                    <a:pt x="1094" y="1996"/>
                  </a:cubicBezTo>
                  <a:cubicBezTo>
                    <a:pt x="1553" y="1996"/>
                    <a:pt x="1997" y="1648"/>
                    <a:pt x="1997" y="998"/>
                  </a:cubicBezTo>
                  <a:cubicBezTo>
                    <a:pt x="1997" y="349"/>
                    <a:pt x="1553" y="0"/>
                    <a:pt x="109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5">
              <a:extLst>
                <a:ext uri="{FF2B5EF4-FFF2-40B4-BE49-F238E27FC236}">
                  <a16:creationId xmlns:a16="http://schemas.microsoft.com/office/drawing/2014/main" id="{0123E341-7F8C-0F4C-8799-85CB04F138F7}"/>
                </a:ext>
              </a:extLst>
            </p:cNvPr>
            <p:cNvSpPr/>
            <p:nvPr/>
          </p:nvSpPr>
          <p:spPr>
            <a:xfrm>
              <a:off x="2181656" y="2714193"/>
              <a:ext cx="53723" cy="92486"/>
            </a:xfrm>
            <a:custGeom>
              <a:avLst/>
              <a:gdLst/>
              <a:ahLst/>
              <a:cxnLst/>
              <a:rect l="l" t="t" r="r" b="b"/>
              <a:pathLst>
                <a:path w="1142" h="1966" extrusionOk="0">
                  <a:moveTo>
                    <a:pt x="223" y="1"/>
                  </a:moveTo>
                  <a:cubicBezTo>
                    <a:pt x="96" y="1"/>
                    <a:pt x="1" y="96"/>
                    <a:pt x="1" y="223"/>
                  </a:cubicBezTo>
                  <a:lnTo>
                    <a:pt x="1" y="1744"/>
                  </a:lnTo>
                  <a:cubicBezTo>
                    <a:pt x="1" y="1870"/>
                    <a:pt x="96" y="1965"/>
                    <a:pt x="223" y="1965"/>
                  </a:cubicBezTo>
                  <a:cubicBezTo>
                    <a:pt x="349" y="1965"/>
                    <a:pt x="445" y="1870"/>
                    <a:pt x="445" y="1744"/>
                  </a:cubicBezTo>
                  <a:lnTo>
                    <a:pt x="445" y="1173"/>
                  </a:lnTo>
                  <a:cubicBezTo>
                    <a:pt x="445" y="730"/>
                    <a:pt x="666" y="476"/>
                    <a:pt x="967" y="429"/>
                  </a:cubicBezTo>
                  <a:cubicBezTo>
                    <a:pt x="1078" y="413"/>
                    <a:pt x="1142" y="334"/>
                    <a:pt x="1142" y="223"/>
                  </a:cubicBezTo>
                  <a:cubicBezTo>
                    <a:pt x="1142" y="96"/>
                    <a:pt x="1062" y="1"/>
                    <a:pt x="936" y="1"/>
                  </a:cubicBezTo>
                  <a:cubicBezTo>
                    <a:pt x="730" y="1"/>
                    <a:pt x="540" y="175"/>
                    <a:pt x="445" y="429"/>
                  </a:cubicBezTo>
                  <a:lnTo>
                    <a:pt x="445" y="223"/>
                  </a:lnTo>
                  <a:cubicBezTo>
                    <a:pt x="445" y="96"/>
                    <a:pt x="349" y="1"/>
                    <a:pt x="223"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5">
              <a:extLst>
                <a:ext uri="{FF2B5EF4-FFF2-40B4-BE49-F238E27FC236}">
                  <a16:creationId xmlns:a16="http://schemas.microsoft.com/office/drawing/2014/main" id="{E0B1C678-AFD2-FF48-84CA-1FADAF6BC23B}"/>
                </a:ext>
              </a:extLst>
            </p:cNvPr>
            <p:cNvSpPr/>
            <p:nvPr/>
          </p:nvSpPr>
          <p:spPr>
            <a:xfrm>
              <a:off x="2243517" y="2680699"/>
              <a:ext cx="23898" cy="21640"/>
            </a:xfrm>
            <a:custGeom>
              <a:avLst/>
              <a:gdLst/>
              <a:ahLst/>
              <a:cxnLst/>
              <a:rect l="l" t="t" r="r" b="b"/>
              <a:pathLst>
                <a:path w="508" h="460" extrusionOk="0">
                  <a:moveTo>
                    <a:pt x="254" y="0"/>
                  </a:moveTo>
                  <a:cubicBezTo>
                    <a:pt x="112" y="0"/>
                    <a:pt x="1" y="79"/>
                    <a:pt x="1" y="222"/>
                  </a:cubicBezTo>
                  <a:lnTo>
                    <a:pt x="1" y="238"/>
                  </a:lnTo>
                  <a:cubicBezTo>
                    <a:pt x="1" y="364"/>
                    <a:pt x="112" y="459"/>
                    <a:pt x="254" y="459"/>
                  </a:cubicBezTo>
                  <a:cubicBezTo>
                    <a:pt x="397" y="459"/>
                    <a:pt x="508" y="364"/>
                    <a:pt x="508" y="238"/>
                  </a:cubicBezTo>
                  <a:lnTo>
                    <a:pt x="508" y="222"/>
                  </a:lnTo>
                  <a:cubicBezTo>
                    <a:pt x="508" y="79"/>
                    <a:pt x="397" y="0"/>
                    <a:pt x="25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5">
              <a:extLst>
                <a:ext uri="{FF2B5EF4-FFF2-40B4-BE49-F238E27FC236}">
                  <a16:creationId xmlns:a16="http://schemas.microsoft.com/office/drawing/2014/main" id="{0E812DF5-B49D-8C47-AB99-AAB0AEC2E05E}"/>
                </a:ext>
              </a:extLst>
            </p:cNvPr>
            <p:cNvSpPr/>
            <p:nvPr/>
          </p:nvSpPr>
          <p:spPr>
            <a:xfrm>
              <a:off x="2245022" y="2714193"/>
              <a:ext cx="20934" cy="92486"/>
            </a:xfrm>
            <a:custGeom>
              <a:avLst/>
              <a:gdLst/>
              <a:ahLst/>
              <a:cxnLst/>
              <a:rect l="l" t="t" r="r" b="b"/>
              <a:pathLst>
                <a:path w="445" h="1966" extrusionOk="0">
                  <a:moveTo>
                    <a:pt x="222" y="1"/>
                  </a:moveTo>
                  <a:cubicBezTo>
                    <a:pt x="96" y="1"/>
                    <a:pt x="1" y="96"/>
                    <a:pt x="1" y="223"/>
                  </a:cubicBezTo>
                  <a:lnTo>
                    <a:pt x="1" y="1744"/>
                  </a:lnTo>
                  <a:cubicBezTo>
                    <a:pt x="1" y="1870"/>
                    <a:pt x="96" y="1965"/>
                    <a:pt x="222" y="1965"/>
                  </a:cubicBezTo>
                  <a:cubicBezTo>
                    <a:pt x="349" y="1965"/>
                    <a:pt x="444" y="1870"/>
                    <a:pt x="444" y="1744"/>
                  </a:cubicBezTo>
                  <a:lnTo>
                    <a:pt x="444" y="223"/>
                  </a:lnTo>
                  <a:cubicBezTo>
                    <a:pt x="444" y="96"/>
                    <a:pt x="349"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5">
              <a:extLst>
                <a:ext uri="{FF2B5EF4-FFF2-40B4-BE49-F238E27FC236}">
                  <a16:creationId xmlns:a16="http://schemas.microsoft.com/office/drawing/2014/main" id="{9D56FA26-297B-8441-9536-EBC7D544E4D6}"/>
                </a:ext>
              </a:extLst>
            </p:cNvPr>
            <p:cNvSpPr/>
            <p:nvPr/>
          </p:nvSpPr>
          <p:spPr>
            <a:xfrm>
              <a:off x="2284538" y="2713487"/>
              <a:ext cx="81289" cy="93191"/>
            </a:xfrm>
            <a:custGeom>
              <a:avLst/>
              <a:gdLst/>
              <a:ahLst/>
              <a:cxnLst/>
              <a:rect l="l" t="t" r="r" b="b"/>
              <a:pathLst>
                <a:path w="1728" h="1981" extrusionOk="0">
                  <a:moveTo>
                    <a:pt x="1046"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2" y="396"/>
                  </a:cubicBezTo>
                  <a:cubicBezTo>
                    <a:pt x="1141" y="396"/>
                    <a:pt x="1283" y="570"/>
                    <a:pt x="1283" y="871"/>
                  </a:cubicBezTo>
                  <a:lnTo>
                    <a:pt x="1283" y="1759"/>
                  </a:lnTo>
                  <a:cubicBezTo>
                    <a:pt x="1283" y="1885"/>
                    <a:pt x="1379" y="1980"/>
                    <a:pt x="1505" y="1980"/>
                  </a:cubicBezTo>
                  <a:cubicBezTo>
                    <a:pt x="1632" y="1980"/>
                    <a:pt x="1727" y="1885"/>
                    <a:pt x="1727" y="1759"/>
                  </a:cubicBezTo>
                  <a:lnTo>
                    <a:pt x="1727" y="729"/>
                  </a:lnTo>
                  <a:cubicBezTo>
                    <a:pt x="1727" y="285"/>
                    <a:pt x="1474"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5">
              <a:extLst>
                <a:ext uri="{FF2B5EF4-FFF2-40B4-BE49-F238E27FC236}">
                  <a16:creationId xmlns:a16="http://schemas.microsoft.com/office/drawing/2014/main" id="{C0844916-2CA8-2F4F-A3A1-D63AAADBEC0C}"/>
                </a:ext>
              </a:extLst>
            </p:cNvPr>
            <p:cNvSpPr/>
            <p:nvPr/>
          </p:nvSpPr>
          <p:spPr>
            <a:xfrm>
              <a:off x="2377682" y="2713487"/>
              <a:ext cx="93944" cy="120005"/>
            </a:xfrm>
            <a:custGeom>
              <a:avLst/>
              <a:gdLst/>
              <a:ahLst/>
              <a:cxnLst/>
              <a:rect l="l" t="t" r="r" b="b"/>
              <a:pathLst>
                <a:path w="1997" h="2551" extrusionOk="0">
                  <a:moveTo>
                    <a:pt x="983" y="364"/>
                  </a:moveTo>
                  <a:cubicBezTo>
                    <a:pt x="1300" y="364"/>
                    <a:pt x="1553" y="586"/>
                    <a:pt x="1553" y="903"/>
                  </a:cubicBezTo>
                  <a:cubicBezTo>
                    <a:pt x="1553" y="1220"/>
                    <a:pt x="1300" y="1442"/>
                    <a:pt x="983" y="1442"/>
                  </a:cubicBezTo>
                  <a:cubicBezTo>
                    <a:pt x="682" y="1442"/>
                    <a:pt x="444" y="1220"/>
                    <a:pt x="444" y="903"/>
                  </a:cubicBezTo>
                  <a:cubicBezTo>
                    <a:pt x="444" y="586"/>
                    <a:pt x="682" y="364"/>
                    <a:pt x="983" y="364"/>
                  </a:cubicBezTo>
                  <a:close/>
                  <a:moveTo>
                    <a:pt x="872" y="0"/>
                  </a:moveTo>
                  <a:cubicBezTo>
                    <a:pt x="428" y="0"/>
                    <a:pt x="1" y="333"/>
                    <a:pt x="1" y="903"/>
                  </a:cubicBezTo>
                  <a:cubicBezTo>
                    <a:pt x="1" y="1473"/>
                    <a:pt x="428" y="1806"/>
                    <a:pt x="872" y="1806"/>
                  </a:cubicBezTo>
                  <a:cubicBezTo>
                    <a:pt x="1189" y="1806"/>
                    <a:pt x="1395" y="1664"/>
                    <a:pt x="1553" y="1458"/>
                  </a:cubicBezTo>
                  <a:lnTo>
                    <a:pt x="1553" y="1600"/>
                  </a:lnTo>
                  <a:cubicBezTo>
                    <a:pt x="1553" y="1996"/>
                    <a:pt x="1331" y="2202"/>
                    <a:pt x="935" y="2202"/>
                  </a:cubicBezTo>
                  <a:cubicBezTo>
                    <a:pt x="713" y="2202"/>
                    <a:pt x="523" y="2139"/>
                    <a:pt x="349" y="2044"/>
                  </a:cubicBezTo>
                  <a:cubicBezTo>
                    <a:pt x="333" y="2028"/>
                    <a:pt x="302" y="2028"/>
                    <a:pt x="270" y="2028"/>
                  </a:cubicBezTo>
                  <a:cubicBezTo>
                    <a:pt x="175" y="2028"/>
                    <a:pt x="80" y="2107"/>
                    <a:pt x="80" y="2202"/>
                  </a:cubicBezTo>
                  <a:cubicBezTo>
                    <a:pt x="80" y="2297"/>
                    <a:pt x="127" y="2361"/>
                    <a:pt x="206" y="2376"/>
                  </a:cubicBezTo>
                  <a:cubicBezTo>
                    <a:pt x="444" y="2503"/>
                    <a:pt x="682" y="2551"/>
                    <a:pt x="951" y="2551"/>
                  </a:cubicBezTo>
                  <a:cubicBezTo>
                    <a:pt x="1300" y="2551"/>
                    <a:pt x="1569" y="2472"/>
                    <a:pt x="1743" y="2297"/>
                  </a:cubicBezTo>
                  <a:cubicBezTo>
                    <a:pt x="1902" y="2139"/>
                    <a:pt x="1997" y="1901"/>
                    <a:pt x="1997" y="1569"/>
                  </a:cubicBezTo>
                  <a:lnTo>
                    <a:pt x="1997" y="238"/>
                  </a:lnTo>
                  <a:cubicBezTo>
                    <a:pt x="1997" y="111"/>
                    <a:pt x="1886" y="16"/>
                    <a:pt x="1759" y="16"/>
                  </a:cubicBezTo>
                  <a:cubicBezTo>
                    <a:pt x="1648" y="16"/>
                    <a:pt x="1553" y="111"/>
                    <a:pt x="1553" y="238"/>
                  </a:cubicBezTo>
                  <a:lnTo>
                    <a:pt x="1553" y="333"/>
                  </a:lnTo>
                  <a:cubicBezTo>
                    <a:pt x="1395" y="143"/>
                    <a:pt x="1205" y="0"/>
                    <a:pt x="87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5">
              <a:extLst>
                <a:ext uri="{FF2B5EF4-FFF2-40B4-BE49-F238E27FC236}">
                  <a16:creationId xmlns:a16="http://schemas.microsoft.com/office/drawing/2014/main" id="{639E58FA-C903-5E4A-BC34-74C126AA0BD4}"/>
                </a:ext>
              </a:extLst>
            </p:cNvPr>
            <p:cNvSpPr/>
            <p:nvPr/>
          </p:nvSpPr>
          <p:spPr>
            <a:xfrm>
              <a:off x="2485739" y="2683662"/>
              <a:ext cx="126027" cy="124521"/>
            </a:xfrm>
            <a:custGeom>
              <a:avLst/>
              <a:gdLst/>
              <a:ahLst/>
              <a:cxnLst/>
              <a:rect l="l" t="t" r="r" b="b"/>
              <a:pathLst>
                <a:path w="2679" h="2647" extrusionOk="0">
                  <a:moveTo>
                    <a:pt x="1331" y="412"/>
                  </a:moveTo>
                  <a:cubicBezTo>
                    <a:pt x="1838" y="412"/>
                    <a:pt x="2203" y="824"/>
                    <a:pt x="2203" y="1315"/>
                  </a:cubicBezTo>
                  <a:lnTo>
                    <a:pt x="2203" y="1331"/>
                  </a:lnTo>
                  <a:cubicBezTo>
                    <a:pt x="2203" y="1822"/>
                    <a:pt x="1854" y="2234"/>
                    <a:pt x="1347" y="2234"/>
                  </a:cubicBezTo>
                  <a:cubicBezTo>
                    <a:pt x="840" y="2234"/>
                    <a:pt x="476" y="1822"/>
                    <a:pt x="476" y="1315"/>
                  </a:cubicBezTo>
                  <a:cubicBezTo>
                    <a:pt x="476" y="824"/>
                    <a:pt x="825" y="412"/>
                    <a:pt x="1331" y="412"/>
                  </a:cubicBezTo>
                  <a:close/>
                  <a:moveTo>
                    <a:pt x="1347" y="0"/>
                  </a:moveTo>
                  <a:cubicBezTo>
                    <a:pt x="555" y="0"/>
                    <a:pt x="1" y="602"/>
                    <a:pt x="1" y="1315"/>
                  </a:cubicBezTo>
                  <a:lnTo>
                    <a:pt x="1" y="1331"/>
                  </a:lnTo>
                  <a:cubicBezTo>
                    <a:pt x="1" y="2044"/>
                    <a:pt x="555" y="2646"/>
                    <a:pt x="1331" y="2646"/>
                  </a:cubicBezTo>
                  <a:cubicBezTo>
                    <a:pt x="2124" y="2646"/>
                    <a:pt x="2678" y="2044"/>
                    <a:pt x="2678" y="1315"/>
                  </a:cubicBezTo>
                  <a:cubicBezTo>
                    <a:pt x="2678" y="602"/>
                    <a:pt x="2124" y="0"/>
                    <a:pt x="134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5">
              <a:extLst>
                <a:ext uri="{FF2B5EF4-FFF2-40B4-BE49-F238E27FC236}">
                  <a16:creationId xmlns:a16="http://schemas.microsoft.com/office/drawing/2014/main" id="{03A752D5-40B8-9B45-BD60-5C86652EE229}"/>
                </a:ext>
              </a:extLst>
            </p:cNvPr>
            <p:cNvSpPr/>
            <p:nvPr/>
          </p:nvSpPr>
          <p:spPr>
            <a:xfrm>
              <a:off x="2625878" y="2713487"/>
              <a:ext cx="81242" cy="93191"/>
            </a:xfrm>
            <a:custGeom>
              <a:avLst/>
              <a:gdLst/>
              <a:ahLst/>
              <a:cxnLst/>
              <a:rect l="l" t="t" r="r" b="b"/>
              <a:pathLst>
                <a:path w="1727" h="1981" extrusionOk="0">
                  <a:moveTo>
                    <a:pt x="1046" y="0"/>
                  </a:moveTo>
                  <a:cubicBezTo>
                    <a:pt x="745" y="0"/>
                    <a:pt x="570"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1" y="396"/>
                  </a:cubicBezTo>
                  <a:cubicBezTo>
                    <a:pt x="1141" y="396"/>
                    <a:pt x="1283" y="570"/>
                    <a:pt x="1283" y="871"/>
                  </a:cubicBezTo>
                  <a:lnTo>
                    <a:pt x="1283" y="1759"/>
                  </a:lnTo>
                  <a:cubicBezTo>
                    <a:pt x="1283" y="1885"/>
                    <a:pt x="1394" y="1980"/>
                    <a:pt x="1505" y="1980"/>
                  </a:cubicBezTo>
                  <a:cubicBezTo>
                    <a:pt x="1632" y="1980"/>
                    <a:pt x="1727" y="1885"/>
                    <a:pt x="1727" y="1759"/>
                  </a:cubicBezTo>
                  <a:lnTo>
                    <a:pt x="1727" y="729"/>
                  </a:lnTo>
                  <a:cubicBezTo>
                    <a:pt x="1727" y="285"/>
                    <a:pt x="1473"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5">
              <a:extLst>
                <a:ext uri="{FF2B5EF4-FFF2-40B4-BE49-F238E27FC236}">
                  <a16:creationId xmlns:a16="http://schemas.microsoft.com/office/drawing/2014/main" id="{91E60272-9B00-4A49-95B5-234B3A593A1E}"/>
                </a:ext>
              </a:extLst>
            </p:cNvPr>
            <p:cNvSpPr/>
            <p:nvPr/>
          </p:nvSpPr>
          <p:spPr>
            <a:xfrm>
              <a:off x="2719022" y="2713487"/>
              <a:ext cx="87217" cy="94697"/>
            </a:xfrm>
            <a:custGeom>
              <a:avLst/>
              <a:gdLst/>
              <a:ahLst/>
              <a:cxnLst/>
              <a:rect l="l" t="t" r="r" b="b"/>
              <a:pathLst>
                <a:path w="1854" h="2013" extrusionOk="0">
                  <a:moveTo>
                    <a:pt x="935" y="364"/>
                  </a:moveTo>
                  <a:cubicBezTo>
                    <a:pt x="1220" y="364"/>
                    <a:pt x="1395" y="586"/>
                    <a:pt x="1426" y="871"/>
                  </a:cubicBezTo>
                  <a:lnTo>
                    <a:pt x="428" y="871"/>
                  </a:lnTo>
                  <a:cubicBezTo>
                    <a:pt x="476" y="570"/>
                    <a:pt x="666" y="364"/>
                    <a:pt x="935" y="364"/>
                  </a:cubicBezTo>
                  <a:close/>
                  <a:moveTo>
                    <a:pt x="935" y="0"/>
                  </a:moveTo>
                  <a:cubicBezTo>
                    <a:pt x="381" y="0"/>
                    <a:pt x="0" y="444"/>
                    <a:pt x="0" y="998"/>
                  </a:cubicBezTo>
                  <a:lnTo>
                    <a:pt x="0" y="1014"/>
                  </a:lnTo>
                  <a:cubicBezTo>
                    <a:pt x="0" y="1600"/>
                    <a:pt x="428" y="2012"/>
                    <a:pt x="983" y="2012"/>
                  </a:cubicBezTo>
                  <a:cubicBezTo>
                    <a:pt x="1284" y="2012"/>
                    <a:pt x="1505" y="1917"/>
                    <a:pt x="1680" y="1759"/>
                  </a:cubicBezTo>
                  <a:cubicBezTo>
                    <a:pt x="1711" y="1727"/>
                    <a:pt x="1727" y="1679"/>
                    <a:pt x="1727" y="1616"/>
                  </a:cubicBezTo>
                  <a:cubicBezTo>
                    <a:pt x="1727" y="1521"/>
                    <a:pt x="1664" y="1442"/>
                    <a:pt x="1553" y="1442"/>
                  </a:cubicBezTo>
                  <a:cubicBezTo>
                    <a:pt x="1505" y="1442"/>
                    <a:pt x="1474" y="1458"/>
                    <a:pt x="1442" y="1473"/>
                  </a:cubicBezTo>
                  <a:cubicBezTo>
                    <a:pt x="1315" y="1584"/>
                    <a:pt x="1173" y="1648"/>
                    <a:pt x="983" y="1648"/>
                  </a:cubicBezTo>
                  <a:cubicBezTo>
                    <a:pt x="713" y="1648"/>
                    <a:pt x="476" y="1473"/>
                    <a:pt x="428" y="1157"/>
                  </a:cubicBezTo>
                  <a:lnTo>
                    <a:pt x="1648" y="1157"/>
                  </a:lnTo>
                  <a:cubicBezTo>
                    <a:pt x="1759" y="1157"/>
                    <a:pt x="1854" y="1077"/>
                    <a:pt x="1854" y="951"/>
                  </a:cubicBezTo>
                  <a:cubicBezTo>
                    <a:pt x="1854" y="507"/>
                    <a:pt x="1553" y="0"/>
                    <a:pt x="9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5">
              <a:extLst>
                <a:ext uri="{FF2B5EF4-FFF2-40B4-BE49-F238E27FC236}">
                  <a16:creationId xmlns:a16="http://schemas.microsoft.com/office/drawing/2014/main" id="{CCBF3B0F-92BC-1F49-AACD-AD44BFD344B6}"/>
                </a:ext>
              </a:extLst>
            </p:cNvPr>
            <p:cNvSpPr/>
            <p:nvPr/>
          </p:nvSpPr>
          <p:spPr>
            <a:xfrm>
              <a:off x="2864337" y="2685873"/>
              <a:ext cx="92486" cy="120805"/>
            </a:xfrm>
            <a:custGeom>
              <a:avLst/>
              <a:gdLst/>
              <a:ahLst/>
              <a:cxnLst/>
              <a:rect l="l" t="t" r="r" b="b"/>
              <a:pathLst>
                <a:path w="1966" h="2568" extrusionOk="0">
                  <a:moveTo>
                    <a:pt x="967" y="413"/>
                  </a:moveTo>
                  <a:cubicBezTo>
                    <a:pt x="1300" y="413"/>
                    <a:pt x="1522" y="571"/>
                    <a:pt x="1522" y="856"/>
                  </a:cubicBezTo>
                  <a:lnTo>
                    <a:pt x="1522" y="872"/>
                  </a:lnTo>
                  <a:cubicBezTo>
                    <a:pt x="1522" y="1142"/>
                    <a:pt x="1300" y="1332"/>
                    <a:pt x="967" y="1332"/>
                  </a:cubicBezTo>
                  <a:lnTo>
                    <a:pt x="444" y="1332"/>
                  </a:lnTo>
                  <a:lnTo>
                    <a:pt x="444" y="413"/>
                  </a:lnTo>
                  <a:close/>
                  <a:moveTo>
                    <a:pt x="222" y="1"/>
                  </a:moveTo>
                  <a:cubicBezTo>
                    <a:pt x="96" y="1"/>
                    <a:pt x="1" y="96"/>
                    <a:pt x="1" y="223"/>
                  </a:cubicBezTo>
                  <a:lnTo>
                    <a:pt x="1" y="2346"/>
                  </a:lnTo>
                  <a:cubicBezTo>
                    <a:pt x="1" y="2472"/>
                    <a:pt x="96" y="2567"/>
                    <a:pt x="222" y="2567"/>
                  </a:cubicBezTo>
                  <a:cubicBezTo>
                    <a:pt x="349" y="2567"/>
                    <a:pt x="444" y="2472"/>
                    <a:pt x="444" y="2346"/>
                  </a:cubicBezTo>
                  <a:lnTo>
                    <a:pt x="444" y="1728"/>
                  </a:lnTo>
                  <a:lnTo>
                    <a:pt x="951" y="1728"/>
                  </a:lnTo>
                  <a:cubicBezTo>
                    <a:pt x="1506" y="1728"/>
                    <a:pt x="1965" y="1427"/>
                    <a:pt x="1965" y="856"/>
                  </a:cubicBezTo>
                  <a:cubicBezTo>
                    <a:pt x="1965" y="334"/>
                    <a:pt x="1601" y="1"/>
                    <a:pt x="999"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5">
              <a:extLst>
                <a:ext uri="{FF2B5EF4-FFF2-40B4-BE49-F238E27FC236}">
                  <a16:creationId xmlns:a16="http://schemas.microsoft.com/office/drawing/2014/main" id="{10A97B82-2DFE-2E43-985D-528166B32CFD}"/>
                </a:ext>
              </a:extLst>
            </p:cNvPr>
            <p:cNvSpPr/>
            <p:nvPr/>
          </p:nvSpPr>
          <p:spPr>
            <a:xfrm>
              <a:off x="2968677" y="2679946"/>
              <a:ext cx="20934" cy="126732"/>
            </a:xfrm>
            <a:custGeom>
              <a:avLst/>
              <a:gdLst/>
              <a:ahLst/>
              <a:cxnLst/>
              <a:rect l="l" t="t" r="r" b="b"/>
              <a:pathLst>
                <a:path w="445" h="2694" extrusionOk="0">
                  <a:moveTo>
                    <a:pt x="222" y="0"/>
                  </a:moveTo>
                  <a:cubicBezTo>
                    <a:pt x="96" y="0"/>
                    <a:pt x="1" y="95"/>
                    <a:pt x="1" y="222"/>
                  </a:cubicBezTo>
                  <a:lnTo>
                    <a:pt x="1" y="2472"/>
                  </a:lnTo>
                  <a:cubicBezTo>
                    <a:pt x="1" y="2598"/>
                    <a:pt x="96" y="2693"/>
                    <a:pt x="222" y="2693"/>
                  </a:cubicBezTo>
                  <a:cubicBezTo>
                    <a:pt x="349" y="2693"/>
                    <a:pt x="444" y="2598"/>
                    <a:pt x="444" y="2472"/>
                  </a:cubicBezTo>
                  <a:lnTo>
                    <a:pt x="444" y="222"/>
                  </a:lnTo>
                  <a:cubicBezTo>
                    <a:pt x="444" y="95"/>
                    <a:pt x="349" y="0"/>
                    <a:pt x="22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5">
              <a:extLst>
                <a:ext uri="{FF2B5EF4-FFF2-40B4-BE49-F238E27FC236}">
                  <a16:creationId xmlns:a16="http://schemas.microsoft.com/office/drawing/2014/main" id="{5B476217-D473-2642-B9EE-8FE3CAFD7EE5}"/>
                </a:ext>
              </a:extLst>
            </p:cNvPr>
            <p:cNvSpPr/>
            <p:nvPr/>
          </p:nvSpPr>
          <p:spPr>
            <a:xfrm>
              <a:off x="3002218" y="2714193"/>
              <a:ext cx="82042" cy="93238"/>
            </a:xfrm>
            <a:custGeom>
              <a:avLst/>
              <a:gdLst/>
              <a:ahLst/>
              <a:cxnLst/>
              <a:rect l="l" t="t" r="r" b="b"/>
              <a:pathLst>
                <a:path w="1744" h="1982" extrusionOk="0">
                  <a:moveTo>
                    <a:pt x="872" y="1047"/>
                  </a:moveTo>
                  <a:cubicBezTo>
                    <a:pt x="1062" y="1047"/>
                    <a:pt x="1205" y="1078"/>
                    <a:pt x="1315" y="1126"/>
                  </a:cubicBezTo>
                  <a:lnTo>
                    <a:pt x="1315" y="1253"/>
                  </a:lnTo>
                  <a:cubicBezTo>
                    <a:pt x="1315" y="1506"/>
                    <a:pt x="1094" y="1664"/>
                    <a:pt x="809" y="1664"/>
                  </a:cubicBezTo>
                  <a:cubicBezTo>
                    <a:pt x="587" y="1664"/>
                    <a:pt x="428" y="1569"/>
                    <a:pt x="428" y="1379"/>
                  </a:cubicBezTo>
                  <a:lnTo>
                    <a:pt x="428" y="1363"/>
                  </a:lnTo>
                  <a:cubicBezTo>
                    <a:pt x="428" y="1173"/>
                    <a:pt x="603" y="1047"/>
                    <a:pt x="872" y="1047"/>
                  </a:cubicBezTo>
                  <a:close/>
                  <a:moveTo>
                    <a:pt x="888" y="1"/>
                  </a:moveTo>
                  <a:cubicBezTo>
                    <a:pt x="634" y="1"/>
                    <a:pt x="460" y="48"/>
                    <a:pt x="270" y="112"/>
                  </a:cubicBezTo>
                  <a:cubicBezTo>
                    <a:pt x="207" y="144"/>
                    <a:pt x="143" y="207"/>
                    <a:pt x="143" y="286"/>
                  </a:cubicBezTo>
                  <a:cubicBezTo>
                    <a:pt x="143" y="381"/>
                    <a:pt x="238" y="476"/>
                    <a:pt x="333" y="476"/>
                  </a:cubicBezTo>
                  <a:cubicBezTo>
                    <a:pt x="365" y="476"/>
                    <a:pt x="381" y="460"/>
                    <a:pt x="412" y="460"/>
                  </a:cubicBezTo>
                  <a:cubicBezTo>
                    <a:pt x="523" y="413"/>
                    <a:pt x="666" y="381"/>
                    <a:pt x="840" y="381"/>
                  </a:cubicBezTo>
                  <a:cubicBezTo>
                    <a:pt x="1141" y="381"/>
                    <a:pt x="1315" y="524"/>
                    <a:pt x="1315" y="793"/>
                  </a:cubicBezTo>
                  <a:lnTo>
                    <a:pt x="1315" y="841"/>
                  </a:lnTo>
                  <a:cubicBezTo>
                    <a:pt x="1157" y="793"/>
                    <a:pt x="1014" y="761"/>
                    <a:pt x="793" y="761"/>
                  </a:cubicBezTo>
                  <a:cubicBezTo>
                    <a:pt x="317" y="761"/>
                    <a:pt x="1" y="967"/>
                    <a:pt x="1" y="1395"/>
                  </a:cubicBezTo>
                  <a:cubicBezTo>
                    <a:pt x="1" y="1775"/>
                    <a:pt x="317" y="1981"/>
                    <a:pt x="682" y="1981"/>
                  </a:cubicBezTo>
                  <a:cubicBezTo>
                    <a:pt x="967" y="1981"/>
                    <a:pt x="1173" y="1870"/>
                    <a:pt x="1300" y="1712"/>
                  </a:cubicBezTo>
                  <a:lnTo>
                    <a:pt x="1300" y="1775"/>
                  </a:lnTo>
                  <a:cubicBezTo>
                    <a:pt x="1300" y="1886"/>
                    <a:pt x="1395" y="1965"/>
                    <a:pt x="1521" y="1965"/>
                  </a:cubicBezTo>
                  <a:cubicBezTo>
                    <a:pt x="1648" y="1965"/>
                    <a:pt x="1743" y="1870"/>
                    <a:pt x="1743" y="1759"/>
                  </a:cubicBezTo>
                  <a:lnTo>
                    <a:pt x="1743" y="809"/>
                  </a:lnTo>
                  <a:cubicBezTo>
                    <a:pt x="1743" y="555"/>
                    <a:pt x="1664" y="349"/>
                    <a:pt x="1521" y="207"/>
                  </a:cubicBezTo>
                  <a:cubicBezTo>
                    <a:pt x="1395" y="80"/>
                    <a:pt x="1173" y="1"/>
                    <a:pt x="888"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5">
              <a:extLst>
                <a:ext uri="{FF2B5EF4-FFF2-40B4-BE49-F238E27FC236}">
                  <a16:creationId xmlns:a16="http://schemas.microsoft.com/office/drawing/2014/main" id="{CCF867D8-BEDF-F84F-BCFD-F73C1BC0F288}"/>
                </a:ext>
              </a:extLst>
            </p:cNvPr>
            <p:cNvSpPr/>
            <p:nvPr/>
          </p:nvSpPr>
          <p:spPr>
            <a:xfrm>
              <a:off x="3090893" y="2689637"/>
              <a:ext cx="58944" cy="117794"/>
            </a:xfrm>
            <a:custGeom>
              <a:avLst/>
              <a:gdLst/>
              <a:ahLst/>
              <a:cxnLst/>
              <a:rect l="l" t="t" r="r" b="b"/>
              <a:pathLst>
                <a:path w="1253" h="2504" extrusionOk="0">
                  <a:moveTo>
                    <a:pt x="492" y="0"/>
                  </a:moveTo>
                  <a:cubicBezTo>
                    <a:pt x="365" y="0"/>
                    <a:pt x="270" y="95"/>
                    <a:pt x="270" y="222"/>
                  </a:cubicBezTo>
                  <a:lnTo>
                    <a:pt x="270" y="539"/>
                  </a:lnTo>
                  <a:lnTo>
                    <a:pt x="191" y="539"/>
                  </a:lnTo>
                  <a:cubicBezTo>
                    <a:pt x="96" y="539"/>
                    <a:pt x="1" y="634"/>
                    <a:pt x="1" y="729"/>
                  </a:cubicBezTo>
                  <a:cubicBezTo>
                    <a:pt x="1" y="840"/>
                    <a:pt x="96" y="919"/>
                    <a:pt x="191" y="919"/>
                  </a:cubicBezTo>
                  <a:lnTo>
                    <a:pt x="270" y="919"/>
                  </a:lnTo>
                  <a:lnTo>
                    <a:pt x="270" y="1933"/>
                  </a:lnTo>
                  <a:cubicBezTo>
                    <a:pt x="270" y="2361"/>
                    <a:pt x="508" y="2503"/>
                    <a:pt x="825" y="2503"/>
                  </a:cubicBezTo>
                  <a:cubicBezTo>
                    <a:pt x="936" y="2503"/>
                    <a:pt x="1031" y="2487"/>
                    <a:pt x="1126" y="2456"/>
                  </a:cubicBezTo>
                  <a:cubicBezTo>
                    <a:pt x="1189" y="2424"/>
                    <a:pt x="1237" y="2361"/>
                    <a:pt x="1237" y="2281"/>
                  </a:cubicBezTo>
                  <a:cubicBezTo>
                    <a:pt x="1237" y="2186"/>
                    <a:pt x="1157" y="2091"/>
                    <a:pt x="1062" y="2091"/>
                  </a:cubicBezTo>
                  <a:cubicBezTo>
                    <a:pt x="1046" y="2091"/>
                    <a:pt x="999" y="2107"/>
                    <a:pt x="951" y="2107"/>
                  </a:cubicBezTo>
                  <a:cubicBezTo>
                    <a:pt x="793" y="2107"/>
                    <a:pt x="714" y="2044"/>
                    <a:pt x="714" y="1870"/>
                  </a:cubicBezTo>
                  <a:lnTo>
                    <a:pt x="714" y="919"/>
                  </a:lnTo>
                  <a:lnTo>
                    <a:pt x="1062" y="919"/>
                  </a:lnTo>
                  <a:cubicBezTo>
                    <a:pt x="1157" y="919"/>
                    <a:pt x="1252" y="840"/>
                    <a:pt x="1252" y="729"/>
                  </a:cubicBezTo>
                  <a:cubicBezTo>
                    <a:pt x="1252" y="634"/>
                    <a:pt x="1157" y="539"/>
                    <a:pt x="1062" y="539"/>
                  </a:cubicBezTo>
                  <a:lnTo>
                    <a:pt x="714" y="539"/>
                  </a:lnTo>
                  <a:lnTo>
                    <a:pt x="714" y="222"/>
                  </a:lnTo>
                  <a:cubicBezTo>
                    <a:pt x="714" y="95"/>
                    <a:pt x="619" y="0"/>
                    <a:pt x="49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5">
              <a:extLst>
                <a:ext uri="{FF2B5EF4-FFF2-40B4-BE49-F238E27FC236}">
                  <a16:creationId xmlns:a16="http://schemas.microsoft.com/office/drawing/2014/main" id="{EA126818-2A56-B248-9330-3B54EC9E4DAD}"/>
                </a:ext>
              </a:extLst>
            </p:cNvPr>
            <p:cNvSpPr/>
            <p:nvPr/>
          </p:nvSpPr>
          <p:spPr>
            <a:xfrm>
              <a:off x="3153507" y="2679946"/>
              <a:ext cx="58192" cy="126732"/>
            </a:xfrm>
            <a:custGeom>
              <a:avLst/>
              <a:gdLst/>
              <a:ahLst/>
              <a:cxnLst/>
              <a:rect l="l" t="t" r="r" b="b"/>
              <a:pathLst>
                <a:path w="1237" h="2694" extrusionOk="0">
                  <a:moveTo>
                    <a:pt x="856" y="0"/>
                  </a:moveTo>
                  <a:cubicBezTo>
                    <a:pt x="666" y="0"/>
                    <a:pt x="523" y="48"/>
                    <a:pt x="412" y="143"/>
                  </a:cubicBezTo>
                  <a:cubicBezTo>
                    <a:pt x="317" y="254"/>
                    <a:pt x="270" y="412"/>
                    <a:pt x="270" y="618"/>
                  </a:cubicBezTo>
                  <a:lnTo>
                    <a:pt x="270" y="761"/>
                  </a:lnTo>
                  <a:lnTo>
                    <a:pt x="191" y="761"/>
                  </a:lnTo>
                  <a:cubicBezTo>
                    <a:pt x="80" y="761"/>
                    <a:pt x="1" y="840"/>
                    <a:pt x="1" y="951"/>
                  </a:cubicBezTo>
                  <a:cubicBezTo>
                    <a:pt x="1" y="1046"/>
                    <a:pt x="80" y="1125"/>
                    <a:pt x="191" y="1125"/>
                  </a:cubicBezTo>
                  <a:lnTo>
                    <a:pt x="270" y="1125"/>
                  </a:lnTo>
                  <a:lnTo>
                    <a:pt x="270" y="2472"/>
                  </a:lnTo>
                  <a:cubicBezTo>
                    <a:pt x="270" y="2598"/>
                    <a:pt x="365" y="2693"/>
                    <a:pt x="476" y="2693"/>
                  </a:cubicBezTo>
                  <a:cubicBezTo>
                    <a:pt x="603" y="2693"/>
                    <a:pt x="698" y="2598"/>
                    <a:pt x="698" y="2472"/>
                  </a:cubicBezTo>
                  <a:lnTo>
                    <a:pt x="698" y="1125"/>
                  </a:lnTo>
                  <a:lnTo>
                    <a:pt x="1046" y="1125"/>
                  </a:lnTo>
                  <a:cubicBezTo>
                    <a:pt x="1141" y="1125"/>
                    <a:pt x="1220" y="1046"/>
                    <a:pt x="1220" y="951"/>
                  </a:cubicBezTo>
                  <a:cubicBezTo>
                    <a:pt x="1220" y="840"/>
                    <a:pt x="1141" y="761"/>
                    <a:pt x="1046" y="761"/>
                  </a:cubicBezTo>
                  <a:lnTo>
                    <a:pt x="698" y="761"/>
                  </a:lnTo>
                  <a:lnTo>
                    <a:pt x="698" y="666"/>
                  </a:lnTo>
                  <a:cubicBezTo>
                    <a:pt x="698" y="460"/>
                    <a:pt x="777" y="365"/>
                    <a:pt x="951" y="365"/>
                  </a:cubicBezTo>
                  <a:cubicBezTo>
                    <a:pt x="983" y="365"/>
                    <a:pt x="1015" y="380"/>
                    <a:pt x="1046" y="380"/>
                  </a:cubicBezTo>
                  <a:cubicBezTo>
                    <a:pt x="1141" y="380"/>
                    <a:pt x="1236" y="301"/>
                    <a:pt x="1236" y="190"/>
                  </a:cubicBezTo>
                  <a:cubicBezTo>
                    <a:pt x="1236" y="95"/>
                    <a:pt x="1157" y="16"/>
                    <a:pt x="1078" y="16"/>
                  </a:cubicBezTo>
                  <a:cubicBezTo>
                    <a:pt x="1015" y="0"/>
                    <a:pt x="935" y="0"/>
                    <a:pt x="85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5">
              <a:extLst>
                <a:ext uri="{FF2B5EF4-FFF2-40B4-BE49-F238E27FC236}">
                  <a16:creationId xmlns:a16="http://schemas.microsoft.com/office/drawing/2014/main" id="{B6D5D2AC-97A5-F04F-B56A-DC6611454521}"/>
                </a:ext>
              </a:extLst>
            </p:cNvPr>
            <p:cNvSpPr/>
            <p:nvPr/>
          </p:nvSpPr>
          <p:spPr>
            <a:xfrm>
              <a:off x="3210146" y="2713487"/>
              <a:ext cx="96955" cy="94697"/>
            </a:xfrm>
            <a:custGeom>
              <a:avLst/>
              <a:gdLst/>
              <a:ahLst/>
              <a:cxnLst/>
              <a:rect l="l" t="t" r="r" b="b"/>
              <a:pathLst>
                <a:path w="2061" h="2013" extrusionOk="0">
                  <a:moveTo>
                    <a:pt x="1030" y="380"/>
                  </a:moveTo>
                  <a:cubicBezTo>
                    <a:pt x="1379" y="380"/>
                    <a:pt x="1617" y="665"/>
                    <a:pt x="1617" y="998"/>
                  </a:cubicBezTo>
                  <a:lnTo>
                    <a:pt x="1617" y="1014"/>
                  </a:lnTo>
                  <a:cubicBezTo>
                    <a:pt x="1617" y="1347"/>
                    <a:pt x="1395" y="1616"/>
                    <a:pt x="1030" y="1616"/>
                  </a:cubicBezTo>
                  <a:cubicBezTo>
                    <a:pt x="698" y="1616"/>
                    <a:pt x="444" y="1347"/>
                    <a:pt x="444" y="998"/>
                  </a:cubicBezTo>
                  <a:cubicBezTo>
                    <a:pt x="444" y="665"/>
                    <a:pt x="682" y="380"/>
                    <a:pt x="1030" y="380"/>
                  </a:cubicBezTo>
                  <a:close/>
                  <a:moveTo>
                    <a:pt x="1030" y="0"/>
                  </a:moveTo>
                  <a:cubicBezTo>
                    <a:pt x="444" y="0"/>
                    <a:pt x="1" y="460"/>
                    <a:pt x="1" y="998"/>
                  </a:cubicBezTo>
                  <a:lnTo>
                    <a:pt x="1" y="1014"/>
                  </a:lnTo>
                  <a:cubicBezTo>
                    <a:pt x="1" y="1553"/>
                    <a:pt x="444" y="2012"/>
                    <a:pt x="1030" y="2012"/>
                  </a:cubicBezTo>
                  <a:cubicBezTo>
                    <a:pt x="1617" y="2012"/>
                    <a:pt x="2060" y="1553"/>
                    <a:pt x="2060" y="998"/>
                  </a:cubicBezTo>
                  <a:cubicBezTo>
                    <a:pt x="2060" y="444"/>
                    <a:pt x="1632"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5">
              <a:extLst>
                <a:ext uri="{FF2B5EF4-FFF2-40B4-BE49-F238E27FC236}">
                  <a16:creationId xmlns:a16="http://schemas.microsoft.com/office/drawing/2014/main" id="{344AD9F3-0BFB-A647-BE89-5CF4F8CE8813}"/>
                </a:ext>
              </a:extLst>
            </p:cNvPr>
            <p:cNvSpPr/>
            <p:nvPr/>
          </p:nvSpPr>
          <p:spPr>
            <a:xfrm>
              <a:off x="3319708" y="2714193"/>
              <a:ext cx="53723" cy="92486"/>
            </a:xfrm>
            <a:custGeom>
              <a:avLst/>
              <a:gdLst/>
              <a:ahLst/>
              <a:cxnLst/>
              <a:rect l="l" t="t" r="r" b="b"/>
              <a:pathLst>
                <a:path w="1142" h="1966" extrusionOk="0">
                  <a:moveTo>
                    <a:pt x="222" y="1"/>
                  </a:moveTo>
                  <a:cubicBezTo>
                    <a:pt x="96" y="1"/>
                    <a:pt x="0" y="96"/>
                    <a:pt x="0" y="223"/>
                  </a:cubicBezTo>
                  <a:lnTo>
                    <a:pt x="0" y="1744"/>
                  </a:lnTo>
                  <a:cubicBezTo>
                    <a:pt x="0" y="1870"/>
                    <a:pt x="96" y="1965"/>
                    <a:pt x="222" y="1965"/>
                  </a:cubicBezTo>
                  <a:cubicBezTo>
                    <a:pt x="333" y="1965"/>
                    <a:pt x="444" y="1870"/>
                    <a:pt x="444" y="1744"/>
                  </a:cubicBezTo>
                  <a:lnTo>
                    <a:pt x="444" y="1173"/>
                  </a:lnTo>
                  <a:cubicBezTo>
                    <a:pt x="444" y="730"/>
                    <a:pt x="650" y="476"/>
                    <a:pt x="967" y="429"/>
                  </a:cubicBezTo>
                  <a:cubicBezTo>
                    <a:pt x="1062" y="413"/>
                    <a:pt x="1141" y="334"/>
                    <a:pt x="1141" y="223"/>
                  </a:cubicBezTo>
                  <a:cubicBezTo>
                    <a:pt x="1141" y="96"/>
                    <a:pt x="1062" y="1"/>
                    <a:pt x="919" y="1"/>
                  </a:cubicBezTo>
                  <a:cubicBezTo>
                    <a:pt x="729" y="1"/>
                    <a:pt x="539" y="175"/>
                    <a:pt x="444" y="429"/>
                  </a:cubicBezTo>
                  <a:lnTo>
                    <a:pt x="444" y="223"/>
                  </a:lnTo>
                  <a:cubicBezTo>
                    <a:pt x="444" y="96"/>
                    <a:pt x="333"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5">
              <a:extLst>
                <a:ext uri="{FF2B5EF4-FFF2-40B4-BE49-F238E27FC236}">
                  <a16:creationId xmlns:a16="http://schemas.microsoft.com/office/drawing/2014/main" id="{9E48883B-D63D-C640-85B8-E767CB358D63}"/>
                </a:ext>
              </a:extLst>
            </p:cNvPr>
            <p:cNvSpPr/>
            <p:nvPr/>
          </p:nvSpPr>
          <p:spPr>
            <a:xfrm>
              <a:off x="3381569" y="2713487"/>
              <a:ext cx="137929" cy="93191"/>
            </a:xfrm>
            <a:custGeom>
              <a:avLst/>
              <a:gdLst/>
              <a:ahLst/>
              <a:cxnLst/>
              <a:rect l="l" t="t" r="r" b="b"/>
              <a:pathLst>
                <a:path w="2932" h="1981" extrusionOk="0">
                  <a:moveTo>
                    <a:pt x="1030"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111" y="1980"/>
                    <a:pt x="222" y="1980"/>
                  </a:cubicBezTo>
                  <a:cubicBezTo>
                    <a:pt x="349" y="1980"/>
                    <a:pt x="444" y="1885"/>
                    <a:pt x="444" y="1759"/>
                  </a:cubicBezTo>
                  <a:lnTo>
                    <a:pt x="444" y="871"/>
                  </a:lnTo>
                  <a:cubicBezTo>
                    <a:pt x="444" y="586"/>
                    <a:pt x="618" y="396"/>
                    <a:pt x="856" y="396"/>
                  </a:cubicBezTo>
                  <a:cubicBezTo>
                    <a:pt x="1109" y="396"/>
                    <a:pt x="1252" y="570"/>
                    <a:pt x="1252" y="871"/>
                  </a:cubicBezTo>
                  <a:lnTo>
                    <a:pt x="1252" y="1759"/>
                  </a:lnTo>
                  <a:cubicBezTo>
                    <a:pt x="1252" y="1885"/>
                    <a:pt x="1347" y="1980"/>
                    <a:pt x="1474" y="1980"/>
                  </a:cubicBezTo>
                  <a:cubicBezTo>
                    <a:pt x="1585" y="1980"/>
                    <a:pt x="1696" y="1885"/>
                    <a:pt x="1696" y="1759"/>
                  </a:cubicBezTo>
                  <a:lnTo>
                    <a:pt x="1696" y="871"/>
                  </a:lnTo>
                  <a:cubicBezTo>
                    <a:pt x="1696" y="570"/>
                    <a:pt x="1854" y="396"/>
                    <a:pt x="2107" y="396"/>
                  </a:cubicBezTo>
                  <a:cubicBezTo>
                    <a:pt x="2345" y="396"/>
                    <a:pt x="2488" y="570"/>
                    <a:pt x="2488" y="871"/>
                  </a:cubicBezTo>
                  <a:lnTo>
                    <a:pt x="2488" y="1759"/>
                  </a:lnTo>
                  <a:cubicBezTo>
                    <a:pt x="2488" y="1885"/>
                    <a:pt x="2583" y="1980"/>
                    <a:pt x="2709" y="1980"/>
                  </a:cubicBezTo>
                  <a:cubicBezTo>
                    <a:pt x="2836" y="1980"/>
                    <a:pt x="2931" y="1885"/>
                    <a:pt x="2931" y="1759"/>
                  </a:cubicBezTo>
                  <a:lnTo>
                    <a:pt x="2931" y="729"/>
                  </a:lnTo>
                  <a:cubicBezTo>
                    <a:pt x="2931" y="269"/>
                    <a:pt x="2678" y="0"/>
                    <a:pt x="2266" y="0"/>
                  </a:cubicBezTo>
                  <a:cubicBezTo>
                    <a:pt x="1965" y="0"/>
                    <a:pt x="1759" y="127"/>
                    <a:pt x="1616" y="333"/>
                  </a:cubicBezTo>
                  <a:cubicBezTo>
                    <a:pt x="1505" y="127"/>
                    <a:pt x="1315"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5">
              <a:extLst>
                <a:ext uri="{FF2B5EF4-FFF2-40B4-BE49-F238E27FC236}">
                  <a16:creationId xmlns:a16="http://schemas.microsoft.com/office/drawing/2014/main" id="{76C04A2E-72E6-A54D-8BB7-7D45288E0C4B}"/>
                </a:ext>
              </a:extLst>
            </p:cNvPr>
            <p:cNvSpPr/>
            <p:nvPr/>
          </p:nvSpPr>
          <p:spPr>
            <a:xfrm>
              <a:off x="3883136" y="2713487"/>
              <a:ext cx="14207" cy="14207"/>
            </a:xfrm>
            <a:custGeom>
              <a:avLst/>
              <a:gdLst/>
              <a:ahLst/>
              <a:cxnLst/>
              <a:rect l="l" t="t" r="r" b="b"/>
              <a:pathLst>
                <a:path w="302" h="302" extrusionOk="0">
                  <a:moveTo>
                    <a:pt x="0" y="0"/>
                  </a:moveTo>
                  <a:lnTo>
                    <a:pt x="0" y="301"/>
                  </a:lnTo>
                  <a:lnTo>
                    <a:pt x="301" y="301"/>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5">
              <a:extLst>
                <a:ext uri="{FF2B5EF4-FFF2-40B4-BE49-F238E27FC236}">
                  <a16:creationId xmlns:a16="http://schemas.microsoft.com/office/drawing/2014/main" id="{3AAE9AF4-FB21-3847-9452-69F9F013D9E8}"/>
                </a:ext>
              </a:extLst>
            </p:cNvPr>
            <p:cNvSpPr/>
            <p:nvPr/>
          </p:nvSpPr>
          <p:spPr>
            <a:xfrm>
              <a:off x="3883136" y="2737338"/>
              <a:ext cx="14207" cy="68588"/>
            </a:xfrm>
            <a:custGeom>
              <a:avLst/>
              <a:gdLst/>
              <a:ahLst/>
              <a:cxnLst/>
              <a:rect l="l" t="t" r="r" b="b"/>
              <a:pathLst>
                <a:path w="302" h="1458" extrusionOk="0">
                  <a:moveTo>
                    <a:pt x="0" y="0"/>
                  </a:moveTo>
                  <a:lnTo>
                    <a:pt x="0" y="1458"/>
                  </a:lnTo>
                  <a:lnTo>
                    <a:pt x="301" y="1458"/>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5">
              <a:extLst>
                <a:ext uri="{FF2B5EF4-FFF2-40B4-BE49-F238E27FC236}">
                  <a16:creationId xmlns:a16="http://schemas.microsoft.com/office/drawing/2014/main" id="{333CB3B9-9768-1544-A338-C2A024A2D707}"/>
                </a:ext>
              </a:extLst>
            </p:cNvPr>
            <p:cNvSpPr/>
            <p:nvPr/>
          </p:nvSpPr>
          <p:spPr>
            <a:xfrm>
              <a:off x="3907739" y="2737338"/>
              <a:ext cx="71599" cy="70093"/>
            </a:xfrm>
            <a:custGeom>
              <a:avLst/>
              <a:gdLst/>
              <a:ahLst/>
              <a:cxnLst/>
              <a:rect l="l" t="t" r="r" b="b"/>
              <a:pathLst>
                <a:path w="1522" h="1490" extrusionOk="0">
                  <a:moveTo>
                    <a:pt x="0" y="0"/>
                  </a:moveTo>
                  <a:lnTo>
                    <a:pt x="0" y="222"/>
                  </a:lnTo>
                  <a:lnTo>
                    <a:pt x="143" y="222"/>
                  </a:lnTo>
                  <a:lnTo>
                    <a:pt x="491" y="1267"/>
                  </a:lnTo>
                  <a:cubicBezTo>
                    <a:pt x="555" y="1426"/>
                    <a:pt x="650" y="1489"/>
                    <a:pt x="792" y="1489"/>
                  </a:cubicBezTo>
                  <a:cubicBezTo>
                    <a:pt x="903" y="1489"/>
                    <a:pt x="1030" y="1458"/>
                    <a:pt x="1109" y="1267"/>
                  </a:cubicBezTo>
                  <a:lnTo>
                    <a:pt x="1521" y="0"/>
                  </a:lnTo>
                  <a:lnTo>
                    <a:pt x="1236" y="0"/>
                  </a:lnTo>
                  <a:lnTo>
                    <a:pt x="872" y="1172"/>
                  </a:lnTo>
                  <a:cubicBezTo>
                    <a:pt x="856" y="1220"/>
                    <a:pt x="840" y="1252"/>
                    <a:pt x="792" y="1252"/>
                  </a:cubicBezTo>
                  <a:cubicBezTo>
                    <a:pt x="761" y="1252"/>
                    <a:pt x="745" y="1220"/>
                    <a:pt x="729" y="1172"/>
                  </a:cubicBezTo>
                  <a:lnTo>
                    <a:pt x="365"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1;p35">
              <a:extLst>
                <a:ext uri="{FF2B5EF4-FFF2-40B4-BE49-F238E27FC236}">
                  <a16:creationId xmlns:a16="http://schemas.microsoft.com/office/drawing/2014/main" id="{D033B4E1-C6EB-6843-9C9D-2909E1146239}"/>
                </a:ext>
              </a:extLst>
            </p:cNvPr>
            <p:cNvSpPr/>
            <p:nvPr/>
          </p:nvSpPr>
          <p:spPr>
            <a:xfrm>
              <a:off x="3983007" y="2737338"/>
              <a:ext cx="62661" cy="70093"/>
            </a:xfrm>
            <a:custGeom>
              <a:avLst/>
              <a:gdLst/>
              <a:ahLst/>
              <a:cxnLst/>
              <a:rect l="l" t="t" r="r" b="b"/>
              <a:pathLst>
                <a:path w="1332" h="1490" extrusionOk="0">
                  <a:moveTo>
                    <a:pt x="666" y="254"/>
                  </a:moveTo>
                  <a:cubicBezTo>
                    <a:pt x="903" y="254"/>
                    <a:pt x="1046" y="428"/>
                    <a:pt x="1046" y="634"/>
                  </a:cubicBezTo>
                  <a:lnTo>
                    <a:pt x="1046" y="856"/>
                  </a:lnTo>
                  <a:cubicBezTo>
                    <a:pt x="1046" y="1077"/>
                    <a:pt x="903" y="1252"/>
                    <a:pt x="666" y="1252"/>
                  </a:cubicBezTo>
                  <a:cubicBezTo>
                    <a:pt x="428" y="1252"/>
                    <a:pt x="285" y="1077"/>
                    <a:pt x="285" y="856"/>
                  </a:cubicBezTo>
                  <a:lnTo>
                    <a:pt x="285" y="634"/>
                  </a:lnTo>
                  <a:cubicBezTo>
                    <a:pt x="285" y="428"/>
                    <a:pt x="428" y="254"/>
                    <a:pt x="666" y="254"/>
                  </a:cubicBezTo>
                  <a:close/>
                  <a:moveTo>
                    <a:pt x="666" y="0"/>
                  </a:moveTo>
                  <a:cubicBezTo>
                    <a:pt x="285" y="0"/>
                    <a:pt x="0" y="269"/>
                    <a:pt x="0" y="634"/>
                  </a:cubicBezTo>
                  <a:lnTo>
                    <a:pt x="0" y="856"/>
                  </a:lnTo>
                  <a:cubicBezTo>
                    <a:pt x="0" y="1236"/>
                    <a:pt x="285" y="1489"/>
                    <a:pt x="666" y="1489"/>
                  </a:cubicBezTo>
                  <a:cubicBezTo>
                    <a:pt x="1062" y="1489"/>
                    <a:pt x="1331" y="1236"/>
                    <a:pt x="1331" y="856"/>
                  </a:cubicBezTo>
                  <a:lnTo>
                    <a:pt x="1331" y="634"/>
                  </a:lnTo>
                  <a:cubicBezTo>
                    <a:pt x="1331" y="269"/>
                    <a:pt x="1062" y="0"/>
                    <a:pt x="66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2;p35">
              <a:extLst>
                <a:ext uri="{FF2B5EF4-FFF2-40B4-BE49-F238E27FC236}">
                  <a16:creationId xmlns:a16="http://schemas.microsoft.com/office/drawing/2014/main" id="{B883DC18-9DD4-4641-9167-69AF5CAF350F}"/>
                </a:ext>
              </a:extLst>
            </p:cNvPr>
            <p:cNvSpPr/>
            <p:nvPr/>
          </p:nvSpPr>
          <p:spPr>
            <a:xfrm>
              <a:off x="4102966" y="2736585"/>
              <a:ext cx="58944" cy="69341"/>
            </a:xfrm>
            <a:custGeom>
              <a:avLst/>
              <a:gdLst/>
              <a:ahLst/>
              <a:cxnLst/>
              <a:rect l="l" t="t" r="r" b="b"/>
              <a:pathLst>
                <a:path w="1253" h="1474" extrusionOk="0">
                  <a:moveTo>
                    <a:pt x="635" y="0"/>
                  </a:moveTo>
                  <a:cubicBezTo>
                    <a:pt x="239" y="0"/>
                    <a:pt x="1" y="254"/>
                    <a:pt x="1" y="650"/>
                  </a:cubicBezTo>
                  <a:lnTo>
                    <a:pt x="1" y="808"/>
                  </a:lnTo>
                  <a:cubicBezTo>
                    <a:pt x="1" y="1220"/>
                    <a:pt x="239" y="1474"/>
                    <a:pt x="635" y="1474"/>
                  </a:cubicBezTo>
                  <a:lnTo>
                    <a:pt x="761" y="1474"/>
                  </a:lnTo>
                  <a:lnTo>
                    <a:pt x="761" y="1220"/>
                  </a:lnTo>
                  <a:cubicBezTo>
                    <a:pt x="746" y="1220"/>
                    <a:pt x="650" y="1236"/>
                    <a:pt x="635" y="1236"/>
                  </a:cubicBezTo>
                  <a:cubicBezTo>
                    <a:pt x="429" y="1236"/>
                    <a:pt x="286" y="1062"/>
                    <a:pt x="286" y="808"/>
                  </a:cubicBezTo>
                  <a:lnTo>
                    <a:pt x="286" y="650"/>
                  </a:lnTo>
                  <a:cubicBezTo>
                    <a:pt x="286" y="412"/>
                    <a:pt x="429" y="238"/>
                    <a:pt x="635" y="238"/>
                  </a:cubicBezTo>
                  <a:cubicBezTo>
                    <a:pt x="746" y="238"/>
                    <a:pt x="888" y="254"/>
                    <a:pt x="936" y="254"/>
                  </a:cubicBezTo>
                  <a:lnTo>
                    <a:pt x="951" y="270"/>
                  </a:lnTo>
                  <a:lnTo>
                    <a:pt x="951" y="1474"/>
                  </a:lnTo>
                  <a:lnTo>
                    <a:pt x="1253" y="1474"/>
                  </a:lnTo>
                  <a:lnTo>
                    <a:pt x="1253" y="127"/>
                  </a:lnTo>
                  <a:cubicBezTo>
                    <a:pt x="1253" y="95"/>
                    <a:pt x="1253" y="79"/>
                    <a:pt x="1205" y="64"/>
                  </a:cubicBezTo>
                  <a:cubicBezTo>
                    <a:pt x="1047" y="32"/>
                    <a:pt x="809" y="0"/>
                    <a:pt x="6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3;p35">
              <a:extLst>
                <a:ext uri="{FF2B5EF4-FFF2-40B4-BE49-F238E27FC236}">
                  <a16:creationId xmlns:a16="http://schemas.microsoft.com/office/drawing/2014/main" id="{8E10CE4B-B9A2-4640-AA75-DCB63879E378}"/>
                </a:ext>
              </a:extLst>
            </p:cNvPr>
            <p:cNvSpPr/>
            <p:nvPr/>
          </p:nvSpPr>
          <p:spPr>
            <a:xfrm>
              <a:off x="4176023" y="2713487"/>
              <a:ext cx="14207" cy="92439"/>
            </a:xfrm>
            <a:custGeom>
              <a:avLst/>
              <a:gdLst/>
              <a:ahLst/>
              <a:cxnLst/>
              <a:rect l="l" t="t" r="r" b="b"/>
              <a:pathLst>
                <a:path w="302" h="1965" extrusionOk="0">
                  <a:moveTo>
                    <a:pt x="1" y="0"/>
                  </a:moveTo>
                  <a:lnTo>
                    <a:pt x="1" y="1965"/>
                  </a:lnTo>
                  <a:lnTo>
                    <a:pt x="302" y="1965"/>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4;p35">
              <a:extLst>
                <a:ext uri="{FF2B5EF4-FFF2-40B4-BE49-F238E27FC236}">
                  <a16:creationId xmlns:a16="http://schemas.microsoft.com/office/drawing/2014/main" id="{57DE3E83-A983-4940-A165-28018D26DED9}"/>
                </a:ext>
              </a:extLst>
            </p:cNvPr>
            <p:cNvSpPr/>
            <p:nvPr/>
          </p:nvSpPr>
          <p:spPr>
            <a:xfrm>
              <a:off x="3808621" y="2713487"/>
              <a:ext cx="62614" cy="92439"/>
            </a:xfrm>
            <a:custGeom>
              <a:avLst/>
              <a:gdLst/>
              <a:ahLst/>
              <a:cxnLst/>
              <a:rect l="l" t="t" r="r" b="b"/>
              <a:pathLst>
                <a:path w="1331" h="1965" extrusionOk="0">
                  <a:moveTo>
                    <a:pt x="0" y="0"/>
                  </a:moveTo>
                  <a:lnTo>
                    <a:pt x="0" y="1965"/>
                  </a:lnTo>
                  <a:lnTo>
                    <a:pt x="317" y="1965"/>
                  </a:lnTo>
                  <a:lnTo>
                    <a:pt x="317" y="285"/>
                  </a:lnTo>
                  <a:lnTo>
                    <a:pt x="602" y="285"/>
                  </a:lnTo>
                  <a:cubicBezTo>
                    <a:pt x="887" y="285"/>
                    <a:pt x="1014" y="396"/>
                    <a:pt x="1014" y="602"/>
                  </a:cubicBezTo>
                  <a:cubicBezTo>
                    <a:pt x="1014" y="618"/>
                    <a:pt x="1014" y="618"/>
                    <a:pt x="1014" y="634"/>
                  </a:cubicBezTo>
                  <a:cubicBezTo>
                    <a:pt x="1014" y="824"/>
                    <a:pt x="903" y="951"/>
                    <a:pt x="602" y="951"/>
                  </a:cubicBezTo>
                  <a:lnTo>
                    <a:pt x="523" y="951"/>
                  </a:lnTo>
                  <a:cubicBezTo>
                    <a:pt x="523" y="1030"/>
                    <a:pt x="523" y="1172"/>
                    <a:pt x="523" y="1220"/>
                  </a:cubicBezTo>
                  <a:lnTo>
                    <a:pt x="602" y="1220"/>
                  </a:lnTo>
                  <a:cubicBezTo>
                    <a:pt x="1030" y="1220"/>
                    <a:pt x="1331" y="1062"/>
                    <a:pt x="1331" y="634"/>
                  </a:cubicBezTo>
                  <a:cubicBezTo>
                    <a:pt x="1331" y="618"/>
                    <a:pt x="1331" y="618"/>
                    <a:pt x="1331" y="602"/>
                  </a:cubicBezTo>
                  <a:cubicBezTo>
                    <a:pt x="1331" y="174"/>
                    <a:pt x="1014" y="0"/>
                    <a:pt x="539"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5;p35">
              <a:extLst>
                <a:ext uri="{FF2B5EF4-FFF2-40B4-BE49-F238E27FC236}">
                  <a16:creationId xmlns:a16="http://schemas.microsoft.com/office/drawing/2014/main" id="{262A9BD1-D75A-C649-8F12-C7F1BCB035D1}"/>
                </a:ext>
              </a:extLst>
            </p:cNvPr>
            <p:cNvSpPr/>
            <p:nvPr/>
          </p:nvSpPr>
          <p:spPr>
            <a:xfrm>
              <a:off x="4056770" y="2723178"/>
              <a:ext cx="37305" cy="82748"/>
            </a:xfrm>
            <a:custGeom>
              <a:avLst/>
              <a:gdLst/>
              <a:ahLst/>
              <a:cxnLst/>
              <a:rect l="l" t="t" r="r" b="b"/>
              <a:pathLst>
                <a:path w="793" h="1759" extrusionOk="0">
                  <a:moveTo>
                    <a:pt x="302" y="0"/>
                  </a:moveTo>
                  <a:lnTo>
                    <a:pt x="1" y="32"/>
                  </a:lnTo>
                  <a:lnTo>
                    <a:pt x="1" y="1394"/>
                  </a:lnTo>
                  <a:cubicBezTo>
                    <a:pt x="1" y="1648"/>
                    <a:pt x="127" y="1759"/>
                    <a:pt x="413" y="1759"/>
                  </a:cubicBezTo>
                  <a:lnTo>
                    <a:pt x="793" y="1759"/>
                  </a:lnTo>
                  <a:lnTo>
                    <a:pt x="793" y="1521"/>
                  </a:lnTo>
                  <a:lnTo>
                    <a:pt x="508" y="1521"/>
                  </a:lnTo>
                  <a:cubicBezTo>
                    <a:pt x="397" y="1521"/>
                    <a:pt x="302" y="1521"/>
                    <a:pt x="302" y="1394"/>
                  </a:cubicBezTo>
                  <a:lnTo>
                    <a:pt x="302" y="539"/>
                  </a:lnTo>
                  <a:lnTo>
                    <a:pt x="793" y="539"/>
                  </a:lnTo>
                  <a:lnTo>
                    <a:pt x="793" y="301"/>
                  </a:lnTo>
                  <a:lnTo>
                    <a:pt x="302" y="301"/>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6;p35">
              <a:extLst>
                <a:ext uri="{FF2B5EF4-FFF2-40B4-BE49-F238E27FC236}">
                  <a16:creationId xmlns:a16="http://schemas.microsoft.com/office/drawing/2014/main" id="{218FAF96-8E51-C747-8321-F222A1BCCB54}"/>
                </a:ext>
              </a:extLst>
            </p:cNvPr>
            <p:cNvSpPr/>
            <p:nvPr/>
          </p:nvSpPr>
          <p:spPr>
            <a:xfrm>
              <a:off x="4196910" y="2793977"/>
              <a:ext cx="11949" cy="11949"/>
            </a:xfrm>
            <a:custGeom>
              <a:avLst/>
              <a:gdLst/>
              <a:ahLst/>
              <a:cxnLst/>
              <a:rect l="l" t="t" r="r" b="b"/>
              <a:pathLst>
                <a:path w="254" h="254" extrusionOk="0">
                  <a:moveTo>
                    <a:pt x="127" y="16"/>
                  </a:moveTo>
                  <a:cubicBezTo>
                    <a:pt x="174" y="16"/>
                    <a:pt x="222" y="63"/>
                    <a:pt x="222" y="127"/>
                  </a:cubicBezTo>
                  <a:cubicBezTo>
                    <a:pt x="222" y="190"/>
                    <a:pt x="174" y="238"/>
                    <a:pt x="127" y="238"/>
                  </a:cubicBezTo>
                  <a:cubicBezTo>
                    <a:pt x="63" y="238"/>
                    <a:pt x="16" y="190"/>
                    <a:pt x="16" y="127"/>
                  </a:cubicBezTo>
                  <a:cubicBezTo>
                    <a:pt x="16" y="63"/>
                    <a:pt x="63" y="16"/>
                    <a:pt x="127" y="16"/>
                  </a:cubicBezTo>
                  <a:close/>
                  <a:moveTo>
                    <a:pt x="127" y="0"/>
                  </a:moveTo>
                  <a:cubicBezTo>
                    <a:pt x="48" y="0"/>
                    <a:pt x="0" y="63"/>
                    <a:pt x="0" y="127"/>
                  </a:cubicBezTo>
                  <a:cubicBezTo>
                    <a:pt x="0" y="190"/>
                    <a:pt x="48" y="254"/>
                    <a:pt x="127" y="254"/>
                  </a:cubicBezTo>
                  <a:cubicBezTo>
                    <a:pt x="190" y="254"/>
                    <a:pt x="254" y="190"/>
                    <a:pt x="254" y="127"/>
                  </a:cubicBezTo>
                  <a:cubicBezTo>
                    <a:pt x="254" y="63"/>
                    <a:pt x="190" y="0"/>
                    <a:pt x="12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7;p35">
              <a:extLst>
                <a:ext uri="{FF2B5EF4-FFF2-40B4-BE49-F238E27FC236}">
                  <a16:creationId xmlns:a16="http://schemas.microsoft.com/office/drawing/2014/main" id="{2E469B81-9B09-254A-8205-D3E556C2C791}"/>
                </a:ext>
              </a:extLst>
            </p:cNvPr>
            <p:cNvSpPr/>
            <p:nvPr/>
          </p:nvSpPr>
          <p:spPr>
            <a:xfrm>
              <a:off x="4200626" y="2796941"/>
              <a:ext cx="4516" cy="6021"/>
            </a:xfrm>
            <a:custGeom>
              <a:avLst/>
              <a:gdLst/>
              <a:ahLst/>
              <a:cxnLst/>
              <a:rect l="l" t="t" r="r" b="b"/>
              <a:pathLst>
                <a:path w="96" h="128" extrusionOk="0">
                  <a:moveTo>
                    <a:pt x="0" y="0"/>
                  </a:moveTo>
                  <a:lnTo>
                    <a:pt x="0" y="127"/>
                  </a:lnTo>
                  <a:lnTo>
                    <a:pt x="16" y="127"/>
                  </a:lnTo>
                  <a:lnTo>
                    <a:pt x="16" y="80"/>
                  </a:lnTo>
                  <a:lnTo>
                    <a:pt x="48" y="80"/>
                  </a:lnTo>
                  <a:lnTo>
                    <a:pt x="80" y="127"/>
                  </a:lnTo>
                  <a:lnTo>
                    <a:pt x="95" y="127"/>
                  </a:lnTo>
                  <a:lnTo>
                    <a:pt x="64" y="80"/>
                  </a:lnTo>
                  <a:cubicBezTo>
                    <a:pt x="80" y="64"/>
                    <a:pt x="95" y="48"/>
                    <a:pt x="95" y="32"/>
                  </a:cubicBezTo>
                  <a:cubicBezTo>
                    <a:pt x="95" y="16"/>
                    <a:pt x="64" y="0"/>
                    <a:pt x="32" y="0"/>
                  </a:cubicBezTo>
                  <a:lnTo>
                    <a:pt x="32" y="0"/>
                  </a:lnTo>
                  <a:cubicBezTo>
                    <a:pt x="64" y="0"/>
                    <a:pt x="80" y="16"/>
                    <a:pt x="80" y="32"/>
                  </a:cubicBezTo>
                  <a:cubicBezTo>
                    <a:pt x="80" y="48"/>
                    <a:pt x="64" y="64"/>
                    <a:pt x="32" y="64"/>
                  </a:cubicBezTo>
                  <a:lnTo>
                    <a:pt x="16" y="64"/>
                  </a:lnTo>
                  <a:lnTo>
                    <a:pt x="16"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8;p35">
              <a:extLst>
                <a:ext uri="{FF2B5EF4-FFF2-40B4-BE49-F238E27FC236}">
                  <a16:creationId xmlns:a16="http://schemas.microsoft.com/office/drawing/2014/main" id="{E37246D4-537F-D74A-ACA2-7D580392464B}"/>
                </a:ext>
              </a:extLst>
            </p:cNvPr>
            <p:cNvSpPr/>
            <p:nvPr/>
          </p:nvSpPr>
          <p:spPr>
            <a:xfrm>
              <a:off x="3709502" y="2757425"/>
              <a:ext cx="32836" cy="49253"/>
            </a:xfrm>
            <a:custGeom>
              <a:avLst/>
              <a:gdLst/>
              <a:ahLst/>
              <a:cxnLst/>
              <a:rect l="l" t="t" r="r" b="b"/>
              <a:pathLst>
                <a:path w="698" h="1047" extrusionOk="0">
                  <a:moveTo>
                    <a:pt x="333" y="365"/>
                  </a:moveTo>
                  <a:cubicBezTo>
                    <a:pt x="491" y="365"/>
                    <a:pt x="586" y="492"/>
                    <a:pt x="586" y="650"/>
                  </a:cubicBezTo>
                  <a:cubicBezTo>
                    <a:pt x="586" y="825"/>
                    <a:pt x="491" y="951"/>
                    <a:pt x="333" y="951"/>
                  </a:cubicBezTo>
                  <a:cubicBezTo>
                    <a:pt x="254" y="951"/>
                    <a:pt x="159" y="888"/>
                    <a:pt x="111" y="825"/>
                  </a:cubicBezTo>
                  <a:lnTo>
                    <a:pt x="111" y="492"/>
                  </a:lnTo>
                  <a:cubicBezTo>
                    <a:pt x="159" y="429"/>
                    <a:pt x="254" y="365"/>
                    <a:pt x="333" y="365"/>
                  </a:cubicBezTo>
                  <a:close/>
                  <a:moveTo>
                    <a:pt x="0" y="1"/>
                  </a:moveTo>
                  <a:lnTo>
                    <a:pt x="0" y="1031"/>
                  </a:lnTo>
                  <a:lnTo>
                    <a:pt x="111" y="1031"/>
                  </a:lnTo>
                  <a:lnTo>
                    <a:pt x="111" y="920"/>
                  </a:lnTo>
                  <a:cubicBezTo>
                    <a:pt x="174" y="999"/>
                    <a:pt x="269" y="1046"/>
                    <a:pt x="364" y="1046"/>
                  </a:cubicBezTo>
                  <a:cubicBezTo>
                    <a:pt x="570" y="1046"/>
                    <a:pt x="697" y="904"/>
                    <a:pt x="697" y="650"/>
                  </a:cubicBezTo>
                  <a:cubicBezTo>
                    <a:pt x="697" y="429"/>
                    <a:pt x="570" y="270"/>
                    <a:pt x="364" y="270"/>
                  </a:cubicBezTo>
                  <a:cubicBezTo>
                    <a:pt x="269" y="270"/>
                    <a:pt x="174" y="318"/>
                    <a:pt x="111" y="397"/>
                  </a:cubicBezTo>
                  <a:lnTo>
                    <a:pt x="111"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9;p35">
              <a:extLst>
                <a:ext uri="{FF2B5EF4-FFF2-40B4-BE49-F238E27FC236}">
                  <a16:creationId xmlns:a16="http://schemas.microsoft.com/office/drawing/2014/main" id="{7907DD50-A6BF-314C-9FE0-81E6FE98E5BE}"/>
                </a:ext>
              </a:extLst>
            </p:cNvPr>
            <p:cNvSpPr/>
            <p:nvPr/>
          </p:nvSpPr>
          <p:spPr>
            <a:xfrm>
              <a:off x="3746007" y="2770832"/>
              <a:ext cx="35047" cy="49253"/>
            </a:xfrm>
            <a:custGeom>
              <a:avLst/>
              <a:gdLst/>
              <a:ahLst/>
              <a:cxnLst/>
              <a:rect l="l" t="t" r="r" b="b"/>
              <a:pathLst>
                <a:path w="745" h="1047" extrusionOk="0">
                  <a:moveTo>
                    <a:pt x="0" y="1"/>
                  </a:moveTo>
                  <a:lnTo>
                    <a:pt x="317" y="746"/>
                  </a:lnTo>
                  <a:lnTo>
                    <a:pt x="270" y="856"/>
                  </a:lnTo>
                  <a:cubicBezTo>
                    <a:pt x="238" y="920"/>
                    <a:pt x="206" y="936"/>
                    <a:pt x="159" y="936"/>
                  </a:cubicBezTo>
                  <a:lnTo>
                    <a:pt x="95" y="936"/>
                  </a:lnTo>
                  <a:lnTo>
                    <a:pt x="64" y="1031"/>
                  </a:lnTo>
                  <a:cubicBezTo>
                    <a:pt x="95" y="1047"/>
                    <a:pt x="127" y="1047"/>
                    <a:pt x="159" y="1047"/>
                  </a:cubicBezTo>
                  <a:cubicBezTo>
                    <a:pt x="254" y="1047"/>
                    <a:pt x="333" y="999"/>
                    <a:pt x="381" y="888"/>
                  </a:cubicBezTo>
                  <a:lnTo>
                    <a:pt x="745" y="1"/>
                  </a:lnTo>
                  <a:lnTo>
                    <a:pt x="618" y="1"/>
                  </a:lnTo>
                  <a:lnTo>
                    <a:pt x="381" y="603"/>
                  </a:lnTo>
                  <a:lnTo>
                    <a:pt x="127"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 Dark 1">
  <p:cSld name="TITLE_AND_BODY_1">
    <p:bg>
      <p:bgPr>
        <a:solidFill>
          <a:srgbClr val="13377D"/>
        </a:solidFill>
        <a:effectLst/>
      </p:bgPr>
    </p:bg>
    <p:spTree>
      <p:nvGrpSpPr>
        <p:cNvPr id="1" name="Shape 184"/>
        <p:cNvGrpSpPr/>
        <p:nvPr/>
      </p:nvGrpSpPr>
      <p:grpSpPr>
        <a:xfrm>
          <a:off x="0" y="0"/>
          <a:ext cx="0" cy="0"/>
          <a:chOff x="0" y="0"/>
          <a:chExt cx="0" cy="0"/>
        </a:xfrm>
      </p:grpSpPr>
      <p:sp>
        <p:nvSpPr>
          <p:cNvPr id="186" name="Google Shape;186;p17"/>
          <p:cNvSpPr txBox="1">
            <a:spLocks noGrp="1"/>
          </p:cNvSpPr>
          <p:nvPr>
            <p:ph type="title"/>
          </p:nvPr>
        </p:nvSpPr>
        <p:spPr>
          <a:xfrm>
            <a:off x="323513" y="168543"/>
            <a:ext cx="8499300" cy="635400"/>
          </a:xfrm>
          <a:prstGeom prst="rect">
            <a:avLst/>
          </a:prstGeom>
          <a:noFill/>
          <a:ln>
            <a:noFill/>
          </a:ln>
        </p:spPr>
        <p:txBody>
          <a:bodyPr spcFirstLastPara="1" wrap="square" lIns="45725" tIns="45725" rIns="45725" bIns="45725" anchor="ctr" anchorCtr="0"/>
          <a:lstStyle>
            <a:lvl1pPr marR="0" lvl="0" algn="l" rtl="0">
              <a:lnSpc>
                <a:spcPct val="100000"/>
              </a:lnSpc>
              <a:spcBef>
                <a:spcPts val="0"/>
              </a:spcBef>
              <a:spcAft>
                <a:spcPts val="0"/>
              </a:spcAft>
              <a:buClr>
                <a:srgbClr val="FFFFFF"/>
              </a:buClr>
              <a:buSzPts val="3000"/>
              <a:buFont typeface="Proxima Nova"/>
              <a:buNone/>
              <a:defRPr sz="30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2pPr>
            <a:lvl3pPr marR="0" lvl="2"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3pPr>
            <a:lvl4pPr marR="0" lvl="3"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4pPr>
            <a:lvl5pPr marR="0" lvl="4"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5pPr>
            <a:lvl6pPr marR="0" lvl="5"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6pPr>
            <a:lvl7pPr marR="0" lvl="6"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7pPr>
            <a:lvl8pPr marR="0" lvl="7"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8pPr>
            <a:lvl9pPr marR="0" lvl="8"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9pPr>
          </a:lstStyle>
          <a:p>
            <a:endParaRPr/>
          </a:p>
        </p:txBody>
      </p:sp>
      <p:sp>
        <p:nvSpPr>
          <p:cNvPr id="187" name="Google Shape;187;p17"/>
          <p:cNvSpPr txBox="1">
            <a:spLocks noGrp="1"/>
          </p:cNvSpPr>
          <p:nvPr>
            <p:ph type="body" idx="1"/>
          </p:nvPr>
        </p:nvSpPr>
        <p:spPr>
          <a:xfrm>
            <a:off x="318750" y="876963"/>
            <a:ext cx="8499300" cy="1851300"/>
          </a:xfrm>
          <a:prstGeom prst="rect">
            <a:avLst/>
          </a:prstGeom>
          <a:noFill/>
          <a:ln>
            <a:noFill/>
          </a:ln>
        </p:spPr>
        <p:txBody>
          <a:bodyPr spcFirstLastPara="1" wrap="square" lIns="45725" tIns="45725" rIns="45725" bIns="45725" anchor="t" anchorCtr="0"/>
          <a:lstStyle>
            <a:lvl1pPr marL="457200" marR="0" lvl="0" indent="-228600" algn="l" rtl="0">
              <a:lnSpc>
                <a:spcPct val="100000"/>
              </a:lnSpc>
              <a:spcBef>
                <a:spcPts val="400"/>
              </a:spcBef>
              <a:spcAft>
                <a:spcPts val="0"/>
              </a:spcAft>
              <a:buClr>
                <a:srgbClr val="C8C8D3"/>
              </a:buClr>
              <a:buSzPts val="1800"/>
              <a:buFont typeface="Proxima Nova"/>
              <a:buNone/>
              <a:defRPr sz="1800" b="0" i="0" u="none" strike="noStrike" cap="none">
                <a:solidFill>
                  <a:srgbClr val="C8C8D3"/>
                </a:solidFill>
                <a:latin typeface="Proxima Nova"/>
                <a:ea typeface="Proxima Nova"/>
                <a:cs typeface="Proxima Nova"/>
                <a:sym typeface="Proxima Nova"/>
              </a:defRPr>
            </a:lvl1pPr>
            <a:lvl2pPr marL="914400" marR="0" lvl="1"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2pPr>
            <a:lvl3pPr marL="1371600" marR="0" lvl="2"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3pPr>
            <a:lvl4pPr marL="1828800" marR="0" lvl="3"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4pPr>
            <a:lvl5pPr marL="2286000" marR="0" lvl="4"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5pPr>
            <a:lvl6pPr marL="2743200" marR="0" lvl="5"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6pPr>
            <a:lvl7pPr marL="3200400" marR="0" lvl="6"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7pPr>
            <a:lvl8pPr marL="3657600" marR="0" lvl="7"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8pPr>
            <a:lvl9pPr marL="4114800" marR="0" lvl="8"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9pPr>
          </a:lstStyle>
          <a:p>
            <a:endParaRPr/>
          </a:p>
        </p:txBody>
      </p:sp>
      <p:sp>
        <p:nvSpPr>
          <p:cNvPr id="188" name="Google Shape;188;p17"/>
          <p:cNvSpPr txBox="1">
            <a:spLocks noGrp="1"/>
          </p:cNvSpPr>
          <p:nvPr>
            <p:ph type="sldNum" idx="12"/>
          </p:nvPr>
        </p:nvSpPr>
        <p:spPr>
          <a:xfrm>
            <a:off x="8829116" y="4760136"/>
            <a:ext cx="177600" cy="196200"/>
          </a:xfrm>
          <a:prstGeom prst="rect">
            <a:avLst/>
          </a:prstGeom>
          <a:noFill/>
          <a:ln>
            <a:noFill/>
          </a:ln>
        </p:spPr>
        <p:txBody>
          <a:bodyPr spcFirstLastPara="1" wrap="square" lIns="45725" tIns="45725" rIns="45725" bIns="45725" anchor="ctr" anchorCtr="0">
            <a:noAutofit/>
          </a:bodyPr>
          <a:lstStyle>
            <a:lvl1pPr marL="0" marR="0" lvl="0"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89" name="Google Shape;189;p17"/>
          <p:cNvSpPr/>
          <p:nvPr/>
        </p:nvSpPr>
        <p:spPr>
          <a:xfrm>
            <a:off x="2737798" y="4793256"/>
            <a:ext cx="6201300" cy="234300"/>
          </a:xfrm>
          <a:prstGeom prst="rect">
            <a:avLst/>
          </a:prstGeom>
          <a:noFill/>
          <a:ln>
            <a:noFill/>
          </a:ln>
        </p:spPr>
        <p:txBody>
          <a:bodyPr spcFirstLastPara="1" wrap="square" lIns="45725" tIns="45725" rIns="45725" bIns="45725" anchor="t" anchorCtr="0">
            <a:noAutofit/>
          </a:bodyPr>
          <a:lstStyle/>
          <a:p>
            <a:pPr marL="0" marR="0" lvl="0" indent="0" algn="l" rtl="0">
              <a:lnSpc>
                <a:spcPct val="100000"/>
              </a:lnSpc>
              <a:spcBef>
                <a:spcPts val="0"/>
              </a:spcBef>
              <a:spcAft>
                <a:spcPts val="0"/>
              </a:spcAft>
              <a:buClr>
                <a:srgbClr val="FFFFFF"/>
              </a:buClr>
              <a:buSzPts val="500"/>
              <a:buFont typeface="Proxima Nova"/>
              <a:buNone/>
            </a:pPr>
            <a:r>
              <a:rPr lang="en" sz="500" b="0" i="0" u="none" strike="noStrike" cap="none">
                <a:solidFill>
                  <a:srgbClr val="999999"/>
                </a:solidFill>
                <a:latin typeface="Proxima Nova"/>
                <a:ea typeface="Proxima Nova"/>
                <a:cs typeface="Proxima Nova"/>
                <a:sym typeface="Proxima Nova"/>
              </a:rPr>
              <a:t>Unless otherwise indicated, these slides are © 2013-201</a:t>
            </a:r>
            <a:r>
              <a:rPr lang="en" sz="500">
                <a:solidFill>
                  <a:srgbClr val="999999"/>
                </a:solidFill>
                <a:latin typeface="Proxima Nova"/>
                <a:ea typeface="Proxima Nova"/>
                <a:cs typeface="Proxima Nova"/>
                <a:sym typeface="Proxima Nova"/>
              </a:rPr>
              <a:t>9</a:t>
            </a:r>
            <a:r>
              <a:rPr lang="en" sz="500" b="0" i="0" u="none" strike="noStrike" cap="none">
                <a:solidFill>
                  <a:srgbClr val="999999"/>
                </a:solidFill>
                <a:latin typeface="Proxima Nova"/>
                <a:ea typeface="Proxima Nova"/>
                <a:cs typeface="Proxima Nova"/>
                <a:sym typeface="Proxima Nova"/>
              </a:rPr>
              <a:t> Pivotal Software, Inc. and licensed under a Creative Commons Attribution-NonCommercial license: http://creativecommons.org/licenses/by-nc/3.0/</a:t>
            </a:r>
            <a:endParaRPr sz="500">
              <a:solidFill>
                <a:srgbClr val="999999"/>
              </a:solidFill>
            </a:endParaRPr>
          </a:p>
        </p:txBody>
      </p:sp>
      <p:grpSp>
        <p:nvGrpSpPr>
          <p:cNvPr id="7" name="Google Shape;1138;p35">
            <a:extLst>
              <a:ext uri="{FF2B5EF4-FFF2-40B4-BE49-F238E27FC236}">
                <a16:creationId xmlns:a16="http://schemas.microsoft.com/office/drawing/2014/main" id="{3F83F262-E2FE-1D4F-AD26-1AD2441AB972}"/>
              </a:ext>
            </a:extLst>
          </p:cNvPr>
          <p:cNvGrpSpPr/>
          <p:nvPr userDrawn="1"/>
        </p:nvGrpSpPr>
        <p:grpSpPr>
          <a:xfrm>
            <a:off x="318750" y="4683168"/>
            <a:ext cx="1993482" cy="254595"/>
            <a:chOff x="1844832" y="2600915"/>
            <a:chExt cx="2364027" cy="301919"/>
          </a:xfrm>
        </p:grpSpPr>
        <p:sp>
          <p:nvSpPr>
            <p:cNvPr id="8" name="Google Shape;1139;p35">
              <a:extLst>
                <a:ext uri="{FF2B5EF4-FFF2-40B4-BE49-F238E27FC236}">
                  <a16:creationId xmlns:a16="http://schemas.microsoft.com/office/drawing/2014/main" id="{686382F3-4433-E74A-A45A-A9843B2EFF0D}"/>
                </a:ext>
              </a:extLst>
            </p:cNvPr>
            <p:cNvSpPr/>
            <p:nvPr/>
          </p:nvSpPr>
          <p:spPr>
            <a:xfrm>
              <a:off x="1844832" y="2600915"/>
              <a:ext cx="1797635" cy="301919"/>
            </a:xfrm>
            <a:custGeom>
              <a:avLst/>
              <a:gdLst/>
              <a:ahLst/>
              <a:cxnLst/>
              <a:rect l="l" t="t" r="r" b="b"/>
              <a:pathLst>
                <a:path w="38213" h="6418" extrusionOk="0">
                  <a:moveTo>
                    <a:pt x="34996" y="239"/>
                  </a:moveTo>
                  <a:cubicBezTo>
                    <a:pt x="36644" y="239"/>
                    <a:pt x="37975" y="1569"/>
                    <a:pt x="37975" y="3217"/>
                  </a:cubicBezTo>
                  <a:cubicBezTo>
                    <a:pt x="37975" y="4849"/>
                    <a:pt x="36644" y="6179"/>
                    <a:pt x="34996" y="6179"/>
                  </a:cubicBezTo>
                  <a:lnTo>
                    <a:pt x="3216" y="6179"/>
                  </a:lnTo>
                  <a:cubicBezTo>
                    <a:pt x="1569" y="6179"/>
                    <a:pt x="238" y="4849"/>
                    <a:pt x="238" y="3217"/>
                  </a:cubicBezTo>
                  <a:cubicBezTo>
                    <a:pt x="238" y="1569"/>
                    <a:pt x="1569" y="239"/>
                    <a:pt x="3216" y="239"/>
                  </a:cubicBezTo>
                  <a:close/>
                  <a:moveTo>
                    <a:pt x="3216" y="1"/>
                  </a:moveTo>
                  <a:cubicBezTo>
                    <a:pt x="1442" y="1"/>
                    <a:pt x="0" y="1443"/>
                    <a:pt x="0" y="3217"/>
                  </a:cubicBezTo>
                  <a:cubicBezTo>
                    <a:pt x="0" y="4991"/>
                    <a:pt x="1442" y="6417"/>
                    <a:pt x="3216" y="6417"/>
                  </a:cubicBezTo>
                  <a:lnTo>
                    <a:pt x="34996" y="6417"/>
                  </a:lnTo>
                  <a:cubicBezTo>
                    <a:pt x="36771" y="6417"/>
                    <a:pt x="38212" y="4991"/>
                    <a:pt x="38212" y="3217"/>
                  </a:cubicBezTo>
                  <a:cubicBezTo>
                    <a:pt x="38212" y="1443"/>
                    <a:pt x="36771" y="1"/>
                    <a:pt x="34996"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35">
              <a:extLst>
                <a:ext uri="{FF2B5EF4-FFF2-40B4-BE49-F238E27FC236}">
                  <a16:creationId xmlns:a16="http://schemas.microsoft.com/office/drawing/2014/main" id="{3C6A95AF-FF74-3E47-8E82-309FAFD869BB}"/>
                </a:ext>
              </a:extLst>
            </p:cNvPr>
            <p:cNvSpPr/>
            <p:nvPr/>
          </p:nvSpPr>
          <p:spPr>
            <a:xfrm>
              <a:off x="1969259" y="2684415"/>
              <a:ext cx="92486" cy="123016"/>
            </a:xfrm>
            <a:custGeom>
              <a:avLst/>
              <a:gdLst/>
              <a:ahLst/>
              <a:cxnLst/>
              <a:rect l="l" t="t" r="r" b="b"/>
              <a:pathLst>
                <a:path w="1966" h="2615" extrusionOk="0">
                  <a:moveTo>
                    <a:pt x="951" y="0"/>
                  </a:moveTo>
                  <a:cubicBezTo>
                    <a:pt x="444" y="0"/>
                    <a:pt x="80" y="301"/>
                    <a:pt x="80" y="729"/>
                  </a:cubicBezTo>
                  <a:lnTo>
                    <a:pt x="80" y="745"/>
                  </a:lnTo>
                  <a:cubicBezTo>
                    <a:pt x="80" y="1204"/>
                    <a:pt x="397" y="1379"/>
                    <a:pt x="936" y="1505"/>
                  </a:cubicBezTo>
                  <a:cubicBezTo>
                    <a:pt x="1411" y="1616"/>
                    <a:pt x="1506" y="1711"/>
                    <a:pt x="1506" y="1886"/>
                  </a:cubicBezTo>
                  <a:lnTo>
                    <a:pt x="1506" y="1901"/>
                  </a:lnTo>
                  <a:cubicBezTo>
                    <a:pt x="1506" y="2091"/>
                    <a:pt x="1332" y="2218"/>
                    <a:pt x="1062" y="2218"/>
                  </a:cubicBezTo>
                  <a:cubicBezTo>
                    <a:pt x="777" y="2218"/>
                    <a:pt x="555" y="2123"/>
                    <a:pt x="349" y="1965"/>
                  </a:cubicBezTo>
                  <a:cubicBezTo>
                    <a:pt x="318" y="1933"/>
                    <a:pt x="270" y="1917"/>
                    <a:pt x="207" y="1917"/>
                  </a:cubicBezTo>
                  <a:cubicBezTo>
                    <a:pt x="96" y="1917"/>
                    <a:pt x="1" y="2012"/>
                    <a:pt x="1" y="2123"/>
                  </a:cubicBezTo>
                  <a:cubicBezTo>
                    <a:pt x="1" y="2202"/>
                    <a:pt x="33" y="2266"/>
                    <a:pt x="80" y="2297"/>
                  </a:cubicBezTo>
                  <a:cubicBezTo>
                    <a:pt x="365" y="2503"/>
                    <a:pt x="698" y="2614"/>
                    <a:pt x="1046" y="2614"/>
                  </a:cubicBezTo>
                  <a:cubicBezTo>
                    <a:pt x="1585" y="2614"/>
                    <a:pt x="1965" y="2329"/>
                    <a:pt x="1965" y="1854"/>
                  </a:cubicBezTo>
                  <a:cubicBezTo>
                    <a:pt x="1965" y="1426"/>
                    <a:pt x="1680" y="1236"/>
                    <a:pt x="1141" y="1109"/>
                  </a:cubicBezTo>
                  <a:cubicBezTo>
                    <a:pt x="650" y="982"/>
                    <a:pt x="539" y="903"/>
                    <a:pt x="539" y="697"/>
                  </a:cubicBezTo>
                  <a:cubicBezTo>
                    <a:pt x="539" y="523"/>
                    <a:pt x="682" y="396"/>
                    <a:pt x="951" y="396"/>
                  </a:cubicBezTo>
                  <a:cubicBezTo>
                    <a:pt x="1141" y="396"/>
                    <a:pt x="1332" y="460"/>
                    <a:pt x="1538" y="586"/>
                  </a:cubicBezTo>
                  <a:cubicBezTo>
                    <a:pt x="1569" y="602"/>
                    <a:pt x="1601" y="618"/>
                    <a:pt x="1648" y="618"/>
                  </a:cubicBezTo>
                  <a:cubicBezTo>
                    <a:pt x="1775" y="618"/>
                    <a:pt x="1870" y="523"/>
                    <a:pt x="1870" y="412"/>
                  </a:cubicBezTo>
                  <a:cubicBezTo>
                    <a:pt x="1870" y="317"/>
                    <a:pt x="1823" y="254"/>
                    <a:pt x="1759" y="238"/>
                  </a:cubicBezTo>
                  <a:cubicBezTo>
                    <a:pt x="1538" y="79"/>
                    <a:pt x="1268" y="0"/>
                    <a:pt x="951"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5">
              <a:extLst>
                <a:ext uri="{FF2B5EF4-FFF2-40B4-BE49-F238E27FC236}">
                  <a16:creationId xmlns:a16="http://schemas.microsoft.com/office/drawing/2014/main" id="{11C9E327-FAEA-A54E-8285-95165B8E5575}"/>
                </a:ext>
              </a:extLst>
            </p:cNvPr>
            <p:cNvSpPr/>
            <p:nvPr/>
          </p:nvSpPr>
          <p:spPr>
            <a:xfrm>
              <a:off x="2075105" y="2713487"/>
              <a:ext cx="93944" cy="120758"/>
            </a:xfrm>
            <a:custGeom>
              <a:avLst/>
              <a:gdLst/>
              <a:ahLst/>
              <a:cxnLst/>
              <a:rect l="l" t="t" r="r" b="b"/>
              <a:pathLst>
                <a:path w="1997" h="2567" extrusionOk="0">
                  <a:moveTo>
                    <a:pt x="999" y="380"/>
                  </a:moveTo>
                  <a:cubicBezTo>
                    <a:pt x="1300" y="380"/>
                    <a:pt x="1553" y="634"/>
                    <a:pt x="1553" y="998"/>
                  </a:cubicBezTo>
                  <a:cubicBezTo>
                    <a:pt x="1553" y="1378"/>
                    <a:pt x="1300" y="1616"/>
                    <a:pt x="999" y="1616"/>
                  </a:cubicBezTo>
                  <a:cubicBezTo>
                    <a:pt x="698" y="1616"/>
                    <a:pt x="428" y="1378"/>
                    <a:pt x="428" y="998"/>
                  </a:cubicBezTo>
                  <a:cubicBezTo>
                    <a:pt x="428" y="634"/>
                    <a:pt x="698" y="380"/>
                    <a:pt x="999" y="380"/>
                  </a:cubicBezTo>
                  <a:close/>
                  <a:moveTo>
                    <a:pt x="1094" y="0"/>
                  </a:moveTo>
                  <a:cubicBezTo>
                    <a:pt x="793" y="0"/>
                    <a:pt x="587" y="159"/>
                    <a:pt x="444" y="364"/>
                  </a:cubicBezTo>
                  <a:lnTo>
                    <a:pt x="444" y="238"/>
                  </a:lnTo>
                  <a:cubicBezTo>
                    <a:pt x="444" y="111"/>
                    <a:pt x="349" y="16"/>
                    <a:pt x="222" y="16"/>
                  </a:cubicBezTo>
                  <a:cubicBezTo>
                    <a:pt x="96" y="16"/>
                    <a:pt x="0" y="111"/>
                    <a:pt x="0" y="238"/>
                  </a:cubicBezTo>
                  <a:lnTo>
                    <a:pt x="0" y="2345"/>
                  </a:lnTo>
                  <a:cubicBezTo>
                    <a:pt x="0" y="2472"/>
                    <a:pt x="96" y="2567"/>
                    <a:pt x="222" y="2567"/>
                  </a:cubicBezTo>
                  <a:cubicBezTo>
                    <a:pt x="349" y="2567"/>
                    <a:pt x="444" y="2472"/>
                    <a:pt x="444" y="2345"/>
                  </a:cubicBezTo>
                  <a:lnTo>
                    <a:pt x="444" y="1664"/>
                  </a:lnTo>
                  <a:cubicBezTo>
                    <a:pt x="587" y="1838"/>
                    <a:pt x="777" y="1996"/>
                    <a:pt x="1094" y="1996"/>
                  </a:cubicBezTo>
                  <a:cubicBezTo>
                    <a:pt x="1553" y="1996"/>
                    <a:pt x="1997" y="1648"/>
                    <a:pt x="1997" y="998"/>
                  </a:cubicBezTo>
                  <a:cubicBezTo>
                    <a:pt x="1997" y="349"/>
                    <a:pt x="1553" y="0"/>
                    <a:pt x="109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5">
              <a:extLst>
                <a:ext uri="{FF2B5EF4-FFF2-40B4-BE49-F238E27FC236}">
                  <a16:creationId xmlns:a16="http://schemas.microsoft.com/office/drawing/2014/main" id="{35EDF573-4855-B346-88BF-FF4B100FF689}"/>
                </a:ext>
              </a:extLst>
            </p:cNvPr>
            <p:cNvSpPr/>
            <p:nvPr/>
          </p:nvSpPr>
          <p:spPr>
            <a:xfrm>
              <a:off x="2181656" y="2714193"/>
              <a:ext cx="53723" cy="92486"/>
            </a:xfrm>
            <a:custGeom>
              <a:avLst/>
              <a:gdLst/>
              <a:ahLst/>
              <a:cxnLst/>
              <a:rect l="l" t="t" r="r" b="b"/>
              <a:pathLst>
                <a:path w="1142" h="1966" extrusionOk="0">
                  <a:moveTo>
                    <a:pt x="223" y="1"/>
                  </a:moveTo>
                  <a:cubicBezTo>
                    <a:pt x="96" y="1"/>
                    <a:pt x="1" y="96"/>
                    <a:pt x="1" y="223"/>
                  </a:cubicBezTo>
                  <a:lnTo>
                    <a:pt x="1" y="1744"/>
                  </a:lnTo>
                  <a:cubicBezTo>
                    <a:pt x="1" y="1870"/>
                    <a:pt x="96" y="1965"/>
                    <a:pt x="223" y="1965"/>
                  </a:cubicBezTo>
                  <a:cubicBezTo>
                    <a:pt x="349" y="1965"/>
                    <a:pt x="445" y="1870"/>
                    <a:pt x="445" y="1744"/>
                  </a:cubicBezTo>
                  <a:lnTo>
                    <a:pt x="445" y="1173"/>
                  </a:lnTo>
                  <a:cubicBezTo>
                    <a:pt x="445" y="730"/>
                    <a:pt x="666" y="476"/>
                    <a:pt x="967" y="429"/>
                  </a:cubicBezTo>
                  <a:cubicBezTo>
                    <a:pt x="1078" y="413"/>
                    <a:pt x="1142" y="334"/>
                    <a:pt x="1142" y="223"/>
                  </a:cubicBezTo>
                  <a:cubicBezTo>
                    <a:pt x="1142" y="96"/>
                    <a:pt x="1062" y="1"/>
                    <a:pt x="936" y="1"/>
                  </a:cubicBezTo>
                  <a:cubicBezTo>
                    <a:pt x="730" y="1"/>
                    <a:pt x="540" y="175"/>
                    <a:pt x="445" y="429"/>
                  </a:cubicBezTo>
                  <a:lnTo>
                    <a:pt x="445" y="223"/>
                  </a:lnTo>
                  <a:cubicBezTo>
                    <a:pt x="445" y="96"/>
                    <a:pt x="349" y="1"/>
                    <a:pt x="223"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5">
              <a:extLst>
                <a:ext uri="{FF2B5EF4-FFF2-40B4-BE49-F238E27FC236}">
                  <a16:creationId xmlns:a16="http://schemas.microsoft.com/office/drawing/2014/main" id="{3F816DC5-6792-6443-88B3-4DA94146E07D}"/>
                </a:ext>
              </a:extLst>
            </p:cNvPr>
            <p:cNvSpPr/>
            <p:nvPr/>
          </p:nvSpPr>
          <p:spPr>
            <a:xfrm>
              <a:off x="2243517" y="2680699"/>
              <a:ext cx="23898" cy="21640"/>
            </a:xfrm>
            <a:custGeom>
              <a:avLst/>
              <a:gdLst/>
              <a:ahLst/>
              <a:cxnLst/>
              <a:rect l="l" t="t" r="r" b="b"/>
              <a:pathLst>
                <a:path w="508" h="460" extrusionOk="0">
                  <a:moveTo>
                    <a:pt x="254" y="0"/>
                  </a:moveTo>
                  <a:cubicBezTo>
                    <a:pt x="112" y="0"/>
                    <a:pt x="1" y="79"/>
                    <a:pt x="1" y="222"/>
                  </a:cubicBezTo>
                  <a:lnTo>
                    <a:pt x="1" y="238"/>
                  </a:lnTo>
                  <a:cubicBezTo>
                    <a:pt x="1" y="364"/>
                    <a:pt x="112" y="459"/>
                    <a:pt x="254" y="459"/>
                  </a:cubicBezTo>
                  <a:cubicBezTo>
                    <a:pt x="397" y="459"/>
                    <a:pt x="508" y="364"/>
                    <a:pt x="508" y="238"/>
                  </a:cubicBezTo>
                  <a:lnTo>
                    <a:pt x="508" y="222"/>
                  </a:lnTo>
                  <a:cubicBezTo>
                    <a:pt x="508" y="79"/>
                    <a:pt x="397" y="0"/>
                    <a:pt x="25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5">
              <a:extLst>
                <a:ext uri="{FF2B5EF4-FFF2-40B4-BE49-F238E27FC236}">
                  <a16:creationId xmlns:a16="http://schemas.microsoft.com/office/drawing/2014/main" id="{F23ECA8D-3B71-C140-A214-7A3E46D08E4B}"/>
                </a:ext>
              </a:extLst>
            </p:cNvPr>
            <p:cNvSpPr/>
            <p:nvPr/>
          </p:nvSpPr>
          <p:spPr>
            <a:xfrm>
              <a:off x="2245022" y="2714193"/>
              <a:ext cx="20934" cy="92486"/>
            </a:xfrm>
            <a:custGeom>
              <a:avLst/>
              <a:gdLst/>
              <a:ahLst/>
              <a:cxnLst/>
              <a:rect l="l" t="t" r="r" b="b"/>
              <a:pathLst>
                <a:path w="445" h="1966" extrusionOk="0">
                  <a:moveTo>
                    <a:pt x="222" y="1"/>
                  </a:moveTo>
                  <a:cubicBezTo>
                    <a:pt x="96" y="1"/>
                    <a:pt x="1" y="96"/>
                    <a:pt x="1" y="223"/>
                  </a:cubicBezTo>
                  <a:lnTo>
                    <a:pt x="1" y="1744"/>
                  </a:lnTo>
                  <a:cubicBezTo>
                    <a:pt x="1" y="1870"/>
                    <a:pt x="96" y="1965"/>
                    <a:pt x="222" y="1965"/>
                  </a:cubicBezTo>
                  <a:cubicBezTo>
                    <a:pt x="349" y="1965"/>
                    <a:pt x="444" y="1870"/>
                    <a:pt x="444" y="1744"/>
                  </a:cubicBezTo>
                  <a:lnTo>
                    <a:pt x="444" y="223"/>
                  </a:lnTo>
                  <a:cubicBezTo>
                    <a:pt x="444" y="96"/>
                    <a:pt x="349"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5">
              <a:extLst>
                <a:ext uri="{FF2B5EF4-FFF2-40B4-BE49-F238E27FC236}">
                  <a16:creationId xmlns:a16="http://schemas.microsoft.com/office/drawing/2014/main" id="{A822E73B-0600-F14A-88F6-499B7A5F0E1E}"/>
                </a:ext>
              </a:extLst>
            </p:cNvPr>
            <p:cNvSpPr/>
            <p:nvPr/>
          </p:nvSpPr>
          <p:spPr>
            <a:xfrm>
              <a:off x="2284538" y="2713487"/>
              <a:ext cx="81289" cy="93191"/>
            </a:xfrm>
            <a:custGeom>
              <a:avLst/>
              <a:gdLst/>
              <a:ahLst/>
              <a:cxnLst/>
              <a:rect l="l" t="t" r="r" b="b"/>
              <a:pathLst>
                <a:path w="1728" h="1981" extrusionOk="0">
                  <a:moveTo>
                    <a:pt x="1046"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2" y="396"/>
                  </a:cubicBezTo>
                  <a:cubicBezTo>
                    <a:pt x="1141" y="396"/>
                    <a:pt x="1283" y="570"/>
                    <a:pt x="1283" y="871"/>
                  </a:cubicBezTo>
                  <a:lnTo>
                    <a:pt x="1283" y="1759"/>
                  </a:lnTo>
                  <a:cubicBezTo>
                    <a:pt x="1283" y="1885"/>
                    <a:pt x="1379" y="1980"/>
                    <a:pt x="1505" y="1980"/>
                  </a:cubicBezTo>
                  <a:cubicBezTo>
                    <a:pt x="1632" y="1980"/>
                    <a:pt x="1727" y="1885"/>
                    <a:pt x="1727" y="1759"/>
                  </a:cubicBezTo>
                  <a:lnTo>
                    <a:pt x="1727" y="729"/>
                  </a:lnTo>
                  <a:cubicBezTo>
                    <a:pt x="1727" y="285"/>
                    <a:pt x="1474"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5">
              <a:extLst>
                <a:ext uri="{FF2B5EF4-FFF2-40B4-BE49-F238E27FC236}">
                  <a16:creationId xmlns:a16="http://schemas.microsoft.com/office/drawing/2014/main" id="{302AA643-FE44-F843-8841-BA46CD5FE20B}"/>
                </a:ext>
              </a:extLst>
            </p:cNvPr>
            <p:cNvSpPr/>
            <p:nvPr/>
          </p:nvSpPr>
          <p:spPr>
            <a:xfrm>
              <a:off x="2377682" y="2713487"/>
              <a:ext cx="93944" cy="120005"/>
            </a:xfrm>
            <a:custGeom>
              <a:avLst/>
              <a:gdLst/>
              <a:ahLst/>
              <a:cxnLst/>
              <a:rect l="l" t="t" r="r" b="b"/>
              <a:pathLst>
                <a:path w="1997" h="2551" extrusionOk="0">
                  <a:moveTo>
                    <a:pt x="983" y="364"/>
                  </a:moveTo>
                  <a:cubicBezTo>
                    <a:pt x="1300" y="364"/>
                    <a:pt x="1553" y="586"/>
                    <a:pt x="1553" y="903"/>
                  </a:cubicBezTo>
                  <a:cubicBezTo>
                    <a:pt x="1553" y="1220"/>
                    <a:pt x="1300" y="1442"/>
                    <a:pt x="983" y="1442"/>
                  </a:cubicBezTo>
                  <a:cubicBezTo>
                    <a:pt x="682" y="1442"/>
                    <a:pt x="444" y="1220"/>
                    <a:pt x="444" y="903"/>
                  </a:cubicBezTo>
                  <a:cubicBezTo>
                    <a:pt x="444" y="586"/>
                    <a:pt x="682" y="364"/>
                    <a:pt x="983" y="364"/>
                  </a:cubicBezTo>
                  <a:close/>
                  <a:moveTo>
                    <a:pt x="872" y="0"/>
                  </a:moveTo>
                  <a:cubicBezTo>
                    <a:pt x="428" y="0"/>
                    <a:pt x="1" y="333"/>
                    <a:pt x="1" y="903"/>
                  </a:cubicBezTo>
                  <a:cubicBezTo>
                    <a:pt x="1" y="1473"/>
                    <a:pt x="428" y="1806"/>
                    <a:pt x="872" y="1806"/>
                  </a:cubicBezTo>
                  <a:cubicBezTo>
                    <a:pt x="1189" y="1806"/>
                    <a:pt x="1395" y="1664"/>
                    <a:pt x="1553" y="1458"/>
                  </a:cubicBezTo>
                  <a:lnTo>
                    <a:pt x="1553" y="1600"/>
                  </a:lnTo>
                  <a:cubicBezTo>
                    <a:pt x="1553" y="1996"/>
                    <a:pt x="1331" y="2202"/>
                    <a:pt x="935" y="2202"/>
                  </a:cubicBezTo>
                  <a:cubicBezTo>
                    <a:pt x="713" y="2202"/>
                    <a:pt x="523" y="2139"/>
                    <a:pt x="349" y="2044"/>
                  </a:cubicBezTo>
                  <a:cubicBezTo>
                    <a:pt x="333" y="2028"/>
                    <a:pt x="302" y="2028"/>
                    <a:pt x="270" y="2028"/>
                  </a:cubicBezTo>
                  <a:cubicBezTo>
                    <a:pt x="175" y="2028"/>
                    <a:pt x="80" y="2107"/>
                    <a:pt x="80" y="2202"/>
                  </a:cubicBezTo>
                  <a:cubicBezTo>
                    <a:pt x="80" y="2297"/>
                    <a:pt x="127" y="2361"/>
                    <a:pt x="206" y="2376"/>
                  </a:cubicBezTo>
                  <a:cubicBezTo>
                    <a:pt x="444" y="2503"/>
                    <a:pt x="682" y="2551"/>
                    <a:pt x="951" y="2551"/>
                  </a:cubicBezTo>
                  <a:cubicBezTo>
                    <a:pt x="1300" y="2551"/>
                    <a:pt x="1569" y="2472"/>
                    <a:pt x="1743" y="2297"/>
                  </a:cubicBezTo>
                  <a:cubicBezTo>
                    <a:pt x="1902" y="2139"/>
                    <a:pt x="1997" y="1901"/>
                    <a:pt x="1997" y="1569"/>
                  </a:cubicBezTo>
                  <a:lnTo>
                    <a:pt x="1997" y="238"/>
                  </a:lnTo>
                  <a:cubicBezTo>
                    <a:pt x="1997" y="111"/>
                    <a:pt x="1886" y="16"/>
                    <a:pt x="1759" y="16"/>
                  </a:cubicBezTo>
                  <a:cubicBezTo>
                    <a:pt x="1648" y="16"/>
                    <a:pt x="1553" y="111"/>
                    <a:pt x="1553" y="238"/>
                  </a:cubicBezTo>
                  <a:lnTo>
                    <a:pt x="1553" y="333"/>
                  </a:lnTo>
                  <a:cubicBezTo>
                    <a:pt x="1395" y="143"/>
                    <a:pt x="1205" y="0"/>
                    <a:pt x="87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5">
              <a:extLst>
                <a:ext uri="{FF2B5EF4-FFF2-40B4-BE49-F238E27FC236}">
                  <a16:creationId xmlns:a16="http://schemas.microsoft.com/office/drawing/2014/main" id="{85D2D62F-F57A-2A48-977E-55F5EA80B2D9}"/>
                </a:ext>
              </a:extLst>
            </p:cNvPr>
            <p:cNvSpPr/>
            <p:nvPr/>
          </p:nvSpPr>
          <p:spPr>
            <a:xfrm>
              <a:off x="2485739" y="2683662"/>
              <a:ext cx="126027" cy="124521"/>
            </a:xfrm>
            <a:custGeom>
              <a:avLst/>
              <a:gdLst/>
              <a:ahLst/>
              <a:cxnLst/>
              <a:rect l="l" t="t" r="r" b="b"/>
              <a:pathLst>
                <a:path w="2679" h="2647" extrusionOk="0">
                  <a:moveTo>
                    <a:pt x="1331" y="412"/>
                  </a:moveTo>
                  <a:cubicBezTo>
                    <a:pt x="1838" y="412"/>
                    <a:pt x="2203" y="824"/>
                    <a:pt x="2203" y="1315"/>
                  </a:cubicBezTo>
                  <a:lnTo>
                    <a:pt x="2203" y="1331"/>
                  </a:lnTo>
                  <a:cubicBezTo>
                    <a:pt x="2203" y="1822"/>
                    <a:pt x="1854" y="2234"/>
                    <a:pt x="1347" y="2234"/>
                  </a:cubicBezTo>
                  <a:cubicBezTo>
                    <a:pt x="840" y="2234"/>
                    <a:pt x="476" y="1822"/>
                    <a:pt x="476" y="1315"/>
                  </a:cubicBezTo>
                  <a:cubicBezTo>
                    <a:pt x="476" y="824"/>
                    <a:pt x="825" y="412"/>
                    <a:pt x="1331" y="412"/>
                  </a:cubicBezTo>
                  <a:close/>
                  <a:moveTo>
                    <a:pt x="1347" y="0"/>
                  </a:moveTo>
                  <a:cubicBezTo>
                    <a:pt x="555" y="0"/>
                    <a:pt x="1" y="602"/>
                    <a:pt x="1" y="1315"/>
                  </a:cubicBezTo>
                  <a:lnTo>
                    <a:pt x="1" y="1331"/>
                  </a:lnTo>
                  <a:cubicBezTo>
                    <a:pt x="1" y="2044"/>
                    <a:pt x="555" y="2646"/>
                    <a:pt x="1331" y="2646"/>
                  </a:cubicBezTo>
                  <a:cubicBezTo>
                    <a:pt x="2124" y="2646"/>
                    <a:pt x="2678" y="2044"/>
                    <a:pt x="2678" y="1315"/>
                  </a:cubicBezTo>
                  <a:cubicBezTo>
                    <a:pt x="2678" y="602"/>
                    <a:pt x="2124" y="0"/>
                    <a:pt x="134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5">
              <a:extLst>
                <a:ext uri="{FF2B5EF4-FFF2-40B4-BE49-F238E27FC236}">
                  <a16:creationId xmlns:a16="http://schemas.microsoft.com/office/drawing/2014/main" id="{18766FF2-870D-9A4A-98D9-4B808EA1F325}"/>
                </a:ext>
              </a:extLst>
            </p:cNvPr>
            <p:cNvSpPr/>
            <p:nvPr/>
          </p:nvSpPr>
          <p:spPr>
            <a:xfrm>
              <a:off x="2625878" y="2713487"/>
              <a:ext cx="81242" cy="93191"/>
            </a:xfrm>
            <a:custGeom>
              <a:avLst/>
              <a:gdLst/>
              <a:ahLst/>
              <a:cxnLst/>
              <a:rect l="l" t="t" r="r" b="b"/>
              <a:pathLst>
                <a:path w="1727" h="1981" extrusionOk="0">
                  <a:moveTo>
                    <a:pt x="1046" y="0"/>
                  </a:moveTo>
                  <a:cubicBezTo>
                    <a:pt x="745" y="0"/>
                    <a:pt x="570"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1" y="396"/>
                  </a:cubicBezTo>
                  <a:cubicBezTo>
                    <a:pt x="1141" y="396"/>
                    <a:pt x="1283" y="570"/>
                    <a:pt x="1283" y="871"/>
                  </a:cubicBezTo>
                  <a:lnTo>
                    <a:pt x="1283" y="1759"/>
                  </a:lnTo>
                  <a:cubicBezTo>
                    <a:pt x="1283" y="1885"/>
                    <a:pt x="1394" y="1980"/>
                    <a:pt x="1505" y="1980"/>
                  </a:cubicBezTo>
                  <a:cubicBezTo>
                    <a:pt x="1632" y="1980"/>
                    <a:pt x="1727" y="1885"/>
                    <a:pt x="1727" y="1759"/>
                  </a:cubicBezTo>
                  <a:lnTo>
                    <a:pt x="1727" y="729"/>
                  </a:lnTo>
                  <a:cubicBezTo>
                    <a:pt x="1727" y="285"/>
                    <a:pt x="1473"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5">
              <a:extLst>
                <a:ext uri="{FF2B5EF4-FFF2-40B4-BE49-F238E27FC236}">
                  <a16:creationId xmlns:a16="http://schemas.microsoft.com/office/drawing/2014/main" id="{CA0F5998-5DC8-A740-968F-E2F78CFAE596}"/>
                </a:ext>
              </a:extLst>
            </p:cNvPr>
            <p:cNvSpPr/>
            <p:nvPr/>
          </p:nvSpPr>
          <p:spPr>
            <a:xfrm>
              <a:off x="2719022" y="2713487"/>
              <a:ext cx="87217" cy="94697"/>
            </a:xfrm>
            <a:custGeom>
              <a:avLst/>
              <a:gdLst/>
              <a:ahLst/>
              <a:cxnLst/>
              <a:rect l="l" t="t" r="r" b="b"/>
              <a:pathLst>
                <a:path w="1854" h="2013" extrusionOk="0">
                  <a:moveTo>
                    <a:pt x="935" y="364"/>
                  </a:moveTo>
                  <a:cubicBezTo>
                    <a:pt x="1220" y="364"/>
                    <a:pt x="1395" y="586"/>
                    <a:pt x="1426" y="871"/>
                  </a:cubicBezTo>
                  <a:lnTo>
                    <a:pt x="428" y="871"/>
                  </a:lnTo>
                  <a:cubicBezTo>
                    <a:pt x="476" y="570"/>
                    <a:pt x="666" y="364"/>
                    <a:pt x="935" y="364"/>
                  </a:cubicBezTo>
                  <a:close/>
                  <a:moveTo>
                    <a:pt x="935" y="0"/>
                  </a:moveTo>
                  <a:cubicBezTo>
                    <a:pt x="381" y="0"/>
                    <a:pt x="0" y="444"/>
                    <a:pt x="0" y="998"/>
                  </a:cubicBezTo>
                  <a:lnTo>
                    <a:pt x="0" y="1014"/>
                  </a:lnTo>
                  <a:cubicBezTo>
                    <a:pt x="0" y="1600"/>
                    <a:pt x="428" y="2012"/>
                    <a:pt x="983" y="2012"/>
                  </a:cubicBezTo>
                  <a:cubicBezTo>
                    <a:pt x="1284" y="2012"/>
                    <a:pt x="1505" y="1917"/>
                    <a:pt x="1680" y="1759"/>
                  </a:cubicBezTo>
                  <a:cubicBezTo>
                    <a:pt x="1711" y="1727"/>
                    <a:pt x="1727" y="1679"/>
                    <a:pt x="1727" y="1616"/>
                  </a:cubicBezTo>
                  <a:cubicBezTo>
                    <a:pt x="1727" y="1521"/>
                    <a:pt x="1664" y="1442"/>
                    <a:pt x="1553" y="1442"/>
                  </a:cubicBezTo>
                  <a:cubicBezTo>
                    <a:pt x="1505" y="1442"/>
                    <a:pt x="1474" y="1458"/>
                    <a:pt x="1442" y="1473"/>
                  </a:cubicBezTo>
                  <a:cubicBezTo>
                    <a:pt x="1315" y="1584"/>
                    <a:pt x="1173" y="1648"/>
                    <a:pt x="983" y="1648"/>
                  </a:cubicBezTo>
                  <a:cubicBezTo>
                    <a:pt x="713" y="1648"/>
                    <a:pt x="476" y="1473"/>
                    <a:pt x="428" y="1157"/>
                  </a:cubicBezTo>
                  <a:lnTo>
                    <a:pt x="1648" y="1157"/>
                  </a:lnTo>
                  <a:cubicBezTo>
                    <a:pt x="1759" y="1157"/>
                    <a:pt x="1854" y="1077"/>
                    <a:pt x="1854" y="951"/>
                  </a:cubicBezTo>
                  <a:cubicBezTo>
                    <a:pt x="1854" y="507"/>
                    <a:pt x="1553" y="0"/>
                    <a:pt x="9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5">
              <a:extLst>
                <a:ext uri="{FF2B5EF4-FFF2-40B4-BE49-F238E27FC236}">
                  <a16:creationId xmlns:a16="http://schemas.microsoft.com/office/drawing/2014/main" id="{04C96021-615B-204A-AB80-A59949F8D580}"/>
                </a:ext>
              </a:extLst>
            </p:cNvPr>
            <p:cNvSpPr/>
            <p:nvPr/>
          </p:nvSpPr>
          <p:spPr>
            <a:xfrm>
              <a:off x="2864337" y="2685873"/>
              <a:ext cx="92486" cy="120805"/>
            </a:xfrm>
            <a:custGeom>
              <a:avLst/>
              <a:gdLst/>
              <a:ahLst/>
              <a:cxnLst/>
              <a:rect l="l" t="t" r="r" b="b"/>
              <a:pathLst>
                <a:path w="1966" h="2568" extrusionOk="0">
                  <a:moveTo>
                    <a:pt x="967" y="413"/>
                  </a:moveTo>
                  <a:cubicBezTo>
                    <a:pt x="1300" y="413"/>
                    <a:pt x="1522" y="571"/>
                    <a:pt x="1522" y="856"/>
                  </a:cubicBezTo>
                  <a:lnTo>
                    <a:pt x="1522" y="872"/>
                  </a:lnTo>
                  <a:cubicBezTo>
                    <a:pt x="1522" y="1142"/>
                    <a:pt x="1300" y="1332"/>
                    <a:pt x="967" y="1332"/>
                  </a:cubicBezTo>
                  <a:lnTo>
                    <a:pt x="444" y="1332"/>
                  </a:lnTo>
                  <a:lnTo>
                    <a:pt x="444" y="413"/>
                  </a:lnTo>
                  <a:close/>
                  <a:moveTo>
                    <a:pt x="222" y="1"/>
                  </a:moveTo>
                  <a:cubicBezTo>
                    <a:pt x="96" y="1"/>
                    <a:pt x="1" y="96"/>
                    <a:pt x="1" y="223"/>
                  </a:cubicBezTo>
                  <a:lnTo>
                    <a:pt x="1" y="2346"/>
                  </a:lnTo>
                  <a:cubicBezTo>
                    <a:pt x="1" y="2472"/>
                    <a:pt x="96" y="2567"/>
                    <a:pt x="222" y="2567"/>
                  </a:cubicBezTo>
                  <a:cubicBezTo>
                    <a:pt x="349" y="2567"/>
                    <a:pt x="444" y="2472"/>
                    <a:pt x="444" y="2346"/>
                  </a:cubicBezTo>
                  <a:lnTo>
                    <a:pt x="444" y="1728"/>
                  </a:lnTo>
                  <a:lnTo>
                    <a:pt x="951" y="1728"/>
                  </a:lnTo>
                  <a:cubicBezTo>
                    <a:pt x="1506" y="1728"/>
                    <a:pt x="1965" y="1427"/>
                    <a:pt x="1965" y="856"/>
                  </a:cubicBezTo>
                  <a:cubicBezTo>
                    <a:pt x="1965" y="334"/>
                    <a:pt x="1601" y="1"/>
                    <a:pt x="999"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5">
              <a:extLst>
                <a:ext uri="{FF2B5EF4-FFF2-40B4-BE49-F238E27FC236}">
                  <a16:creationId xmlns:a16="http://schemas.microsoft.com/office/drawing/2014/main" id="{1F7F0C30-F23E-EE49-B3F3-F913C4FBE2B8}"/>
                </a:ext>
              </a:extLst>
            </p:cNvPr>
            <p:cNvSpPr/>
            <p:nvPr/>
          </p:nvSpPr>
          <p:spPr>
            <a:xfrm>
              <a:off x="2968677" y="2679946"/>
              <a:ext cx="20934" cy="126732"/>
            </a:xfrm>
            <a:custGeom>
              <a:avLst/>
              <a:gdLst/>
              <a:ahLst/>
              <a:cxnLst/>
              <a:rect l="l" t="t" r="r" b="b"/>
              <a:pathLst>
                <a:path w="445" h="2694" extrusionOk="0">
                  <a:moveTo>
                    <a:pt x="222" y="0"/>
                  </a:moveTo>
                  <a:cubicBezTo>
                    <a:pt x="96" y="0"/>
                    <a:pt x="1" y="95"/>
                    <a:pt x="1" y="222"/>
                  </a:cubicBezTo>
                  <a:lnTo>
                    <a:pt x="1" y="2472"/>
                  </a:lnTo>
                  <a:cubicBezTo>
                    <a:pt x="1" y="2598"/>
                    <a:pt x="96" y="2693"/>
                    <a:pt x="222" y="2693"/>
                  </a:cubicBezTo>
                  <a:cubicBezTo>
                    <a:pt x="349" y="2693"/>
                    <a:pt x="444" y="2598"/>
                    <a:pt x="444" y="2472"/>
                  </a:cubicBezTo>
                  <a:lnTo>
                    <a:pt x="444" y="222"/>
                  </a:lnTo>
                  <a:cubicBezTo>
                    <a:pt x="444" y="95"/>
                    <a:pt x="349" y="0"/>
                    <a:pt x="22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5">
              <a:extLst>
                <a:ext uri="{FF2B5EF4-FFF2-40B4-BE49-F238E27FC236}">
                  <a16:creationId xmlns:a16="http://schemas.microsoft.com/office/drawing/2014/main" id="{991D2231-E417-4547-9558-C03761FC58FA}"/>
                </a:ext>
              </a:extLst>
            </p:cNvPr>
            <p:cNvSpPr/>
            <p:nvPr/>
          </p:nvSpPr>
          <p:spPr>
            <a:xfrm>
              <a:off x="3002218" y="2714193"/>
              <a:ext cx="82042" cy="93238"/>
            </a:xfrm>
            <a:custGeom>
              <a:avLst/>
              <a:gdLst/>
              <a:ahLst/>
              <a:cxnLst/>
              <a:rect l="l" t="t" r="r" b="b"/>
              <a:pathLst>
                <a:path w="1744" h="1982" extrusionOk="0">
                  <a:moveTo>
                    <a:pt x="872" y="1047"/>
                  </a:moveTo>
                  <a:cubicBezTo>
                    <a:pt x="1062" y="1047"/>
                    <a:pt x="1205" y="1078"/>
                    <a:pt x="1315" y="1126"/>
                  </a:cubicBezTo>
                  <a:lnTo>
                    <a:pt x="1315" y="1253"/>
                  </a:lnTo>
                  <a:cubicBezTo>
                    <a:pt x="1315" y="1506"/>
                    <a:pt x="1094" y="1664"/>
                    <a:pt x="809" y="1664"/>
                  </a:cubicBezTo>
                  <a:cubicBezTo>
                    <a:pt x="587" y="1664"/>
                    <a:pt x="428" y="1569"/>
                    <a:pt x="428" y="1379"/>
                  </a:cubicBezTo>
                  <a:lnTo>
                    <a:pt x="428" y="1363"/>
                  </a:lnTo>
                  <a:cubicBezTo>
                    <a:pt x="428" y="1173"/>
                    <a:pt x="603" y="1047"/>
                    <a:pt x="872" y="1047"/>
                  </a:cubicBezTo>
                  <a:close/>
                  <a:moveTo>
                    <a:pt x="888" y="1"/>
                  </a:moveTo>
                  <a:cubicBezTo>
                    <a:pt x="634" y="1"/>
                    <a:pt x="460" y="48"/>
                    <a:pt x="270" y="112"/>
                  </a:cubicBezTo>
                  <a:cubicBezTo>
                    <a:pt x="207" y="144"/>
                    <a:pt x="143" y="207"/>
                    <a:pt x="143" y="286"/>
                  </a:cubicBezTo>
                  <a:cubicBezTo>
                    <a:pt x="143" y="381"/>
                    <a:pt x="238" y="476"/>
                    <a:pt x="333" y="476"/>
                  </a:cubicBezTo>
                  <a:cubicBezTo>
                    <a:pt x="365" y="476"/>
                    <a:pt x="381" y="460"/>
                    <a:pt x="412" y="460"/>
                  </a:cubicBezTo>
                  <a:cubicBezTo>
                    <a:pt x="523" y="413"/>
                    <a:pt x="666" y="381"/>
                    <a:pt x="840" y="381"/>
                  </a:cubicBezTo>
                  <a:cubicBezTo>
                    <a:pt x="1141" y="381"/>
                    <a:pt x="1315" y="524"/>
                    <a:pt x="1315" y="793"/>
                  </a:cubicBezTo>
                  <a:lnTo>
                    <a:pt x="1315" y="841"/>
                  </a:lnTo>
                  <a:cubicBezTo>
                    <a:pt x="1157" y="793"/>
                    <a:pt x="1014" y="761"/>
                    <a:pt x="793" y="761"/>
                  </a:cubicBezTo>
                  <a:cubicBezTo>
                    <a:pt x="317" y="761"/>
                    <a:pt x="1" y="967"/>
                    <a:pt x="1" y="1395"/>
                  </a:cubicBezTo>
                  <a:cubicBezTo>
                    <a:pt x="1" y="1775"/>
                    <a:pt x="317" y="1981"/>
                    <a:pt x="682" y="1981"/>
                  </a:cubicBezTo>
                  <a:cubicBezTo>
                    <a:pt x="967" y="1981"/>
                    <a:pt x="1173" y="1870"/>
                    <a:pt x="1300" y="1712"/>
                  </a:cubicBezTo>
                  <a:lnTo>
                    <a:pt x="1300" y="1775"/>
                  </a:lnTo>
                  <a:cubicBezTo>
                    <a:pt x="1300" y="1886"/>
                    <a:pt x="1395" y="1965"/>
                    <a:pt x="1521" y="1965"/>
                  </a:cubicBezTo>
                  <a:cubicBezTo>
                    <a:pt x="1648" y="1965"/>
                    <a:pt x="1743" y="1870"/>
                    <a:pt x="1743" y="1759"/>
                  </a:cubicBezTo>
                  <a:lnTo>
                    <a:pt x="1743" y="809"/>
                  </a:lnTo>
                  <a:cubicBezTo>
                    <a:pt x="1743" y="555"/>
                    <a:pt x="1664" y="349"/>
                    <a:pt x="1521" y="207"/>
                  </a:cubicBezTo>
                  <a:cubicBezTo>
                    <a:pt x="1395" y="80"/>
                    <a:pt x="1173" y="1"/>
                    <a:pt x="888"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5">
              <a:extLst>
                <a:ext uri="{FF2B5EF4-FFF2-40B4-BE49-F238E27FC236}">
                  <a16:creationId xmlns:a16="http://schemas.microsoft.com/office/drawing/2014/main" id="{48DD7479-1091-644C-A8E4-4C62D0EE2629}"/>
                </a:ext>
              </a:extLst>
            </p:cNvPr>
            <p:cNvSpPr/>
            <p:nvPr/>
          </p:nvSpPr>
          <p:spPr>
            <a:xfrm>
              <a:off x="3090893" y="2689637"/>
              <a:ext cx="58944" cy="117794"/>
            </a:xfrm>
            <a:custGeom>
              <a:avLst/>
              <a:gdLst/>
              <a:ahLst/>
              <a:cxnLst/>
              <a:rect l="l" t="t" r="r" b="b"/>
              <a:pathLst>
                <a:path w="1253" h="2504" extrusionOk="0">
                  <a:moveTo>
                    <a:pt x="492" y="0"/>
                  </a:moveTo>
                  <a:cubicBezTo>
                    <a:pt x="365" y="0"/>
                    <a:pt x="270" y="95"/>
                    <a:pt x="270" y="222"/>
                  </a:cubicBezTo>
                  <a:lnTo>
                    <a:pt x="270" y="539"/>
                  </a:lnTo>
                  <a:lnTo>
                    <a:pt x="191" y="539"/>
                  </a:lnTo>
                  <a:cubicBezTo>
                    <a:pt x="96" y="539"/>
                    <a:pt x="1" y="634"/>
                    <a:pt x="1" y="729"/>
                  </a:cubicBezTo>
                  <a:cubicBezTo>
                    <a:pt x="1" y="840"/>
                    <a:pt x="96" y="919"/>
                    <a:pt x="191" y="919"/>
                  </a:cubicBezTo>
                  <a:lnTo>
                    <a:pt x="270" y="919"/>
                  </a:lnTo>
                  <a:lnTo>
                    <a:pt x="270" y="1933"/>
                  </a:lnTo>
                  <a:cubicBezTo>
                    <a:pt x="270" y="2361"/>
                    <a:pt x="508" y="2503"/>
                    <a:pt x="825" y="2503"/>
                  </a:cubicBezTo>
                  <a:cubicBezTo>
                    <a:pt x="936" y="2503"/>
                    <a:pt x="1031" y="2487"/>
                    <a:pt x="1126" y="2456"/>
                  </a:cubicBezTo>
                  <a:cubicBezTo>
                    <a:pt x="1189" y="2424"/>
                    <a:pt x="1237" y="2361"/>
                    <a:pt x="1237" y="2281"/>
                  </a:cubicBezTo>
                  <a:cubicBezTo>
                    <a:pt x="1237" y="2186"/>
                    <a:pt x="1157" y="2091"/>
                    <a:pt x="1062" y="2091"/>
                  </a:cubicBezTo>
                  <a:cubicBezTo>
                    <a:pt x="1046" y="2091"/>
                    <a:pt x="999" y="2107"/>
                    <a:pt x="951" y="2107"/>
                  </a:cubicBezTo>
                  <a:cubicBezTo>
                    <a:pt x="793" y="2107"/>
                    <a:pt x="714" y="2044"/>
                    <a:pt x="714" y="1870"/>
                  </a:cubicBezTo>
                  <a:lnTo>
                    <a:pt x="714" y="919"/>
                  </a:lnTo>
                  <a:lnTo>
                    <a:pt x="1062" y="919"/>
                  </a:lnTo>
                  <a:cubicBezTo>
                    <a:pt x="1157" y="919"/>
                    <a:pt x="1252" y="840"/>
                    <a:pt x="1252" y="729"/>
                  </a:cubicBezTo>
                  <a:cubicBezTo>
                    <a:pt x="1252" y="634"/>
                    <a:pt x="1157" y="539"/>
                    <a:pt x="1062" y="539"/>
                  </a:cubicBezTo>
                  <a:lnTo>
                    <a:pt x="714" y="539"/>
                  </a:lnTo>
                  <a:lnTo>
                    <a:pt x="714" y="222"/>
                  </a:lnTo>
                  <a:cubicBezTo>
                    <a:pt x="714" y="95"/>
                    <a:pt x="619" y="0"/>
                    <a:pt x="49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5">
              <a:extLst>
                <a:ext uri="{FF2B5EF4-FFF2-40B4-BE49-F238E27FC236}">
                  <a16:creationId xmlns:a16="http://schemas.microsoft.com/office/drawing/2014/main" id="{08F90933-0035-A44F-9319-7FBA612753D5}"/>
                </a:ext>
              </a:extLst>
            </p:cNvPr>
            <p:cNvSpPr/>
            <p:nvPr/>
          </p:nvSpPr>
          <p:spPr>
            <a:xfrm>
              <a:off x="3153507" y="2679946"/>
              <a:ext cx="58192" cy="126732"/>
            </a:xfrm>
            <a:custGeom>
              <a:avLst/>
              <a:gdLst/>
              <a:ahLst/>
              <a:cxnLst/>
              <a:rect l="l" t="t" r="r" b="b"/>
              <a:pathLst>
                <a:path w="1237" h="2694" extrusionOk="0">
                  <a:moveTo>
                    <a:pt x="856" y="0"/>
                  </a:moveTo>
                  <a:cubicBezTo>
                    <a:pt x="666" y="0"/>
                    <a:pt x="523" y="48"/>
                    <a:pt x="412" y="143"/>
                  </a:cubicBezTo>
                  <a:cubicBezTo>
                    <a:pt x="317" y="254"/>
                    <a:pt x="270" y="412"/>
                    <a:pt x="270" y="618"/>
                  </a:cubicBezTo>
                  <a:lnTo>
                    <a:pt x="270" y="761"/>
                  </a:lnTo>
                  <a:lnTo>
                    <a:pt x="191" y="761"/>
                  </a:lnTo>
                  <a:cubicBezTo>
                    <a:pt x="80" y="761"/>
                    <a:pt x="1" y="840"/>
                    <a:pt x="1" y="951"/>
                  </a:cubicBezTo>
                  <a:cubicBezTo>
                    <a:pt x="1" y="1046"/>
                    <a:pt x="80" y="1125"/>
                    <a:pt x="191" y="1125"/>
                  </a:cubicBezTo>
                  <a:lnTo>
                    <a:pt x="270" y="1125"/>
                  </a:lnTo>
                  <a:lnTo>
                    <a:pt x="270" y="2472"/>
                  </a:lnTo>
                  <a:cubicBezTo>
                    <a:pt x="270" y="2598"/>
                    <a:pt x="365" y="2693"/>
                    <a:pt x="476" y="2693"/>
                  </a:cubicBezTo>
                  <a:cubicBezTo>
                    <a:pt x="603" y="2693"/>
                    <a:pt x="698" y="2598"/>
                    <a:pt x="698" y="2472"/>
                  </a:cubicBezTo>
                  <a:lnTo>
                    <a:pt x="698" y="1125"/>
                  </a:lnTo>
                  <a:lnTo>
                    <a:pt x="1046" y="1125"/>
                  </a:lnTo>
                  <a:cubicBezTo>
                    <a:pt x="1141" y="1125"/>
                    <a:pt x="1220" y="1046"/>
                    <a:pt x="1220" y="951"/>
                  </a:cubicBezTo>
                  <a:cubicBezTo>
                    <a:pt x="1220" y="840"/>
                    <a:pt x="1141" y="761"/>
                    <a:pt x="1046" y="761"/>
                  </a:cubicBezTo>
                  <a:lnTo>
                    <a:pt x="698" y="761"/>
                  </a:lnTo>
                  <a:lnTo>
                    <a:pt x="698" y="666"/>
                  </a:lnTo>
                  <a:cubicBezTo>
                    <a:pt x="698" y="460"/>
                    <a:pt x="777" y="365"/>
                    <a:pt x="951" y="365"/>
                  </a:cubicBezTo>
                  <a:cubicBezTo>
                    <a:pt x="983" y="365"/>
                    <a:pt x="1015" y="380"/>
                    <a:pt x="1046" y="380"/>
                  </a:cubicBezTo>
                  <a:cubicBezTo>
                    <a:pt x="1141" y="380"/>
                    <a:pt x="1236" y="301"/>
                    <a:pt x="1236" y="190"/>
                  </a:cubicBezTo>
                  <a:cubicBezTo>
                    <a:pt x="1236" y="95"/>
                    <a:pt x="1157" y="16"/>
                    <a:pt x="1078" y="16"/>
                  </a:cubicBezTo>
                  <a:cubicBezTo>
                    <a:pt x="1015" y="0"/>
                    <a:pt x="935" y="0"/>
                    <a:pt x="85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5">
              <a:extLst>
                <a:ext uri="{FF2B5EF4-FFF2-40B4-BE49-F238E27FC236}">
                  <a16:creationId xmlns:a16="http://schemas.microsoft.com/office/drawing/2014/main" id="{A1599661-6157-E343-BE84-18ED2941D2EE}"/>
                </a:ext>
              </a:extLst>
            </p:cNvPr>
            <p:cNvSpPr/>
            <p:nvPr/>
          </p:nvSpPr>
          <p:spPr>
            <a:xfrm>
              <a:off x="3210146" y="2713487"/>
              <a:ext cx="96955" cy="94697"/>
            </a:xfrm>
            <a:custGeom>
              <a:avLst/>
              <a:gdLst/>
              <a:ahLst/>
              <a:cxnLst/>
              <a:rect l="l" t="t" r="r" b="b"/>
              <a:pathLst>
                <a:path w="2061" h="2013" extrusionOk="0">
                  <a:moveTo>
                    <a:pt x="1030" y="380"/>
                  </a:moveTo>
                  <a:cubicBezTo>
                    <a:pt x="1379" y="380"/>
                    <a:pt x="1617" y="665"/>
                    <a:pt x="1617" y="998"/>
                  </a:cubicBezTo>
                  <a:lnTo>
                    <a:pt x="1617" y="1014"/>
                  </a:lnTo>
                  <a:cubicBezTo>
                    <a:pt x="1617" y="1347"/>
                    <a:pt x="1395" y="1616"/>
                    <a:pt x="1030" y="1616"/>
                  </a:cubicBezTo>
                  <a:cubicBezTo>
                    <a:pt x="698" y="1616"/>
                    <a:pt x="444" y="1347"/>
                    <a:pt x="444" y="998"/>
                  </a:cubicBezTo>
                  <a:cubicBezTo>
                    <a:pt x="444" y="665"/>
                    <a:pt x="682" y="380"/>
                    <a:pt x="1030" y="380"/>
                  </a:cubicBezTo>
                  <a:close/>
                  <a:moveTo>
                    <a:pt x="1030" y="0"/>
                  </a:moveTo>
                  <a:cubicBezTo>
                    <a:pt x="444" y="0"/>
                    <a:pt x="1" y="460"/>
                    <a:pt x="1" y="998"/>
                  </a:cubicBezTo>
                  <a:lnTo>
                    <a:pt x="1" y="1014"/>
                  </a:lnTo>
                  <a:cubicBezTo>
                    <a:pt x="1" y="1553"/>
                    <a:pt x="444" y="2012"/>
                    <a:pt x="1030" y="2012"/>
                  </a:cubicBezTo>
                  <a:cubicBezTo>
                    <a:pt x="1617" y="2012"/>
                    <a:pt x="2060" y="1553"/>
                    <a:pt x="2060" y="998"/>
                  </a:cubicBezTo>
                  <a:cubicBezTo>
                    <a:pt x="2060" y="444"/>
                    <a:pt x="1632"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5">
              <a:extLst>
                <a:ext uri="{FF2B5EF4-FFF2-40B4-BE49-F238E27FC236}">
                  <a16:creationId xmlns:a16="http://schemas.microsoft.com/office/drawing/2014/main" id="{B3845C8E-8626-2447-9F09-6ADF23368348}"/>
                </a:ext>
              </a:extLst>
            </p:cNvPr>
            <p:cNvSpPr/>
            <p:nvPr/>
          </p:nvSpPr>
          <p:spPr>
            <a:xfrm>
              <a:off x="3319708" y="2714193"/>
              <a:ext cx="53723" cy="92486"/>
            </a:xfrm>
            <a:custGeom>
              <a:avLst/>
              <a:gdLst/>
              <a:ahLst/>
              <a:cxnLst/>
              <a:rect l="l" t="t" r="r" b="b"/>
              <a:pathLst>
                <a:path w="1142" h="1966" extrusionOk="0">
                  <a:moveTo>
                    <a:pt x="222" y="1"/>
                  </a:moveTo>
                  <a:cubicBezTo>
                    <a:pt x="96" y="1"/>
                    <a:pt x="0" y="96"/>
                    <a:pt x="0" y="223"/>
                  </a:cubicBezTo>
                  <a:lnTo>
                    <a:pt x="0" y="1744"/>
                  </a:lnTo>
                  <a:cubicBezTo>
                    <a:pt x="0" y="1870"/>
                    <a:pt x="96" y="1965"/>
                    <a:pt x="222" y="1965"/>
                  </a:cubicBezTo>
                  <a:cubicBezTo>
                    <a:pt x="333" y="1965"/>
                    <a:pt x="444" y="1870"/>
                    <a:pt x="444" y="1744"/>
                  </a:cubicBezTo>
                  <a:lnTo>
                    <a:pt x="444" y="1173"/>
                  </a:lnTo>
                  <a:cubicBezTo>
                    <a:pt x="444" y="730"/>
                    <a:pt x="650" y="476"/>
                    <a:pt x="967" y="429"/>
                  </a:cubicBezTo>
                  <a:cubicBezTo>
                    <a:pt x="1062" y="413"/>
                    <a:pt x="1141" y="334"/>
                    <a:pt x="1141" y="223"/>
                  </a:cubicBezTo>
                  <a:cubicBezTo>
                    <a:pt x="1141" y="96"/>
                    <a:pt x="1062" y="1"/>
                    <a:pt x="919" y="1"/>
                  </a:cubicBezTo>
                  <a:cubicBezTo>
                    <a:pt x="729" y="1"/>
                    <a:pt x="539" y="175"/>
                    <a:pt x="444" y="429"/>
                  </a:cubicBezTo>
                  <a:lnTo>
                    <a:pt x="444" y="223"/>
                  </a:lnTo>
                  <a:cubicBezTo>
                    <a:pt x="444" y="96"/>
                    <a:pt x="333"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5">
              <a:extLst>
                <a:ext uri="{FF2B5EF4-FFF2-40B4-BE49-F238E27FC236}">
                  <a16:creationId xmlns:a16="http://schemas.microsoft.com/office/drawing/2014/main" id="{C2842594-EF6B-D448-8051-4024FC8E646B}"/>
                </a:ext>
              </a:extLst>
            </p:cNvPr>
            <p:cNvSpPr/>
            <p:nvPr/>
          </p:nvSpPr>
          <p:spPr>
            <a:xfrm>
              <a:off x="3381569" y="2713487"/>
              <a:ext cx="137929" cy="93191"/>
            </a:xfrm>
            <a:custGeom>
              <a:avLst/>
              <a:gdLst/>
              <a:ahLst/>
              <a:cxnLst/>
              <a:rect l="l" t="t" r="r" b="b"/>
              <a:pathLst>
                <a:path w="2932" h="1981" extrusionOk="0">
                  <a:moveTo>
                    <a:pt x="1030"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111" y="1980"/>
                    <a:pt x="222" y="1980"/>
                  </a:cubicBezTo>
                  <a:cubicBezTo>
                    <a:pt x="349" y="1980"/>
                    <a:pt x="444" y="1885"/>
                    <a:pt x="444" y="1759"/>
                  </a:cubicBezTo>
                  <a:lnTo>
                    <a:pt x="444" y="871"/>
                  </a:lnTo>
                  <a:cubicBezTo>
                    <a:pt x="444" y="586"/>
                    <a:pt x="618" y="396"/>
                    <a:pt x="856" y="396"/>
                  </a:cubicBezTo>
                  <a:cubicBezTo>
                    <a:pt x="1109" y="396"/>
                    <a:pt x="1252" y="570"/>
                    <a:pt x="1252" y="871"/>
                  </a:cubicBezTo>
                  <a:lnTo>
                    <a:pt x="1252" y="1759"/>
                  </a:lnTo>
                  <a:cubicBezTo>
                    <a:pt x="1252" y="1885"/>
                    <a:pt x="1347" y="1980"/>
                    <a:pt x="1474" y="1980"/>
                  </a:cubicBezTo>
                  <a:cubicBezTo>
                    <a:pt x="1585" y="1980"/>
                    <a:pt x="1696" y="1885"/>
                    <a:pt x="1696" y="1759"/>
                  </a:cubicBezTo>
                  <a:lnTo>
                    <a:pt x="1696" y="871"/>
                  </a:lnTo>
                  <a:cubicBezTo>
                    <a:pt x="1696" y="570"/>
                    <a:pt x="1854" y="396"/>
                    <a:pt x="2107" y="396"/>
                  </a:cubicBezTo>
                  <a:cubicBezTo>
                    <a:pt x="2345" y="396"/>
                    <a:pt x="2488" y="570"/>
                    <a:pt x="2488" y="871"/>
                  </a:cubicBezTo>
                  <a:lnTo>
                    <a:pt x="2488" y="1759"/>
                  </a:lnTo>
                  <a:cubicBezTo>
                    <a:pt x="2488" y="1885"/>
                    <a:pt x="2583" y="1980"/>
                    <a:pt x="2709" y="1980"/>
                  </a:cubicBezTo>
                  <a:cubicBezTo>
                    <a:pt x="2836" y="1980"/>
                    <a:pt x="2931" y="1885"/>
                    <a:pt x="2931" y="1759"/>
                  </a:cubicBezTo>
                  <a:lnTo>
                    <a:pt x="2931" y="729"/>
                  </a:lnTo>
                  <a:cubicBezTo>
                    <a:pt x="2931" y="269"/>
                    <a:pt x="2678" y="0"/>
                    <a:pt x="2266" y="0"/>
                  </a:cubicBezTo>
                  <a:cubicBezTo>
                    <a:pt x="1965" y="0"/>
                    <a:pt x="1759" y="127"/>
                    <a:pt x="1616" y="333"/>
                  </a:cubicBezTo>
                  <a:cubicBezTo>
                    <a:pt x="1505" y="127"/>
                    <a:pt x="1315"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5">
              <a:extLst>
                <a:ext uri="{FF2B5EF4-FFF2-40B4-BE49-F238E27FC236}">
                  <a16:creationId xmlns:a16="http://schemas.microsoft.com/office/drawing/2014/main" id="{10F070A0-DCD3-7042-883E-1F4A7C215E38}"/>
                </a:ext>
              </a:extLst>
            </p:cNvPr>
            <p:cNvSpPr/>
            <p:nvPr/>
          </p:nvSpPr>
          <p:spPr>
            <a:xfrm>
              <a:off x="3883136" y="2713487"/>
              <a:ext cx="14207" cy="14207"/>
            </a:xfrm>
            <a:custGeom>
              <a:avLst/>
              <a:gdLst/>
              <a:ahLst/>
              <a:cxnLst/>
              <a:rect l="l" t="t" r="r" b="b"/>
              <a:pathLst>
                <a:path w="302" h="302" extrusionOk="0">
                  <a:moveTo>
                    <a:pt x="0" y="0"/>
                  </a:moveTo>
                  <a:lnTo>
                    <a:pt x="0" y="301"/>
                  </a:lnTo>
                  <a:lnTo>
                    <a:pt x="301" y="301"/>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5">
              <a:extLst>
                <a:ext uri="{FF2B5EF4-FFF2-40B4-BE49-F238E27FC236}">
                  <a16:creationId xmlns:a16="http://schemas.microsoft.com/office/drawing/2014/main" id="{A8BF09C8-3D77-4248-9D00-7E164965CD48}"/>
                </a:ext>
              </a:extLst>
            </p:cNvPr>
            <p:cNvSpPr/>
            <p:nvPr/>
          </p:nvSpPr>
          <p:spPr>
            <a:xfrm>
              <a:off x="3883136" y="2737338"/>
              <a:ext cx="14207" cy="68588"/>
            </a:xfrm>
            <a:custGeom>
              <a:avLst/>
              <a:gdLst/>
              <a:ahLst/>
              <a:cxnLst/>
              <a:rect l="l" t="t" r="r" b="b"/>
              <a:pathLst>
                <a:path w="302" h="1458" extrusionOk="0">
                  <a:moveTo>
                    <a:pt x="0" y="0"/>
                  </a:moveTo>
                  <a:lnTo>
                    <a:pt x="0" y="1458"/>
                  </a:lnTo>
                  <a:lnTo>
                    <a:pt x="301" y="1458"/>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5">
              <a:extLst>
                <a:ext uri="{FF2B5EF4-FFF2-40B4-BE49-F238E27FC236}">
                  <a16:creationId xmlns:a16="http://schemas.microsoft.com/office/drawing/2014/main" id="{956FD2C0-AAB9-2844-AFF3-31F1899767D1}"/>
                </a:ext>
              </a:extLst>
            </p:cNvPr>
            <p:cNvSpPr/>
            <p:nvPr/>
          </p:nvSpPr>
          <p:spPr>
            <a:xfrm>
              <a:off x="3907739" y="2737338"/>
              <a:ext cx="71599" cy="70093"/>
            </a:xfrm>
            <a:custGeom>
              <a:avLst/>
              <a:gdLst/>
              <a:ahLst/>
              <a:cxnLst/>
              <a:rect l="l" t="t" r="r" b="b"/>
              <a:pathLst>
                <a:path w="1522" h="1490" extrusionOk="0">
                  <a:moveTo>
                    <a:pt x="0" y="0"/>
                  </a:moveTo>
                  <a:lnTo>
                    <a:pt x="0" y="222"/>
                  </a:lnTo>
                  <a:lnTo>
                    <a:pt x="143" y="222"/>
                  </a:lnTo>
                  <a:lnTo>
                    <a:pt x="491" y="1267"/>
                  </a:lnTo>
                  <a:cubicBezTo>
                    <a:pt x="555" y="1426"/>
                    <a:pt x="650" y="1489"/>
                    <a:pt x="792" y="1489"/>
                  </a:cubicBezTo>
                  <a:cubicBezTo>
                    <a:pt x="903" y="1489"/>
                    <a:pt x="1030" y="1458"/>
                    <a:pt x="1109" y="1267"/>
                  </a:cubicBezTo>
                  <a:lnTo>
                    <a:pt x="1521" y="0"/>
                  </a:lnTo>
                  <a:lnTo>
                    <a:pt x="1236" y="0"/>
                  </a:lnTo>
                  <a:lnTo>
                    <a:pt x="872" y="1172"/>
                  </a:lnTo>
                  <a:cubicBezTo>
                    <a:pt x="856" y="1220"/>
                    <a:pt x="840" y="1252"/>
                    <a:pt x="792" y="1252"/>
                  </a:cubicBezTo>
                  <a:cubicBezTo>
                    <a:pt x="761" y="1252"/>
                    <a:pt x="745" y="1220"/>
                    <a:pt x="729" y="1172"/>
                  </a:cubicBezTo>
                  <a:lnTo>
                    <a:pt x="365"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1;p35">
              <a:extLst>
                <a:ext uri="{FF2B5EF4-FFF2-40B4-BE49-F238E27FC236}">
                  <a16:creationId xmlns:a16="http://schemas.microsoft.com/office/drawing/2014/main" id="{01A476E7-34A9-EC41-B86A-4FD8DD912549}"/>
                </a:ext>
              </a:extLst>
            </p:cNvPr>
            <p:cNvSpPr/>
            <p:nvPr/>
          </p:nvSpPr>
          <p:spPr>
            <a:xfrm>
              <a:off x="3983007" y="2737338"/>
              <a:ext cx="62661" cy="70093"/>
            </a:xfrm>
            <a:custGeom>
              <a:avLst/>
              <a:gdLst/>
              <a:ahLst/>
              <a:cxnLst/>
              <a:rect l="l" t="t" r="r" b="b"/>
              <a:pathLst>
                <a:path w="1332" h="1490" extrusionOk="0">
                  <a:moveTo>
                    <a:pt x="666" y="254"/>
                  </a:moveTo>
                  <a:cubicBezTo>
                    <a:pt x="903" y="254"/>
                    <a:pt x="1046" y="428"/>
                    <a:pt x="1046" y="634"/>
                  </a:cubicBezTo>
                  <a:lnTo>
                    <a:pt x="1046" y="856"/>
                  </a:lnTo>
                  <a:cubicBezTo>
                    <a:pt x="1046" y="1077"/>
                    <a:pt x="903" y="1252"/>
                    <a:pt x="666" y="1252"/>
                  </a:cubicBezTo>
                  <a:cubicBezTo>
                    <a:pt x="428" y="1252"/>
                    <a:pt x="285" y="1077"/>
                    <a:pt x="285" y="856"/>
                  </a:cubicBezTo>
                  <a:lnTo>
                    <a:pt x="285" y="634"/>
                  </a:lnTo>
                  <a:cubicBezTo>
                    <a:pt x="285" y="428"/>
                    <a:pt x="428" y="254"/>
                    <a:pt x="666" y="254"/>
                  </a:cubicBezTo>
                  <a:close/>
                  <a:moveTo>
                    <a:pt x="666" y="0"/>
                  </a:moveTo>
                  <a:cubicBezTo>
                    <a:pt x="285" y="0"/>
                    <a:pt x="0" y="269"/>
                    <a:pt x="0" y="634"/>
                  </a:cubicBezTo>
                  <a:lnTo>
                    <a:pt x="0" y="856"/>
                  </a:lnTo>
                  <a:cubicBezTo>
                    <a:pt x="0" y="1236"/>
                    <a:pt x="285" y="1489"/>
                    <a:pt x="666" y="1489"/>
                  </a:cubicBezTo>
                  <a:cubicBezTo>
                    <a:pt x="1062" y="1489"/>
                    <a:pt x="1331" y="1236"/>
                    <a:pt x="1331" y="856"/>
                  </a:cubicBezTo>
                  <a:lnTo>
                    <a:pt x="1331" y="634"/>
                  </a:lnTo>
                  <a:cubicBezTo>
                    <a:pt x="1331" y="269"/>
                    <a:pt x="1062" y="0"/>
                    <a:pt x="66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2;p35">
              <a:extLst>
                <a:ext uri="{FF2B5EF4-FFF2-40B4-BE49-F238E27FC236}">
                  <a16:creationId xmlns:a16="http://schemas.microsoft.com/office/drawing/2014/main" id="{A09A25D1-000F-7843-B62C-D0CF22D4BFF9}"/>
                </a:ext>
              </a:extLst>
            </p:cNvPr>
            <p:cNvSpPr/>
            <p:nvPr/>
          </p:nvSpPr>
          <p:spPr>
            <a:xfrm>
              <a:off x="4102966" y="2736585"/>
              <a:ext cx="58944" cy="69341"/>
            </a:xfrm>
            <a:custGeom>
              <a:avLst/>
              <a:gdLst/>
              <a:ahLst/>
              <a:cxnLst/>
              <a:rect l="l" t="t" r="r" b="b"/>
              <a:pathLst>
                <a:path w="1253" h="1474" extrusionOk="0">
                  <a:moveTo>
                    <a:pt x="635" y="0"/>
                  </a:moveTo>
                  <a:cubicBezTo>
                    <a:pt x="239" y="0"/>
                    <a:pt x="1" y="254"/>
                    <a:pt x="1" y="650"/>
                  </a:cubicBezTo>
                  <a:lnTo>
                    <a:pt x="1" y="808"/>
                  </a:lnTo>
                  <a:cubicBezTo>
                    <a:pt x="1" y="1220"/>
                    <a:pt x="239" y="1474"/>
                    <a:pt x="635" y="1474"/>
                  </a:cubicBezTo>
                  <a:lnTo>
                    <a:pt x="761" y="1474"/>
                  </a:lnTo>
                  <a:lnTo>
                    <a:pt x="761" y="1220"/>
                  </a:lnTo>
                  <a:cubicBezTo>
                    <a:pt x="746" y="1220"/>
                    <a:pt x="650" y="1236"/>
                    <a:pt x="635" y="1236"/>
                  </a:cubicBezTo>
                  <a:cubicBezTo>
                    <a:pt x="429" y="1236"/>
                    <a:pt x="286" y="1062"/>
                    <a:pt x="286" y="808"/>
                  </a:cubicBezTo>
                  <a:lnTo>
                    <a:pt x="286" y="650"/>
                  </a:lnTo>
                  <a:cubicBezTo>
                    <a:pt x="286" y="412"/>
                    <a:pt x="429" y="238"/>
                    <a:pt x="635" y="238"/>
                  </a:cubicBezTo>
                  <a:cubicBezTo>
                    <a:pt x="746" y="238"/>
                    <a:pt x="888" y="254"/>
                    <a:pt x="936" y="254"/>
                  </a:cubicBezTo>
                  <a:lnTo>
                    <a:pt x="951" y="270"/>
                  </a:lnTo>
                  <a:lnTo>
                    <a:pt x="951" y="1474"/>
                  </a:lnTo>
                  <a:lnTo>
                    <a:pt x="1253" y="1474"/>
                  </a:lnTo>
                  <a:lnTo>
                    <a:pt x="1253" y="127"/>
                  </a:lnTo>
                  <a:cubicBezTo>
                    <a:pt x="1253" y="95"/>
                    <a:pt x="1253" y="79"/>
                    <a:pt x="1205" y="64"/>
                  </a:cubicBezTo>
                  <a:cubicBezTo>
                    <a:pt x="1047" y="32"/>
                    <a:pt x="809" y="0"/>
                    <a:pt x="6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3;p35">
              <a:extLst>
                <a:ext uri="{FF2B5EF4-FFF2-40B4-BE49-F238E27FC236}">
                  <a16:creationId xmlns:a16="http://schemas.microsoft.com/office/drawing/2014/main" id="{DD42D838-3ACA-8F4A-B575-6FF5A444ADDC}"/>
                </a:ext>
              </a:extLst>
            </p:cNvPr>
            <p:cNvSpPr/>
            <p:nvPr/>
          </p:nvSpPr>
          <p:spPr>
            <a:xfrm>
              <a:off x="4176023" y="2713487"/>
              <a:ext cx="14207" cy="92439"/>
            </a:xfrm>
            <a:custGeom>
              <a:avLst/>
              <a:gdLst/>
              <a:ahLst/>
              <a:cxnLst/>
              <a:rect l="l" t="t" r="r" b="b"/>
              <a:pathLst>
                <a:path w="302" h="1965" extrusionOk="0">
                  <a:moveTo>
                    <a:pt x="1" y="0"/>
                  </a:moveTo>
                  <a:lnTo>
                    <a:pt x="1" y="1965"/>
                  </a:lnTo>
                  <a:lnTo>
                    <a:pt x="302" y="1965"/>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4;p35">
              <a:extLst>
                <a:ext uri="{FF2B5EF4-FFF2-40B4-BE49-F238E27FC236}">
                  <a16:creationId xmlns:a16="http://schemas.microsoft.com/office/drawing/2014/main" id="{BB3B1F3F-0A08-9C4B-BB70-90F4ADC98721}"/>
                </a:ext>
              </a:extLst>
            </p:cNvPr>
            <p:cNvSpPr/>
            <p:nvPr/>
          </p:nvSpPr>
          <p:spPr>
            <a:xfrm>
              <a:off x="3808621" y="2713487"/>
              <a:ext cx="62614" cy="92439"/>
            </a:xfrm>
            <a:custGeom>
              <a:avLst/>
              <a:gdLst/>
              <a:ahLst/>
              <a:cxnLst/>
              <a:rect l="l" t="t" r="r" b="b"/>
              <a:pathLst>
                <a:path w="1331" h="1965" extrusionOk="0">
                  <a:moveTo>
                    <a:pt x="0" y="0"/>
                  </a:moveTo>
                  <a:lnTo>
                    <a:pt x="0" y="1965"/>
                  </a:lnTo>
                  <a:lnTo>
                    <a:pt x="317" y="1965"/>
                  </a:lnTo>
                  <a:lnTo>
                    <a:pt x="317" y="285"/>
                  </a:lnTo>
                  <a:lnTo>
                    <a:pt x="602" y="285"/>
                  </a:lnTo>
                  <a:cubicBezTo>
                    <a:pt x="887" y="285"/>
                    <a:pt x="1014" y="396"/>
                    <a:pt x="1014" y="602"/>
                  </a:cubicBezTo>
                  <a:cubicBezTo>
                    <a:pt x="1014" y="618"/>
                    <a:pt x="1014" y="618"/>
                    <a:pt x="1014" y="634"/>
                  </a:cubicBezTo>
                  <a:cubicBezTo>
                    <a:pt x="1014" y="824"/>
                    <a:pt x="903" y="951"/>
                    <a:pt x="602" y="951"/>
                  </a:cubicBezTo>
                  <a:lnTo>
                    <a:pt x="523" y="951"/>
                  </a:lnTo>
                  <a:cubicBezTo>
                    <a:pt x="523" y="1030"/>
                    <a:pt x="523" y="1172"/>
                    <a:pt x="523" y="1220"/>
                  </a:cubicBezTo>
                  <a:lnTo>
                    <a:pt x="602" y="1220"/>
                  </a:lnTo>
                  <a:cubicBezTo>
                    <a:pt x="1030" y="1220"/>
                    <a:pt x="1331" y="1062"/>
                    <a:pt x="1331" y="634"/>
                  </a:cubicBezTo>
                  <a:cubicBezTo>
                    <a:pt x="1331" y="618"/>
                    <a:pt x="1331" y="618"/>
                    <a:pt x="1331" y="602"/>
                  </a:cubicBezTo>
                  <a:cubicBezTo>
                    <a:pt x="1331" y="174"/>
                    <a:pt x="1014" y="0"/>
                    <a:pt x="539"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5;p35">
              <a:extLst>
                <a:ext uri="{FF2B5EF4-FFF2-40B4-BE49-F238E27FC236}">
                  <a16:creationId xmlns:a16="http://schemas.microsoft.com/office/drawing/2014/main" id="{6061882B-A942-CC41-9722-A3DF9B7F1EE8}"/>
                </a:ext>
              </a:extLst>
            </p:cNvPr>
            <p:cNvSpPr/>
            <p:nvPr/>
          </p:nvSpPr>
          <p:spPr>
            <a:xfrm>
              <a:off x="4056770" y="2723178"/>
              <a:ext cx="37305" cy="82748"/>
            </a:xfrm>
            <a:custGeom>
              <a:avLst/>
              <a:gdLst/>
              <a:ahLst/>
              <a:cxnLst/>
              <a:rect l="l" t="t" r="r" b="b"/>
              <a:pathLst>
                <a:path w="793" h="1759" extrusionOk="0">
                  <a:moveTo>
                    <a:pt x="302" y="0"/>
                  </a:moveTo>
                  <a:lnTo>
                    <a:pt x="1" y="32"/>
                  </a:lnTo>
                  <a:lnTo>
                    <a:pt x="1" y="1394"/>
                  </a:lnTo>
                  <a:cubicBezTo>
                    <a:pt x="1" y="1648"/>
                    <a:pt x="127" y="1759"/>
                    <a:pt x="413" y="1759"/>
                  </a:cubicBezTo>
                  <a:lnTo>
                    <a:pt x="793" y="1759"/>
                  </a:lnTo>
                  <a:lnTo>
                    <a:pt x="793" y="1521"/>
                  </a:lnTo>
                  <a:lnTo>
                    <a:pt x="508" y="1521"/>
                  </a:lnTo>
                  <a:cubicBezTo>
                    <a:pt x="397" y="1521"/>
                    <a:pt x="302" y="1521"/>
                    <a:pt x="302" y="1394"/>
                  </a:cubicBezTo>
                  <a:lnTo>
                    <a:pt x="302" y="539"/>
                  </a:lnTo>
                  <a:lnTo>
                    <a:pt x="793" y="539"/>
                  </a:lnTo>
                  <a:lnTo>
                    <a:pt x="793" y="301"/>
                  </a:lnTo>
                  <a:lnTo>
                    <a:pt x="302" y="301"/>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6;p35">
              <a:extLst>
                <a:ext uri="{FF2B5EF4-FFF2-40B4-BE49-F238E27FC236}">
                  <a16:creationId xmlns:a16="http://schemas.microsoft.com/office/drawing/2014/main" id="{DCBC6824-5A58-484C-9910-821C3F8A52FC}"/>
                </a:ext>
              </a:extLst>
            </p:cNvPr>
            <p:cNvSpPr/>
            <p:nvPr/>
          </p:nvSpPr>
          <p:spPr>
            <a:xfrm>
              <a:off x="4196910" y="2793977"/>
              <a:ext cx="11949" cy="11949"/>
            </a:xfrm>
            <a:custGeom>
              <a:avLst/>
              <a:gdLst/>
              <a:ahLst/>
              <a:cxnLst/>
              <a:rect l="l" t="t" r="r" b="b"/>
              <a:pathLst>
                <a:path w="254" h="254" extrusionOk="0">
                  <a:moveTo>
                    <a:pt x="127" y="16"/>
                  </a:moveTo>
                  <a:cubicBezTo>
                    <a:pt x="174" y="16"/>
                    <a:pt x="222" y="63"/>
                    <a:pt x="222" y="127"/>
                  </a:cubicBezTo>
                  <a:cubicBezTo>
                    <a:pt x="222" y="190"/>
                    <a:pt x="174" y="238"/>
                    <a:pt x="127" y="238"/>
                  </a:cubicBezTo>
                  <a:cubicBezTo>
                    <a:pt x="63" y="238"/>
                    <a:pt x="16" y="190"/>
                    <a:pt x="16" y="127"/>
                  </a:cubicBezTo>
                  <a:cubicBezTo>
                    <a:pt x="16" y="63"/>
                    <a:pt x="63" y="16"/>
                    <a:pt x="127" y="16"/>
                  </a:cubicBezTo>
                  <a:close/>
                  <a:moveTo>
                    <a:pt x="127" y="0"/>
                  </a:moveTo>
                  <a:cubicBezTo>
                    <a:pt x="48" y="0"/>
                    <a:pt x="0" y="63"/>
                    <a:pt x="0" y="127"/>
                  </a:cubicBezTo>
                  <a:cubicBezTo>
                    <a:pt x="0" y="190"/>
                    <a:pt x="48" y="254"/>
                    <a:pt x="127" y="254"/>
                  </a:cubicBezTo>
                  <a:cubicBezTo>
                    <a:pt x="190" y="254"/>
                    <a:pt x="254" y="190"/>
                    <a:pt x="254" y="127"/>
                  </a:cubicBezTo>
                  <a:cubicBezTo>
                    <a:pt x="254" y="63"/>
                    <a:pt x="190" y="0"/>
                    <a:pt x="12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7;p35">
              <a:extLst>
                <a:ext uri="{FF2B5EF4-FFF2-40B4-BE49-F238E27FC236}">
                  <a16:creationId xmlns:a16="http://schemas.microsoft.com/office/drawing/2014/main" id="{5EA108C8-406F-BC45-BFBD-4B66B5049919}"/>
                </a:ext>
              </a:extLst>
            </p:cNvPr>
            <p:cNvSpPr/>
            <p:nvPr/>
          </p:nvSpPr>
          <p:spPr>
            <a:xfrm>
              <a:off x="4200626" y="2796941"/>
              <a:ext cx="4516" cy="6021"/>
            </a:xfrm>
            <a:custGeom>
              <a:avLst/>
              <a:gdLst/>
              <a:ahLst/>
              <a:cxnLst/>
              <a:rect l="l" t="t" r="r" b="b"/>
              <a:pathLst>
                <a:path w="96" h="128" extrusionOk="0">
                  <a:moveTo>
                    <a:pt x="0" y="0"/>
                  </a:moveTo>
                  <a:lnTo>
                    <a:pt x="0" y="127"/>
                  </a:lnTo>
                  <a:lnTo>
                    <a:pt x="16" y="127"/>
                  </a:lnTo>
                  <a:lnTo>
                    <a:pt x="16" y="80"/>
                  </a:lnTo>
                  <a:lnTo>
                    <a:pt x="48" y="80"/>
                  </a:lnTo>
                  <a:lnTo>
                    <a:pt x="80" y="127"/>
                  </a:lnTo>
                  <a:lnTo>
                    <a:pt x="95" y="127"/>
                  </a:lnTo>
                  <a:lnTo>
                    <a:pt x="64" y="80"/>
                  </a:lnTo>
                  <a:cubicBezTo>
                    <a:pt x="80" y="64"/>
                    <a:pt x="95" y="48"/>
                    <a:pt x="95" y="32"/>
                  </a:cubicBezTo>
                  <a:cubicBezTo>
                    <a:pt x="95" y="16"/>
                    <a:pt x="64" y="0"/>
                    <a:pt x="32" y="0"/>
                  </a:cubicBezTo>
                  <a:lnTo>
                    <a:pt x="32" y="0"/>
                  </a:lnTo>
                  <a:cubicBezTo>
                    <a:pt x="64" y="0"/>
                    <a:pt x="80" y="16"/>
                    <a:pt x="80" y="32"/>
                  </a:cubicBezTo>
                  <a:cubicBezTo>
                    <a:pt x="80" y="48"/>
                    <a:pt x="64" y="64"/>
                    <a:pt x="32" y="64"/>
                  </a:cubicBezTo>
                  <a:lnTo>
                    <a:pt x="16" y="64"/>
                  </a:lnTo>
                  <a:lnTo>
                    <a:pt x="16"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8;p35">
              <a:extLst>
                <a:ext uri="{FF2B5EF4-FFF2-40B4-BE49-F238E27FC236}">
                  <a16:creationId xmlns:a16="http://schemas.microsoft.com/office/drawing/2014/main" id="{8D253A1A-0279-3340-9ED8-902B201EA6E0}"/>
                </a:ext>
              </a:extLst>
            </p:cNvPr>
            <p:cNvSpPr/>
            <p:nvPr/>
          </p:nvSpPr>
          <p:spPr>
            <a:xfrm>
              <a:off x="3709502" y="2757425"/>
              <a:ext cx="32836" cy="49253"/>
            </a:xfrm>
            <a:custGeom>
              <a:avLst/>
              <a:gdLst/>
              <a:ahLst/>
              <a:cxnLst/>
              <a:rect l="l" t="t" r="r" b="b"/>
              <a:pathLst>
                <a:path w="698" h="1047" extrusionOk="0">
                  <a:moveTo>
                    <a:pt x="333" y="365"/>
                  </a:moveTo>
                  <a:cubicBezTo>
                    <a:pt x="491" y="365"/>
                    <a:pt x="586" y="492"/>
                    <a:pt x="586" y="650"/>
                  </a:cubicBezTo>
                  <a:cubicBezTo>
                    <a:pt x="586" y="825"/>
                    <a:pt x="491" y="951"/>
                    <a:pt x="333" y="951"/>
                  </a:cubicBezTo>
                  <a:cubicBezTo>
                    <a:pt x="254" y="951"/>
                    <a:pt x="159" y="888"/>
                    <a:pt x="111" y="825"/>
                  </a:cubicBezTo>
                  <a:lnTo>
                    <a:pt x="111" y="492"/>
                  </a:lnTo>
                  <a:cubicBezTo>
                    <a:pt x="159" y="429"/>
                    <a:pt x="254" y="365"/>
                    <a:pt x="333" y="365"/>
                  </a:cubicBezTo>
                  <a:close/>
                  <a:moveTo>
                    <a:pt x="0" y="1"/>
                  </a:moveTo>
                  <a:lnTo>
                    <a:pt x="0" y="1031"/>
                  </a:lnTo>
                  <a:lnTo>
                    <a:pt x="111" y="1031"/>
                  </a:lnTo>
                  <a:lnTo>
                    <a:pt x="111" y="920"/>
                  </a:lnTo>
                  <a:cubicBezTo>
                    <a:pt x="174" y="999"/>
                    <a:pt x="269" y="1046"/>
                    <a:pt x="364" y="1046"/>
                  </a:cubicBezTo>
                  <a:cubicBezTo>
                    <a:pt x="570" y="1046"/>
                    <a:pt x="697" y="904"/>
                    <a:pt x="697" y="650"/>
                  </a:cubicBezTo>
                  <a:cubicBezTo>
                    <a:pt x="697" y="429"/>
                    <a:pt x="570" y="270"/>
                    <a:pt x="364" y="270"/>
                  </a:cubicBezTo>
                  <a:cubicBezTo>
                    <a:pt x="269" y="270"/>
                    <a:pt x="174" y="318"/>
                    <a:pt x="111" y="397"/>
                  </a:cubicBezTo>
                  <a:lnTo>
                    <a:pt x="111"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9;p35">
              <a:extLst>
                <a:ext uri="{FF2B5EF4-FFF2-40B4-BE49-F238E27FC236}">
                  <a16:creationId xmlns:a16="http://schemas.microsoft.com/office/drawing/2014/main" id="{14FF6D94-820F-6F45-94DE-7E79239C090B}"/>
                </a:ext>
              </a:extLst>
            </p:cNvPr>
            <p:cNvSpPr/>
            <p:nvPr/>
          </p:nvSpPr>
          <p:spPr>
            <a:xfrm>
              <a:off x="3746007" y="2770832"/>
              <a:ext cx="35047" cy="49253"/>
            </a:xfrm>
            <a:custGeom>
              <a:avLst/>
              <a:gdLst/>
              <a:ahLst/>
              <a:cxnLst/>
              <a:rect l="l" t="t" r="r" b="b"/>
              <a:pathLst>
                <a:path w="745" h="1047" extrusionOk="0">
                  <a:moveTo>
                    <a:pt x="0" y="1"/>
                  </a:moveTo>
                  <a:lnTo>
                    <a:pt x="317" y="746"/>
                  </a:lnTo>
                  <a:lnTo>
                    <a:pt x="270" y="856"/>
                  </a:lnTo>
                  <a:cubicBezTo>
                    <a:pt x="238" y="920"/>
                    <a:pt x="206" y="936"/>
                    <a:pt x="159" y="936"/>
                  </a:cubicBezTo>
                  <a:lnTo>
                    <a:pt x="95" y="936"/>
                  </a:lnTo>
                  <a:lnTo>
                    <a:pt x="64" y="1031"/>
                  </a:lnTo>
                  <a:cubicBezTo>
                    <a:pt x="95" y="1047"/>
                    <a:pt x="127" y="1047"/>
                    <a:pt x="159" y="1047"/>
                  </a:cubicBezTo>
                  <a:cubicBezTo>
                    <a:pt x="254" y="1047"/>
                    <a:pt x="333" y="999"/>
                    <a:pt x="381" y="888"/>
                  </a:cubicBezTo>
                  <a:lnTo>
                    <a:pt x="745" y="1"/>
                  </a:lnTo>
                  <a:lnTo>
                    <a:pt x="618" y="1"/>
                  </a:lnTo>
                  <a:lnTo>
                    <a:pt x="381" y="603"/>
                  </a:lnTo>
                  <a:lnTo>
                    <a:pt x="127"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lumn - Dark">
  <p:cSld name="Two Column - Dark">
    <p:bg>
      <p:bgPr>
        <a:solidFill>
          <a:srgbClr val="00253E"/>
        </a:solidFill>
        <a:effectLst/>
      </p:bgPr>
    </p:bg>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323513" y="168543"/>
            <a:ext cx="8499300" cy="635400"/>
          </a:xfrm>
          <a:prstGeom prst="rect">
            <a:avLst/>
          </a:prstGeom>
          <a:noFill/>
          <a:ln>
            <a:noFill/>
          </a:ln>
        </p:spPr>
        <p:txBody>
          <a:bodyPr spcFirstLastPara="1" wrap="square" lIns="45725" tIns="45725" rIns="45725" bIns="45725" anchor="ctr" anchorCtr="0"/>
          <a:lstStyle>
            <a:lvl1pPr marR="0" lvl="0" algn="l" rtl="0">
              <a:lnSpc>
                <a:spcPct val="100000"/>
              </a:lnSpc>
              <a:spcBef>
                <a:spcPts val="0"/>
              </a:spcBef>
              <a:spcAft>
                <a:spcPts val="0"/>
              </a:spcAft>
              <a:buClr>
                <a:schemeClr val="accent1"/>
              </a:buClr>
              <a:buSzPts val="3000"/>
              <a:buFont typeface="Proxima Nova"/>
              <a:buNone/>
              <a:defRPr sz="30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2pPr>
            <a:lvl3pPr marR="0" lvl="2"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3pPr>
            <a:lvl4pPr marR="0" lvl="3"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4pPr>
            <a:lvl5pPr marR="0" lvl="4"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5pPr>
            <a:lvl6pPr marR="0" lvl="5"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6pPr>
            <a:lvl7pPr marR="0" lvl="6"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7pPr>
            <a:lvl8pPr marR="0" lvl="7"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8pPr>
            <a:lvl9pPr marR="0" lvl="8"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9pPr>
          </a:lstStyle>
          <a:p>
            <a:endParaRPr/>
          </a:p>
        </p:txBody>
      </p:sp>
      <p:sp>
        <p:nvSpPr>
          <p:cNvPr id="196" name="Google Shape;196;p19"/>
          <p:cNvSpPr txBox="1">
            <a:spLocks noGrp="1"/>
          </p:cNvSpPr>
          <p:nvPr>
            <p:ph type="body" idx="1"/>
          </p:nvPr>
        </p:nvSpPr>
        <p:spPr>
          <a:xfrm>
            <a:off x="323514" y="883867"/>
            <a:ext cx="3991500" cy="3681000"/>
          </a:xfrm>
          <a:prstGeom prst="rect">
            <a:avLst/>
          </a:prstGeom>
          <a:noFill/>
          <a:ln>
            <a:noFill/>
          </a:ln>
        </p:spPr>
        <p:txBody>
          <a:bodyPr spcFirstLastPara="1" wrap="square" lIns="45725" tIns="45725" rIns="45725" bIns="45725" anchor="t" anchorCtr="0"/>
          <a:lstStyle>
            <a:lvl1pPr marL="457200" marR="0" lvl="0" indent="-228600" algn="l" rtl="0">
              <a:lnSpc>
                <a:spcPct val="100000"/>
              </a:lnSpc>
              <a:spcBef>
                <a:spcPts val="400"/>
              </a:spcBef>
              <a:spcAft>
                <a:spcPts val="0"/>
              </a:spcAft>
              <a:buClr>
                <a:srgbClr val="C8C8D3"/>
              </a:buClr>
              <a:buSzPts val="1800"/>
              <a:buFont typeface="Proxima Nova"/>
              <a:buNone/>
              <a:defRPr sz="1800" b="0" i="0" u="none" strike="noStrike" cap="none">
                <a:solidFill>
                  <a:srgbClr val="C8C8D3"/>
                </a:solidFill>
                <a:latin typeface="Proxima Nova"/>
                <a:ea typeface="Proxima Nova"/>
                <a:cs typeface="Proxima Nova"/>
                <a:sym typeface="Proxima Nova"/>
              </a:defRPr>
            </a:lvl1pPr>
            <a:lvl2pPr marL="914400" marR="0" lvl="1"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2pPr>
            <a:lvl3pPr marL="1371600" marR="0" lvl="2"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3pPr>
            <a:lvl4pPr marL="1828800" marR="0" lvl="3"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4pPr>
            <a:lvl5pPr marL="2286000" marR="0" lvl="4"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5pPr>
            <a:lvl6pPr marL="2743200" marR="0" lvl="5"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6pPr>
            <a:lvl7pPr marL="3200400" marR="0" lvl="6"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7pPr>
            <a:lvl8pPr marL="3657600" marR="0" lvl="7"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8pPr>
            <a:lvl9pPr marL="4114800" marR="0" lvl="8"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9pPr>
          </a:lstStyle>
          <a:p>
            <a:endParaRPr/>
          </a:p>
        </p:txBody>
      </p:sp>
      <p:sp>
        <p:nvSpPr>
          <p:cNvPr id="197" name="Google Shape;197;p19"/>
          <p:cNvSpPr txBox="1">
            <a:spLocks noGrp="1"/>
          </p:cNvSpPr>
          <p:nvPr>
            <p:ph type="sldNum" idx="12"/>
          </p:nvPr>
        </p:nvSpPr>
        <p:spPr>
          <a:xfrm>
            <a:off x="8829116" y="4760136"/>
            <a:ext cx="177600" cy="196200"/>
          </a:xfrm>
          <a:prstGeom prst="rect">
            <a:avLst/>
          </a:prstGeom>
          <a:noFill/>
          <a:ln>
            <a:noFill/>
          </a:ln>
        </p:spPr>
        <p:txBody>
          <a:bodyPr spcFirstLastPara="1" wrap="square" lIns="45725" tIns="45725" rIns="45725" bIns="45725" anchor="ctr" anchorCtr="0">
            <a:noAutofit/>
          </a:bodyPr>
          <a:lstStyle>
            <a:lvl1pPr marL="0" marR="0" lvl="0"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19"/>
          <p:cNvSpPr txBox="1">
            <a:spLocks noGrp="1"/>
          </p:cNvSpPr>
          <p:nvPr>
            <p:ph type="body" idx="2"/>
          </p:nvPr>
        </p:nvSpPr>
        <p:spPr>
          <a:xfrm>
            <a:off x="4793237" y="883867"/>
            <a:ext cx="3991500" cy="3681000"/>
          </a:xfrm>
          <a:prstGeom prst="rect">
            <a:avLst/>
          </a:prstGeom>
          <a:noFill/>
          <a:ln>
            <a:noFill/>
          </a:ln>
        </p:spPr>
        <p:txBody>
          <a:bodyPr spcFirstLastPara="1" wrap="square" lIns="45725" tIns="45725" rIns="45725" bIns="45725" anchor="t" anchorCtr="0"/>
          <a:lstStyle>
            <a:lvl1pPr marL="457200" marR="0" lvl="0" indent="-228600" algn="l" rtl="0">
              <a:lnSpc>
                <a:spcPct val="100000"/>
              </a:lnSpc>
              <a:spcBef>
                <a:spcPts val="400"/>
              </a:spcBef>
              <a:spcAft>
                <a:spcPts val="0"/>
              </a:spcAft>
              <a:buClr>
                <a:srgbClr val="C8C8D3"/>
              </a:buClr>
              <a:buSzPts val="1800"/>
              <a:buFont typeface="Proxima Nova"/>
              <a:buNone/>
              <a:defRPr sz="1800" b="0" i="0" u="none" strike="noStrike" cap="none">
                <a:solidFill>
                  <a:srgbClr val="C8C8D3"/>
                </a:solidFill>
                <a:latin typeface="Proxima Nova"/>
                <a:ea typeface="Proxima Nova"/>
                <a:cs typeface="Proxima Nova"/>
                <a:sym typeface="Proxima Nova"/>
              </a:defRPr>
            </a:lvl1pPr>
            <a:lvl2pPr marL="914400" marR="0" lvl="1"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2pPr>
            <a:lvl3pPr marL="1371600" marR="0" lvl="2"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3pPr>
            <a:lvl4pPr marL="1828800" marR="0" lvl="3" indent="-342900" algn="l" rtl="0">
              <a:lnSpc>
                <a:spcPct val="100000"/>
              </a:lnSpc>
              <a:spcBef>
                <a:spcPts val="400"/>
              </a:spcBef>
              <a:spcAft>
                <a:spcPts val="0"/>
              </a:spcAft>
              <a:buClr>
                <a:srgbClr val="C8C8D3"/>
              </a:buClr>
              <a:buSzPts val="1800"/>
              <a:buFont typeface="Proxima Nova"/>
              <a:buChar char="•"/>
              <a:defRPr sz="1800" b="0" i="0" u="none" strike="noStrike" cap="none">
                <a:solidFill>
                  <a:srgbClr val="C8C8D3"/>
                </a:solidFill>
                <a:latin typeface="Proxima Nova"/>
                <a:ea typeface="Proxima Nova"/>
                <a:cs typeface="Proxima Nova"/>
                <a:sym typeface="Proxima Nova"/>
              </a:defRPr>
            </a:lvl4pPr>
            <a:lvl5pPr marL="2286000" marR="0" lvl="4"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5pPr>
            <a:lvl6pPr marL="2743200" marR="0" lvl="5"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6pPr>
            <a:lvl7pPr marL="3200400" marR="0" lvl="6"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7pPr>
            <a:lvl8pPr marL="3657600" marR="0" lvl="7"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8pPr>
            <a:lvl9pPr marL="4114800" marR="0" lvl="8"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9pPr>
          </a:lstStyle>
          <a:p>
            <a:endParaRPr/>
          </a:p>
        </p:txBody>
      </p:sp>
      <p:sp>
        <p:nvSpPr>
          <p:cNvPr id="200" name="Google Shape;200;p19"/>
          <p:cNvSpPr/>
          <p:nvPr/>
        </p:nvSpPr>
        <p:spPr>
          <a:xfrm>
            <a:off x="2737798" y="4793256"/>
            <a:ext cx="6201300" cy="234300"/>
          </a:xfrm>
          <a:prstGeom prst="rect">
            <a:avLst/>
          </a:prstGeom>
          <a:noFill/>
          <a:ln>
            <a:noFill/>
          </a:ln>
        </p:spPr>
        <p:txBody>
          <a:bodyPr spcFirstLastPara="1" wrap="square" lIns="45725" tIns="45725" rIns="45725" bIns="45725" anchor="t" anchorCtr="0">
            <a:noAutofit/>
          </a:bodyPr>
          <a:lstStyle/>
          <a:p>
            <a:pPr marL="0" marR="0" lvl="0" indent="0" algn="l" rtl="0">
              <a:lnSpc>
                <a:spcPct val="100000"/>
              </a:lnSpc>
              <a:spcBef>
                <a:spcPts val="0"/>
              </a:spcBef>
              <a:spcAft>
                <a:spcPts val="0"/>
              </a:spcAft>
              <a:buClr>
                <a:srgbClr val="FFFFFF"/>
              </a:buClr>
              <a:buSzPts val="500"/>
              <a:buFont typeface="Proxima Nova"/>
              <a:buNone/>
            </a:pPr>
            <a:r>
              <a:rPr lang="en" sz="500" b="0" i="0" u="none" strike="noStrike" cap="none">
                <a:solidFill>
                  <a:srgbClr val="999999"/>
                </a:solidFill>
                <a:latin typeface="Proxima Nova"/>
                <a:ea typeface="Proxima Nova"/>
                <a:cs typeface="Proxima Nova"/>
                <a:sym typeface="Proxima Nova"/>
              </a:rPr>
              <a:t>Unless otherwise indicated, these slides are © 2013-201</a:t>
            </a:r>
            <a:r>
              <a:rPr lang="en" sz="500">
                <a:solidFill>
                  <a:srgbClr val="999999"/>
                </a:solidFill>
                <a:latin typeface="Proxima Nova"/>
                <a:ea typeface="Proxima Nova"/>
                <a:cs typeface="Proxima Nova"/>
                <a:sym typeface="Proxima Nova"/>
              </a:rPr>
              <a:t>9</a:t>
            </a:r>
            <a:r>
              <a:rPr lang="en" sz="500" b="0" i="0" u="none" strike="noStrike" cap="none">
                <a:solidFill>
                  <a:srgbClr val="999999"/>
                </a:solidFill>
                <a:latin typeface="Proxima Nova"/>
                <a:ea typeface="Proxima Nova"/>
                <a:cs typeface="Proxima Nova"/>
                <a:sym typeface="Proxima Nova"/>
              </a:rPr>
              <a:t> Pivotal Software, Inc. and licensed under a Creative Commons Attribution-NonCommercial license: http://creativecommons.org/licenses/by-nc/3.0/</a:t>
            </a:r>
            <a:endParaRPr sz="500">
              <a:solidFill>
                <a:srgbClr val="999999"/>
              </a:solidFill>
            </a:endParaRPr>
          </a:p>
        </p:txBody>
      </p:sp>
      <p:grpSp>
        <p:nvGrpSpPr>
          <p:cNvPr id="8" name="Google Shape;1138;p35">
            <a:extLst>
              <a:ext uri="{FF2B5EF4-FFF2-40B4-BE49-F238E27FC236}">
                <a16:creationId xmlns:a16="http://schemas.microsoft.com/office/drawing/2014/main" id="{4E0DF46F-A4C4-DB44-8B41-82554B4F0BA8}"/>
              </a:ext>
            </a:extLst>
          </p:cNvPr>
          <p:cNvGrpSpPr/>
          <p:nvPr userDrawn="1"/>
        </p:nvGrpSpPr>
        <p:grpSpPr>
          <a:xfrm>
            <a:off x="318750" y="4683168"/>
            <a:ext cx="1993482" cy="254595"/>
            <a:chOff x="1844832" y="2600915"/>
            <a:chExt cx="2364027" cy="301919"/>
          </a:xfrm>
        </p:grpSpPr>
        <p:sp>
          <p:nvSpPr>
            <p:cNvPr id="9" name="Google Shape;1139;p35">
              <a:extLst>
                <a:ext uri="{FF2B5EF4-FFF2-40B4-BE49-F238E27FC236}">
                  <a16:creationId xmlns:a16="http://schemas.microsoft.com/office/drawing/2014/main" id="{5A0FCF67-B76F-6048-A0D4-6B7D08E87A22}"/>
                </a:ext>
              </a:extLst>
            </p:cNvPr>
            <p:cNvSpPr/>
            <p:nvPr/>
          </p:nvSpPr>
          <p:spPr>
            <a:xfrm>
              <a:off x="1844832" y="2600915"/>
              <a:ext cx="1797635" cy="301919"/>
            </a:xfrm>
            <a:custGeom>
              <a:avLst/>
              <a:gdLst/>
              <a:ahLst/>
              <a:cxnLst/>
              <a:rect l="l" t="t" r="r" b="b"/>
              <a:pathLst>
                <a:path w="38213" h="6418" extrusionOk="0">
                  <a:moveTo>
                    <a:pt x="34996" y="239"/>
                  </a:moveTo>
                  <a:cubicBezTo>
                    <a:pt x="36644" y="239"/>
                    <a:pt x="37975" y="1569"/>
                    <a:pt x="37975" y="3217"/>
                  </a:cubicBezTo>
                  <a:cubicBezTo>
                    <a:pt x="37975" y="4849"/>
                    <a:pt x="36644" y="6179"/>
                    <a:pt x="34996" y="6179"/>
                  </a:cubicBezTo>
                  <a:lnTo>
                    <a:pt x="3216" y="6179"/>
                  </a:lnTo>
                  <a:cubicBezTo>
                    <a:pt x="1569" y="6179"/>
                    <a:pt x="238" y="4849"/>
                    <a:pt x="238" y="3217"/>
                  </a:cubicBezTo>
                  <a:cubicBezTo>
                    <a:pt x="238" y="1569"/>
                    <a:pt x="1569" y="239"/>
                    <a:pt x="3216" y="239"/>
                  </a:cubicBezTo>
                  <a:close/>
                  <a:moveTo>
                    <a:pt x="3216" y="1"/>
                  </a:moveTo>
                  <a:cubicBezTo>
                    <a:pt x="1442" y="1"/>
                    <a:pt x="0" y="1443"/>
                    <a:pt x="0" y="3217"/>
                  </a:cubicBezTo>
                  <a:cubicBezTo>
                    <a:pt x="0" y="4991"/>
                    <a:pt x="1442" y="6417"/>
                    <a:pt x="3216" y="6417"/>
                  </a:cubicBezTo>
                  <a:lnTo>
                    <a:pt x="34996" y="6417"/>
                  </a:lnTo>
                  <a:cubicBezTo>
                    <a:pt x="36771" y="6417"/>
                    <a:pt x="38212" y="4991"/>
                    <a:pt x="38212" y="3217"/>
                  </a:cubicBezTo>
                  <a:cubicBezTo>
                    <a:pt x="38212" y="1443"/>
                    <a:pt x="36771" y="1"/>
                    <a:pt x="34996"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0;p35">
              <a:extLst>
                <a:ext uri="{FF2B5EF4-FFF2-40B4-BE49-F238E27FC236}">
                  <a16:creationId xmlns:a16="http://schemas.microsoft.com/office/drawing/2014/main" id="{593AF903-A772-AE48-8002-FAD83145E94F}"/>
                </a:ext>
              </a:extLst>
            </p:cNvPr>
            <p:cNvSpPr/>
            <p:nvPr/>
          </p:nvSpPr>
          <p:spPr>
            <a:xfrm>
              <a:off x="1969259" y="2684415"/>
              <a:ext cx="92486" cy="123016"/>
            </a:xfrm>
            <a:custGeom>
              <a:avLst/>
              <a:gdLst/>
              <a:ahLst/>
              <a:cxnLst/>
              <a:rect l="l" t="t" r="r" b="b"/>
              <a:pathLst>
                <a:path w="1966" h="2615" extrusionOk="0">
                  <a:moveTo>
                    <a:pt x="951" y="0"/>
                  </a:moveTo>
                  <a:cubicBezTo>
                    <a:pt x="444" y="0"/>
                    <a:pt x="80" y="301"/>
                    <a:pt x="80" y="729"/>
                  </a:cubicBezTo>
                  <a:lnTo>
                    <a:pt x="80" y="745"/>
                  </a:lnTo>
                  <a:cubicBezTo>
                    <a:pt x="80" y="1204"/>
                    <a:pt x="397" y="1379"/>
                    <a:pt x="936" y="1505"/>
                  </a:cubicBezTo>
                  <a:cubicBezTo>
                    <a:pt x="1411" y="1616"/>
                    <a:pt x="1506" y="1711"/>
                    <a:pt x="1506" y="1886"/>
                  </a:cubicBezTo>
                  <a:lnTo>
                    <a:pt x="1506" y="1901"/>
                  </a:lnTo>
                  <a:cubicBezTo>
                    <a:pt x="1506" y="2091"/>
                    <a:pt x="1332" y="2218"/>
                    <a:pt x="1062" y="2218"/>
                  </a:cubicBezTo>
                  <a:cubicBezTo>
                    <a:pt x="777" y="2218"/>
                    <a:pt x="555" y="2123"/>
                    <a:pt x="349" y="1965"/>
                  </a:cubicBezTo>
                  <a:cubicBezTo>
                    <a:pt x="318" y="1933"/>
                    <a:pt x="270" y="1917"/>
                    <a:pt x="207" y="1917"/>
                  </a:cubicBezTo>
                  <a:cubicBezTo>
                    <a:pt x="96" y="1917"/>
                    <a:pt x="1" y="2012"/>
                    <a:pt x="1" y="2123"/>
                  </a:cubicBezTo>
                  <a:cubicBezTo>
                    <a:pt x="1" y="2202"/>
                    <a:pt x="33" y="2266"/>
                    <a:pt x="80" y="2297"/>
                  </a:cubicBezTo>
                  <a:cubicBezTo>
                    <a:pt x="365" y="2503"/>
                    <a:pt x="698" y="2614"/>
                    <a:pt x="1046" y="2614"/>
                  </a:cubicBezTo>
                  <a:cubicBezTo>
                    <a:pt x="1585" y="2614"/>
                    <a:pt x="1965" y="2329"/>
                    <a:pt x="1965" y="1854"/>
                  </a:cubicBezTo>
                  <a:cubicBezTo>
                    <a:pt x="1965" y="1426"/>
                    <a:pt x="1680" y="1236"/>
                    <a:pt x="1141" y="1109"/>
                  </a:cubicBezTo>
                  <a:cubicBezTo>
                    <a:pt x="650" y="982"/>
                    <a:pt x="539" y="903"/>
                    <a:pt x="539" y="697"/>
                  </a:cubicBezTo>
                  <a:cubicBezTo>
                    <a:pt x="539" y="523"/>
                    <a:pt x="682" y="396"/>
                    <a:pt x="951" y="396"/>
                  </a:cubicBezTo>
                  <a:cubicBezTo>
                    <a:pt x="1141" y="396"/>
                    <a:pt x="1332" y="460"/>
                    <a:pt x="1538" y="586"/>
                  </a:cubicBezTo>
                  <a:cubicBezTo>
                    <a:pt x="1569" y="602"/>
                    <a:pt x="1601" y="618"/>
                    <a:pt x="1648" y="618"/>
                  </a:cubicBezTo>
                  <a:cubicBezTo>
                    <a:pt x="1775" y="618"/>
                    <a:pt x="1870" y="523"/>
                    <a:pt x="1870" y="412"/>
                  </a:cubicBezTo>
                  <a:cubicBezTo>
                    <a:pt x="1870" y="317"/>
                    <a:pt x="1823" y="254"/>
                    <a:pt x="1759" y="238"/>
                  </a:cubicBezTo>
                  <a:cubicBezTo>
                    <a:pt x="1538" y="79"/>
                    <a:pt x="1268" y="0"/>
                    <a:pt x="951"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1;p35">
              <a:extLst>
                <a:ext uri="{FF2B5EF4-FFF2-40B4-BE49-F238E27FC236}">
                  <a16:creationId xmlns:a16="http://schemas.microsoft.com/office/drawing/2014/main" id="{F59326CF-E095-404E-8262-A2B15B5D751E}"/>
                </a:ext>
              </a:extLst>
            </p:cNvPr>
            <p:cNvSpPr/>
            <p:nvPr/>
          </p:nvSpPr>
          <p:spPr>
            <a:xfrm>
              <a:off x="2075105" y="2713487"/>
              <a:ext cx="93944" cy="120758"/>
            </a:xfrm>
            <a:custGeom>
              <a:avLst/>
              <a:gdLst/>
              <a:ahLst/>
              <a:cxnLst/>
              <a:rect l="l" t="t" r="r" b="b"/>
              <a:pathLst>
                <a:path w="1997" h="2567" extrusionOk="0">
                  <a:moveTo>
                    <a:pt x="999" y="380"/>
                  </a:moveTo>
                  <a:cubicBezTo>
                    <a:pt x="1300" y="380"/>
                    <a:pt x="1553" y="634"/>
                    <a:pt x="1553" y="998"/>
                  </a:cubicBezTo>
                  <a:cubicBezTo>
                    <a:pt x="1553" y="1378"/>
                    <a:pt x="1300" y="1616"/>
                    <a:pt x="999" y="1616"/>
                  </a:cubicBezTo>
                  <a:cubicBezTo>
                    <a:pt x="698" y="1616"/>
                    <a:pt x="428" y="1378"/>
                    <a:pt x="428" y="998"/>
                  </a:cubicBezTo>
                  <a:cubicBezTo>
                    <a:pt x="428" y="634"/>
                    <a:pt x="698" y="380"/>
                    <a:pt x="999" y="380"/>
                  </a:cubicBezTo>
                  <a:close/>
                  <a:moveTo>
                    <a:pt x="1094" y="0"/>
                  </a:moveTo>
                  <a:cubicBezTo>
                    <a:pt x="793" y="0"/>
                    <a:pt x="587" y="159"/>
                    <a:pt x="444" y="364"/>
                  </a:cubicBezTo>
                  <a:lnTo>
                    <a:pt x="444" y="238"/>
                  </a:lnTo>
                  <a:cubicBezTo>
                    <a:pt x="444" y="111"/>
                    <a:pt x="349" y="16"/>
                    <a:pt x="222" y="16"/>
                  </a:cubicBezTo>
                  <a:cubicBezTo>
                    <a:pt x="96" y="16"/>
                    <a:pt x="0" y="111"/>
                    <a:pt x="0" y="238"/>
                  </a:cubicBezTo>
                  <a:lnTo>
                    <a:pt x="0" y="2345"/>
                  </a:lnTo>
                  <a:cubicBezTo>
                    <a:pt x="0" y="2472"/>
                    <a:pt x="96" y="2567"/>
                    <a:pt x="222" y="2567"/>
                  </a:cubicBezTo>
                  <a:cubicBezTo>
                    <a:pt x="349" y="2567"/>
                    <a:pt x="444" y="2472"/>
                    <a:pt x="444" y="2345"/>
                  </a:cubicBezTo>
                  <a:lnTo>
                    <a:pt x="444" y="1664"/>
                  </a:lnTo>
                  <a:cubicBezTo>
                    <a:pt x="587" y="1838"/>
                    <a:pt x="777" y="1996"/>
                    <a:pt x="1094" y="1996"/>
                  </a:cubicBezTo>
                  <a:cubicBezTo>
                    <a:pt x="1553" y="1996"/>
                    <a:pt x="1997" y="1648"/>
                    <a:pt x="1997" y="998"/>
                  </a:cubicBezTo>
                  <a:cubicBezTo>
                    <a:pt x="1997" y="349"/>
                    <a:pt x="1553" y="0"/>
                    <a:pt x="109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2;p35">
              <a:extLst>
                <a:ext uri="{FF2B5EF4-FFF2-40B4-BE49-F238E27FC236}">
                  <a16:creationId xmlns:a16="http://schemas.microsoft.com/office/drawing/2014/main" id="{BD8563FA-6B35-2F43-B0EF-53AA554DEF24}"/>
                </a:ext>
              </a:extLst>
            </p:cNvPr>
            <p:cNvSpPr/>
            <p:nvPr/>
          </p:nvSpPr>
          <p:spPr>
            <a:xfrm>
              <a:off x="2181656" y="2714193"/>
              <a:ext cx="53723" cy="92486"/>
            </a:xfrm>
            <a:custGeom>
              <a:avLst/>
              <a:gdLst/>
              <a:ahLst/>
              <a:cxnLst/>
              <a:rect l="l" t="t" r="r" b="b"/>
              <a:pathLst>
                <a:path w="1142" h="1966" extrusionOk="0">
                  <a:moveTo>
                    <a:pt x="223" y="1"/>
                  </a:moveTo>
                  <a:cubicBezTo>
                    <a:pt x="96" y="1"/>
                    <a:pt x="1" y="96"/>
                    <a:pt x="1" y="223"/>
                  </a:cubicBezTo>
                  <a:lnTo>
                    <a:pt x="1" y="1744"/>
                  </a:lnTo>
                  <a:cubicBezTo>
                    <a:pt x="1" y="1870"/>
                    <a:pt x="96" y="1965"/>
                    <a:pt x="223" y="1965"/>
                  </a:cubicBezTo>
                  <a:cubicBezTo>
                    <a:pt x="349" y="1965"/>
                    <a:pt x="445" y="1870"/>
                    <a:pt x="445" y="1744"/>
                  </a:cubicBezTo>
                  <a:lnTo>
                    <a:pt x="445" y="1173"/>
                  </a:lnTo>
                  <a:cubicBezTo>
                    <a:pt x="445" y="730"/>
                    <a:pt x="666" y="476"/>
                    <a:pt x="967" y="429"/>
                  </a:cubicBezTo>
                  <a:cubicBezTo>
                    <a:pt x="1078" y="413"/>
                    <a:pt x="1142" y="334"/>
                    <a:pt x="1142" y="223"/>
                  </a:cubicBezTo>
                  <a:cubicBezTo>
                    <a:pt x="1142" y="96"/>
                    <a:pt x="1062" y="1"/>
                    <a:pt x="936" y="1"/>
                  </a:cubicBezTo>
                  <a:cubicBezTo>
                    <a:pt x="730" y="1"/>
                    <a:pt x="540" y="175"/>
                    <a:pt x="445" y="429"/>
                  </a:cubicBezTo>
                  <a:lnTo>
                    <a:pt x="445" y="223"/>
                  </a:lnTo>
                  <a:cubicBezTo>
                    <a:pt x="445" y="96"/>
                    <a:pt x="349" y="1"/>
                    <a:pt x="223"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3;p35">
              <a:extLst>
                <a:ext uri="{FF2B5EF4-FFF2-40B4-BE49-F238E27FC236}">
                  <a16:creationId xmlns:a16="http://schemas.microsoft.com/office/drawing/2014/main" id="{7EC200F3-9406-5E4F-A8D2-7A73BB1BD094}"/>
                </a:ext>
              </a:extLst>
            </p:cNvPr>
            <p:cNvSpPr/>
            <p:nvPr/>
          </p:nvSpPr>
          <p:spPr>
            <a:xfrm>
              <a:off x="2243517" y="2680699"/>
              <a:ext cx="23898" cy="21640"/>
            </a:xfrm>
            <a:custGeom>
              <a:avLst/>
              <a:gdLst/>
              <a:ahLst/>
              <a:cxnLst/>
              <a:rect l="l" t="t" r="r" b="b"/>
              <a:pathLst>
                <a:path w="508" h="460" extrusionOk="0">
                  <a:moveTo>
                    <a:pt x="254" y="0"/>
                  </a:moveTo>
                  <a:cubicBezTo>
                    <a:pt x="112" y="0"/>
                    <a:pt x="1" y="79"/>
                    <a:pt x="1" y="222"/>
                  </a:cubicBezTo>
                  <a:lnTo>
                    <a:pt x="1" y="238"/>
                  </a:lnTo>
                  <a:cubicBezTo>
                    <a:pt x="1" y="364"/>
                    <a:pt x="112" y="459"/>
                    <a:pt x="254" y="459"/>
                  </a:cubicBezTo>
                  <a:cubicBezTo>
                    <a:pt x="397" y="459"/>
                    <a:pt x="508" y="364"/>
                    <a:pt x="508" y="238"/>
                  </a:cubicBezTo>
                  <a:lnTo>
                    <a:pt x="508" y="222"/>
                  </a:lnTo>
                  <a:cubicBezTo>
                    <a:pt x="508" y="79"/>
                    <a:pt x="397" y="0"/>
                    <a:pt x="25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4;p35">
              <a:extLst>
                <a:ext uri="{FF2B5EF4-FFF2-40B4-BE49-F238E27FC236}">
                  <a16:creationId xmlns:a16="http://schemas.microsoft.com/office/drawing/2014/main" id="{D2E9FA0C-2BA0-0C41-8A66-5DEA4FBAE9FD}"/>
                </a:ext>
              </a:extLst>
            </p:cNvPr>
            <p:cNvSpPr/>
            <p:nvPr/>
          </p:nvSpPr>
          <p:spPr>
            <a:xfrm>
              <a:off x="2245022" y="2714193"/>
              <a:ext cx="20934" cy="92486"/>
            </a:xfrm>
            <a:custGeom>
              <a:avLst/>
              <a:gdLst/>
              <a:ahLst/>
              <a:cxnLst/>
              <a:rect l="l" t="t" r="r" b="b"/>
              <a:pathLst>
                <a:path w="445" h="1966" extrusionOk="0">
                  <a:moveTo>
                    <a:pt x="222" y="1"/>
                  </a:moveTo>
                  <a:cubicBezTo>
                    <a:pt x="96" y="1"/>
                    <a:pt x="1" y="96"/>
                    <a:pt x="1" y="223"/>
                  </a:cubicBezTo>
                  <a:lnTo>
                    <a:pt x="1" y="1744"/>
                  </a:lnTo>
                  <a:cubicBezTo>
                    <a:pt x="1" y="1870"/>
                    <a:pt x="96" y="1965"/>
                    <a:pt x="222" y="1965"/>
                  </a:cubicBezTo>
                  <a:cubicBezTo>
                    <a:pt x="349" y="1965"/>
                    <a:pt x="444" y="1870"/>
                    <a:pt x="444" y="1744"/>
                  </a:cubicBezTo>
                  <a:lnTo>
                    <a:pt x="444" y="223"/>
                  </a:lnTo>
                  <a:cubicBezTo>
                    <a:pt x="444" y="96"/>
                    <a:pt x="349"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5;p35">
              <a:extLst>
                <a:ext uri="{FF2B5EF4-FFF2-40B4-BE49-F238E27FC236}">
                  <a16:creationId xmlns:a16="http://schemas.microsoft.com/office/drawing/2014/main" id="{05914A70-1702-6F43-BA0A-ED866D8A46E7}"/>
                </a:ext>
              </a:extLst>
            </p:cNvPr>
            <p:cNvSpPr/>
            <p:nvPr/>
          </p:nvSpPr>
          <p:spPr>
            <a:xfrm>
              <a:off x="2284538" y="2713487"/>
              <a:ext cx="81289" cy="93191"/>
            </a:xfrm>
            <a:custGeom>
              <a:avLst/>
              <a:gdLst/>
              <a:ahLst/>
              <a:cxnLst/>
              <a:rect l="l" t="t" r="r" b="b"/>
              <a:pathLst>
                <a:path w="1728" h="1981" extrusionOk="0">
                  <a:moveTo>
                    <a:pt x="1046"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2" y="396"/>
                  </a:cubicBezTo>
                  <a:cubicBezTo>
                    <a:pt x="1141" y="396"/>
                    <a:pt x="1283" y="570"/>
                    <a:pt x="1283" y="871"/>
                  </a:cubicBezTo>
                  <a:lnTo>
                    <a:pt x="1283" y="1759"/>
                  </a:lnTo>
                  <a:cubicBezTo>
                    <a:pt x="1283" y="1885"/>
                    <a:pt x="1379" y="1980"/>
                    <a:pt x="1505" y="1980"/>
                  </a:cubicBezTo>
                  <a:cubicBezTo>
                    <a:pt x="1632" y="1980"/>
                    <a:pt x="1727" y="1885"/>
                    <a:pt x="1727" y="1759"/>
                  </a:cubicBezTo>
                  <a:lnTo>
                    <a:pt x="1727" y="729"/>
                  </a:lnTo>
                  <a:cubicBezTo>
                    <a:pt x="1727" y="285"/>
                    <a:pt x="1474"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6;p35">
              <a:extLst>
                <a:ext uri="{FF2B5EF4-FFF2-40B4-BE49-F238E27FC236}">
                  <a16:creationId xmlns:a16="http://schemas.microsoft.com/office/drawing/2014/main" id="{98B78CF1-A73F-A547-B3F2-BB6D4779D196}"/>
                </a:ext>
              </a:extLst>
            </p:cNvPr>
            <p:cNvSpPr/>
            <p:nvPr/>
          </p:nvSpPr>
          <p:spPr>
            <a:xfrm>
              <a:off x="2377682" y="2713487"/>
              <a:ext cx="93944" cy="120005"/>
            </a:xfrm>
            <a:custGeom>
              <a:avLst/>
              <a:gdLst/>
              <a:ahLst/>
              <a:cxnLst/>
              <a:rect l="l" t="t" r="r" b="b"/>
              <a:pathLst>
                <a:path w="1997" h="2551" extrusionOk="0">
                  <a:moveTo>
                    <a:pt x="983" y="364"/>
                  </a:moveTo>
                  <a:cubicBezTo>
                    <a:pt x="1300" y="364"/>
                    <a:pt x="1553" y="586"/>
                    <a:pt x="1553" y="903"/>
                  </a:cubicBezTo>
                  <a:cubicBezTo>
                    <a:pt x="1553" y="1220"/>
                    <a:pt x="1300" y="1442"/>
                    <a:pt x="983" y="1442"/>
                  </a:cubicBezTo>
                  <a:cubicBezTo>
                    <a:pt x="682" y="1442"/>
                    <a:pt x="444" y="1220"/>
                    <a:pt x="444" y="903"/>
                  </a:cubicBezTo>
                  <a:cubicBezTo>
                    <a:pt x="444" y="586"/>
                    <a:pt x="682" y="364"/>
                    <a:pt x="983" y="364"/>
                  </a:cubicBezTo>
                  <a:close/>
                  <a:moveTo>
                    <a:pt x="872" y="0"/>
                  </a:moveTo>
                  <a:cubicBezTo>
                    <a:pt x="428" y="0"/>
                    <a:pt x="1" y="333"/>
                    <a:pt x="1" y="903"/>
                  </a:cubicBezTo>
                  <a:cubicBezTo>
                    <a:pt x="1" y="1473"/>
                    <a:pt x="428" y="1806"/>
                    <a:pt x="872" y="1806"/>
                  </a:cubicBezTo>
                  <a:cubicBezTo>
                    <a:pt x="1189" y="1806"/>
                    <a:pt x="1395" y="1664"/>
                    <a:pt x="1553" y="1458"/>
                  </a:cubicBezTo>
                  <a:lnTo>
                    <a:pt x="1553" y="1600"/>
                  </a:lnTo>
                  <a:cubicBezTo>
                    <a:pt x="1553" y="1996"/>
                    <a:pt x="1331" y="2202"/>
                    <a:pt x="935" y="2202"/>
                  </a:cubicBezTo>
                  <a:cubicBezTo>
                    <a:pt x="713" y="2202"/>
                    <a:pt x="523" y="2139"/>
                    <a:pt x="349" y="2044"/>
                  </a:cubicBezTo>
                  <a:cubicBezTo>
                    <a:pt x="333" y="2028"/>
                    <a:pt x="302" y="2028"/>
                    <a:pt x="270" y="2028"/>
                  </a:cubicBezTo>
                  <a:cubicBezTo>
                    <a:pt x="175" y="2028"/>
                    <a:pt x="80" y="2107"/>
                    <a:pt x="80" y="2202"/>
                  </a:cubicBezTo>
                  <a:cubicBezTo>
                    <a:pt x="80" y="2297"/>
                    <a:pt x="127" y="2361"/>
                    <a:pt x="206" y="2376"/>
                  </a:cubicBezTo>
                  <a:cubicBezTo>
                    <a:pt x="444" y="2503"/>
                    <a:pt x="682" y="2551"/>
                    <a:pt x="951" y="2551"/>
                  </a:cubicBezTo>
                  <a:cubicBezTo>
                    <a:pt x="1300" y="2551"/>
                    <a:pt x="1569" y="2472"/>
                    <a:pt x="1743" y="2297"/>
                  </a:cubicBezTo>
                  <a:cubicBezTo>
                    <a:pt x="1902" y="2139"/>
                    <a:pt x="1997" y="1901"/>
                    <a:pt x="1997" y="1569"/>
                  </a:cubicBezTo>
                  <a:lnTo>
                    <a:pt x="1997" y="238"/>
                  </a:lnTo>
                  <a:cubicBezTo>
                    <a:pt x="1997" y="111"/>
                    <a:pt x="1886" y="16"/>
                    <a:pt x="1759" y="16"/>
                  </a:cubicBezTo>
                  <a:cubicBezTo>
                    <a:pt x="1648" y="16"/>
                    <a:pt x="1553" y="111"/>
                    <a:pt x="1553" y="238"/>
                  </a:cubicBezTo>
                  <a:lnTo>
                    <a:pt x="1553" y="333"/>
                  </a:lnTo>
                  <a:cubicBezTo>
                    <a:pt x="1395" y="143"/>
                    <a:pt x="1205" y="0"/>
                    <a:pt x="87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7;p35">
              <a:extLst>
                <a:ext uri="{FF2B5EF4-FFF2-40B4-BE49-F238E27FC236}">
                  <a16:creationId xmlns:a16="http://schemas.microsoft.com/office/drawing/2014/main" id="{E7A1F60E-5C84-9741-A63E-C50319090256}"/>
                </a:ext>
              </a:extLst>
            </p:cNvPr>
            <p:cNvSpPr/>
            <p:nvPr/>
          </p:nvSpPr>
          <p:spPr>
            <a:xfrm>
              <a:off x="2485739" y="2683662"/>
              <a:ext cx="126027" cy="124521"/>
            </a:xfrm>
            <a:custGeom>
              <a:avLst/>
              <a:gdLst/>
              <a:ahLst/>
              <a:cxnLst/>
              <a:rect l="l" t="t" r="r" b="b"/>
              <a:pathLst>
                <a:path w="2679" h="2647" extrusionOk="0">
                  <a:moveTo>
                    <a:pt x="1331" y="412"/>
                  </a:moveTo>
                  <a:cubicBezTo>
                    <a:pt x="1838" y="412"/>
                    <a:pt x="2203" y="824"/>
                    <a:pt x="2203" y="1315"/>
                  </a:cubicBezTo>
                  <a:lnTo>
                    <a:pt x="2203" y="1331"/>
                  </a:lnTo>
                  <a:cubicBezTo>
                    <a:pt x="2203" y="1822"/>
                    <a:pt x="1854" y="2234"/>
                    <a:pt x="1347" y="2234"/>
                  </a:cubicBezTo>
                  <a:cubicBezTo>
                    <a:pt x="840" y="2234"/>
                    <a:pt x="476" y="1822"/>
                    <a:pt x="476" y="1315"/>
                  </a:cubicBezTo>
                  <a:cubicBezTo>
                    <a:pt x="476" y="824"/>
                    <a:pt x="825" y="412"/>
                    <a:pt x="1331" y="412"/>
                  </a:cubicBezTo>
                  <a:close/>
                  <a:moveTo>
                    <a:pt x="1347" y="0"/>
                  </a:moveTo>
                  <a:cubicBezTo>
                    <a:pt x="555" y="0"/>
                    <a:pt x="1" y="602"/>
                    <a:pt x="1" y="1315"/>
                  </a:cubicBezTo>
                  <a:lnTo>
                    <a:pt x="1" y="1331"/>
                  </a:lnTo>
                  <a:cubicBezTo>
                    <a:pt x="1" y="2044"/>
                    <a:pt x="555" y="2646"/>
                    <a:pt x="1331" y="2646"/>
                  </a:cubicBezTo>
                  <a:cubicBezTo>
                    <a:pt x="2124" y="2646"/>
                    <a:pt x="2678" y="2044"/>
                    <a:pt x="2678" y="1315"/>
                  </a:cubicBezTo>
                  <a:cubicBezTo>
                    <a:pt x="2678" y="602"/>
                    <a:pt x="2124" y="0"/>
                    <a:pt x="134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8;p35">
              <a:extLst>
                <a:ext uri="{FF2B5EF4-FFF2-40B4-BE49-F238E27FC236}">
                  <a16:creationId xmlns:a16="http://schemas.microsoft.com/office/drawing/2014/main" id="{77B65768-D3B7-B040-AF61-858AD26D20EA}"/>
                </a:ext>
              </a:extLst>
            </p:cNvPr>
            <p:cNvSpPr/>
            <p:nvPr/>
          </p:nvSpPr>
          <p:spPr>
            <a:xfrm>
              <a:off x="2625878" y="2713487"/>
              <a:ext cx="81242" cy="93191"/>
            </a:xfrm>
            <a:custGeom>
              <a:avLst/>
              <a:gdLst/>
              <a:ahLst/>
              <a:cxnLst/>
              <a:rect l="l" t="t" r="r" b="b"/>
              <a:pathLst>
                <a:path w="1727" h="1981" extrusionOk="0">
                  <a:moveTo>
                    <a:pt x="1046" y="0"/>
                  </a:moveTo>
                  <a:cubicBezTo>
                    <a:pt x="745" y="0"/>
                    <a:pt x="570"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1" y="396"/>
                  </a:cubicBezTo>
                  <a:cubicBezTo>
                    <a:pt x="1141" y="396"/>
                    <a:pt x="1283" y="570"/>
                    <a:pt x="1283" y="871"/>
                  </a:cubicBezTo>
                  <a:lnTo>
                    <a:pt x="1283" y="1759"/>
                  </a:lnTo>
                  <a:cubicBezTo>
                    <a:pt x="1283" y="1885"/>
                    <a:pt x="1394" y="1980"/>
                    <a:pt x="1505" y="1980"/>
                  </a:cubicBezTo>
                  <a:cubicBezTo>
                    <a:pt x="1632" y="1980"/>
                    <a:pt x="1727" y="1885"/>
                    <a:pt x="1727" y="1759"/>
                  </a:cubicBezTo>
                  <a:lnTo>
                    <a:pt x="1727" y="729"/>
                  </a:lnTo>
                  <a:cubicBezTo>
                    <a:pt x="1727" y="285"/>
                    <a:pt x="1473"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9;p35">
              <a:extLst>
                <a:ext uri="{FF2B5EF4-FFF2-40B4-BE49-F238E27FC236}">
                  <a16:creationId xmlns:a16="http://schemas.microsoft.com/office/drawing/2014/main" id="{6283D2AA-753C-3942-ACA3-5E2E3200139A}"/>
                </a:ext>
              </a:extLst>
            </p:cNvPr>
            <p:cNvSpPr/>
            <p:nvPr/>
          </p:nvSpPr>
          <p:spPr>
            <a:xfrm>
              <a:off x="2719022" y="2713487"/>
              <a:ext cx="87217" cy="94697"/>
            </a:xfrm>
            <a:custGeom>
              <a:avLst/>
              <a:gdLst/>
              <a:ahLst/>
              <a:cxnLst/>
              <a:rect l="l" t="t" r="r" b="b"/>
              <a:pathLst>
                <a:path w="1854" h="2013" extrusionOk="0">
                  <a:moveTo>
                    <a:pt x="935" y="364"/>
                  </a:moveTo>
                  <a:cubicBezTo>
                    <a:pt x="1220" y="364"/>
                    <a:pt x="1395" y="586"/>
                    <a:pt x="1426" y="871"/>
                  </a:cubicBezTo>
                  <a:lnTo>
                    <a:pt x="428" y="871"/>
                  </a:lnTo>
                  <a:cubicBezTo>
                    <a:pt x="476" y="570"/>
                    <a:pt x="666" y="364"/>
                    <a:pt x="935" y="364"/>
                  </a:cubicBezTo>
                  <a:close/>
                  <a:moveTo>
                    <a:pt x="935" y="0"/>
                  </a:moveTo>
                  <a:cubicBezTo>
                    <a:pt x="381" y="0"/>
                    <a:pt x="0" y="444"/>
                    <a:pt x="0" y="998"/>
                  </a:cubicBezTo>
                  <a:lnTo>
                    <a:pt x="0" y="1014"/>
                  </a:lnTo>
                  <a:cubicBezTo>
                    <a:pt x="0" y="1600"/>
                    <a:pt x="428" y="2012"/>
                    <a:pt x="983" y="2012"/>
                  </a:cubicBezTo>
                  <a:cubicBezTo>
                    <a:pt x="1284" y="2012"/>
                    <a:pt x="1505" y="1917"/>
                    <a:pt x="1680" y="1759"/>
                  </a:cubicBezTo>
                  <a:cubicBezTo>
                    <a:pt x="1711" y="1727"/>
                    <a:pt x="1727" y="1679"/>
                    <a:pt x="1727" y="1616"/>
                  </a:cubicBezTo>
                  <a:cubicBezTo>
                    <a:pt x="1727" y="1521"/>
                    <a:pt x="1664" y="1442"/>
                    <a:pt x="1553" y="1442"/>
                  </a:cubicBezTo>
                  <a:cubicBezTo>
                    <a:pt x="1505" y="1442"/>
                    <a:pt x="1474" y="1458"/>
                    <a:pt x="1442" y="1473"/>
                  </a:cubicBezTo>
                  <a:cubicBezTo>
                    <a:pt x="1315" y="1584"/>
                    <a:pt x="1173" y="1648"/>
                    <a:pt x="983" y="1648"/>
                  </a:cubicBezTo>
                  <a:cubicBezTo>
                    <a:pt x="713" y="1648"/>
                    <a:pt x="476" y="1473"/>
                    <a:pt x="428" y="1157"/>
                  </a:cubicBezTo>
                  <a:lnTo>
                    <a:pt x="1648" y="1157"/>
                  </a:lnTo>
                  <a:cubicBezTo>
                    <a:pt x="1759" y="1157"/>
                    <a:pt x="1854" y="1077"/>
                    <a:pt x="1854" y="951"/>
                  </a:cubicBezTo>
                  <a:cubicBezTo>
                    <a:pt x="1854" y="507"/>
                    <a:pt x="1553" y="0"/>
                    <a:pt x="9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0;p35">
              <a:extLst>
                <a:ext uri="{FF2B5EF4-FFF2-40B4-BE49-F238E27FC236}">
                  <a16:creationId xmlns:a16="http://schemas.microsoft.com/office/drawing/2014/main" id="{A85DAB09-7A9F-464F-9845-61AC6CA4CCAA}"/>
                </a:ext>
              </a:extLst>
            </p:cNvPr>
            <p:cNvSpPr/>
            <p:nvPr/>
          </p:nvSpPr>
          <p:spPr>
            <a:xfrm>
              <a:off x="2864337" y="2685873"/>
              <a:ext cx="92486" cy="120805"/>
            </a:xfrm>
            <a:custGeom>
              <a:avLst/>
              <a:gdLst/>
              <a:ahLst/>
              <a:cxnLst/>
              <a:rect l="l" t="t" r="r" b="b"/>
              <a:pathLst>
                <a:path w="1966" h="2568" extrusionOk="0">
                  <a:moveTo>
                    <a:pt x="967" y="413"/>
                  </a:moveTo>
                  <a:cubicBezTo>
                    <a:pt x="1300" y="413"/>
                    <a:pt x="1522" y="571"/>
                    <a:pt x="1522" y="856"/>
                  </a:cubicBezTo>
                  <a:lnTo>
                    <a:pt x="1522" y="872"/>
                  </a:lnTo>
                  <a:cubicBezTo>
                    <a:pt x="1522" y="1142"/>
                    <a:pt x="1300" y="1332"/>
                    <a:pt x="967" y="1332"/>
                  </a:cubicBezTo>
                  <a:lnTo>
                    <a:pt x="444" y="1332"/>
                  </a:lnTo>
                  <a:lnTo>
                    <a:pt x="444" y="413"/>
                  </a:lnTo>
                  <a:close/>
                  <a:moveTo>
                    <a:pt x="222" y="1"/>
                  </a:moveTo>
                  <a:cubicBezTo>
                    <a:pt x="96" y="1"/>
                    <a:pt x="1" y="96"/>
                    <a:pt x="1" y="223"/>
                  </a:cubicBezTo>
                  <a:lnTo>
                    <a:pt x="1" y="2346"/>
                  </a:lnTo>
                  <a:cubicBezTo>
                    <a:pt x="1" y="2472"/>
                    <a:pt x="96" y="2567"/>
                    <a:pt x="222" y="2567"/>
                  </a:cubicBezTo>
                  <a:cubicBezTo>
                    <a:pt x="349" y="2567"/>
                    <a:pt x="444" y="2472"/>
                    <a:pt x="444" y="2346"/>
                  </a:cubicBezTo>
                  <a:lnTo>
                    <a:pt x="444" y="1728"/>
                  </a:lnTo>
                  <a:lnTo>
                    <a:pt x="951" y="1728"/>
                  </a:lnTo>
                  <a:cubicBezTo>
                    <a:pt x="1506" y="1728"/>
                    <a:pt x="1965" y="1427"/>
                    <a:pt x="1965" y="856"/>
                  </a:cubicBezTo>
                  <a:cubicBezTo>
                    <a:pt x="1965" y="334"/>
                    <a:pt x="1601" y="1"/>
                    <a:pt x="999"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1;p35">
              <a:extLst>
                <a:ext uri="{FF2B5EF4-FFF2-40B4-BE49-F238E27FC236}">
                  <a16:creationId xmlns:a16="http://schemas.microsoft.com/office/drawing/2014/main" id="{8050275A-B14D-D949-A9B7-1ED6FA0C02EB}"/>
                </a:ext>
              </a:extLst>
            </p:cNvPr>
            <p:cNvSpPr/>
            <p:nvPr/>
          </p:nvSpPr>
          <p:spPr>
            <a:xfrm>
              <a:off x="2968677" y="2679946"/>
              <a:ext cx="20934" cy="126732"/>
            </a:xfrm>
            <a:custGeom>
              <a:avLst/>
              <a:gdLst/>
              <a:ahLst/>
              <a:cxnLst/>
              <a:rect l="l" t="t" r="r" b="b"/>
              <a:pathLst>
                <a:path w="445" h="2694" extrusionOk="0">
                  <a:moveTo>
                    <a:pt x="222" y="0"/>
                  </a:moveTo>
                  <a:cubicBezTo>
                    <a:pt x="96" y="0"/>
                    <a:pt x="1" y="95"/>
                    <a:pt x="1" y="222"/>
                  </a:cubicBezTo>
                  <a:lnTo>
                    <a:pt x="1" y="2472"/>
                  </a:lnTo>
                  <a:cubicBezTo>
                    <a:pt x="1" y="2598"/>
                    <a:pt x="96" y="2693"/>
                    <a:pt x="222" y="2693"/>
                  </a:cubicBezTo>
                  <a:cubicBezTo>
                    <a:pt x="349" y="2693"/>
                    <a:pt x="444" y="2598"/>
                    <a:pt x="444" y="2472"/>
                  </a:cubicBezTo>
                  <a:lnTo>
                    <a:pt x="444" y="222"/>
                  </a:lnTo>
                  <a:cubicBezTo>
                    <a:pt x="444" y="95"/>
                    <a:pt x="349" y="0"/>
                    <a:pt x="22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2;p35">
              <a:extLst>
                <a:ext uri="{FF2B5EF4-FFF2-40B4-BE49-F238E27FC236}">
                  <a16:creationId xmlns:a16="http://schemas.microsoft.com/office/drawing/2014/main" id="{013E4FBC-6636-F64A-AAA7-60B8FAE41C37}"/>
                </a:ext>
              </a:extLst>
            </p:cNvPr>
            <p:cNvSpPr/>
            <p:nvPr/>
          </p:nvSpPr>
          <p:spPr>
            <a:xfrm>
              <a:off x="3002218" y="2714193"/>
              <a:ext cx="82042" cy="93238"/>
            </a:xfrm>
            <a:custGeom>
              <a:avLst/>
              <a:gdLst/>
              <a:ahLst/>
              <a:cxnLst/>
              <a:rect l="l" t="t" r="r" b="b"/>
              <a:pathLst>
                <a:path w="1744" h="1982" extrusionOk="0">
                  <a:moveTo>
                    <a:pt x="872" y="1047"/>
                  </a:moveTo>
                  <a:cubicBezTo>
                    <a:pt x="1062" y="1047"/>
                    <a:pt x="1205" y="1078"/>
                    <a:pt x="1315" y="1126"/>
                  </a:cubicBezTo>
                  <a:lnTo>
                    <a:pt x="1315" y="1253"/>
                  </a:lnTo>
                  <a:cubicBezTo>
                    <a:pt x="1315" y="1506"/>
                    <a:pt x="1094" y="1664"/>
                    <a:pt x="809" y="1664"/>
                  </a:cubicBezTo>
                  <a:cubicBezTo>
                    <a:pt x="587" y="1664"/>
                    <a:pt x="428" y="1569"/>
                    <a:pt x="428" y="1379"/>
                  </a:cubicBezTo>
                  <a:lnTo>
                    <a:pt x="428" y="1363"/>
                  </a:lnTo>
                  <a:cubicBezTo>
                    <a:pt x="428" y="1173"/>
                    <a:pt x="603" y="1047"/>
                    <a:pt x="872" y="1047"/>
                  </a:cubicBezTo>
                  <a:close/>
                  <a:moveTo>
                    <a:pt x="888" y="1"/>
                  </a:moveTo>
                  <a:cubicBezTo>
                    <a:pt x="634" y="1"/>
                    <a:pt x="460" y="48"/>
                    <a:pt x="270" y="112"/>
                  </a:cubicBezTo>
                  <a:cubicBezTo>
                    <a:pt x="207" y="144"/>
                    <a:pt x="143" y="207"/>
                    <a:pt x="143" y="286"/>
                  </a:cubicBezTo>
                  <a:cubicBezTo>
                    <a:pt x="143" y="381"/>
                    <a:pt x="238" y="476"/>
                    <a:pt x="333" y="476"/>
                  </a:cubicBezTo>
                  <a:cubicBezTo>
                    <a:pt x="365" y="476"/>
                    <a:pt x="381" y="460"/>
                    <a:pt x="412" y="460"/>
                  </a:cubicBezTo>
                  <a:cubicBezTo>
                    <a:pt x="523" y="413"/>
                    <a:pt x="666" y="381"/>
                    <a:pt x="840" y="381"/>
                  </a:cubicBezTo>
                  <a:cubicBezTo>
                    <a:pt x="1141" y="381"/>
                    <a:pt x="1315" y="524"/>
                    <a:pt x="1315" y="793"/>
                  </a:cubicBezTo>
                  <a:lnTo>
                    <a:pt x="1315" y="841"/>
                  </a:lnTo>
                  <a:cubicBezTo>
                    <a:pt x="1157" y="793"/>
                    <a:pt x="1014" y="761"/>
                    <a:pt x="793" y="761"/>
                  </a:cubicBezTo>
                  <a:cubicBezTo>
                    <a:pt x="317" y="761"/>
                    <a:pt x="1" y="967"/>
                    <a:pt x="1" y="1395"/>
                  </a:cubicBezTo>
                  <a:cubicBezTo>
                    <a:pt x="1" y="1775"/>
                    <a:pt x="317" y="1981"/>
                    <a:pt x="682" y="1981"/>
                  </a:cubicBezTo>
                  <a:cubicBezTo>
                    <a:pt x="967" y="1981"/>
                    <a:pt x="1173" y="1870"/>
                    <a:pt x="1300" y="1712"/>
                  </a:cubicBezTo>
                  <a:lnTo>
                    <a:pt x="1300" y="1775"/>
                  </a:lnTo>
                  <a:cubicBezTo>
                    <a:pt x="1300" y="1886"/>
                    <a:pt x="1395" y="1965"/>
                    <a:pt x="1521" y="1965"/>
                  </a:cubicBezTo>
                  <a:cubicBezTo>
                    <a:pt x="1648" y="1965"/>
                    <a:pt x="1743" y="1870"/>
                    <a:pt x="1743" y="1759"/>
                  </a:cubicBezTo>
                  <a:lnTo>
                    <a:pt x="1743" y="809"/>
                  </a:lnTo>
                  <a:cubicBezTo>
                    <a:pt x="1743" y="555"/>
                    <a:pt x="1664" y="349"/>
                    <a:pt x="1521" y="207"/>
                  </a:cubicBezTo>
                  <a:cubicBezTo>
                    <a:pt x="1395" y="80"/>
                    <a:pt x="1173" y="1"/>
                    <a:pt x="888"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3;p35">
              <a:extLst>
                <a:ext uri="{FF2B5EF4-FFF2-40B4-BE49-F238E27FC236}">
                  <a16:creationId xmlns:a16="http://schemas.microsoft.com/office/drawing/2014/main" id="{94858077-82D9-4F4D-BEF4-52062B352005}"/>
                </a:ext>
              </a:extLst>
            </p:cNvPr>
            <p:cNvSpPr/>
            <p:nvPr/>
          </p:nvSpPr>
          <p:spPr>
            <a:xfrm>
              <a:off x="3090893" y="2689637"/>
              <a:ext cx="58944" cy="117794"/>
            </a:xfrm>
            <a:custGeom>
              <a:avLst/>
              <a:gdLst/>
              <a:ahLst/>
              <a:cxnLst/>
              <a:rect l="l" t="t" r="r" b="b"/>
              <a:pathLst>
                <a:path w="1253" h="2504" extrusionOk="0">
                  <a:moveTo>
                    <a:pt x="492" y="0"/>
                  </a:moveTo>
                  <a:cubicBezTo>
                    <a:pt x="365" y="0"/>
                    <a:pt x="270" y="95"/>
                    <a:pt x="270" y="222"/>
                  </a:cubicBezTo>
                  <a:lnTo>
                    <a:pt x="270" y="539"/>
                  </a:lnTo>
                  <a:lnTo>
                    <a:pt x="191" y="539"/>
                  </a:lnTo>
                  <a:cubicBezTo>
                    <a:pt x="96" y="539"/>
                    <a:pt x="1" y="634"/>
                    <a:pt x="1" y="729"/>
                  </a:cubicBezTo>
                  <a:cubicBezTo>
                    <a:pt x="1" y="840"/>
                    <a:pt x="96" y="919"/>
                    <a:pt x="191" y="919"/>
                  </a:cubicBezTo>
                  <a:lnTo>
                    <a:pt x="270" y="919"/>
                  </a:lnTo>
                  <a:lnTo>
                    <a:pt x="270" y="1933"/>
                  </a:lnTo>
                  <a:cubicBezTo>
                    <a:pt x="270" y="2361"/>
                    <a:pt x="508" y="2503"/>
                    <a:pt x="825" y="2503"/>
                  </a:cubicBezTo>
                  <a:cubicBezTo>
                    <a:pt x="936" y="2503"/>
                    <a:pt x="1031" y="2487"/>
                    <a:pt x="1126" y="2456"/>
                  </a:cubicBezTo>
                  <a:cubicBezTo>
                    <a:pt x="1189" y="2424"/>
                    <a:pt x="1237" y="2361"/>
                    <a:pt x="1237" y="2281"/>
                  </a:cubicBezTo>
                  <a:cubicBezTo>
                    <a:pt x="1237" y="2186"/>
                    <a:pt x="1157" y="2091"/>
                    <a:pt x="1062" y="2091"/>
                  </a:cubicBezTo>
                  <a:cubicBezTo>
                    <a:pt x="1046" y="2091"/>
                    <a:pt x="999" y="2107"/>
                    <a:pt x="951" y="2107"/>
                  </a:cubicBezTo>
                  <a:cubicBezTo>
                    <a:pt x="793" y="2107"/>
                    <a:pt x="714" y="2044"/>
                    <a:pt x="714" y="1870"/>
                  </a:cubicBezTo>
                  <a:lnTo>
                    <a:pt x="714" y="919"/>
                  </a:lnTo>
                  <a:lnTo>
                    <a:pt x="1062" y="919"/>
                  </a:lnTo>
                  <a:cubicBezTo>
                    <a:pt x="1157" y="919"/>
                    <a:pt x="1252" y="840"/>
                    <a:pt x="1252" y="729"/>
                  </a:cubicBezTo>
                  <a:cubicBezTo>
                    <a:pt x="1252" y="634"/>
                    <a:pt x="1157" y="539"/>
                    <a:pt x="1062" y="539"/>
                  </a:cubicBezTo>
                  <a:lnTo>
                    <a:pt x="714" y="539"/>
                  </a:lnTo>
                  <a:lnTo>
                    <a:pt x="714" y="222"/>
                  </a:lnTo>
                  <a:cubicBezTo>
                    <a:pt x="714" y="95"/>
                    <a:pt x="619" y="0"/>
                    <a:pt x="49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4;p35">
              <a:extLst>
                <a:ext uri="{FF2B5EF4-FFF2-40B4-BE49-F238E27FC236}">
                  <a16:creationId xmlns:a16="http://schemas.microsoft.com/office/drawing/2014/main" id="{C0D11183-9522-AD42-82CF-200D92E5F553}"/>
                </a:ext>
              </a:extLst>
            </p:cNvPr>
            <p:cNvSpPr/>
            <p:nvPr/>
          </p:nvSpPr>
          <p:spPr>
            <a:xfrm>
              <a:off x="3153507" y="2679946"/>
              <a:ext cx="58192" cy="126732"/>
            </a:xfrm>
            <a:custGeom>
              <a:avLst/>
              <a:gdLst/>
              <a:ahLst/>
              <a:cxnLst/>
              <a:rect l="l" t="t" r="r" b="b"/>
              <a:pathLst>
                <a:path w="1237" h="2694" extrusionOk="0">
                  <a:moveTo>
                    <a:pt x="856" y="0"/>
                  </a:moveTo>
                  <a:cubicBezTo>
                    <a:pt x="666" y="0"/>
                    <a:pt x="523" y="48"/>
                    <a:pt x="412" y="143"/>
                  </a:cubicBezTo>
                  <a:cubicBezTo>
                    <a:pt x="317" y="254"/>
                    <a:pt x="270" y="412"/>
                    <a:pt x="270" y="618"/>
                  </a:cubicBezTo>
                  <a:lnTo>
                    <a:pt x="270" y="761"/>
                  </a:lnTo>
                  <a:lnTo>
                    <a:pt x="191" y="761"/>
                  </a:lnTo>
                  <a:cubicBezTo>
                    <a:pt x="80" y="761"/>
                    <a:pt x="1" y="840"/>
                    <a:pt x="1" y="951"/>
                  </a:cubicBezTo>
                  <a:cubicBezTo>
                    <a:pt x="1" y="1046"/>
                    <a:pt x="80" y="1125"/>
                    <a:pt x="191" y="1125"/>
                  </a:cubicBezTo>
                  <a:lnTo>
                    <a:pt x="270" y="1125"/>
                  </a:lnTo>
                  <a:lnTo>
                    <a:pt x="270" y="2472"/>
                  </a:lnTo>
                  <a:cubicBezTo>
                    <a:pt x="270" y="2598"/>
                    <a:pt x="365" y="2693"/>
                    <a:pt x="476" y="2693"/>
                  </a:cubicBezTo>
                  <a:cubicBezTo>
                    <a:pt x="603" y="2693"/>
                    <a:pt x="698" y="2598"/>
                    <a:pt x="698" y="2472"/>
                  </a:cubicBezTo>
                  <a:lnTo>
                    <a:pt x="698" y="1125"/>
                  </a:lnTo>
                  <a:lnTo>
                    <a:pt x="1046" y="1125"/>
                  </a:lnTo>
                  <a:cubicBezTo>
                    <a:pt x="1141" y="1125"/>
                    <a:pt x="1220" y="1046"/>
                    <a:pt x="1220" y="951"/>
                  </a:cubicBezTo>
                  <a:cubicBezTo>
                    <a:pt x="1220" y="840"/>
                    <a:pt x="1141" y="761"/>
                    <a:pt x="1046" y="761"/>
                  </a:cubicBezTo>
                  <a:lnTo>
                    <a:pt x="698" y="761"/>
                  </a:lnTo>
                  <a:lnTo>
                    <a:pt x="698" y="666"/>
                  </a:lnTo>
                  <a:cubicBezTo>
                    <a:pt x="698" y="460"/>
                    <a:pt x="777" y="365"/>
                    <a:pt x="951" y="365"/>
                  </a:cubicBezTo>
                  <a:cubicBezTo>
                    <a:pt x="983" y="365"/>
                    <a:pt x="1015" y="380"/>
                    <a:pt x="1046" y="380"/>
                  </a:cubicBezTo>
                  <a:cubicBezTo>
                    <a:pt x="1141" y="380"/>
                    <a:pt x="1236" y="301"/>
                    <a:pt x="1236" y="190"/>
                  </a:cubicBezTo>
                  <a:cubicBezTo>
                    <a:pt x="1236" y="95"/>
                    <a:pt x="1157" y="16"/>
                    <a:pt x="1078" y="16"/>
                  </a:cubicBezTo>
                  <a:cubicBezTo>
                    <a:pt x="1015" y="0"/>
                    <a:pt x="935" y="0"/>
                    <a:pt x="85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5;p35">
              <a:extLst>
                <a:ext uri="{FF2B5EF4-FFF2-40B4-BE49-F238E27FC236}">
                  <a16:creationId xmlns:a16="http://schemas.microsoft.com/office/drawing/2014/main" id="{15A03C7F-352E-5B47-9E7A-4B2C0007F7A4}"/>
                </a:ext>
              </a:extLst>
            </p:cNvPr>
            <p:cNvSpPr/>
            <p:nvPr/>
          </p:nvSpPr>
          <p:spPr>
            <a:xfrm>
              <a:off x="3210146" y="2713487"/>
              <a:ext cx="96955" cy="94697"/>
            </a:xfrm>
            <a:custGeom>
              <a:avLst/>
              <a:gdLst/>
              <a:ahLst/>
              <a:cxnLst/>
              <a:rect l="l" t="t" r="r" b="b"/>
              <a:pathLst>
                <a:path w="2061" h="2013" extrusionOk="0">
                  <a:moveTo>
                    <a:pt x="1030" y="380"/>
                  </a:moveTo>
                  <a:cubicBezTo>
                    <a:pt x="1379" y="380"/>
                    <a:pt x="1617" y="665"/>
                    <a:pt x="1617" y="998"/>
                  </a:cubicBezTo>
                  <a:lnTo>
                    <a:pt x="1617" y="1014"/>
                  </a:lnTo>
                  <a:cubicBezTo>
                    <a:pt x="1617" y="1347"/>
                    <a:pt x="1395" y="1616"/>
                    <a:pt x="1030" y="1616"/>
                  </a:cubicBezTo>
                  <a:cubicBezTo>
                    <a:pt x="698" y="1616"/>
                    <a:pt x="444" y="1347"/>
                    <a:pt x="444" y="998"/>
                  </a:cubicBezTo>
                  <a:cubicBezTo>
                    <a:pt x="444" y="665"/>
                    <a:pt x="682" y="380"/>
                    <a:pt x="1030" y="380"/>
                  </a:cubicBezTo>
                  <a:close/>
                  <a:moveTo>
                    <a:pt x="1030" y="0"/>
                  </a:moveTo>
                  <a:cubicBezTo>
                    <a:pt x="444" y="0"/>
                    <a:pt x="1" y="460"/>
                    <a:pt x="1" y="998"/>
                  </a:cubicBezTo>
                  <a:lnTo>
                    <a:pt x="1" y="1014"/>
                  </a:lnTo>
                  <a:cubicBezTo>
                    <a:pt x="1" y="1553"/>
                    <a:pt x="444" y="2012"/>
                    <a:pt x="1030" y="2012"/>
                  </a:cubicBezTo>
                  <a:cubicBezTo>
                    <a:pt x="1617" y="2012"/>
                    <a:pt x="2060" y="1553"/>
                    <a:pt x="2060" y="998"/>
                  </a:cubicBezTo>
                  <a:cubicBezTo>
                    <a:pt x="2060" y="444"/>
                    <a:pt x="1632"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6;p35">
              <a:extLst>
                <a:ext uri="{FF2B5EF4-FFF2-40B4-BE49-F238E27FC236}">
                  <a16:creationId xmlns:a16="http://schemas.microsoft.com/office/drawing/2014/main" id="{B1D0F773-7EA9-D940-BC15-AD6C0E4884BB}"/>
                </a:ext>
              </a:extLst>
            </p:cNvPr>
            <p:cNvSpPr/>
            <p:nvPr/>
          </p:nvSpPr>
          <p:spPr>
            <a:xfrm>
              <a:off x="3319708" y="2714193"/>
              <a:ext cx="53723" cy="92486"/>
            </a:xfrm>
            <a:custGeom>
              <a:avLst/>
              <a:gdLst/>
              <a:ahLst/>
              <a:cxnLst/>
              <a:rect l="l" t="t" r="r" b="b"/>
              <a:pathLst>
                <a:path w="1142" h="1966" extrusionOk="0">
                  <a:moveTo>
                    <a:pt x="222" y="1"/>
                  </a:moveTo>
                  <a:cubicBezTo>
                    <a:pt x="96" y="1"/>
                    <a:pt x="0" y="96"/>
                    <a:pt x="0" y="223"/>
                  </a:cubicBezTo>
                  <a:lnTo>
                    <a:pt x="0" y="1744"/>
                  </a:lnTo>
                  <a:cubicBezTo>
                    <a:pt x="0" y="1870"/>
                    <a:pt x="96" y="1965"/>
                    <a:pt x="222" y="1965"/>
                  </a:cubicBezTo>
                  <a:cubicBezTo>
                    <a:pt x="333" y="1965"/>
                    <a:pt x="444" y="1870"/>
                    <a:pt x="444" y="1744"/>
                  </a:cubicBezTo>
                  <a:lnTo>
                    <a:pt x="444" y="1173"/>
                  </a:lnTo>
                  <a:cubicBezTo>
                    <a:pt x="444" y="730"/>
                    <a:pt x="650" y="476"/>
                    <a:pt x="967" y="429"/>
                  </a:cubicBezTo>
                  <a:cubicBezTo>
                    <a:pt x="1062" y="413"/>
                    <a:pt x="1141" y="334"/>
                    <a:pt x="1141" y="223"/>
                  </a:cubicBezTo>
                  <a:cubicBezTo>
                    <a:pt x="1141" y="96"/>
                    <a:pt x="1062" y="1"/>
                    <a:pt x="919" y="1"/>
                  </a:cubicBezTo>
                  <a:cubicBezTo>
                    <a:pt x="729" y="1"/>
                    <a:pt x="539" y="175"/>
                    <a:pt x="444" y="429"/>
                  </a:cubicBezTo>
                  <a:lnTo>
                    <a:pt x="444" y="223"/>
                  </a:lnTo>
                  <a:cubicBezTo>
                    <a:pt x="444" y="96"/>
                    <a:pt x="333"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7;p35">
              <a:extLst>
                <a:ext uri="{FF2B5EF4-FFF2-40B4-BE49-F238E27FC236}">
                  <a16:creationId xmlns:a16="http://schemas.microsoft.com/office/drawing/2014/main" id="{BEDB0F53-4AFB-8E45-80DD-9C87F9A0AEAD}"/>
                </a:ext>
              </a:extLst>
            </p:cNvPr>
            <p:cNvSpPr/>
            <p:nvPr/>
          </p:nvSpPr>
          <p:spPr>
            <a:xfrm>
              <a:off x="3381569" y="2713487"/>
              <a:ext cx="137929" cy="93191"/>
            </a:xfrm>
            <a:custGeom>
              <a:avLst/>
              <a:gdLst/>
              <a:ahLst/>
              <a:cxnLst/>
              <a:rect l="l" t="t" r="r" b="b"/>
              <a:pathLst>
                <a:path w="2932" h="1981" extrusionOk="0">
                  <a:moveTo>
                    <a:pt x="1030"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111" y="1980"/>
                    <a:pt x="222" y="1980"/>
                  </a:cubicBezTo>
                  <a:cubicBezTo>
                    <a:pt x="349" y="1980"/>
                    <a:pt x="444" y="1885"/>
                    <a:pt x="444" y="1759"/>
                  </a:cubicBezTo>
                  <a:lnTo>
                    <a:pt x="444" y="871"/>
                  </a:lnTo>
                  <a:cubicBezTo>
                    <a:pt x="444" y="586"/>
                    <a:pt x="618" y="396"/>
                    <a:pt x="856" y="396"/>
                  </a:cubicBezTo>
                  <a:cubicBezTo>
                    <a:pt x="1109" y="396"/>
                    <a:pt x="1252" y="570"/>
                    <a:pt x="1252" y="871"/>
                  </a:cubicBezTo>
                  <a:lnTo>
                    <a:pt x="1252" y="1759"/>
                  </a:lnTo>
                  <a:cubicBezTo>
                    <a:pt x="1252" y="1885"/>
                    <a:pt x="1347" y="1980"/>
                    <a:pt x="1474" y="1980"/>
                  </a:cubicBezTo>
                  <a:cubicBezTo>
                    <a:pt x="1585" y="1980"/>
                    <a:pt x="1696" y="1885"/>
                    <a:pt x="1696" y="1759"/>
                  </a:cubicBezTo>
                  <a:lnTo>
                    <a:pt x="1696" y="871"/>
                  </a:lnTo>
                  <a:cubicBezTo>
                    <a:pt x="1696" y="570"/>
                    <a:pt x="1854" y="396"/>
                    <a:pt x="2107" y="396"/>
                  </a:cubicBezTo>
                  <a:cubicBezTo>
                    <a:pt x="2345" y="396"/>
                    <a:pt x="2488" y="570"/>
                    <a:pt x="2488" y="871"/>
                  </a:cubicBezTo>
                  <a:lnTo>
                    <a:pt x="2488" y="1759"/>
                  </a:lnTo>
                  <a:cubicBezTo>
                    <a:pt x="2488" y="1885"/>
                    <a:pt x="2583" y="1980"/>
                    <a:pt x="2709" y="1980"/>
                  </a:cubicBezTo>
                  <a:cubicBezTo>
                    <a:pt x="2836" y="1980"/>
                    <a:pt x="2931" y="1885"/>
                    <a:pt x="2931" y="1759"/>
                  </a:cubicBezTo>
                  <a:lnTo>
                    <a:pt x="2931" y="729"/>
                  </a:lnTo>
                  <a:cubicBezTo>
                    <a:pt x="2931" y="269"/>
                    <a:pt x="2678" y="0"/>
                    <a:pt x="2266" y="0"/>
                  </a:cubicBezTo>
                  <a:cubicBezTo>
                    <a:pt x="1965" y="0"/>
                    <a:pt x="1759" y="127"/>
                    <a:pt x="1616" y="333"/>
                  </a:cubicBezTo>
                  <a:cubicBezTo>
                    <a:pt x="1505" y="127"/>
                    <a:pt x="1315"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8;p35">
              <a:extLst>
                <a:ext uri="{FF2B5EF4-FFF2-40B4-BE49-F238E27FC236}">
                  <a16:creationId xmlns:a16="http://schemas.microsoft.com/office/drawing/2014/main" id="{C362F0FC-2A4B-3A40-AEC0-AB6D9625BBBC}"/>
                </a:ext>
              </a:extLst>
            </p:cNvPr>
            <p:cNvSpPr/>
            <p:nvPr/>
          </p:nvSpPr>
          <p:spPr>
            <a:xfrm>
              <a:off x="3883136" y="2713487"/>
              <a:ext cx="14207" cy="14207"/>
            </a:xfrm>
            <a:custGeom>
              <a:avLst/>
              <a:gdLst/>
              <a:ahLst/>
              <a:cxnLst/>
              <a:rect l="l" t="t" r="r" b="b"/>
              <a:pathLst>
                <a:path w="302" h="302" extrusionOk="0">
                  <a:moveTo>
                    <a:pt x="0" y="0"/>
                  </a:moveTo>
                  <a:lnTo>
                    <a:pt x="0" y="301"/>
                  </a:lnTo>
                  <a:lnTo>
                    <a:pt x="301" y="301"/>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9;p35">
              <a:extLst>
                <a:ext uri="{FF2B5EF4-FFF2-40B4-BE49-F238E27FC236}">
                  <a16:creationId xmlns:a16="http://schemas.microsoft.com/office/drawing/2014/main" id="{1B669FAF-937D-7E43-B3BD-5D3EAA9A0E8A}"/>
                </a:ext>
              </a:extLst>
            </p:cNvPr>
            <p:cNvSpPr/>
            <p:nvPr/>
          </p:nvSpPr>
          <p:spPr>
            <a:xfrm>
              <a:off x="3883136" y="2737338"/>
              <a:ext cx="14207" cy="68588"/>
            </a:xfrm>
            <a:custGeom>
              <a:avLst/>
              <a:gdLst/>
              <a:ahLst/>
              <a:cxnLst/>
              <a:rect l="l" t="t" r="r" b="b"/>
              <a:pathLst>
                <a:path w="302" h="1458" extrusionOk="0">
                  <a:moveTo>
                    <a:pt x="0" y="0"/>
                  </a:moveTo>
                  <a:lnTo>
                    <a:pt x="0" y="1458"/>
                  </a:lnTo>
                  <a:lnTo>
                    <a:pt x="301" y="1458"/>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0;p35">
              <a:extLst>
                <a:ext uri="{FF2B5EF4-FFF2-40B4-BE49-F238E27FC236}">
                  <a16:creationId xmlns:a16="http://schemas.microsoft.com/office/drawing/2014/main" id="{EA1816B8-7CE4-924C-B56F-7F79F215B3E8}"/>
                </a:ext>
              </a:extLst>
            </p:cNvPr>
            <p:cNvSpPr/>
            <p:nvPr/>
          </p:nvSpPr>
          <p:spPr>
            <a:xfrm>
              <a:off x="3907739" y="2737338"/>
              <a:ext cx="71599" cy="70093"/>
            </a:xfrm>
            <a:custGeom>
              <a:avLst/>
              <a:gdLst/>
              <a:ahLst/>
              <a:cxnLst/>
              <a:rect l="l" t="t" r="r" b="b"/>
              <a:pathLst>
                <a:path w="1522" h="1490" extrusionOk="0">
                  <a:moveTo>
                    <a:pt x="0" y="0"/>
                  </a:moveTo>
                  <a:lnTo>
                    <a:pt x="0" y="222"/>
                  </a:lnTo>
                  <a:lnTo>
                    <a:pt x="143" y="222"/>
                  </a:lnTo>
                  <a:lnTo>
                    <a:pt x="491" y="1267"/>
                  </a:lnTo>
                  <a:cubicBezTo>
                    <a:pt x="555" y="1426"/>
                    <a:pt x="650" y="1489"/>
                    <a:pt x="792" y="1489"/>
                  </a:cubicBezTo>
                  <a:cubicBezTo>
                    <a:pt x="903" y="1489"/>
                    <a:pt x="1030" y="1458"/>
                    <a:pt x="1109" y="1267"/>
                  </a:cubicBezTo>
                  <a:lnTo>
                    <a:pt x="1521" y="0"/>
                  </a:lnTo>
                  <a:lnTo>
                    <a:pt x="1236" y="0"/>
                  </a:lnTo>
                  <a:lnTo>
                    <a:pt x="872" y="1172"/>
                  </a:lnTo>
                  <a:cubicBezTo>
                    <a:pt x="856" y="1220"/>
                    <a:pt x="840" y="1252"/>
                    <a:pt x="792" y="1252"/>
                  </a:cubicBezTo>
                  <a:cubicBezTo>
                    <a:pt x="761" y="1252"/>
                    <a:pt x="745" y="1220"/>
                    <a:pt x="729" y="1172"/>
                  </a:cubicBezTo>
                  <a:lnTo>
                    <a:pt x="365"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1;p35">
              <a:extLst>
                <a:ext uri="{FF2B5EF4-FFF2-40B4-BE49-F238E27FC236}">
                  <a16:creationId xmlns:a16="http://schemas.microsoft.com/office/drawing/2014/main" id="{7B484D06-A3E0-DE41-ADC8-CB3BB39DE1E2}"/>
                </a:ext>
              </a:extLst>
            </p:cNvPr>
            <p:cNvSpPr/>
            <p:nvPr/>
          </p:nvSpPr>
          <p:spPr>
            <a:xfrm>
              <a:off x="3983007" y="2737338"/>
              <a:ext cx="62661" cy="70093"/>
            </a:xfrm>
            <a:custGeom>
              <a:avLst/>
              <a:gdLst/>
              <a:ahLst/>
              <a:cxnLst/>
              <a:rect l="l" t="t" r="r" b="b"/>
              <a:pathLst>
                <a:path w="1332" h="1490" extrusionOk="0">
                  <a:moveTo>
                    <a:pt x="666" y="254"/>
                  </a:moveTo>
                  <a:cubicBezTo>
                    <a:pt x="903" y="254"/>
                    <a:pt x="1046" y="428"/>
                    <a:pt x="1046" y="634"/>
                  </a:cubicBezTo>
                  <a:lnTo>
                    <a:pt x="1046" y="856"/>
                  </a:lnTo>
                  <a:cubicBezTo>
                    <a:pt x="1046" y="1077"/>
                    <a:pt x="903" y="1252"/>
                    <a:pt x="666" y="1252"/>
                  </a:cubicBezTo>
                  <a:cubicBezTo>
                    <a:pt x="428" y="1252"/>
                    <a:pt x="285" y="1077"/>
                    <a:pt x="285" y="856"/>
                  </a:cubicBezTo>
                  <a:lnTo>
                    <a:pt x="285" y="634"/>
                  </a:lnTo>
                  <a:cubicBezTo>
                    <a:pt x="285" y="428"/>
                    <a:pt x="428" y="254"/>
                    <a:pt x="666" y="254"/>
                  </a:cubicBezTo>
                  <a:close/>
                  <a:moveTo>
                    <a:pt x="666" y="0"/>
                  </a:moveTo>
                  <a:cubicBezTo>
                    <a:pt x="285" y="0"/>
                    <a:pt x="0" y="269"/>
                    <a:pt x="0" y="634"/>
                  </a:cubicBezTo>
                  <a:lnTo>
                    <a:pt x="0" y="856"/>
                  </a:lnTo>
                  <a:cubicBezTo>
                    <a:pt x="0" y="1236"/>
                    <a:pt x="285" y="1489"/>
                    <a:pt x="666" y="1489"/>
                  </a:cubicBezTo>
                  <a:cubicBezTo>
                    <a:pt x="1062" y="1489"/>
                    <a:pt x="1331" y="1236"/>
                    <a:pt x="1331" y="856"/>
                  </a:cubicBezTo>
                  <a:lnTo>
                    <a:pt x="1331" y="634"/>
                  </a:lnTo>
                  <a:cubicBezTo>
                    <a:pt x="1331" y="269"/>
                    <a:pt x="1062" y="0"/>
                    <a:pt x="66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2;p35">
              <a:extLst>
                <a:ext uri="{FF2B5EF4-FFF2-40B4-BE49-F238E27FC236}">
                  <a16:creationId xmlns:a16="http://schemas.microsoft.com/office/drawing/2014/main" id="{FDAFA79B-1D5C-9543-BEF7-5F084250DE4F}"/>
                </a:ext>
              </a:extLst>
            </p:cNvPr>
            <p:cNvSpPr/>
            <p:nvPr/>
          </p:nvSpPr>
          <p:spPr>
            <a:xfrm>
              <a:off x="4102966" y="2736585"/>
              <a:ext cx="58944" cy="69341"/>
            </a:xfrm>
            <a:custGeom>
              <a:avLst/>
              <a:gdLst/>
              <a:ahLst/>
              <a:cxnLst/>
              <a:rect l="l" t="t" r="r" b="b"/>
              <a:pathLst>
                <a:path w="1253" h="1474" extrusionOk="0">
                  <a:moveTo>
                    <a:pt x="635" y="0"/>
                  </a:moveTo>
                  <a:cubicBezTo>
                    <a:pt x="239" y="0"/>
                    <a:pt x="1" y="254"/>
                    <a:pt x="1" y="650"/>
                  </a:cubicBezTo>
                  <a:lnTo>
                    <a:pt x="1" y="808"/>
                  </a:lnTo>
                  <a:cubicBezTo>
                    <a:pt x="1" y="1220"/>
                    <a:pt x="239" y="1474"/>
                    <a:pt x="635" y="1474"/>
                  </a:cubicBezTo>
                  <a:lnTo>
                    <a:pt x="761" y="1474"/>
                  </a:lnTo>
                  <a:lnTo>
                    <a:pt x="761" y="1220"/>
                  </a:lnTo>
                  <a:cubicBezTo>
                    <a:pt x="746" y="1220"/>
                    <a:pt x="650" y="1236"/>
                    <a:pt x="635" y="1236"/>
                  </a:cubicBezTo>
                  <a:cubicBezTo>
                    <a:pt x="429" y="1236"/>
                    <a:pt x="286" y="1062"/>
                    <a:pt x="286" y="808"/>
                  </a:cubicBezTo>
                  <a:lnTo>
                    <a:pt x="286" y="650"/>
                  </a:lnTo>
                  <a:cubicBezTo>
                    <a:pt x="286" y="412"/>
                    <a:pt x="429" y="238"/>
                    <a:pt x="635" y="238"/>
                  </a:cubicBezTo>
                  <a:cubicBezTo>
                    <a:pt x="746" y="238"/>
                    <a:pt x="888" y="254"/>
                    <a:pt x="936" y="254"/>
                  </a:cubicBezTo>
                  <a:lnTo>
                    <a:pt x="951" y="270"/>
                  </a:lnTo>
                  <a:lnTo>
                    <a:pt x="951" y="1474"/>
                  </a:lnTo>
                  <a:lnTo>
                    <a:pt x="1253" y="1474"/>
                  </a:lnTo>
                  <a:lnTo>
                    <a:pt x="1253" y="127"/>
                  </a:lnTo>
                  <a:cubicBezTo>
                    <a:pt x="1253" y="95"/>
                    <a:pt x="1253" y="79"/>
                    <a:pt x="1205" y="64"/>
                  </a:cubicBezTo>
                  <a:cubicBezTo>
                    <a:pt x="1047" y="32"/>
                    <a:pt x="809" y="0"/>
                    <a:pt x="6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3;p35">
              <a:extLst>
                <a:ext uri="{FF2B5EF4-FFF2-40B4-BE49-F238E27FC236}">
                  <a16:creationId xmlns:a16="http://schemas.microsoft.com/office/drawing/2014/main" id="{616B6BC7-C177-1844-934D-CCBFA755B9F2}"/>
                </a:ext>
              </a:extLst>
            </p:cNvPr>
            <p:cNvSpPr/>
            <p:nvPr/>
          </p:nvSpPr>
          <p:spPr>
            <a:xfrm>
              <a:off x="4176023" y="2713487"/>
              <a:ext cx="14207" cy="92439"/>
            </a:xfrm>
            <a:custGeom>
              <a:avLst/>
              <a:gdLst/>
              <a:ahLst/>
              <a:cxnLst/>
              <a:rect l="l" t="t" r="r" b="b"/>
              <a:pathLst>
                <a:path w="302" h="1965" extrusionOk="0">
                  <a:moveTo>
                    <a:pt x="1" y="0"/>
                  </a:moveTo>
                  <a:lnTo>
                    <a:pt x="1" y="1965"/>
                  </a:lnTo>
                  <a:lnTo>
                    <a:pt x="302" y="1965"/>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4;p35">
              <a:extLst>
                <a:ext uri="{FF2B5EF4-FFF2-40B4-BE49-F238E27FC236}">
                  <a16:creationId xmlns:a16="http://schemas.microsoft.com/office/drawing/2014/main" id="{23886295-B7BC-D34B-8CBF-659A65BE1E33}"/>
                </a:ext>
              </a:extLst>
            </p:cNvPr>
            <p:cNvSpPr/>
            <p:nvPr/>
          </p:nvSpPr>
          <p:spPr>
            <a:xfrm>
              <a:off x="3808621" y="2713487"/>
              <a:ext cx="62614" cy="92439"/>
            </a:xfrm>
            <a:custGeom>
              <a:avLst/>
              <a:gdLst/>
              <a:ahLst/>
              <a:cxnLst/>
              <a:rect l="l" t="t" r="r" b="b"/>
              <a:pathLst>
                <a:path w="1331" h="1965" extrusionOk="0">
                  <a:moveTo>
                    <a:pt x="0" y="0"/>
                  </a:moveTo>
                  <a:lnTo>
                    <a:pt x="0" y="1965"/>
                  </a:lnTo>
                  <a:lnTo>
                    <a:pt x="317" y="1965"/>
                  </a:lnTo>
                  <a:lnTo>
                    <a:pt x="317" y="285"/>
                  </a:lnTo>
                  <a:lnTo>
                    <a:pt x="602" y="285"/>
                  </a:lnTo>
                  <a:cubicBezTo>
                    <a:pt x="887" y="285"/>
                    <a:pt x="1014" y="396"/>
                    <a:pt x="1014" y="602"/>
                  </a:cubicBezTo>
                  <a:cubicBezTo>
                    <a:pt x="1014" y="618"/>
                    <a:pt x="1014" y="618"/>
                    <a:pt x="1014" y="634"/>
                  </a:cubicBezTo>
                  <a:cubicBezTo>
                    <a:pt x="1014" y="824"/>
                    <a:pt x="903" y="951"/>
                    <a:pt x="602" y="951"/>
                  </a:cubicBezTo>
                  <a:lnTo>
                    <a:pt x="523" y="951"/>
                  </a:lnTo>
                  <a:cubicBezTo>
                    <a:pt x="523" y="1030"/>
                    <a:pt x="523" y="1172"/>
                    <a:pt x="523" y="1220"/>
                  </a:cubicBezTo>
                  <a:lnTo>
                    <a:pt x="602" y="1220"/>
                  </a:lnTo>
                  <a:cubicBezTo>
                    <a:pt x="1030" y="1220"/>
                    <a:pt x="1331" y="1062"/>
                    <a:pt x="1331" y="634"/>
                  </a:cubicBezTo>
                  <a:cubicBezTo>
                    <a:pt x="1331" y="618"/>
                    <a:pt x="1331" y="618"/>
                    <a:pt x="1331" y="602"/>
                  </a:cubicBezTo>
                  <a:cubicBezTo>
                    <a:pt x="1331" y="174"/>
                    <a:pt x="1014" y="0"/>
                    <a:pt x="539"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5;p35">
              <a:extLst>
                <a:ext uri="{FF2B5EF4-FFF2-40B4-BE49-F238E27FC236}">
                  <a16:creationId xmlns:a16="http://schemas.microsoft.com/office/drawing/2014/main" id="{8511F3DB-ADD6-1A4A-9A4A-8E80D89CA711}"/>
                </a:ext>
              </a:extLst>
            </p:cNvPr>
            <p:cNvSpPr/>
            <p:nvPr/>
          </p:nvSpPr>
          <p:spPr>
            <a:xfrm>
              <a:off x="4056770" y="2723178"/>
              <a:ext cx="37305" cy="82748"/>
            </a:xfrm>
            <a:custGeom>
              <a:avLst/>
              <a:gdLst/>
              <a:ahLst/>
              <a:cxnLst/>
              <a:rect l="l" t="t" r="r" b="b"/>
              <a:pathLst>
                <a:path w="793" h="1759" extrusionOk="0">
                  <a:moveTo>
                    <a:pt x="302" y="0"/>
                  </a:moveTo>
                  <a:lnTo>
                    <a:pt x="1" y="32"/>
                  </a:lnTo>
                  <a:lnTo>
                    <a:pt x="1" y="1394"/>
                  </a:lnTo>
                  <a:cubicBezTo>
                    <a:pt x="1" y="1648"/>
                    <a:pt x="127" y="1759"/>
                    <a:pt x="413" y="1759"/>
                  </a:cubicBezTo>
                  <a:lnTo>
                    <a:pt x="793" y="1759"/>
                  </a:lnTo>
                  <a:lnTo>
                    <a:pt x="793" y="1521"/>
                  </a:lnTo>
                  <a:lnTo>
                    <a:pt x="508" y="1521"/>
                  </a:lnTo>
                  <a:cubicBezTo>
                    <a:pt x="397" y="1521"/>
                    <a:pt x="302" y="1521"/>
                    <a:pt x="302" y="1394"/>
                  </a:cubicBezTo>
                  <a:lnTo>
                    <a:pt x="302" y="539"/>
                  </a:lnTo>
                  <a:lnTo>
                    <a:pt x="793" y="539"/>
                  </a:lnTo>
                  <a:lnTo>
                    <a:pt x="793" y="301"/>
                  </a:lnTo>
                  <a:lnTo>
                    <a:pt x="302" y="301"/>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6;p35">
              <a:extLst>
                <a:ext uri="{FF2B5EF4-FFF2-40B4-BE49-F238E27FC236}">
                  <a16:creationId xmlns:a16="http://schemas.microsoft.com/office/drawing/2014/main" id="{6986B7B7-2948-414F-A7FA-5E9776E2A869}"/>
                </a:ext>
              </a:extLst>
            </p:cNvPr>
            <p:cNvSpPr/>
            <p:nvPr/>
          </p:nvSpPr>
          <p:spPr>
            <a:xfrm>
              <a:off x="4196910" y="2793977"/>
              <a:ext cx="11949" cy="11949"/>
            </a:xfrm>
            <a:custGeom>
              <a:avLst/>
              <a:gdLst/>
              <a:ahLst/>
              <a:cxnLst/>
              <a:rect l="l" t="t" r="r" b="b"/>
              <a:pathLst>
                <a:path w="254" h="254" extrusionOk="0">
                  <a:moveTo>
                    <a:pt x="127" y="16"/>
                  </a:moveTo>
                  <a:cubicBezTo>
                    <a:pt x="174" y="16"/>
                    <a:pt x="222" y="63"/>
                    <a:pt x="222" y="127"/>
                  </a:cubicBezTo>
                  <a:cubicBezTo>
                    <a:pt x="222" y="190"/>
                    <a:pt x="174" y="238"/>
                    <a:pt x="127" y="238"/>
                  </a:cubicBezTo>
                  <a:cubicBezTo>
                    <a:pt x="63" y="238"/>
                    <a:pt x="16" y="190"/>
                    <a:pt x="16" y="127"/>
                  </a:cubicBezTo>
                  <a:cubicBezTo>
                    <a:pt x="16" y="63"/>
                    <a:pt x="63" y="16"/>
                    <a:pt x="127" y="16"/>
                  </a:cubicBezTo>
                  <a:close/>
                  <a:moveTo>
                    <a:pt x="127" y="0"/>
                  </a:moveTo>
                  <a:cubicBezTo>
                    <a:pt x="48" y="0"/>
                    <a:pt x="0" y="63"/>
                    <a:pt x="0" y="127"/>
                  </a:cubicBezTo>
                  <a:cubicBezTo>
                    <a:pt x="0" y="190"/>
                    <a:pt x="48" y="254"/>
                    <a:pt x="127" y="254"/>
                  </a:cubicBezTo>
                  <a:cubicBezTo>
                    <a:pt x="190" y="254"/>
                    <a:pt x="254" y="190"/>
                    <a:pt x="254" y="127"/>
                  </a:cubicBezTo>
                  <a:cubicBezTo>
                    <a:pt x="254" y="63"/>
                    <a:pt x="190" y="0"/>
                    <a:pt x="12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7;p35">
              <a:extLst>
                <a:ext uri="{FF2B5EF4-FFF2-40B4-BE49-F238E27FC236}">
                  <a16:creationId xmlns:a16="http://schemas.microsoft.com/office/drawing/2014/main" id="{D0DB846F-B2E3-E249-AC10-035FC207358F}"/>
                </a:ext>
              </a:extLst>
            </p:cNvPr>
            <p:cNvSpPr/>
            <p:nvPr/>
          </p:nvSpPr>
          <p:spPr>
            <a:xfrm>
              <a:off x="4200626" y="2796941"/>
              <a:ext cx="4516" cy="6021"/>
            </a:xfrm>
            <a:custGeom>
              <a:avLst/>
              <a:gdLst/>
              <a:ahLst/>
              <a:cxnLst/>
              <a:rect l="l" t="t" r="r" b="b"/>
              <a:pathLst>
                <a:path w="96" h="128" extrusionOk="0">
                  <a:moveTo>
                    <a:pt x="0" y="0"/>
                  </a:moveTo>
                  <a:lnTo>
                    <a:pt x="0" y="127"/>
                  </a:lnTo>
                  <a:lnTo>
                    <a:pt x="16" y="127"/>
                  </a:lnTo>
                  <a:lnTo>
                    <a:pt x="16" y="80"/>
                  </a:lnTo>
                  <a:lnTo>
                    <a:pt x="48" y="80"/>
                  </a:lnTo>
                  <a:lnTo>
                    <a:pt x="80" y="127"/>
                  </a:lnTo>
                  <a:lnTo>
                    <a:pt x="95" y="127"/>
                  </a:lnTo>
                  <a:lnTo>
                    <a:pt x="64" y="80"/>
                  </a:lnTo>
                  <a:cubicBezTo>
                    <a:pt x="80" y="64"/>
                    <a:pt x="95" y="48"/>
                    <a:pt x="95" y="32"/>
                  </a:cubicBezTo>
                  <a:cubicBezTo>
                    <a:pt x="95" y="16"/>
                    <a:pt x="64" y="0"/>
                    <a:pt x="32" y="0"/>
                  </a:cubicBezTo>
                  <a:lnTo>
                    <a:pt x="32" y="0"/>
                  </a:lnTo>
                  <a:cubicBezTo>
                    <a:pt x="64" y="0"/>
                    <a:pt x="80" y="16"/>
                    <a:pt x="80" y="32"/>
                  </a:cubicBezTo>
                  <a:cubicBezTo>
                    <a:pt x="80" y="48"/>
                    <a:pt x="64" y="64"/>
                    <a:pt x="32" y="64"/>
                  </a:cubicBezTo>
                  <a:lnTo>
                    <a:pt x="16" y="64"/>
                  </a:lnTo>
                  <a:lnTo>
                    <a:pt x="16"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8;p35">
              <a:extLst>
                <a:ext uri="{FF2B5EF4-FFF2-40B4-BE49-F238E27FC236}">
                  <a16:creationId xmlns:a16="http://schemas.microsoft.com/office/drawing/2014/main" id="{9E564A8E-5C17-924A-B3B2-5B27D3E649BD}"/>
                </a:ext>
              </a:extLst>
            </p:cNvPr>
            <p:cNvSpPr/>
            <p:nvPr/>
          </p:nvSpPr>
          <p:spPr>
            <a:xfrm>
              <a:off x="3709502" y="2757425"/>
              <a:ext cx="32836" cy="49253"/>
            </a:xfrm>
            <a:custGeom>
              <a:avLst/>
              <a:gdLst/>
              <a:ahLst/>
              <a:cxnLst/>
              <a:rect l="l" t="t" r="r" b="b"/>
              <a:pathLst>
                <a:path w="698" h="1047" extrusionOk="0">
                  <a:moveTo>
                    <a:pt x="333" y="365"/>
                  </a:moveTo>
                  <a:cubicBezTo>
                    <a:pt x="491" y="365"/>
                    <a:pt x="586" y="492"/>
                    <a:pt x="586" y="650"/>
                  </a:cubicBezTo>
                  <a:cubicBezTo>
                    <a:pt x="586" y="825"/>
                    <a:pt x="491" y="951"/>
                    <a:pt x="333" y="951"/>
                  </a:cubicBezTo>
                  <a:cubicBezTo>
                    <a:pt x="254" y="951"/>
                    <a:pt x="159" y="888"/>
                    <a:pt x="111" y="825"/>
                  </a:cubicBezTo>
                  <a:lnTo>
                    <a:pt x="111" y="492"/>
                  </a:lnTo>
                  <a:cubicBezTo>
                    <a:pt x="159" y="429"/>
                    <a:pt x="254" y="365"/>
                    <a:pt x="333" y="365"/>
                  </a:cubicBezTo>
                  <a:close/>
                  <a:moveTo>
                    <a:pt x="0" y="1"/>
                  </a:moveTo>
                  <a:lnTo>
                    <a:pt x="0" y="1031"/>
                  </a:lnTo>
                  <a:lnTo>
                    <a:pt x="111" y="1031"/>
                  </a:lnTo>
                  <a:lnTo>
                    <a:pt x="111" y="920"/>
                  </a:lnTo>
                  <a:cubicBezTo>
                    <a:pt x="174" y="999"/>
                    <a:pt x="269" y="1046"/>
                    <a:pt x="364" y="1046"/>
                  </a:cubicBezTo>
                  <a:cubicBezTo>
                    <a:pt x="570" y="1046"/>
                    <a:pt x="697" y="904"/>
                    <a:pt x="697" y="650"/>
                  </a:cubicBezTo>
                  <a:cubicBezTo>
                    <a:pt x="697" y="429"/>
                    <a:pt x="570" y="270"/>
                    <a:pt x="364" y="270"/>
                  </a:cubicBezTo>
                  <a:cubicBezTo>
                    <a:pt x="269" y="270"/>
                    <a:pt x="174" y="318"/>
                    <a:pt x="111" y="397"/>
                  </a:cubicBezTo>
                  <a:lnTo>
                    <a:pt x="111"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9;p35">
              <a:extLst>
                <a:ext uri="{FF2B5EF4-FFF2-40B4-BE49-F238E27FC236}">
                  <a16:creationId xmlns:a16="http://schemas.microsoft.com/office/drawing/2014/main" id="{0153A62A-BCC1-E34E-A354-6FAA57019894}"/>
                </a:ext>
              </a:extLst>
            </p:cNvPr>
            <p:cNvSpPr/>
            <p:nvPr/>
          </p:nvSpPr>
          <p:spPr>
            <a:xfrm>
              <a:off x="3746007" y="2770832"/>
              <a:ext cx="35047" cy="49253"/>
            </a:xfrm>
            <a:custGeom>
              <a:avLst/>
              <a:gdLst/>
              <a:ahLst/>
              <a:cxnLst/>
              <a:rect l="l" t="t" r="r" b="b"/>
              <a:pathLst>
                <a:path w="745" h="1047" extrusionOk="0">
                  <a:moveTo>
                    <a:pt x="0" y="1"/>
                  </a:moveTo>
                  <a:lnTo>
                    <a:pt x="317" y="746"/>
                  </a:lnTo>
                  <a:lnTo>
                    <a:pt x="270" y="856"/>
                  </a:lnTo>
                  <a:cubicBezTo>
                    <a:pt x="238" y="920"/>
                    <a:pt x="206" y="936"/>
                    <a:pt x="159" y="936"/>
                  </a:cubicBezTo>
                  <a:lnTo>
                    <a:pt x="95" y="936"/>
                  </a:lnTo>
                  <a:lnTo>
                    <a:pt x="64" y="1031"/>
                  </a:lnTo>
                  <a:cubicBezTo>
                    <a:pt x="95" y="1047"/>
                    <a:pt x="127" y="1047"/>
                    <a:pt x="159" y="1047"/>
                  </a:cubicBezTo>
                  <a:cubicBezTo>
                    <a:pt x="254" y="1047"/>
                    <a:pt x="333" y="999"/>
                    <a:pt x="381" y="888"/>
                  </a:cubicBezTo>
                  <a:lnTo>
                    <a:pt x="745" y="1"/>
                  </a:lnTo>
                  <a:lnTo>
                    <a:pt x="618" y="1"/>
                  </a:lnTo>
                  <a:lnTo>
                    <a:pt x="381" y="603"/>
                  </a:lnTo>
                  <a:lnTo>
                    <a:pt x="127"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p:cSld name="Divider">
    <p:bg>
      <p:bgPr>
        <a:solidFill>
          <a:schemeClr val="accent1"/>
        </a:solidFill>
        <a:effectLst/>
      </p:bgPr>
    </p:bg>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0" y="1763175"/>
            <a:ext cx="9144000" cy="1042500"/>
          </a:xfrm>
          <a:prstGeom prst="rect">
            <a:avLst/>
          </a:prstGeom>
          <a:noFill/>
          <a:ln>
            <a:noFill/>
          </a:ln>
        </p:spPr>
        <p:txBody>
          <a:bodyPr spcFirstLastPara="1" wrap="square" lIns="45725" tIns="45725" rIns="45725" bIns="45725" anchor="t" anchorCtr="0"/>
          <a:lstStyle>
            <a:lvl1pPr marR="0" lvl="0" algn="ctr" rtl="0">
              <a:lnSpc>
                <a:spcPct val="100000"/>
              </a:lnSpc>
              <a:spcBef>
                <a:spcPts val="0"/>
              </a:spcBef>
              <a:spcAft>
                <a:spcPts val="0"/>
              </a:spcAft>
              <a:buClr>
                <a:srgbClr val="13377D"/>
              </a:buClr>
              <a:buSzPts val="3600"/>
              <a:buFont typeface="Proxima Nova"/>
              <a:buNone/>
              <a:defRPr sz="3600" b="1" i="0" u="none" strike="noStrike" cap="none">
                <a:solidFill>
                  <a:srgbClr val="13377D"/>
                </a:solidFill>
                <a:latin typeface="Proxima Nova"/>
                <a:ea typeface="Proxima Nova"/>
                <a:cs typeface="Proxima Nova"/>
                <a:sym typeface="Proxima Nova"/>
              </a:defRPr>
            </a:lvl1pPr>
            <a:lvl2pPr marR="0" lvl="1"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2pPr>
            <a:lvl3pPr marR="0" lvl="2"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3pPr>
            <a:lvl4pPr marR="0" lvl="3"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4pPr>
            <a:lvl5pPr marR="0" lvl="4"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5pPr>
            <a:lvl6pPr marR="0" lvl="5"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6pPr>
            <a:lvl7pPr marR="0" lvl="6"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7pPr>
            <a:lvl8pPr marR="0" lvl="7"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8pPr>
            <a:lvl9pPr marR="0" lvl="8"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9pPr>
          </a:lstStyle>
          <a:p>
            <a:endParaRPr/>
          </a:p>
        </p:txBody>
      </p:sp>
      <p:sp>
        <p:nvSpPr>
          <p:cNvPr id="192" name="Google Shape;192;p18"/>
          <p:cNvSpPr/>
          <p:nvPr/>
        </p:nvSpPr>
        <p:spPr>
          <a:xfrm>
            <a:off x="2737798" y="4793256"/>
            <a:ext cx="6201300" cy="234300"/>
          </a:xfrm>
          <a:prstGeom prst="rect">
            <a:avLst/>
          </a:prstGeom>
          <a:noFill/>
          <a:ln>
            <a:noFill/>
          </a:ln>
        </p:spPr>
        <p:txBody>
          <a:bodyPr spcFirstLastPara="1" wrap="square" lIns="45725" tIns="45725" rIns="45725" bIns="45725" anchor="t" anchorCtr="0">
            <a:noAutofit/>
          </a:bodyPr>
          <a:lstStyle/>
          <a:p>
            <a:pPr marL="0" marR="0" lvl="0" indent="0" algn="l" rtl="0">
              <a:lnSpc>
                <a:spcPct val="100000"/>
              </a:lnSpc>
              <a:spcBef>
                <a:spcPts val="0"/>
              </a:spcBef>
              <a:spcAft>
                <a:spcPts val="0"/>
              </a:spcAft>
              <a:buClr>
                <a:srgbClr val="FFFFFF"/>
              </a:buClr>
              <a:buSzPts val="500"/>
              <a:buFont typeface="Proxima Nova"/>
              <a:buNone/>
            </a:pPr>
            <a:r>
              <a:rPr lang="en" sz="500" b="0" i="0" u="none" strike="noStrike" cap="none">
                <a:solidFill>
                  <a:srgbClr val="FFFFFF"/>
                </a:solidFill>
                <a:latin typeface="Proxima Nova"/>
                <a:ea typeface="Proxima Nova"/>
                <a:cs typeface="Proxima Nova"/>
                <a:sym typeface="Proxima Nova"/>
              </a:rPr>
              <a:t>Unless otherwise indicated, these slides are © 2013-201</a:t>
            </a:r>
            <a:r>
              <a:rPr lang="en" sz="500">
                <a:solidFill>
                  <a:srgbClr val="FFFFFF"/>
                </a:solidFill>
                <a:latin typeface="Proxima Nova"/>
                <a:ea typeface="Proxima Nova"/>
                <a:cs typeface="Proxima Nova"/>
                <a:sym typeface="Proxima Nova"/>
              </a:rPr>
              <a:t>9 </a:t>
            </a:r>
            <a:r>
              <a:rPr lang="en" sz="500" b="0" i="0" u="none" strike="noStrike" cap="none">
                <a:solidFill>
                  <a:srgbClr val="FFFFFF"/>
                </a:solidFill>
                <a:latin typeface="Proxima Nova"/>
                <a:ea typeface="Proxima Nova"/>
                <a:cs typeface="Proxima Nova"/>
                <a:sym typeface="Proxima Nova"/>
              </a:rPr>
              <a:t>Pivotal Software, Inc. and licensed under a Creative Commons Attribution-NonCommercial license: http://creativecommons.org/licenses/by-nc/3.0/</a:t>
            </a:r>
            <a:endParaRPr sz="500"/>
          </a:p>
        </p:txBody>
      </p:sp>
      <p:grpSp>
        <p:nvGrpSpPr>
          <p:cNvPr id="5" name="Google Shape;1138;p35">
            <a:extLst>
              <a:ext uri="{FF2B5EF4-FFF2-40B4-BE49-F238E27FC236}">
                <a16:creationId xmlns:a16="http://schemas.microsoft.com/office/drawing/2014/main" id="{41032F8E-731D-0643-BE54-15CF39D1CF6D}"/>
              </a:ext>
            </a:extLst>
          </p:cNvPr>
          <p:cNvGrpSpPr/>
          <p:nvPr userDrawn="1"/>
        </p:nvGrpSpPr>
        <p:grpSpPr>
          <a:xfrm>
            <a:off x="318750" y="4683168"/>
            <a:ext cx="1993482" cy="254595"/>
            <a:chOff x="1844832" y="2600915"/>
            <a:chExt cx="2364027" cy="301919"/>
          </a:xfrm>
        </p:grpSpPr>
        <p:sp>
          <p:nvSpPr>
            <p:cNvPr id="6" name="Google Shape;1139;p35">
              <a:extLst>
                <a:ext uri="{FF2B5EF4-FFF2-40B4-BE49-F238E27FC236}">
                  <a16:creationId xmlns:a16="http://schemas.microsoft.com/office/drawing/2014/main" id="{91252E86-E76D-C242-AD4C-FB5B957390A1}"/>
                </a:ext>
              </a:extLst>
            </p:cNvPr>
            <p:cNvSpPr/>
            <p:nvPr/>
          </p:nvSpPr>
          <p:spPr>
            <a:xfrm>
              <a:off x="1844832" y="2600915"/>
              <a:ext cx="1797635" cy="301919"/>
            </a:xfrm>
            <a:custGeom>
              <a:avLst/>
              <a:gdLst/>
              <a:ahLst/>
              <a:cxnLst/>
              <a:rect l="l" t="t" r="r" b="b"/>
              <a:pathLst>
                <a:path w="38213" h="6418" extrusionOk="0">
                  <a:moveTo>
                    <a:pt x="34996" y="239"/>
                  </a:moveTo>
                  <a:cubicBezTo>
                    <a:pt x="36644" y="239"/>
                    <a:pt x="37975" y="1569"/>
                    <a:pt x="37975" y="3217"/>
                  </a:cubicBezTo>
                  <a:cubicBezTo>
                    <a:pt x="37975" y="4849"/>
                    <a:pt x="36644" y="6179"/>
                    <a:pt x="34996" y="6179"/>
                  </a:cubicBezTo>
                  <a:lnTo>
                    <a:pt x="3216" y="6179"/>
                  </a:lnTo>
                  <a:cubicBezTo>
                    <a:pt x="1569" y="6179"/>
                    <a:pt x="238" y="4849"/>
                    <a:pt x="238" y="3217"/>
                  </a:cubicBezTo>
                  <a:cubicBezTo>
                    <a:pt x="238" y="1569"/>
                    <a:pt x="1569" y="239"/>
                    <a:pt x="3216" y="239"/>
                  </a:cubicBezTo>
                  <a:close/>
                  <a:moveTo>
                    <a:pt x="3216" y="1"/>
                  </a:moveTo>
                  <a:cubicBezTo>
                    <a:pt x="1442" y="1"/>
                    <a:pt x="0" y="1443"/>
                    <a:pt x="0" y="3217"/>
                  </a:cubicBezTo>
                  <a:cubicBezTo>
                    <a:pt x="0" y="4991"/>
                    <a:pt x="1442" y="6417"/>
                    <a:pt x="3216" y="6417"/>
                  </a:cubicBezTo>
                  <a:lnTo>
                    <a:pt x="34996" y="6417"/>
                  </a:lnTo>
                  <a:cubicBezTo>
                    <a:pt x="36771" y="6417"/>
                    <a:pt x="38212" y="4991"/>
                    <a:pt x="38212" y="3217"/>
                  </a:cubicBezTo>
                  <a:cubicBezTo>
                    <a:pt x="38212" y="1443"/>
                    <a:pt x="36771" y="1"/>
                    <a:pt x="34996"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0;p35">
              <a:extLst>
                <a:ext uri="{FF2B5EF4-FFF2-40B4-BE49-F238E27FC236}">
                  <a16:creationId xmlns:a16="http://schemas.microsoft.com/office/drawing/2014/main" id="{6FC6EDC5-4664-924F-936F-AE3A629A8985}"/>
                </a:ext>
              </a:extLst>
            </p:cNvPr>
            <p:cNvSpPr/>
            <p:nvPr/>
          </p:nvSpPr>
          <p:spPr>
            <a:xfrm>
              <a:off x="1969259" y="2684415"/>
              <a:ext cx="92486" cy="123016"/>
            </a:xfrm>
            <a:custGeom>
              <a:avLst/>
              <a:gdLst/>
              <a:ahLst/>
              <a:cxnLst/>
              <a:rect l="l" t="t" r="r" b="b"/>
              <a:pathLst>
                <a:path w="1966" h="2615" extrusionOk="0">
                  <a:moveTo>
                    <a:pt x="951" y="0"/>
                  </a:moveTo>
                  <a:cubicBezTo>
                    <a:pt x="444" y="0"/>
                    <a:pt x="80" y="301"/>
                    <a:pt x="80" y="729"/>
                  </a:cubicBezTo>
                  <a:lnTo>
                    <a:pt x="80" y="745"/>
                  </a:lnTo>
                  <a:cubicBezTo>
                    <a:pt x="80" y="1204"/>
                    <a:pt x="397" y="1379"/>
                    <a:pt x="936" y="1505"/>
                  </a:cubicBezTo>
                  <a:cubicBezTo>
                    <a:pt x="1411" y="1616"/>
                    <a:pt x="1506" y="1711"/>
                    <a:pt x="1506" y="1886"/>
                  </a:cubicBezTo>
                  <a:lnTo>
                    <a:pt x="1506" y="1901"/>
                  </a:lnTo>
                  <a:cubicBezTo>
                    <a:pt x="1506" y="2091"/>
                    <a:pt x="1332" y="2218"/>
                    <a:pt x="1062" y="2218"/>
                  </a:cubicBezTo>
                  <a:cubicBezTo>
                    <a:pt x="777" y="2218"/>
                    <a:pt x="555" y="2123"/>
                    <a:pt x="349" y="1965"/>
                  </a:cubicBezTo>
                  <a:cubicBezTo>
                    <a:pt x="318" y="1933"/>
                    <a:pt x="270" y="1917"/>
                    <a:pt x="207" y="1917"/>
                  </a:cubicBezTo>
                  <a:cubicBezTo>
                    <a:pt x="96" y="1917"/>
                    <a:pt x="1" y="2012"/>
                    <a:pt x="1" y="2123"/>
                  </a:cubicBezTo>
                  <a:cubicBezTo>
                    <a:pt x="1" y="2202"/>
                    <a:pt x="33" y="2266"/>
                    <a:pt x="80" y="2297"/>
                  </a:cubicBezTo>
                  <a:cubicBezTo>
                    <a:pt x="365" y="2503"/>
                    <a:pt x="698" y="2614"/>
                    <a:pt x="1046" y="2614"/>
                  </a:cubicBezTo>
                  <a:cubicBezTo>
                    <a:pt x="1585" y="2614"/>
                    <a:pt x="1965" y="2329"/>
                    <a:pt x="1965" y="1854"/>
                  </a:cubicBezTo>
                  <a:cubicBezTo>
                    <a:pt x="1965" y="1426"/>
                    <a:pt x="1680" y="1236"/>
                    <a:pt x="1141" y="1109"/>
                  </a:cubicBezTo>
                  <a:cubicBezTo>
                    <a:pt x="650" y="982"/>
                    <a:pt x="539" y="903"/>
                    <a:pt x="539" y="697"/>
                  </a:cubicBezTo>
                  <a:cubicBezTo>
                    <a:pt x="539" y="523"/>
                    <a:pt x="682" y="396"/>
                    <a:pt x="951" y="396"/>
                  </a:cubicBezTo>
                  <a:cubicBezTo>
                    <a:pt x="1141" y="396"/>
                    <a:pt x="1332" y="460"/>
                    <a:pt x="1538" y="586"/>
                  </a:cubicBezTo>
                  <a:cubicBezTo>
                    <a:pt x="1569" y="602"/>
                    <a:pt x="1601" y="618"/>
                    <a:pt x="1648" y="618"/>
                  </a:cubicBezTo>
                  <a:cubicBezTo>
                    <a:pt x="1775" y="618"/>
                    <a:pt x="1870" y="523"/>
                    <a:pt x="1870" y="412"/>
                  </a:cubicBezTo>
                  <a:cubicBezTo>
                    <a:pt x="1870" y="317"/>
                    <a:pt x="1823" y="254"/>
                    <a:pt x="1759" y="238"/>
                  </a:cubicBezTo>
                  <a:cubicBezTo>
                    <a:pt x="1538" y="79"/>
                    <a:pt x="1268" y="0"/>
                    <a:pt x="951"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1;p35">
              <a:extLst>
                <a:ext uri="{FF2B5EF4-FFF2-40B4-BE49-F238E27FC236}">
                  <a16:creationId xmlns:a16="http://schemas.microsoft.com/office/drawing/2014/main" id="{FC5C8F7C-8FB8-5447-B2F6-93F93CF72A1B}"/>
                </a:ext>
              </a:extLst>
            </p:cNvPr>
            <p:cNvSpPr/>
            <p:nvPr/>
          </p:nvSpPr>
          <p:spPr>
            <a:xfrm>
              <a:off x="2075105" y="2713487"/>
              <a:ext cx="93944" cy="120758"/>
            </a:xfrm>
            <a:custGeom>
              <a:avLst/>
              <a:gdLst/>
              <a:ahLst/>
              <a:cxnLst/>
              <a:rect l="l" t="t" r="r" b="b"/>
              <a:pathLst>
                <a:path w="1997" h="2567" extrusionOk="0">
                  <a:moveTo>
                    <a:pt x="999" y="380"/>
                  </a:moveTo>
                  <a:cubicBezTo>
                    <a:pt x="1300" y="380"/>
                    <a:pt x="1553" y="634"/>
                    <a:pt x="1553" y="998"/>
                  </a:cubicBezTo>
                  <a:cubicBezTo>
                    <a:pt x="1553" y="1378"/>
                    <a:pt x="1300" y="1616"/>
                    <a:pt x="999" y="1616"/>
                  </a:cubicBezTo>
                  <a:cubicBezTo>
                    <a:pt x="698" y="1616"/>
                    <a:pt x="428" y="1378"/>
                    <a:pt x="428" y="998"/>
                  </a:cubicBezTo>
                  <a:cubicBezTo>
                    <a:pt x="428" y="634"/>
                    <a:pt x="698" y="380"/>
                    <a:pt x="999" y="380"/>
                  </a:cubicBezTo>
                  <a:close/>
                  <a:moveTo>
                    <a:pt x="1094" y="0"/>
                  </a:moveTo>
                  <a:cubicBezTo>
                    <a:pt x="793" y="0"/>
                    <a:pt x="587" y="159"/>
                    <a:pt x="444" y="364"/>
                  </a:cubicBezTo>
                  <a:lnTo>
                    <a:pt x="444" y="238"/>
                  </a:lnTo>
                  <a:cubicBezTo>
                    <a:pt x="444" y="111"/>
                    <a:pt x="349" y="16"/>
                    <a:pt x="222" y="16"/>
                  </a:cubicBezTo>
                  <a:cubicBezTo>
                    <a:pt x="96" y="16"/>
                    <a:pt x="0" y="111"/>
                    <a:pt x="0" y="238"/>
                  </a:cubicBezTo>
                  <a:lnTo>
                    <a:pt x="0" y="2345"/>
                  </a:lnTo>
                  <a:cubicBezTo>
                    <a:pt x="0" y="2472"/>
                    <a:pt x="96" y="2567"/>
                    <a:pt x="222" y="2567"/>
                  </a:cubicBezTo>
                  <a:cubicBezTo>
                    <a:pt x="349" y="2567"/>
                    <a:pt x="444" y="2472"/>
                    <a:pt x="444" y="2345"/>
                  </a:cubicBezTo>
                  <a:lnTo>
                    <a:pt x="444" y="1664"/>
                  </a:lnTo>
                  <a:cubicBezTo>
                    <a:pt x="587" y="1838"/>
                    <a:pt x="777" y="1996"/>
                    <a:pt x="1094" y="1996"/>
                  </a:cubicBezTo>
                  <a:cubicBezTo>
                    <a:pt x="1553" y="1996"/>
                    <a:pt x="1997" y="1648"/>
                    <a:pt x="1997" y="998"/>
                  </a:cubicBezTo>
                  <a:cubicBezTo>
                    <a:pt x="1997" y="349"/>
                    <a:pt x="1553" y="0"/>
                    <a:pt x="109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2;p35">
              <a:extLst>
                <a:ext uri="{FF2B5EF4-FFF2-40B4-BE49-F238E27FC236}">
                  <a16:creationId xmlns:a16="http://schemas.microsoft.com/office/drawing/2014/main" id="{67048FB1-5DEC-4A46-A915-CC29CB207FF2}"/>
                </a:ext>
              </a:extLst>
            </p:cNvPr>
            <p:cNvSpPr/>
            <p:nvPr/>
          </p:nvSpPr>
          <p:spPr>
            <a:xfrm>
              <a:off x="2181656" y="2714193"/>
              <a:ext cx="53723" cy="92486"/>
            </a:xfrm>
            <a:custGeom>
              <a:avLst/>
              <a:gdLst/>
              <a:ahLst/>
              <a:cxnLst/>
              <a:rect l="l" t="t" r="r" b="b"/>
              <a:pathLst>
                <a:path w="1142" h="1966" extrusionOk="0">
                  <a:moveTo>
                    <a:pt x="223" y="1"/>
                  </a:moveTo>
                  <a:cubicBezTo>
                    <a:pt x="96" y="1"/>
                    <a:pt x="1" y="96"/>
                    <a:pt x="1" y="223"/>
                  </a:cubicBezTo>
                  <a:lnTo>
                    <a:pt x="1" y="1744"/>
                  </a:lnTo>
                  <a:cubicBezTo>
                    <a:pt x="1" y="1870"/>
                    <a:pt x="96" y="1965"/>
                    <a:pt x="223" y="1965"/>
                  </a:cubicBezTo>
                  <a:cubicBezTo>
                    <a:pt x="349" y="1965"/>
                    <a:pt x="445" y="1870"/>
                    <a:pt x="445" y="1744"/>
                  </a:cubicBezTo>
                  <a:lnTo>
                    <a:pt x="445" y="1173"/>
                  </a:lnTo>
                  <a:cubicBezTo>
                    <a:pt x="445" y="730"/>
                    <a:pt x="666" y="476"/>
                    <a:pt x="967" y="429"/>
                  </a:cubicBezTo>
                  <a:cubicBezTo>
                    <a:pt x="1078" y="413"/>
                    <a:pt x="1142" y="334"/>
                    <a:pt x="1142" y="223"/>
                  </a:cubicBezTo>
                  <a:cubicBezTo>
                    <a:pt x="1142" y="96"/>
                    <a:pt x="1062" y="1"/>
                    <a:pt x="936" y="1"/>
                  </a:cubicBezTo>
                  <a:cubicBezTo>
                    <a:pt x="730" y="1"/>
                    <a:pt x="540" y="175"/>
                    <a:pt x="445" y="429"/>
                  </a:cubicBezTo>
                  <a:lnTo>
                    <a:pt x="445" y="223"/>
                  </a:lnTo>
                  <a:cubicBezTo>
                    <a:pt x="445" y="96"/>
                    <a:pt x="349" y="1"/>
                    <a:pt x="223"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3;p35">
              <a:extLst>
                <a:ext uri="{FF2B5EF4-FFF2-40B4-BE49-F238E27FC236}">
                  <a16:creationId xmlns:a16="http://schemas.microsoft.com/office/drawing/2014/main" id="{55BD6C1E-3A7B-8849-BFB2-9941C46D4E62}"/>
                </a:ext>
              </a:extLst>
            </p:cNvPr>
            <p:cNvSpPr/>
            <p:nvPr/>
          </p:nvSpPr>
          <p:spPr>
            <a:xfrm>
              <a:off x="2243517" y="2680699"/>
              <a:ext cx="23898" cy="21640"/>
            </a:xfrm>
            <a:custGeom>
              <a:avLst/>
              <a:gdLst/>
              <a:ahLst/>
              <a:cxnLst/>
              <a:rect l="l" t="t" r="r" b="b"/>
              <a:pathLst>
                <a:path w="508" h="460" extrusionOk="0">
                  <a:moveTo>
                    <a:pt x="254" y="0"/>
                  </a:moveTo>
                  <a:cubicBezTo>
                    <a:pt x="112" y="0"/>
                    <a:pt x="1" y="79"/>
                    <a:pt x="1" y="222"/>
                  </a:cubicBezTo>
                  <a:lnTo>
                    <a:pt x="1" y="238"/>
                  </a:lnTo>
                  <a:cubicBezTo>
                    <a:pt x="1" y="364"/>
                    <a:pt x="112" y="459"/>
                    <a:pt x="254" y="459"/>
                  </a:cubicBezTo>
                  <a:cubicBezTo>
                    <a:pt x="397" y="459"/>
                    <a:pt x="508" y="364"/>
                    <a:pt x="508" y="238"/>
                  </a:cubicBezTo>
                  <a:lnTo>
                    <a:pt x="508" y="222"/>
                  </a:lnTo>
                  <a:cubicBezTo>
                    <a:pt x="508" y="79"/>
                    <a:pt x="397" y="0"/>
                    <a:pt x="25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4;p35">
              <a:extLst>
                <a:ext uri="{FF2B5EF4-FFF2-40B4-BE49-F238E27FC236}">
                  <a16:creationId xmlns:a16="http://schemas.microsoft.com/office/drawing/2014/main" id="{BD7AFFD2-81F7-7841-A96A-AAC1D4BA69B7}"/>
                </a:ext>
              </a:extLst>
            </p:cNvPr>
            <p:cNvSpPr/>
            <p:nvPr/>
          </p:nvSpPr>
          <p:spPr>
            <a:xfrm>
              <a:off x="2245022" y="2714193"/>
              <a:ext cx="20934" cy="92486"/>
            </a:xfrm>
            <a:custGeom>
              <a:avLst/>
              <a:gdLst/>
              <a:ahLst/>
              <a:cxnLst/>
              <a:rect l="l" t="t" r="r" b="b"/>
              <a:pathLst>
                <a:path w="445" h="1966" extrusionOk="0">
                  <a:moveTo>
                    <a:pt x="222" y="1"/>
                  </a:moveTo>
                  <a:cubicBezTo>
                    <a:pt x="96" y="1"/>
                    <a:pt x="1" y="96"/>
                    <a:pt x="1" y="223"/>
                  </a:cubicBezTo>
                  <a:lnTo>
                    <a:pt x="1" y="1744"/>
                  </a:lnTo>
                  <a:cubicBezTo>
                    <a:pt x="1" y="1870"/>
                    <a:pt x="96" y="1965"/>
                    <a:pt x="222" y="1965"/>
                  </a:cubicBezTo>
                  <a:cubicBezTo>
                    <a:pt x="349" y="1965"/>
                    <a:pt x="444" y="1870"/>
                    <a:pt x="444" y="1744"/>
                  </a:cubicBezTo>
                  <a:lnTo>
                    <a:pt x="444" y="223"/>
                  </a:lnTo>
                  <a:cubicBezTo>
                    <a:pt x="444" y="96"/>
                    <a:pt x="349"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5;p35">
              <a:extLst>
                <a:ext uri="{FF2B5EF4-FFF2-40B4-BE49-F238E27FC236}">
                  <a16:creationId xmlns:a16="http://schemas.microsoft.com/office/drawing/2014/main" id="{A86D02BF-C157-CA4A-B886-073123A2CB97}"/>
                </a:ext>
              </a:extLst>
            </p:cNvPr>
            <p:cNvSpPr/>
            <p:nvPr/>
          </p:nvSpPr>
          <p:spPr>
            <a:xfrm>
              <a:off x="2284538" y="2713487"/>
              <a:ext cx="81289" cy="93191"/>
            </a:xfrm>
            <a:custGeom>
              <a:avLst/>
              <a:gdLst/>
              <a:ahLst/>
              <a:cxnLst/>
              <a:rect l="l" t="t" r="r" b="b"/>
              <a:pathLst>
                <a:path w="1728" h="1981" extrusionOk="0">
                  <a:moveTo>
                    <a:pt x="1046"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2" y="396"/>
                  </a:cubicBezTo>
                  <a:cubicBezTo>
                    <a:pt x="1141" y="396"/>
                    <a:pt x="1283" y="570"/>
                    <a:pt x="1283" y="871"/>
                  </a:cubicBezTo>
                  <a:lnTo>
                    <a:pt x="1283" y="1759"/>
                  </a:lnTo>
                  <a:cubicBezTo>
                    <a:pt x="1283" y="1885"/>
                    <a:pt x="1379" y="1980"/>
                    <a:pt x="1505" y="1980"/>
                  </a:cubicBezTo>
                  <a:cubicBezTo>
                    <a:pt x="1632" y="1980"/>
                    <a:pt x="1727" y="1885"/>
                    <a:pt x="1727" y="1759"/>
                  </a:cubicBezTo>
                  <a:lnTo>
                    <a:pt x="1727" y="729"/>
                  </a:lnTo>
                  <a:cubicBezTo>
                    <a:pt x="1727" y="285"/>
                    <a:pt x="1474"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6;p35">
              <a:extLst>
                <a:ext uri="{FF2B5EF4-FFF2-40B4-BE49-F238E27FC236}">
                  <a16:creationId xmlns:a16="http://schemas.microsoft.com/office/drawing/2014/main" id="{D213639B-3EB5-E743-99F4-16BF159D7DAD}"/>
                </a:ext>
              </a:extLst>
            </p:cNvPr>
            <p:cNvSpPr/>
            <p:nvPr/>
          </p:nvSpPr>
          <p:spPr>
            <a:xfrm>
              <a:off x="2377682" y="2713487"/>
              <a:ext cx="93944" cy="120005"/>
            </a:xfrm>
            <a:custGeom>
              <a:avLst/>
              <a:gdLst/>
              <a:ahLst/>
              <a:cxnLst/>
              <a:rect l="l" t="t" r="r" b="b"/>
              <a:pathLst>
                <a:path w="1997" h="2551" extrusionOk="0">
                  <a:moveTo>
                    <a:pt x="983" y="364"/>
                  </a:moveTo>
                  <a:cubicBezTo>
                    <a:pt x="1300" y="364"/>
                    <a:pt x="1553" y="586"/>
                    <a:pt x="1553" y="903"/>
                  </a:cubicBezTo>
                  <a:cubicBezTo>
                    <a:pt x="1553" y="1220"/>
                    <a:pt x="1300" y="1442"/>
                    <a:pt x="983" y="1442"/>
                  </a:cubicBezTo>
                  <a:cubicBezTo>
                    <a:pt x="682" y="1442"/>
                    <a:pt x="444" y="1220"/>
                    <a:pt x="444" y="903"/>
                  </a:cubicBezTo>
                  <a:cubicBezTo>
                    <a:pt x="444" y="586"/>
                    <a:pt x="682" y="364"/>
                    <a:pt x="983" y="364"/>
                  </a:cubicBezTo>
                  <a:close/>
                  <a:moveTo>
                    <a:pt x="872" y="0"/>
                  </a:moveTo>
                  <a:cubicBezTo>
                    <a:pt x="428" y="0"/>
                    <a:pt x="1" y="333"/>
                    <a:pt x="1" y="903"/>
                  </a:cubicBezTo>
                  <a:cubicBezTo>
                    <a:pt x="1" y="1473"/>
                    <a:pt x="428" y="1806"/>
                    <a:pt x="872" y="1806"/>
                  </a:cubicBezTo>
                  <a:cubicBezTo>
                    <a:pt x="1189" y="1806"/>
                    <a:pt x="1395" y="1664"/>
                    <a:pt x="1553" y="1458"/>
                  </a:cubicBezTo>
                  <a:lnTo>
                    <a:pt x="1553" y="1600"/>
                  </a:lnTo>
                  <a:cubicBezTo>
                    <a:pt x="1553" y="1996"/>
                    <a:pt x="1331" y="2202"/>
                    <a:pt x="935" y="2202"/>
                  </a:cubicBezTo>
                  <a:cubicBezTo>
                    <a:pt x="713" y="2202"/>
                    <a:pt x="523" y="2139"/>
                    <a:pt x="349" y="2044"/>
                  </a:cubicBezTo>
                  <a:cubicBezTo>
                    <a:pt x="333" y="2028"/>
                    <a:pt x="302" y="2028"/>
                    <a:pt x="270" y="2028"/>
                  </a:cubicBezTo>
                  <a:cubicBezTo>
                    <a:pt x="175" y="2028"/>
                    <a:pt x="80" y="2107"/>
                    <a:pt x="80" y="2202"/>
                  </a:cubicBezTo>
                  <a:cubicBezTo>
                    <a:pt x="80" y="2297"/>
                    <a:pt x="127" y="2361"/>
                    <a:pt x="206" y="2376"/>
                  </a:cubicBezTo>
                  <a:cubicBezTo>
                    <a:pt x="444" y="2503"/>
                    <a:pt x="682" y="2551"/>
                    <a:pt x="951" y="2551"/>
                  </a:cubicBezTo>
                  <a:cubicBezTo>
                    <a:pt x="1300" y="2551"/>
                    <a:pt x="1569" y="2472"/>
                    <a:pt x="1743" y="2297"/>
                  </a:cubicBezTo>
                  <a:cubicBezTo>
                    <a:pt x="1902" y="2139"/>
                    <a:pt x="1997" y="1901"/>
                    <a:pt x="1997" y="1569"/>
                  </a:cubicBezTo>
                  <a:lnTo>
                    <a:pt x="1997" y="238"/>
                  </a:lnTo>
                  <a:cubicBezTo>
                    <a:pt x="1997" y="111"/>
                    <a:pt x="1886" y="16"/>
                    <a:pt x="1759" y="16"/>
                  </a:cubicBezTo>
                  <a:cubicBezTo>
                    <a:pt x="1648" y="16"/>
                    <a:pt x="1553" y="111"/>
                    <a:pt x="1553" y="238"/>
                  </a:cubicBezTo>
                  <a:lnTo>
                    <a:pt x="1553" y="333"/>
                  </a:lnTo>
                  <a:cubicBezTo>
                    <a:pt x="1395" y="143"/>
                    <a:pt x="1205" y="0"/>
                    <a:pt x="87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7;p35">
              <a:extLst>
                <a:ext uri="{FF2B5EF4-FFF2-40B4-BE49-F238E27FC236}">
                  <a16:creationId xmlns:a16="http://schemas.microsoft.com/office/drawing/2014/main" id="{81C93782-A796-FE44-8830-D56E6AE1AD69}"/>
                </a:ext>
              </a:extLst>
            </p:cNvPr>
            <p:cNvSpPr/>
            <p:nvPr/>
          </p:nvSpPr>
          <p:spPr>
            <a:xfrm>
              <a:off x="2485739" y="2683662"/>
              <a:ext cx="126027" cy="124521"/>
            </a:xfrm>
            <a:custGeom>
              <a:avLst/>
              <a:gdLst/>
              <a:ahLst/>
              <a:cxnLst/>
              <a:rect l="l" t="t" r="r" b="b"/>
              <a:pathLst>
                <a:path w="2679" h="2647" extrusionOk="0">
                  <a:moveTo>
                    <a:pt x="1331" y="412"/>
                  </a:moveTo>
                  <a:cubicBezTo>
                    <a:pt x="1838" y="412"/>
                    <a:pt x="2203" y="824"/>
                    <a:pt x="2203" y="1315"/>
                  </a:cubicBezTo>
                  <a:lnTo>
                    <a:pt x="2203" y="1331"/>
                  </a:lnTo>
                  <a:cubicBezTo>
                    <a:pt x="2203" y="1822"/>
                    <a:pt x="1854" y="2234"/>
                    <a:pt x="1347" y="2234"/>
                  </a:cubicBezTo>
                  <a:cubicBezTo>
                    <a:pt x="840" y="2234"/>
                    <a:pt x="476" y="1822"/>
                    <a:pt x="476" y="1315"/>
                  </a:cubicBezTo>
                  <a:cubicBezTo>
                    <a:pt x="476" y="824"/>
                    <a:pt x="825" y="412"/>
                    <a:pt x="1331" y="412"/>
                  </a:cubicBezTo>
                  <a:close/>
                  <a:moveTo>
                    <a:pt x="1347" y="0"/>
                  </a:moveTo>
                  <a:cubicBezTo>
                    <a:pt x="555" y="0"/>
                    <a:pt x="1" y="602"/>
                    <a:pt x="1" y="1315"/>
                  </a:cubicBezTo>
                  <a:lnTo>
                    <a:pt x="1" y="1331"/>
                  </a:lnTo>
                  <a:cubicBezTo>
                    <a:pt x="1" y="2044"/>
                    <a:pt x="555" y="2646"/>
                    <a:pt x="1331" y="2646"/>
                  </a:cubicBezTo>
                  <a:cubicBezTo>
                    <a:pt x="2124" y="2646"/>
                    <a:pt x="2678" y="2044"/>
                    <a:pt x="2678" y="1315"/>
                  </a:cubicBezTo>
                  <a:cubicBezTo>
                    <a:pt x="2678" y="602"/>
                    <a:pt x="2124" y="0"/>
                    <a:pt x="134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8;p35">
              <a:extLst>
                <a:ext uri="{FF2B5EF4-FFF2-40B4-BE49-F238E27FC236}">
                  <a16:creationId xmlns:a16="http://schemas.microsoft.com/office/drawing/2014/main" id="{4BE80687-6F56-A94C-A04B-20555EEA9909}"/>
                </a:ext>
              </a:extLst>
            </p:cNvPr>
            <p:cNvSpPr/>
            <p:nvPr/>
          </p:nvSpPr>
          <p:spPr>
            <a:xfrm>
              <a:off x="2625878" y="2713487"/>
              <a:ext cx="81242" cy="93191"/>
            </a:xfrm>
            <a:custGeom>
              <a:avLst/>
              <a:gdLst/>
              <a:ahLst/>
              <a:cxnLst/>
              <a:rect l="l" t="t" r="r" b="b"/>
              <a:pathLst>
                <a:path w="1727" h="1981" extrusionOk="0">
                  <a:moveTo>
                    <a:pt x="1046" y="0"/>
                  </a:moveTo>
                  <a:cubicBezTo>
                    <a:pt x="745" y="0"/>
                    <a:pt x="570"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1" y="396"/>
                  </a:cubicBezTo>
                  <a:cubicBezTo>
                    <a:pt x="1141" y="396"/>
                    <a:pt x="1283" y="570"/>
                    <a:pt x="1283" y="871"/>
                  </a:cubicBezTo>
                  <a:lnTo>
                    <a:pt x="1283" y="1759"/>
                  </a:lnTo>
                  <a:cubicBezTo>
                    <a:pt x="1283" y="1885"/>
                    <a:pt x="1394" y="1980"/>
                    <a:pt x="1505" y="1980"/>
                  </a:cubicBezTo>
                  <a:cubicBezTo>
                    <a:pt x="1632" y="1980"/>
                    <a:pt x="1727" y="1885"/>
                    <a:pt x="1727" y="1759"/>
                  </a:cubicBezTo>
                  <a:lnTo>
                    <a:pt x="1727" y="729"/>
                  </a:lnTo>
                  <a:cubicBezTo>
                    <a:pt x="1727" y="285"/>
                    <a:pt x="1473"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9;p35">
              <a:extLst>
                <a:ext uri="{FF2B5EF4-FFF2-40B4-BE49-F238E27FC236}">
                  <a16:creationId xmlns:a16="http://schemas.microsoft.com/office/drawing/2014/main" id="{FE9C968A-032A-B747-B451-E8AA1B5A6032}"/>
                </a:ext>
              </a:extLst>
            </p:cNvPr>
            <p:cNvSpPr/>
            <p:nvPr/>
          </p:nvSpPr>
          <p:spPr>
            <a:xfrm>
              <a:off x="2719022" y="2713487"/>
              <a:ext cx="87217" cy="94697"/>
            </a:xfrm>
            <a:custGeom>
              <a:avLst/>
              <a:gdLst/>
              <a:ahLst/>
              <a:cxnLst/>
              <a:rect l="l" t="t" r="r" b="b"/>
              <a:pathLst>
                <a:path w="1854" h="2013" extrusionOk="0">
                  <a:moveTo>
                    <a:pt x="935" y="364"/>
                  </a:moveTo>
                  <a:cubicBezTo>
                    <a:pt x="1220" y="364"/>
                    <a:pt x="1395" y="586"/>
                    <a:pt x="1426" y="871"/>
                  </a:cubicBezTo>
                  <a:lnTo>
                    <a:pt x="428" y="871"/>
                  </a:lnTo>
                  <a:cubicBezTo>
                    <a:pt x="476" y="570"/>
                    <a:pt x="666" y="364"/>
                    <a:pt x="935" y="364"/>
                  </a:cubicBezTo>
                  <a:close/>
                  <a:moveTo>
                    <a:pt x="935" y="0"/>
                  </a:moveTo>
                  <a:cubicBezTo>
                    <a:pt x="381" y="0"/>
                    <a:pt x="0" y="444"/>
                    <a:pt x="0" y="998"/>
                  </a:cubicBezTo>
                  <a:lnTo>
                    <a:pt x="0" y="1014"/>
                  </a:lnTo>
                  <a:cubicBezTo>
                    <a:pt x="0" y="1600"/>
                    <a:pt x="428" y="2012"/>
                    <a:pt x="983" y="2012"/>
                  </a:cubicBezTo>
                  <a:cubicBezTo>
                    <a:pt x="1284" y="2012"/>
                    <a:pt x="1505" y="1917"/>
                    <a:pt x="1680" y="1759"/>
                  </a:cubicBezTo>
                  <a:cubicBezTo>
                    <a:pt x="1711" y="1727"/>
                    <a:pt x="1727" y="1679"/>
                    <a:pt x="1727" y="1616"/>
                  </a:cubicBezTo>
                  <a:cubicBezTo>
                    <a:pt x="1727" y="1521"/>
                    <a:pt x="1664" y="1442"/>
                    <a:pt x="1553" y="1442"/>
                  </a:cubicBezTo>
                  <a:cubicBezTo>
                    <a:pt x="1505" y="1442"/>
                    <a:pt x="1474" y="1458"/>
                    <a:pt x="1442" y="1473"/>
                  </a:cubicBezTo>
                  <a:cubicBezTo>
                    <a:pt x="1315" y="1584"/>
                    <a:pt x="1173" y="1648"/>
                    <a:pt x="983" y="1648"/>
                  </a:cubicBezTo>
                  <a:cubicBezTo>
                    <a:pt x="713" y="1648"/>
                    <a:pt x="476" y="1473"/>
                    <a:pt x="428" y="1157"/>
                  </a:cubicBezTo>
                  <a:lnTo>
                    <a:pt x="1648" y="1157"/>
                  </a:lnTo>
                  <a:cubicBezTo>
                    <a:pt x="1759" y="1157"/>
                    <a:pt x="1854" y="1077"/>
                    <a:pt x="1854" y="951"/>
                  </a:cubicBezTo>
                  <a:cubicBezTo>
                    <a:pt x="1854" y="507"/>
                    <a:pt x="1553" y="0"/>
                    <a:pt x="9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0;p35">
              <a:extLst>
                <a:ext uri="{FF2B5EF4-FFF2-40B4-BE49-F238E27FC236}">
                  <a16:creationId xmlns:a16="http://schemas.microsoft.com/office/drawing/2014/main" id="{2EF46E34-075B-A64E-9D3A-8362F94F21C0}"/>
                </a:ext>
              </a:extLst>
            </p:cNvPr>
            <p:cNvSpPr/>
            <p:nvPr/>
          </p:nvSpPr>
          <p:spPr>
            <a:xfrm>
              <a:off x="2864337" y="2685873"/>
              <a:ext cx="92486" cy="120805"/>
            </a:xfrm>
            <a:custGeom>
              <a:avLst/>
              <a:gdLst/>
              <a:ahLst/>
              <a:cxnLst/>
              <a:rect l="l" t="t" r="r" b="b"/>
              <a:pathLst>
                <a:path w="1966" h="2568" extrusionOk="0">
                  <a:moveTo>
                    <a:pt x="967" y="413"/>
                  </a:moveTo>
                  <a:cubicBezTo>
                    <a:pt x="1300" y="413"/>
                    <a:pt x="1522" y="571"/>
                    <a:pt x="1522" y="856"/>
                  </a:cubicBezTo>
                  <a:lnTo>
                    <a:pt x="1522" y="872"/>
                  </a:lnTo>
                  <a:cubicBezTo>
                    <a:pt x="1522" y="1142"/>
                    <a:pt x="1300" y="1332"/>
                    <a:pt x="967" y="1332"/>
                  </a:cubicBezTo>
                  <a:lnTo>
                    <a:pt x="444" y="1332"/>
                  </a:lnTo>
                  <a:lnTo>
                    <a:pt x="444" y="413"/>
                  </a:lnTo>
                  <a:close/>
                  <a:moveTo>
                    <a:pt x="222" y="1"/>
                  </a:moveTo>
                  <a:cubicBezTo>
                    <a:pt x="96" y="1"/>
                    <a:pt x="1" y="96"/>
                    <a:pt x="1" y="223"/>
                  </a:cubicBezTo>
                  <a:lnTo>
                    <a:pt x="1" y="2346"/>
                  </a:lnTo>
                  <a:cubicBezTo>
                    <a:pt x="1" y="2472"/>
                    <a:pt x="96" y="2567"/>
                    <a:pt x="222" y="2567"/>
                  </a:cubicBezTo>
                  <a:cubicBezTo>
                    <a:pt x="349" y="2567"/>
                    <a:pt x="444" y="2472"/>
                    <a:pt x="444" y="2346"/>
                  </a:cubicBezTo>
                  <a:lnTo>
                    <a:pt x="444" y="1728"/>
                  </a:lnTo>
                  <a:lnTo>
                    <a:pt x="951" y="1728"/>
                  </a:lnTo>
                  <a:cubicBezTo>
                    <a:pt x="1506" y="1728"/>
                    <a:pt x="1965" y="1427"/>
                    <a:pt x="1965" y="856"/>
                  </a:cubicBezTo>
                  <a:cubicBezTo>
                    <a:pt x="1965" y="334"/>
                    <a:pt x="1601" y="1"/>
                    <a:pt x="999"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51;p35">
              <a:extLst>
                <a:ext uri="{FF2B5EF4-FFF2-40B4-BE49-F238E27FC236}">
                  <a16:creationId xmlns:a16="http://schemas.microsoft.com/office/drawing/2014/main" id="{464FA171-1C13-6D4C-B1DC-ABB870030A76}"/>
                </a:ext>
              </a:extLst>
            </p:cNvPr>
            <p:cNvSpPr/>
            <p:nvPr/>
          </p:nvSpPr>
          <p:spPr>
            <a:xfrm>
              <a:off x="2968677" y="2679946"/>
              <a:ext cx="20934" cy="126732"/>
            </a:xfrm>
            <a:custGeom>
              <a:avLst/>
              <a:gdLst/>
              <a:ahLst/>
              <a:cxnLst/>
              <a:rect l="l" t="t" r="r" b="b"/>
              <a:pathLst>
                <a:path w="445" h="2694" extrusionOk="0">
                  <a:moveTo>
                    <a:pt x="222" y="0"/>
                  </a:moveTo>
                  <a:cubicBezTo>
                    <a:pt x="96" y="0"/>
                    <a:pt x="1" y="95"/>
                    <a:pt x="1" y="222"/>
                  </a:cubicBezTo>
                  <a:lnTo>
                    <a:pt x="1" y="2472"/>
                  </a:lnTo>
                  <a:cubicBezTo>
                    <a:pt x="1" y="2598"/>
                    <a:pt x="96" y="2693"/>
                    <a:pt x="222" y="2693"/>
                  </a:cubicBezTo>
                  <a:cubicBezTo>
                    <a:pt x="349" y="2693"/>
                    <a:pt x="444" y="2598"/>
                    <a:pt x="444" y="2472"/>
                  </a:cubicBezTo>
                  <a:lnTo>
                    <a:pt x="444" y="222"/>
                  </a:lnTo>
                  <a:cubicBezTo>
                    <a:pt x="444" y="95"/>
                    <a:pt x="349" y="0"/>
                    <a:pt x="22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2;p35">
              <a:extLst>
                <a:ext uri="{FF2B5EF4-FFF2-40B4-BE49-F238E27FC236}">
                  <a16:creationId xmlns:a16="http://schemas.microsoft.com/office/drawing/2014/main" id="{4B5DB48A-2FC4-4741-A6D7-EDCBD824C78F}"/>
                </a:ext>
              </a:extLst>
            </p:cNvPr>
            <p:cNvSpPr/>
            <p:nvPr/>
          </p:nvSpPr>
          <p:spPr>
            <a:xfrm>
              <a:off x="3002218" y="2714193"/>
              <a:ext cx="82042" cy="93238"/>
            </a:xfrm>
            <a:custGeom>
              <a:avLst/>
              <a:gdLst/>
              <a:ahLst/>
              <a:cxnLst/>
              <a:rect l="l" t="t" r="r" b="b"/>
              <a:pathLst>
                <a:path w="1744" h="1982" extrusionOk="0">
                  <a:moveTo>
                    <a:pt x="872" y="1047"/>
                  </a:moveTo>
                  <a:cubicBezTo>
                    <a:pt x="1062" y="1047"/>
                    <a:pt x="1205" y="1078"/>
                    <a:pt x="1315" y="1126"/>
                  </a:cubicBezTo>
                  <a:lnTo>
                    <a:pt x="1315" y="1253"/>
                  </a:lnTo>
                  <a:cubicBezTo>
                    <a:pt x="1315" y="1506"/>
                    <a:pt x="1094" y="1664"/>
                    <a:pt x="809" y="1664"/>
                  </a:cubicBezTo>
                  <a:cubicBezTo>
                    <a:pt x="587" y="1664"/>
                    <a:pt x="428" y="1569"/>
                    <a:pt x="428" y="1379"/>
                  </a:cubicBezTo>
                  <a:lnTo>
                    <a:pt x="428" y="1363"/>
                  </a:lnTo>
                  <a:cubicBezTo>
                    <a:pt x="428" y="1173"/>
                    <a:pt x="603" y="1047"/>
                    <a:pt x="872" y="1047"/>
                  </a:cubicBezTo>
                  <a:close/>
                  <a:moveTo>
                    <a:pt x="888" y="1"/>
                  </a:moveTo>
                  <a:cubicBezTo>
                    <a:pt x="634" y="1"/>
                    <a:pt x="460" y="48"/>
                    <a:pt x="270" y="112"/>
                  </a:cubicBezTo>
                  <a:cubicBezTo>
                    <a:pt x="207" y="144"/>
                    <a:pt x="143" y="207"/>
                    <a:pt x="143" y="286"/>
                  </a:cubicBezTo>
                  <a:cubicBezTo>
                    <a:pt x="143" y="381"/>
                    <a:pt x="238" y="476"/>
                    <a:pt x="333" y="476"/>
                  </a:cubicBezTo>
                  <a:cubicBezTo>
                    <a:pt x="365" y="476"/>
                    <a:pt x="381" y="460"/>
                    <a:pt x="412" y="460"/>
                  </a:cubicBezTo>
                  <a:cubicBezTo>
                    <a:pt x="523" y="413"/>
                    <a:pt x="666" y="381"/>
                    <a:pt x="840" y="381"/>
                  </a:cubicBezTo>
                  <a:cubicBezTo>
                    <a:pt x="1141" y="381"/>
                    <a:pt x="1315" y="524"/>
                    <a:pt x="1315" y="793"/>
                  </a:cubicBezTo>
                  <a:lnTo>
                    <a:pt x="1315" y="841"/>
                  </a:lnTo>
                  <a:cubicBezTo>
                    <a:pt x="1157" y="793"/>
                    <a:pt x="1014" y="761"/>
                    <a:pt x="793" y="761"/>
                  </a:cubicBezTo>
                  <a:cubicBezTo>
                    <a:pt x="317" y="761"/>
                    <a:pt x="1" y="967"/>
                    <a:pt x="1" y="1395"/>
                  </a:cubicBezTo>
                  <a:cubicBezTo>
                    <a:pt x="1" y="1775"/>
                    <a:pt x="317" y="1981"/>
                    <a:pt x="682" y="1981"/>
                  </a:cubicBezTo>
                  <a:cubicBezTo>
                    <a:pt x="967" y="1981"/>
                    <a:pt x="1173" y="1870"/>
                    <a:pt x="1300" y="1712"/>
                  </a:cubicBezTo>
                  <a:lnTo>
                    <a:pt x="1300" y="1775"/>
                  </a:lnTo>
                  <a:cubicBezTo>
                    <a:pt x="1300" y="1886"/>
                    <a:pt x="1395" y="1965"/>
                    <a:pt x="1521" y="1965"/>
                  </a:cubicBezTo>
                  <a:cubicBezTo>
                    <a:pt x="1648" y="1965"/>
                    <a:pt x="1743" y="1870"/>
                    <a:pt x="1743" y="1759"/>
                  </a:cubicBezTo>
                  <a:lnTo>
                    <a:pt x="1743" y="809"/>
                  </a:lnTo>
                  <a:cubicBezTo>
                    <a:pt x="1743" y="555"/>
                    <a:pt x="1664" y="349"/>
                    <a:pt x="1521" y="207"/>
                  </a:cubicBezTo>
                  <a:cubicBezTo>
                    <a:pt x="1395" y="80"/>
                    <a:pt x="1173" y="1"/>
                    <a:pt x="888"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3;p35">
              <a:extLst>
                <a:ext uri="{FF2B5EF4-FFF2-40B4-BE49-F238E27FC236}">
                  <a16:creationId xmlns:a16="http://schemas.microsoft.com/office/drawing/2014/main" id="{5D9F5DC8-28E9-6A44-B6F5-519161F10C96}"/>
                </a:ext>
              </a:extLst>
            </p:cNvPr>
            <p:cNvSpPr/>
            <p:nvPr/>
          </p:nvSpPr>
          <p:spPr>
            <a:xfrm>
              <a:off x="3090893" y="2689637"/>
              <a:ext cx="58944" cy="117794"/>
            </a:xfrm>
            <a:custGeom>
              <a:avLst/>
              <a:gdLst/>
              <a:ahLst/>
              <a:cxnLst/>
              <a:rect l="l" t="t" r="r" b="b"/>
              <a:pathLst>
                <a:path w="1253" h="2504" extrusionOk="0">
                  <a:moveTo>
                    <a:pt x="492" y="0"/>
                  </a:moveTo>
                  <a:cubicBezTo>
                    <a:pt x="365" y="0"/>
                    <a:pt x="270" y="95"/>
                    <a:pt x="270" y="222"/>
                  </a:cubicBezTo>
                  <a:lnTo>
                    <a:pt x="270" y="539"/>
                  </a:lnTo>
                  <a:lnTo>
                    <a:pt x="191" y="539"/>
                  </a:lnTo>
                  <a:cubicBezTo>
                    <a:pt x="96" y="539"/>
                    <a:pt x="1" y="634"/>
                    <a:pt x="1" y="729"/>
                  </a:cubicBezTo>
                  <a:cubicBezTo>
                    <a:pt x="1" y="840"/>
                    <a:pt x="96" y="919"/>
                    <a:pt x="191" y="919"/>
                  </a:cubicBezTo>
                  <a:lnTo>
                    <a:pt x="270" y="919"/>
                  </a:lnTo>
                  <a:lnTo>
                    <a:pt x="270" y="1933"/>
                  </a:lnTo>
                  <a:cubicBezTo>
                    <a:pt x="270" y="2361"/>
                    <a:pt x="508" y="2503"/>
                    <a:pt x="825" y="2503"/>
                  </a:cubicBezTo>
                  <a:cubicBezTo>
                    <a:pt x="936" y="2503"/>
                    <a:pt x="1031" y="2487"/>
                    <a:pt x="1126" y="2456"/>
                  </a:cubicBezTo>
                  <a:cubicBezTo>
                    <a:pt x="1189" y="2424"/>
                    <a:pt x="1237" y="2361"/>
                    <a:pt x="1237" y="2281"/>
                  </a:cubicBezTo>
                  <a:cubicBezTo>
                    <a:pt x="1237" y="2186"/>
                    <a:pt x="1157" y="2091"/>
                    <a:pt x="1062" y="2091"/>
                  </a:cubicBezTo>
                  <a:cubicBezTo>
                    <a:pt x="1046" y="2091"/>
                    <a:pt x="999" y="2107"/>
                    <a:pt x="951" y="2107"/>
                  </a:cubicBezTo>
                  <a:cubicBezTo>
                    <a:pt x="793" y="2107"/>
                    <a:pt x="714" y="2044"/>
                    <a:pt x="714" y="1870"/>
                  </a:cubicBezTo>
                  <a:lnTo>
                    <a:pt x="714" y="919"/>
                  </a:lnTo>
                  <a:lnTo>
                    <a:pt x="1062" y="919"/>
                  </a:lnTo>
                  <a:cubicBezTo>
                    <a:pt x="1157" y="919"/>
                    <a:pt x="1252" y="840"/>
                    <a:pt x="1252" y="729"/>
                  </a:cubicBezTo>
                  <a:cubicBezTo>
                    <a:pt x="1252" y="634"/>
                    <a:pt x="1157" y="539"/>
                    <a:pt x="1062" y="539"/>
                  </a:cubicBezTo>
                  <a:lnTo>
                    <a:pt x="714" y="539"/>
                  </a:lnTo>
                  <a:lnTo>
                    <a:pt x="714" y="222"/>
                  </a:lnTo>
                  <a:cubicBezTo>
                    <a:pt x="714" y="95"/>
                    <a:pt x="619" y="0"/>
                    <a:pt x="49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4;p35">
              <a:extLst>
                <a:ext uri="{FF2B5EF4-FFF2-40B4-BE49-F238E27FC236}">
                  <a16:creationId xmlns:a16="http://schemas.microsoft.com/office/drawing/2014/main" id="{4F0CE408-9145-3A48-9E93-7C08D07E660E}"/>
                </a:ext>
              </a:extLst>
            </p:cNvPr>
            <p:cNvSpPr/>
            <p:nvPr/>
          </p:nvSpPr>
          <p:spPr>
            <a:xfrm>
              <a:off x="3153507" y="2679946"/>
              <a:ext cx="58192" cy="126732"/>
            </a:xfrm>
            <a:custGeom>
              <a:avLst/>
              <a:gdLst/>
              <a:ahLst/>
              <a:cxnLst/>
              <a:rect l="l" t="t" r="r" b="b"/>
              <a:pathLst>
                <a:path w="1237" h="2694" extrusionOk="0">
                  <a:moveTo>
                    <a:pt x="856" y="0"/>
                  </a:moveTo>
                  <a:cubicBezTo>
                    <a:pt x="666" y="0"/>
                    <a:pt x="523" y="48"/>
                    <a:pt x="412" y="143"/>
                  </a:cubicBezTo>
                  <a:cubicBezTo>
                    <a:pt x="317" y="254"/>
                    <a:pt x="270" y="412"/>
                    <a:pt x="270" y="618"/>
                  </a:cubicBezTo>
                  <a:lnTo>
                    <a:pt x="270" y="761"/>
                  </a:lnTo>
                  <a:lnTo>
                    <a:pt x="191" y="761"/>
                  </a:lnTo>
                  <a:cubicBezTo>
                    <a:pt x="80" y="761"/>
                    <a:pt x="1" y="840"/>
                    <a:pt x="1" y="951"/>
                  </a:cubicBezTo>
                  <a:cubicBezTo>
                    <a:pt x="1" y="1046"/>
                    <a:pt x="80" y="1125"/>
                    <a:pt x="191" y="1125"/>
                  </a:cubicBezTo>
                  <a:lnTo>
                    <a:pt x="270" y="1125"/>
                  </a:lnTo>
                  <a:lnTo>
                    <a:pt x="270" y="2472"/>
                  </a:lnTo>
                  <a:cubicBezTo>
                    <a:pt x="270" y="2598"/>
                    <a:pt x="365" y="2693"/>
                    <a:pt x="476" y="2693"/>
                  </a:cubicBezTo>
                  <a:cubicBezTo>
                    <a:pt x="603" y="2693"/>
                    <a:pt x="698" y="2598"/>
                    <a:pt x="698" y="2472"/>
                  </a:cubicBezTo>
                  <a:lnTo>
                    <a:pt x="698" y="1125"/>
                  </a:lnTo>
                  <a:lnTo>
                    <a:pt x="1046" y="1125"/>
                  </a:lnTo>
                  <a:cubicBezTo>
                    <a:pt x="1141" y="1125"/>
                    <a:pt x="1220" y="1046"/>
                    <a:pt x="1220" y="951"/>
                  </a:cubicBezTo>
                  <a:cubicBezTo>
                    <a:pt x="1220" y="840"/>
                    <a:pt x="1141" y="761"/>
                    <a:pt x="1046" y="761"/>
                  </a:cubicBezTo>
                  <a:lnTo>
                    <a:pt x="698" y="761"/>
                  </a:lnTo>
                  <a:lnTo>
                    <a:pt x="698" y="666"/>
                  </a:lnTo>
                  <a:cubicBezTo>
                    <a:pt x="698" y="460"/>
                    <a:pt x="777" y="365"/>
                    <a:pt x="951" y="365"/>
                  </a:cubicBezTo>
                  <a:cubicBezTo>
                    <a:pt x="983" y="365"/>
                    <a:pt x="1015" y="380"/>
                    <a:pt x="1046" y="380"/>
                  </a:cubicBezTo>
                  <a:cubicBezTo>
                    <a:pt x="1141" y="380"/>
                    <a:pt x="1236" y="301"/>
                    <a:pt x="1236" y="190"/>
                  </a:cubicBezTo>
                  <a:cubicBezTo>
                    <a:pt x="1236" y="95"/>
                    <a:pt x="1157" y="16"/>
                    <a:pt x="1078" y="16"/>
                  </a:cubicBezTo>
                  <a:cubicBezTo>
                    <a:pt x="1015" y="0"/>
                    <a:pt x="935" y="0"/>
                    <a:pt x="85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5;p35">
              <a:extLst>
                <a:ext uri="{FF2B5EF4-FFF2-40B4-BE49-F238E27FC236}">
                  <a16:creationId xmlns:a16="http://schemas.microsoft.com/office/drawing/2014/main" id="{F0F0DC68-F4F3-734F-AC0B-DF97197B8D52}"/>
                </a:ext>
              </a:extLst>
            </p:cNvPr>
            <p:cNvSpPr/>
            <p:nvPr/>
          </p:nvSpPr>
          <p:spPr>
            <a:xfrm>
              <a:off x="3210146" y="2713487"/>
              <a:ext cx="96955" cy="94697"/>
            </a:xfrm>
            <a:custGeom>
              <a:avLst/>
              <a:gdLst/>
              <a:ahLst/>
              <a:cxnLst/>
              <a:rect l="l" t="t" r="r" b="b"/>
              <a:pathLst>
                <a:path w="2061" h="2013" extrusionOk="0">
                  <a:moveTo>
                    <a:pt x="1030" y="380"/>
                  </a:moveTo>
                  <a:cubicBezTo>
                    <a:pt x="1379" y="380"/>
                    <a:pt x="1617" y="665"/>
                    <a:pt x="1617" y="998"/>
                  </a:cubicBezTo>
                  <a:lnTo>
                    <a:pt x="1617" y="1014"/>
                  </a:lnTo>
                  <a:cubicBezTo>
                    <a:pt x="1617" y="1347"/>
                    <a:pt x="1395" y="1616"/>
                    <a:pt x="1030" y="1616"/>
                  </a:cubicBezTo>
                  <a:cubicBezTo>
                    <a:pt x="698" y="1616"/>
                    <a:pt x="444" y="1347"/>
                    <a:pt x="444" y="998"/>
                  </a:cubicBezTo>
                  <a:cubicBezTo>
                    <a:pt x="444" y="665"/>
                    <a:pt x="682" y="380"/>
                    <a:pt x="1030" y="380"/>
                  </a:cubicBezTo>
                  <a:close/>
                  <a:moveTo>
                    <a:pt x="1030" y="0"/>
                  </a:moveTo>
                  <a:cubicBezTo>
                    <a:pt x="444" y="0"/>
                    <a:pt x="1" y="460"/>
                    <a:pt x="1" y="998"/>
                  </a:cubicBezTo>
                  <a:lnTo>
                    <a:pt x="1" y="1014"/>
                  </a:lnTo>
                  <a:cubicBezTo>
                    <a:pt x="1" y="1553"/>
                    <a:pt x="444" y="2012"/>
                    <a:pt x="1030" y="2012"/>
                  </a:cubicBezTo>
                  <a:cubicBezTo>
                    <a:pt x="1617" y="2012"/>
                    <a:pt x="2060" y="1553"/>
                    <a:pt x="2060" y="998"/>
                  </a:cubicBezTo>
                  <a:cubicBezTo>
                    <a:pt x="2060" y="444"/>
                    <a:pt x="1632"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6;p35">
              <a:extLst>
                <a:ext uri="{FF2B5EF4-FFF2-40B4-BE49-F238E27FC236}">
                  <a16:creationId xmlns:a16="http://schemas.microsoft.com/office/drawing/2014/main" id="{B2B34B7F-7EFA-B24D-B3F8-66B7ECCDEF1C}"/>
                </a:ext>
              </a:extLst>
            </p:cNvPr>
            <p:cNvSpPr/>
            <p:nvPr/>
          </p:nvSpPr>
          <p:spPr>
            <a:xfrm>
              <a:off x="3319708" y="2714193"/>
              <a:ext cx="53723" cy="92486"/>
            </a:xfrm>
            <a:custGeom>
              <a:avLst/>
              <a:gdLst/>
              <a:ahLst/>
              <a:cxnLst/>
              <a:rect l="l" t="t" r="r" b="b"/>
              <a:pathLst>
                <a:path w="1142" h="1966" extrusionOk="0">
                  <a:moveTo>
                    <a:pt x="222" y="1"/>
                  </a:moveTo>
                  <a:cubicBezTo>
                    <a:pt x="96" y="1"/>
                    <a:pt x="0" y="96"/>
                    <a:pt x="0" y="223"/>
                  </a:cubicBezTo>
                  <a:lnTo>
                    <a:pt x="0" y="1744"/>
                  </a:lnTo>
                  <a:cubicBezTo>
                    <a:pt x="0" y="1870"/>
                    <a:pt x="96" y="1965"/>
                    <a:pt x="222" y="1965"/>
                  </a:cubicBezTo>
                  <a:cubicBezTo>
                    <a:pt x="333" y="1965"/>
                    <a:pt x="444" y="1870"/>
                    <a:pt x="444" y="1744"/>
                  </a:cubicBezTo>
                  <a:lnTo>
                    <a:pt x="444" y="1173"/>
                  </a:lnTo>
                  <a:cubicBezTo>
                    <a:pt x="444" y="730"/>
                    <a:pt x="650" y="476"/>
                    <a:pt x="967" y="429"/>
                  </a:cubicBezTo>
                  <a:cubicBezTo>
                    <a:pt x="1062" y="413"/>
                    <a:pt x="1141" y="334"/>
                    <a:pt x="1141" y="223"/>
                  </a:cubicBezTo>
                  <a:cubicBezTo>
                    <a:pt x="1141" y="96"/>
                    <a:pt x="1062" y="1"/>
                    <a:pt x="919" y="1"/>
                  </a:cubicBezTo>
                  <a:cubicBezTo>
                    <a:pt x="729" y="1"/>
                    <a:pt x="539" y="175"/>
                    <a:pt x="444" y="429"/>
                  </a:cubicBezTo>
                  <a:lnTo>
                    <a:pt x="444" y="223"/>
                  </a:lnTo>
                  <a:cubicBezTo>
                    <a:pt x="444" y="96"/>
                    <a:pt x="333"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7;p35">
              <a:extLst>
                <a:ext uri="{FF2B5EF4-FFF2-40B4-BE49-F238E27FC236}">
                  <a16:creationId xmlns:a16="http://schemas.microsoft.com/office/drawing/2014/main" id="{949A8199-95D9-4A4F-92BA-21ED2954AD75}"/>
                </a:ext>
              </a:extLst>
            </p:cNvPr>
            <p:cNvSpPr/>
            <p:nvPr/>
          </p:nvSpPr>
          <p:spPr>
            <a:xfrm>
              <a:off x="3381569" y="2713487"/>
              <a:ext cx="137929" cy="93191"/>
            </a:xfrm>
            <a:custGeom>
              <a:avLst/>
              <a:gdLst/>
              <a:ahLst/>
              <a:cxnLst/>
              <a:rect l="l" t="t" r="r" b="b"/>
              <a:pathLst>
                <a:path w="2932" h="1981" extrusionOk="0">
                  <a:moveTo>
                    <a:pt x="1030"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111" y="1980"/>
                    <a:pt x="222" y="1980"/>
                  </a:cubicBezTo>
                  <a:cubicBezTo>
                    <a:pt x="349" y="1980"/>
                    <a:pt x="444" y="1885"/>
                    <a:pt x="444" y="1759"/>
                  </a:cubicBezTo>
                  <a:lnTo>
                    <a:pt x="444" y="871"/>
                  </a:lnTo>
                  <a:cubicBezTo>
                    <a:pt x="444" y="586"/>
                    <a:pt x="618" y="396"/>
                    <a:pt x="856" y="396"/>
                  </a:cubicBezTo>
                  <a:cubicBezTo>
                    <a:pt x="1109" y="396"/>
                    <a:pt x="1252" y="570"/>
                    <a:pt x="1252" y="871"/>
                  </a:cubicBezTo>
                  <a:lnTo>
                    <a:pt x="1252" y="1759"/>
                  </a:lnTo>
                  <a:cubicBezTo>
                    <a:pt x="1252" y="1885"/>
                    <a:pt x="1347" y="1980"/>
                    <a:pt x="1474" y="1980"/>
                  </a:cubicBezTo>
                  <a:cubicBezTo>
                    <a:pt x="1585" y="1980"/>
                    <a:pt x="1696" y="1885"/>
                    <a:pt x="1696" y="1759"/>
                  </a:cubicBezTo>
                  <a:lnTo>
                    <a:pt x="1696" y="871"/>
                  </a:lnTo>
                  <a:cubicBezTo>
                    <a:pt x="1696" y="570"/>
                    <a:pt x="1854" y="396"/>
                    <a:pt x="2107" y="396"/>
                  </a:cubicBezTo>
                  <a:cubicBezTo>
                    <a:pt x="2345" y="396"/>
                    <a:pt x="2488" y="570"/>
                    <a:pt x="2488" y="871"/>
                  </a:cubicBezTo>
                  <a:lnTo>
                    <a:pt x="2488" y="1759"/>
                  </a:lnTo>
                  <a:cubicBezTo>
                    <a:pt x="2488" y="1885"/>
                    <a:pt x="2583" y="1980"/>
                    <a:pt x="2709" y="1980"/>
                  </a:cubicBezTo>
                  <a:cubicBezTo>
                    <a:pt x="2836" y="1980"/>
                    <a:pt x="2931" y="1885"/>
                    <a:pt x="2931" y="1759"/>
                  </a:cubicBezTo>
                  <a:lnTo>
                    <a:pt x="2931" y="729"/>
                  </a:lnTo>
                  <a:cubicBezTo>
                    <a:pt x="2931" y="269"/>
                    <a:pt x="2678" y="0"/>
                    <a:pt x="2266" y="0"/>
                  </a:cubicBezTo>
                  <a:cubicBezTo>
                    <a:pt x="1965" y="0"/>
                    <a:pt x="1759" y="127"/>
                    <a:pt x="1616" y="333"/>
                  </a:cubicBezTo>
                  <a:cubicBezTo>
                    <a:pt x="1505" y="127"/>
                    <a:pt x="1315"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8;p35">
              <a:extLst>
                <a:ext uri="{FF2B5EF4-FFF2-40B4-BE49-F238E27FC236}">
                  <a16:creationId xmlns:a16="http://schemas.microsoft.com/office/drawing/2014/main" id="{C58DA7D1-1068-B84F-BEDD-8DAD72B1BA0F}"/>
                </a:ext>
              </a:extLst>
            </p:cNvPr>
            <p:cNvSpPr/>
            <p:nvPr/>
          </p:nvSpPr>
          <p:spPr>
            <a:xfrm>
              <a:off x="3883136" y="2713487"/>
              <a:ext cx="14207" cy="14207"/>
            </a:xfrm>
            <a:custGeom>
              <a:avLst/>
              <a:gdLst/>
              <a:ahLst/>
              <a:cxnLst/>
              <a:rect l="l" t="t" r="r" b="b"/>
              <a:pathLst>
                <a:path w="302" h="302" extrusionOk="0">
                  <a:moveTo>
                    <a:pt x="0" y="0"/>
                  </a:moveTo>
                  <a:lnTo>
                    <a:pt x="0" y="301"/>
                  </a:lnTo>
                  <a:lnTo>
                    <a:pt x="301" y="301"/>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9;p35">
              <a:extLst>
                <a:ext uri="{FF2B5EF4-FFF2-40B4-BE49-F238E27FC236}">
                  <a16:creationId xmlns:a16="http://schemas.microsoft.com/office/drawing/2014/main" id="{58FCF60A-38DB-8241-9188-4CB394D1FB22}"/>
                </a:ext>
              </a:extLst>
            </p:cNvPr>
            <p:cNvSpPr/>
            <p:nvPr/>
          </p:nvSpPr>
          <p:spPr>
            <a:xfrm>
              <a:off x="3883136" y="2737338"/>
              <a:ext cx="14207" cy="68588"/>
            </a:xfrm>
            <a:custGeom>
              <a:avLst/>
              <a:gdLst/>
              <a:ahLst/>
              <a:cxnLst/>
              <a:rect l="l" t="t" r="r" b="b"/>
              <a:pathLst>
                <a:path w="302" h="1458" extrusionOk="0">
                  <a:moveTo>
                    <a:pt x="0" y="0"/>
                  </a:moveTo>
                  <a:lnTo>
                    <a:pt x="0" y="1458"/>
                  </a:lnTo>
                  <a:lnTo>
                    <a:pt x="301" y="1458"/>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60;p35">
              <a:extLst>
                <a:ext uri="{FF2B5EF4-FFF2-40B4-BE49-F238E27FC236}">
                  <a16:creationId xmlns:a16="http://schemas.microsoft.com/office/drawing/2014/main" id="{79B00225-35E5-AF42-92D9-9D14C23BF61A}"/>
                </a:ext>
              </a:extLst>
            </p:cNvPr>
            <p:cNvSpPr/>
            <p:nvPr/>
          </p:nvSpPr>
          <p:spPr>
            <a:xfrm>
              <a:off x="3907739" y="2737338"/>
              <a:ext cx="71599" cy="70093"/>
            </a:xfrm>
            <a:custGeom>
              <a:avLst/>
              <a:gdLst/>
              <a:ahLst/>
              <a:cxnLst/>
              <a:rect l="l" t="t" r="r" b="b"/>
              <a:pathLst>
                <a:path w="1522" h="1490" extrusionOk="0">
                  <a:moveTo>
                    <a:pt x="0" y="0"/>
                  </a:moveTo>
                  <a:lnTo>
                    <a:pt x="0" y="222"/>
                  </a:lnTo>
                  <a:lnTo>
                    <a:pt x="143" y="222"/>
                  </a:lnTo>
                  <a:lnTo>
                    <a:pt x="491" y="1267"/>
                  </a:lnTo>
                  <a:cubicBezTo>
                    <a:pt x="555" y="1426"/>
                    <a:pt x="650" y="1489"/>
                    <a:pt x="792" y="1489"/>
                  </a:cubicBezTo>
                  <a:cubicBezTo>
                    <a:pt x="903" y="1489"/>
                    <a:pt x="1030" y="1458"/>
                    <a:pt x="1109" y="1267"/>
                  </a:cubicBezTo>
                  <a:lnTo>
                    <a:pt x="1521" y="0"/>
                  </a:lnTo>
                  <a:lnTo>
                    <a:pt x="1236" y="0"/>
                  </a:lnTo>
                  <a:lnTo>
                    <a:pt x="872" y="1172"/>
                  </a:lnTo>
                  <a:cubicBezTo>
                    <a:pt x="856" y="1220"/>
                    <a:pt x="840" y="1252"/>
                    <a:pt x="792" y="1252"/>
                  </a:cubicBezTo>
                  <a:cubicBezTo>
                    <a:pt x="761" y="1252"/>
                    <a:pt x="745" y="1220"/>
                    <a:pt x="729" y="1172"/>
                  </a:cubicBezTo>
                  <a:lnTo>
                    <a:pt x="365"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61;p35">
              <a:extLst>
                <a:ext uri="{FF2B5EF4-FFF2-40B4-BE49-F238E27FC236}">
                  <a16:creationId xmlns:a16="http://schemas.microsoft.com/office/drawing/2014/main" id="{005483F5-AE41-3C47-8E55-F523FA7135D6}"/>
                </a:ext>
              </a:extLst>
            </p:cNvPr>
            <p:cNvSpPr/>
            <p:nvPr/>
          </p:nvSpPr>
          <p:spPr>
            <a:xfrm>
              <a:off x="3983007" y="2737338"/>
              <a:ext cx="62661" cy="70093"/>
            </a:xfrm>
            <a:custGeom>
              <a:avLst/>
              <a:gdLst/>
              <a:ahLst/>
              <a:cxnLst/>
              <a:rect l="l" t="t" r="r" b="b"/>
              <a:pathLst>
                <a:path w="1332" h="1490" extrusionOk="0">
                  <a:moveTo>
                    <a:pt x="666" y="254"/>
                  </a:moveTo>
                  <a:cubicBezTo>
                    <a:pt x="903" y="254"/>
                    <a:pt x="1046" y="428"/>
                    <a:pt x="1046" y="634"/>
                  </a:cubicBezTo>
                  <a:lnTo>
                    <a:pt x="1046" y="856"/>
                  </a:lnTo>
                  <a:cubicBezTo>
                    <a:pt x="1046" y="1077"/>
                    <a:pt x="903" y="1252"/>
                    <a:pt x="666" y="1252"/>
                  </a:cubicBezTo>
                  <a:cubicBezTo>
                    <a:pt x="428" y="1252"/>
                    <a:pt x="285" y="1077"/>
                    <a:pt x="285" y="856"/>
                  </a:cubicBezTo>
                  <a:lnTo>
                    <a:pt x="285" y="634"/>
                  </a:lnTo>
                  <a:cubicBezTo>
                    <a:pt x="285" y="428"/>
                    <a:pt x="428" y="254"/>
                    <a:pt x="666" y="254"/>
                  </a:cubicBezTo>
                  <a:close/>
                  <a:moveTo>
                    <a:pt x="666" y="0"/>
                  </a:moveTo>
                  <a:cubicBezTo>
                    <a:pt x="285" y="0"/>
                    <a:pt x="0" y="269"/>
                    <a:pt x="0" y="634"/>
                  </a:cubicBezTo>
                  <a:lnTo>
                    <a:pt x="0" y="856"/>
                  </a:lnTo>
                  <a:cubicBezTo>
                    <a:pt x="0" y="1236"/>
                    <a:pt x="285" y="1489"/>
                    <a:pt x="666" y="1489"/>
                  </a:cubicBezTo>
                  <a:cubicBezTo>
                    <a:pt x="1062" y="1489"/>
                    <a:pt x="1331" y="1236"/>
                    <a:pt x="1331" y="856"/>
                  </a:cubicBezTo>
                  <a:lnTo>
                    <a:pt x="1331" y="634"/>
                  </a:lnTo>
                  <a:cubicBezTo>
                    <a:pt x="1331" y="269"/>
                    <a:pt x="1062" y="0"/>
                    <a:pt x="66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2;p35">
              <a:extLst>
                <a:ext uri="{FF2B5EF4-FFF2-40B4-BE49-F238E27FC236}">
                  <a16:creationId xmlns:a16="http://schemas.microsoft.com/office/drawing/2014/main" id="{AF8F73DD-B82E-0149-9B15-93D27717CCE5}"/>
                </a:ext>
              </a:extLst>
            </p:cNvPr>
            <p:cNvSpPr/>
            <p:nvPr/>
          </p:nvSpPr>
          <p:spPr>
            <a:xfrm>
              <a:off x="4102966" y="2736585"/>
              <a:ext cx="58944" cy="69341"/>
            </a:xfrm>
            <a:custGeom>
              <a:avLst/>
              <a:gdLst/>
              <a:ahLst/>
              <a:cxnLst/>
              <a:rect l="l" t="t" r="r" b="b"/>
              <a:pathLst>
                <a:path w="1253" h="1474" extrusionOk="0">
                  <a:moveTo>
                    <a:pt x="635" y="0"/>
                  </a:moveTo>
                  <a:cubicBezTo>
                    <a:pt x="239" y="0"/>
                    <a:pt x="1" y="254"/>
                    <a:pt x="1" y="650"/>
                  </a:cubicBezTo>
                  <a:lnTo>
                    <a:pt x="1" y="808"/>
                  </a:lnTo>
                  <a:cubicBezTo>
                    <a:pt x="1" y="1220"/>
                    <a:pt x="239" y="1474"/>
                    <a:pt x="635" y="1474"/>
                  </a:cubicBezTo>
                  <a:lnTo>
                    <a:pt x="761" y="1474"/>
                  </a:lnTo>
                  <a:lnTo>
                    <a:pt x="761" y="1220"/>
                  </a:lnTo>
                  <a:cubicBezTo>
                    <a:pt x="746" y="1220"/>
                    <a:pt x="650" y="1236"/>
                    <a:pt x="635" y="1236"/>
                  </a:cubicBezTo>
                  <a:cubicBezTo>
                    <a:pt x="429" y="1236"/>
                    <a:pt x="286" y="1062"/>
                    <a:pt x="286" y="808"/>
                  </a:cubicBezTo>
                  <a:lnTo>
                    <a:pt x="286" y="650"/>
                  </a:lnTo>
                  <a:cubicBezTo>
                    <a:pt x="286" y="412"/>
                    <a:pt x="429" y="238"/>
                    <a:pt x="635" y="238"/>
                  </a:cubicBezTo>
                  <a:cubicBezTo>
                    <a:pt x="746" y="238"/>
                    <a:pt x="888" y="254"/>
                    <a:pt x="936" y="254"/>
                  </a:cubicBezTo>
                  <a:lnTo>
                    <a:pt x="951" y="270"/>
                  </a:lnTo>
                  <a:lnTo>
                    <a:pt x="951" y="1474"/>
                  </a:lnTo>
                  <a:lnTo>
                    <a:pt x="1253" y="1474"/>
                  </a:lnTo>
                  <a:lnTo>
                    <a:pt x="1253" y="127"/>
                  </a:lnTo>
                  <a:cubicBezTo>
                    <a:pt x="1253" y="95"/>
                    <a:pt x="1253" y="79"/>
                    <a:pt x="1205" y="64"/>
                  </a:cubicBezTo>
                  <a:cubicBezTo>
                    <a:pt x="1047" y="32"/>
                    <a:pt x="809" y="0"/>
                    <a:pt x="6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3;p35">
              <a:extLst>
                <a:ext uri="{FF2B5EF4-FFF2-40B4-BE49-F238E27FC236}">
                  <a16:creationId xmlns:a16="http://schemas.microsoft.com/office/drawing/2014/main" id="{D6CADC64-8121-2848-A9EC-A7BC67D59AEA}"/>
                </a:ext>
              </a:extLst>
            </p:cNvPr>
            <p:cNvSpPr/>
            <p:nvPr/>
          </p:nvSpPr>
          <p:spPr>
            <a:xfrm>
              <a:off x="4176023" y="2713487"/>
              <a:ext cx="14207" cy="92439"/>
            </a:xfrm>
            <a:custGeom>
              <a:avLst/>
              <a:gdLst/>
              <a:ahLst/>
              <a:cxnLst/>
              <a:rect l="l" t="t" r="r" b="b"/>
              <a:pathLst>
                <a:path w="302" h="1965" extrusionOk="0">
                  <a:moveTo>
                    <a:pt x="1" y="0"/>
                  </a:moveTo>
                  <a:lnTo>
                    <a:pt x="1" y="1965"/>
                  </a:lnTo>
                  <a:lnTo>
                    <a:pt x="302" y="1965"/>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4;p35">
              <a:extLst>
                <a:ext uri="{FF2B5EF4-FFF2-40B4-BE49-F238E27FC236}">
                  <a16:creationId xmlns:a16="http://schemas.microsoft.com/office/drawing/2014/main" id="{19B5ED87-498D-C044-A8C7-0783EF8B2AC4}"/>
                </a:ext>
              </a:extLst>
            </p:cNvPr>
            <p:cNvSpPr/>
            <p:nvPr/>
          </p:nvSpPr>
          <p:spPr>
            <a:xfrm>
              <a:off x="3808621" y="2713487"/>
              <a:ext cx="62614" cy="92439"/>
            </a:xfrm>
            <a:custGeom>
              <a:avLst/>
              <a:gdLst/>
              <a:ahLst/>
              <a:cxnLst/>
              <a:rect l="l" t="t" r="r" b="b"/>
              <a:pathLst>
                <a:path w="1331" h="1965" extrusionOk="0">
                  <a:moveTo>
                    <a:pt x="0" y="0"/>
                  </a:moveTo>
                  <a:lnTo>
                    <a:pt x="0" y="1965"/>
                  </a:lnTo>
                  <a:lnTo>
                    <a:pt x="317" y="1965"/>
                  </a:lnTo>
                  <a:lnTo>
                    <a:pt x="317" y="285"/>
                  </a:lnTo>
                  <a:lnTo>
                    <a:pt x="602" y="285"/>
                  </a:lnTo>
                  <a:cubicBezTo>
                    <a:pt x="887" y="285"/>
                    <a:pt x="1014" y="396"/>
                    <a:pt x="1014" y="602"/>
                  </a:cubicBezTo>
                  <a:cubicBezTo>
                    <a:pt x="1014" y="618"/>
                    <a:pt x="1014" y="618"/>
                    <a:pt x="1014" y="634"/>
                  </a:cubicBezTo>
                  <a:cubicBezTo>
                    <a:pt x="1014" y="824"/>
                    <a:pt x="903" y="951"/>
                    <a:pt x="602" y="951"/>
                  </a:cubicBezTo>
                  <a:lnTo>
                    <a:pt x="523" y="951"/>
                  </a:lnTo>
                  <a:cubicBezTo>
                    <a:pt x="523" y="1030"/>
                    <a:pt x="523" y="1172"/>
                    <a:pt x="523" y="1220"/>
                  </a:cubicBezTo>
                  <a:lnTo>
                    <a:pt x="602" y="1220"/>
                  </a:lnTo>
                  <a:cubicBezTo>
                    <a:pt x="1030" y="1220"/>
                    <a:pt x="1331" y="1062"/>
                    <a:pt x="1331" y="634"/>
                  </a:cubicBezTo>
                  <a:cubicBezTo>
                    <a:pt x="1331" y="618"/>
                    <a:pt x="1331" y="618"/>
                    <a:pt x="1331" y="602"/>
                  </a:cubicBezTo>
                  <a:cubicBezTo>
                    <a:pt x="1331" y="174"/>
                    <a:pt x="1014" y="0"/>
                    <a:pt x="539"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p35">
              <a:extLst>
                <a:ext uri="{FF2B5EF4-FFF2-40B4-BE49-F238E27FC236}">
                  <a16:creationId xmlns:a16="http://schemas.microsoft.com/office/drawing/2014/main" id="{80A6A7E3-428C-1448-8375-237C0517E4A3}"/>
                </a:ext>
              </a:extLst>
            </p:cNvPr>
            <p:cNvSpPr/>
            <p:nvPr/>
          </p:nvSpPr>
          <p:spPr>
            <a:xfrm>
              <a:off x="4056770" y="2723178"/>
              <a:ext cx="37305" cy="82748"/>
            </a:xfrm>
            <a:custGeom>
              <a:avLst/>
              <a:gdLst/>
              <a:ahLst/>
              <a:cxnLst/>
              <a:rect l="l" t="t" r="r" b="b"/>
              <a:pathLst>
                <a:path w="793" h="1759" extrusionOk="0">
                  <a:moveTo>
                    <a:pt x="302" y="0"/>
                  </a:moveTo>
                  <a:lnTo>
                    <a:pt x="1" y="32"/>
                  </a:lnTo>
                  <a:lnTo>
                    <a:pt x="1" y="1394"/>
                  </a:lnTo>
                  <a:cubicBezTo>
                    <a:pt x="1" y="1648"/>
                    <a:pt x="127" y="1759"/>
                    <a:pt x="413" y="1759"/>
                  </a:cubicBezTo>
                  <a:lnTo>
                    <a:pt x="793" y="1759"/>
                  </a:lnTo>
                  <a:lnTo>
                    <a:pt x="793" y="1521"/>
                  </a:lnTo>
                  <a:lnTo>
                    <a:pt x="508" y="1521"/>
                  </a:lnTo>
                  <a:cubicBezTo>
                    <a:pt x="397" y="1521"/>
                    <a:pt x="302" y="1521"/>
                    <a:pt x="302" y="1394"/>
                  </a:cubicBezTo>
                  <a:lnTo>
                    <a:pt x="302" y="539"/>
                  </a:lnTo>
                  <a:lnTo>
                    <a:pt x="793" y="539"/>
                  </a:lnTo>
                  <a:lnTo>
                    <a:pt x="793" y="301"/>
                  </a:lnTo>
                  <a:lnTo>
                    <a:pt x="302" y="301"/>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6;p35">
              <a:extLst>
                <a:ext uri="{FF2B5EF4-FFF2-40B4-BE49-F238E27FC236}">
                  <a16:creationId xmlns:a16="http://schemas.microsoft.com/office/drawing/2014/main" id="{F0EB610B-BA14-2A45-8AC6-8307458392C1}"/>
                </a:ext>
              </a:extLst>
            </p:cNvPr>
            <p:cNvSpPr/>
            <p:nvPr/>
          </p:nvSpPr>
          <p:spPr>
            <a:xfrm>
              <a:off x="4196910" y="2793977"/>
              <a:ext cx="11949" cy="11949"/>
            </a:xfrm>
            <a:custGeom>
              <a:avLst/>
              <a:gdLst/>
              <a:ahLst/>
              <a:cxnLst/>
              <a:rect l="l" t="t" r="r" b="b"/>
              <a:pathLst>
                <a:path w="254" h="254" extrusionOk="0">
                  <a:moveTo>
                    <a:pt x="127" y="16"/>
                  </a:moveTo>
                  <a:cubicBezTo>
                    <a:pt x="174" y="16"/>
                    <a:pt x="222" y="63"/>
                    <a:pt x="222" y="127"/>
                  </a:cubicBezTo>
                  <a:cubicBezTo>
                    <a:pt x="222" y="190"/>
                    <a:pt x="174" y="238"/>
                    <a:pt x="127" y="238"/>
                  </a:cubicBezTo>
                  <a:cubicBezTo>
                    <a:pt x="63" y="238"/>
                    <a:pt x="16" y="190"/>
                    <a:pt x="16" y="127"/>
                  </a:cubicBezTo>
                  <a:cubicBezTo>
                    <a:pt x="16" y="63"/>
                    <a:pt x="63" y="16"/>
                    <a:pt x="127" y="16"/>
                  </a:cubicBezTo>
                  <a:close/>
                  <a:moveTo>
                    <a:pt x="127" y="0"/>
                  </a:moveTo>
                  <a:cubicBezTo>
                    <a:pt x="48" y="0"/>
                    <a:pt x="0" y="63"/>
                    <a:pt x="0" y="127"/>
                  </a:cubicBezTo>
                  <a:cubicBezTo>
                    <a:pt x="0" y="190"/>
                    <a:pt x="48" y="254"/>
                    <a:pt x="127" y="254"/>
                  </a:cubicBezTo>
                  <a:cubicBezTo>
                    <a:pt x="190" y="254"/>
                    <a:pt x="254" y="190"/>
                    <a:pt x="254" y="127"/>
                  </a:cubicBezTo>
                  <a:cubicBezTo>
                    <a:pt x="254" y="63"/>
                    <a:pt x="190" y="0"/>
                    <a:pt x="12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7;p35">
              <a:extLst>
                <a:ext uri="{FF2B5EF4-FFF2-40B4-BE49-F238E27FC236}">
                  <a16:creationId xmlns:a16="http://schemas.microsoft.com/office/drawing/2014/main" id="{3CDD90B9-7ED8-2041-AC38-A456FA4C96C3}"/>
                </a:ext>
              </a:extLst>
            </p:cNvPr>
            <p:cNvSpPr/>
            <p:nvPr/>
          </p:nvSpPr>
          <p:spPr>
            <a:xfrm>
              <a:off x="4200626" y="2796941"/>
              <a:ext cx="4516" cy="6021"/>
            </a:xfrm>
            <a:custGeom>
              <a:avLst/>
              <a:gdLst/>
              <a:ahLst/>
              <a:cxnLst/>
              <a:rect l="l" t="t" r="r" b="b"/>
              <a:pathLst>
                <a:path w="96" h="128" extrusionOk="0">
                  <a:moveTo>
                    <a:pt x="0" y="0"/>
                  </a:moveTo>
                  <a:lnTo>
                    <a:pt x="0" y="127"/>
                  </a:lnTo>
                  <a:lnTo>
                    <a:pt x="16" y="127"/>
                  </a:lnTo>
                  <a:lnTo>
                    <a:pt x="16" y="80"/>
                  </a:lnTo>
                  <a:lnTo>
                    <a:pt x="48" y="80"/>
                  </a:lnTo>
                  <a:lnTo>
                    <a:pt x="80" y="127"/>
                  </a:lnTo>
                  <a:lnTo>
                    <a:pt x="95" y="127"/>
                  </a:lnTo>
                  <a:lnTo>
                    <a:pt x="64" y="80"/>
                  </a:lnTo>
                  <a:cubicBezTo>
                    <a:pt x="80" y="64"/>
                    <a:pt x="95" y="48"/>
                    <a:pt x="95" y="32"/>
                  </a:cubicBezTo>
                  <a:cubicBezTo>
                    <a:pt x="95" y="16"/>
                    <a:pt x="64" y="0"/>
                    <a:pt x="32" y="0"/>
                  </a:cubicBezTo>
                  <a:lnTo>
                    <a:pt x="32" y="0"/>
                  </a:lnTo>
                  <a:cubicBezTo>
                    <a:pt x="64" y="0"/>
                    <a:pt x="80" y="16"/>
                    <a:pt x="80" y="32"/>
                  </a:cubicBezTo>
                  <a:cubicBezTo>
                    <a:pt x="80" y="48"/>
                    <a:pt x="64" y="64"/>
                    <a:pt x="32" y="64"/>
                  </a:cubicBezTo>
                  <a:lnTo>
                    <a:pt x="16" y="64"/>
                  </a:lnTo>
                  <a:lnTo>
                    <a:pt x="16"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8;p35">
              <a:extLst>
                <a:ext uri="{FF2B5EF4-FFF2-40B4-BE49-F238E27FC236}">
                  <a16:creationId xmlns:a16="http://schemas.microsoft.com/office/drawing/2014/main" id="{EEDA3BA2-EB40-0D48-AD67-4ACDED4D9A9C}"/>
                </a:ext>
              </a:extLst>
            </p:cNvPr>
            <p:cNvSpPr/>
            <p:nvPr/>
          </p:nvSpPr>
          <p:spPr>
            <a:xfrm>
              <a:off x="3709502" y="2757425"/>
              <a:ext cx="32836" cy="49253"/>
            </a:xfrm>
            <a:custGeom>
              <a:avLst/>
              <a:gdLst/>
              <a:ahLst/>
              <a:cxnLst/>
              <a:rect l="l" t="t" r="r" b="b"/>
              <a:pathLst>
                <a:path w="698" h="1047" extrusionOk="0">
                  <a:moveTo>
                    <a:pt x="333" y="365"/>
                  </a:moveTo>
                  <a:cubicBezTo>
                    <a:pt x="491" y="365"/>
                    <a:pt x="586" y="492"/>
                    <a:pt x="586" y="650"/>
                  </a:cubicBezTo>
                  <a:cubicBezTo>
                    <a:pt x="586" y="825"/>
                    <a:pt x="491" y="951"/>
                    <a:pt x="333" y="951"/>
                  </a:cubicBezTo>
                  <a:cubicBezTo>
                    <a:pt x="254" y="951"/>
                    <a:pt x="159" y="888"/>
                    <a:pt x="111" y="825"/>
                  </a:cubicBezTo>
                  <a:lnTo>
                    <a:pt x="111" y="492"/>
                  </a:lnTo>
                  <a:cubicBezTo>
                    <a:pt x="159" y="429"/>
                    <a:pt x="254" y="365"/>
                    <a:pt x="333" y="365"/>
                  </a:cubicBezTo>
                  <a:close/>
                  <a:moveTo>
                    <a:pt x="0" y="1"/>
                  </a:moveTo>
                  <a:lnTo>
                    <a:pt x="0" y="1031"/>
                  </a:lnTo>
                  <a:lnTo>
                    <a:pt x="111" y="1031"/>
                  </a:lnTo>
                  <a:lnTo>
                    <a:pt x="111" y="920"/>
                  </a:lnTo>
                  <a:cubicBezTo>
                    <a:pt x="174" y="999"/>
                    <a:pt x="269" y="1046"/>
                    <a:pt x="364" y="1046"/>
                  </a:cubicBezTo>
                  <a:cubicBezTo>
                    <a:pt x="570" y="1046"/>
                    <a:pt x="697" y="904"/>
                    <a:pt x="697" y="650"/>
                  </a:cubicBezTo>
                  <a:cubicBezTo>
                    <a:pt x="697" y="429"/>
                    <a:pt x="570" y="270"/>
                    <a:pt x="364" y="270"/>
                  </a:cubicBezTo>
                  <a:cubicBezTo>
                    <a:pt x="269" y="270"/>
                    <a:pt x="174" y="318"/>
                    <a:pt x="111" y="397"/>
                  </a:cubicBezTo>
                  <a:lnTo>
                    <a:pt x="111"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9;p35">
              <a:extLst>
                <a:ext uri="{FF2B5EF4-FFF2-40B4-BE49-F238E27FC236}">
                  <a16:creationId xmlns:a16="http://schemas.microsoft.com/office/drawing/2014/main" id="{2549F7E3-4FB0-9841-921D-7CBE3E49A4A4}"/>
                </a:ext>
              </a:extLst>
            </p:cNvPr>
            <p:cNvSpPr/>
            <p:nvPr/>
          </p:nvSpPr>
          <p:spPr>
            <a:xfrm>
              <a:off x="3746007" y="2770832"/>
              <a:ext cx="35047" cy="49253"/>
            </a:xfrm>
            <a:custGeom>
              <a:avLst/>
              <a:gdLst/>
              <a:ahLst/>
              <a:cxnLst/>
              <a:rect l="l" t="t" r="r" b="b"/>
              <a:pathLst>
                <a:path w="745" h="1047" extrusionOk="0">
                  <a:moveTo>
                    <a:pt x="0" y="1"/>
                  </a:moveTo>
                  <a:lnTo>
                    <a:pt x="317" y="746"/>
                  </a:lnTo>
                  <a:lnTo>
                    <a:pt x="270" y="856"/>
                  </a:lnTo>
                  <a:cubicBezTo>
                    <a:pt x="238" y="920"/>
                    <a:pt x="206" y="936"/>
                    <a:pt x="159" y="936"/>
                  </a:cubicBezTo>
                  <a:lnTo>
                    <a:pt x="95" y="936"/>
                  </a:lnTo>
                  <a:lnTo>
                    <a:pt x="64" y="1031"/>
                  </a:lnTo>
                  <a:cubicBezTo>
                    <a:pt x="95" y="1047"/>
                    <a:pt x="127" y="1047"/>
                    <a:pt x="159" y="1047"/>
                  </a:cubicBezTo>
                  <a:cubicBezTo>
                    <a:pt x="254" y="1047"/>
                    <a:pt x="333" y="999"/>
                    <a:pt x="381" y="888"/>
                  </a:cubicBezTo>
                  <a:lnTo>
                    <a:pt x="745" y="1"/>
                  </a:lnTo>
                  <a:lnTo>
                    <a:pt x="618" y="1"/>
                  </a:lnTo>
                  <a:lnTo>
                    <a:pt x="381" y="603"/>
                  </a:lnTo>
                  <a:lnTo>
                    <a:pt x="127"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138;p35">
            <a:extLst>
              <a:ext uri="{FF2B5EF4-FFF2-40B4-BE49-F238E27FC236}">
                <a16:creationId xmlns:a16="http://schemas.microsoft.com/office/drawing/2014/main" id="{76D308E5-E19E-9343-BD43-1C5D745F5D83}"/>
              </a:ext>
            </a:extLst>
          </p:cNvPr>
          <p:cNvGrpSpPr/>
          <p:nvPr userDrawn="1"/>
        </p:nvGrpSpPr>
        <p:grpSpPr>
          <a:xfrm>
            <a:off x="332574" y="4683167"/>
            <a:ext cx="1993482" cy="254595"/>
            <a:chOff x="1844832" y="2600915"/>
            <a:chExt cx="2364027" cy="301919"/>
          </a:xfrm>
          <a:solidFill>
            <a:schemeClr val="accent5"/>
          </a:solidFill>
        </p:grpSpPr>
        <p:sp>
          <p:nvSpPr>
            <p:cNvPr id="70" name="Google Shape;1139;p35">
              <a:extLst>
                <a:ext uri="{FF2B5EF4-FFF2-40B4-BE49-F238E27FC236}">
                  <a16:creationId xmlns:a16="http://schemas.microsoft.com/office/drawing/2014/main" id="{2502BBED-96D8-3247-86AF-9BC7C2045AE3}"/>
                </a:ext>
              </a:extLst>
            </p:cNvPr>
            <p:cNvSpPr/>
            <p:nvPr/>
          </p:nvSpPr>
          <p:spPr>
            <a:xfrm>
              <a:off x="1844832" y="2600915"/>
              <a:ext cx="1797635" cy="301919"/>
            </a:xfrm>
            <a:custGeom>
              <a:avLst/>
              <a:gdLst/>
              <a:ahLst/>
              <a:cxnLst/>
              <a:rect l="l" t="t" r="r" b="b"/>
              <a:pathLst>
                <a:path w="38213" h="6418" extrusionOk="0">
                  <a:moveTo>
                    <a:pt x="34996" y="239"/>
                  </a:moveTo>
                  <a:cubicBezTo>
                    <a:pt x="36644" y="239"/>
                    <a:pt x="37975" y="1569"/>
                    <a:pt x="37975" y="3217"/>
                  </a:cubicBezTo>
                  <a:cubicBezTo>
                    <a:pt x="37975" y="4849"/>
                    <a:pt x="36644" y="6179"/>
                    <a:pt x="34996" y="6179"/>
                  </a:cubicBezTo>
                  <a:lnTo>
                    <a:pt x="3216" y="6179"/>
                  </a:lnTo>
                  <a:cubicBezTo>
                    <a:pt x="1569" y="6179"/>
                    <a:pt x="238" y="4849"/>
                    <a:pt x="238" y="3217"/>
                  </a:cubicBezTo>
                  <a:cubicBezTo>
                    <a:pt x="238" y="1569"/>
                    <a:pt x="1569" y="239"/>
                    <a:pt x="3216" y="239"/>
                  </a:cubicBezTo>
                  <a:close/>
                  <a:moveTo>
                    <a:pt x="3216" y="1"/>
                  </a:moveTo>
                  <a:cubicBezTo>
                    <a:pt x="1442" y="1"/>
                    <a:pt x="0" y="1443"/>
                    <a:pt x="0" y="3217"/>
                  </a:cubicBezTo>
                  <a:cubicBezTo>
                    <a:pt x="0" y="4991"/>
                    <a:pt x="1442" y="6417"/>
                    <a:pt x="3216" y="6417"/>
                  </a:cubicBezTo>
                  <a:lnTo>
                    <a:pt x="34996" y="6417"/>
                  </a:lnTo>
                  <a:cubicBezTo>
                    <a:pt x="36771" y="6417"/>
                    <a:pt x="38212" y="4991"/>
                    <a:pt x="38212" y="3217"/>
                  </a:cubicBezTo>
                  <a:cubicBezTo>
                    <a:pt x="38212" y="1443"/>
                    <a:pt x="36771" y="1"/>
                    <a:pt x="349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1" name="Google Shape;1140;p35">
              <a:extLst>
                <a:ext uri="{FF2B5EF4-FFF2-40B4-BE49-F238E27FC236}">
                  <a16:creationId xmlns:a16="http://schemas.microsoft.com/office/drawing/2014/main" id="{5155E23B-F28A-4942-897D-5EBB24C1D5D3}"/>
                </a:ext>
              </a:extLst>
            </p:cNvPr>
            <p:cNvSpPr/>
            <p:nvPr/>
          </p:nvSpPr>
          <p:spPr>
            <a:xfrm>
              <a:off x="1969259" y="2684415"/>
              <a:ext cx="92486" cy="123016"/>
            </a:xfrm>
            <a:custGeom>
              <a:avLst/>
              <a:gdLst/>
              <a:ahLst/>
              <a:cxnLst/>
              <a:rect l="l" t="t" r="r" b="b"/>
              <a:pathLst>
                <a:path w="1966" h="2615" extrusionOk="0">
                  <a:moveTo>
                    <a:pt x="951" y="0"/>
                  </a:moveTo>
                  <a:cubicBezTo>
                    <a:pt x="444" y="0"/>
                    <a:pt x="80" y="301"/>
                    <a:pt x="80" y="729"/>
                  </a:cubicBezTo>
                  <a:lnTo>
                    <a:pt x="80" y="745"/>
                  </a:lnTo>
                  <a:cubicBezTo>
                    <a:pt x="80" y="1204"/>
                    <a:pt x="397" y="1379"/>
                    <a:pt x="936" y="1505"/>
                  </a:cubicBezTo>
                  <a:cubicBezTo>
                    <a:pt x="1411" y="1616"/>
                    <a:pt x="1506" y="1711"/>
                    <a:pt x="1506" y="1886"/>
                  </a:cubicBezTo>
                  <a:lnTo>
                    <a:pt x="1506" y="1901"/>
                  </a:lnTo>
                  <a:cubicBezTo>
                    <a:pt x="1506" y="2091"/>
                    <a:pt x="1332" y="2218"/>
                    <a:pt x="1062" y="2218"/>
                  </a:cubicBezTo>
                  <a:cubicBezTo>
                    <a:pt x="777" y="2218"/>
                    <a:pt x="555" y="2123"/>
                    <a:pt x="349" y="1965"/>
                  </a:cubicBezTo>
                  <a:cubicBezTo>
                    <a:pt x="318" y="1933"/>
                    <a:pt x="270" y="1917"/>
                    <a:pt x="207" y="1917"/>
                  </a:cubicBezTo>
                  <a:cubicBezTo>
                    <a:pt x="96" y="1917"/>
                    <a:pt x="1" y="2012"/>
                    <a:pt x="1" y="2123"/>
                  </a:cubicBezTo>
                  <a:cubicBezTo>
                    <a:pt x="1" y="2202"/>
                    <a:pt x="33" y="2266"/>
                    <a:pt x="80" y="2297"/>
                  </a:cubicBezTo>
                  <a:cubicBezTo>
                    <a:pt x="365" y="2503"/>
                    <a:pt x="698" y="2614"/>
                    <a:pt x="1046" y="2614"/>
                  </a:cubicBezTo>
                  <a:cubicBezTo>
                    <a:pt x="1585" y="2614"/>
                    <a:pt x="1965" y="2329"/>
                    <a:pt x="1965" y="1854"/>
                  </a:cubicBezTo>
                  <a:cubicBezTo>
                    <a:pt x="1965" y="1426"/>
                    <a:pt x="1680" y="1236"/>
                    <a:pt x="1141" y="1109"/>
                  </a:cubicBezTo>
                  <a:cubicBezTo>
                    <a:pt x="650" y="982"/>
                    <a:pt x="539" y="903"/>
                    <a:pt x="539" y="697"/>
                  </a:cubicBezTo>
                  <a:cubicBezTo>
                    <a:pt x="539" y="523"/>
                    <a:pt x="682" y="396"/>
                    <a:pt x="951" y="396"/>
                  </a:cubicBezTo>
                  <a:cubicBezTo>
                    <a:pt x="1141" y="396"/>
                    <a:pt x="1332" y="460"/>
                    <a:pt x="1538" y="586"/>
                  </a:cubicBezTo>
                  <a:cubicBezTo>
                    <a:pt x="1569" y="602"/>
                    <a:pt x="1601" y="618"/>
                    <a:pt x="1648" y="618"/>
                  </a:cubicBezTo>
                  <a:cubicBezTo>
                    <a:pt x="1775" y="618"/>
                    <a:pt x="1870" y="523"/>
                    <a:pt x="1870" y="412"/>
                  </a:cubicBezTo>
                  <a:cubicBezTo>
                    <a:pt x="1870" y="317"/>
                    <a:pt x="1823" y="254"/>
                    <a:pt x="1759" y="238"/>
                  </a:cubicBezTo>
                  <a:cubicBezTo>
                    <a:pt x="1538" y="79"/>
                    <a:pt x="1268" y="0"/>
                    <a:pt x="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2" name="Google Shape;1141;p35">
              <a:extLst>
                <a:ext uri="{FF2B5EF4-FFF2-40B4-BE49-F238E27FC236}">
                  <a16:creationId xmlns:a16="http://schemas.microsoft.com/office/drawing/2014/main" id="{FDB5F82E-7CF5-234E-A7E2-B050086E7A87}"/>
                </a:ext>
              </a:extLst>
            </p:cNvPr>
            <p:cNvSpPr/>
            <p:nvPr/>
          </p:nvSpPr>
          <p:spPr>
            <a:xfrm>
              <a:off x="2075105" y="2713487"/>
              <a:ext cx="93944" cy="120758"/>
            </a:xfrm>
            <a:custGeom>
              <a:avLst/>
              <a:gdLst/>
              <a:ahLst/>
              <a:cxnLst/>
              <a:rect l="l" t="t" r="r" b="b"/>
              <a:pathLst>
                <a:path w="1997" h="2567" extrusionOk="0">
                  <a:moveTo>
                    <a:pt x="999" y="380"/>
                  </a:moveTo>
                  <a:cubicBezTo>
                    <a:pt x="1300" y="380"/>
                    <a:pt x="1553" y="634"/>
                    <a:pt x="1553" y="998"/>
                  </a:cubicBezTo>
                  <a:cubicBezTo>
                    <a:pt x="1553" y="1378"/>
                    <a:pt x="1300" y="1616"/>
                    <a:pt x="999" y="1616"/>
                  </a:cubicBezTo>
                  <a:cubicBezTo>
                    <a:pt x="698" y="1616"/>
                    <a:pt x="428" y="1378"/>
                    <a:pt x="428" y="998"/>
                  </a:cubicBezTo>
                  <a:cubicBezTo>
                    <a:pt x="428" y="634"/>
                    <a:pt x="698" y="380"/>
                    <a:pt x="999" y="380"/>
                  </a:cubicBezTo>
                  <a:close/>
                  <a:moveTo>
                    <a:pt x="1094" y="0"/>
                  </a:moveTo>
                  <a:cubicBezTo>
                    <a:pt x="793" y="0"/>
                    <a:pt x="587" y="159"/>
                    <a:pt x="444" y="364"/>
                  </a:cubicBezTo>
                  <a:lnTo>
                    <a:pt x="444" y="238"/>
                  </a:lnTo>
                  <a:cubicBezTo>
                    <a:pt x="444" y="111"/>
                    <a:pt x="349" y="16"/>
                    <a:pt x="222" y="16"/>
                  </a:cubicBezTo>
                  <a:cubicBezTo>
                    <a:pt x="96" y="16"/>
                    <a:pt x="0" y="111"/>
                    <a:pt x="0" y="238"/>
                  </a:cubicBezTo>
                  <a:lnTo>
                    <a:pt x="0" y="2345"/>
                  </a:lnTo>
                  <a:cubicBezTo>
                    <a:pt x="0" y="2472"/>
                    <a:pt x="96" y="2567"/>
                    <a:pt x="222" y="2567"/>
                  </a:cubicBezTo>
                  <a:cubicBezTo>
                    <a:pt x="349" y="2567"/>
                    <a:pt x="444" y="2472"/>
                    <a:pt x="444" y="2345"/>
                  </a:cubicBezTo>
                  <a:lnTo>
                    <a:pt x="444" y="1664"/>
                  </a:lnTo>
                  <a:cubicBezTo>
                    <a:pt x="587" y="1838"/>
                    <a:pt x="777" y="1996"/>
                    <a:pt x="1094" y="1996"/>
                  </a:cubicBezTo>
                  <a:cubicBezTo>
                    <a:pt x="1553" y="1996"/>
                    <a:pt x="1997" y="1648"/>
                    <a:pt x="1997" y="998"/>
                  </a:cubicBezTo>
                  <a:cubicBezTo>
                    <a:pt x="1997" y="349"/>
                    <a:pt x="1553" y="0"/>
                    <a:pt x="10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3" name="Google Shape;1142;p35">
              <a:extLst>
                <a:ext uri="{FF2B5EF4-FFF2-40B4-BE49-F238E27FC236}">
                  <a16:creationId xmlns:a16="http://schemas.microsoft.com/office/drawing/2014/main" id="{ED132113-380D-8E49-9A19-008C7D59C4AE}"/>
                </a:ext>
              </a:extLst>
            </p:cNvPr>
            <p:cNvSpPr/>
            <p:nvPr/>
          </p:nvSpPr>
          <p:spPr>
            <a:xfrm>
              <a:off x="2181656" y="2714193"/>
              <a:ext cx="53723" cy="92486"/>
            </a:xfrm>
            <a:custGeom>
              <a:avLst/>
              <a:gdLst/>
              <a:ahLst/>
              <a:cxnLst/>
              <a:rect l="l" t="t" r="r" b="b"/>
              <a:pathLst>
                <a:path w="1142" h="1966" extrusionOk="0">
                  <a:moveTo>
                    <a:pt x="223" y="1"/>
                  </a:moveTo>
                  <a:cubicBezTo>
                    <a:pt x="96" y="1"/>
                    <a:pt x="1" y="96"/>
                    <a:pt x="1" y="223"/>
                  </a:cubicBezTo>
                  <a:lnTo>
                    <a:pt x="1" y="1744"/>
                  </a:lnTo>
                  <a:cubicBezTo>
                    <a:pt x="1" y="1870"/>
                    <a:pt x="96" y="1965"/>
                    <a:pt x="223" y="1965"/>
                  </a:cubicBezTo>
                  <a:cubicBezTo>
                    <a:pt x="349" y="1965"/>
                    <a:pt x="445" y="1870"/>
                    <a:pt x="445" y="1744"/>
                  </a:cubicBezTo>
                  <a:lnTo>
                    <a:pt x="445" y="1173"/>
                  </a:lnTo>
                  <a:cubicBezTo>
                    <a:pt x="445" y="730"/>
                    <a:pt x="666" y="476"/>
                    <a:pt x="967" y="429"/>
                  </a:cubicBezTo>
                  <a:cubicBezTo>
                    <a:pt x="1078" y="413"/>
                    <a:pt x="1142" y="334"/>
                    <a:pt x="1142" y="223"/>
                  </a:cubicBezTo>
                  <a:cubicBezTo>
                    <a:pt x="1142" y="96"/>
                    <a:pt x="1062" y="1"/>
                    <a:pt x="936" y="1"/>
                  </a:cubicBezTo>
                  <a:cubicBezTo>
                    <a:pt x="730" y="1"/>
                    <a:pt x="540" y="175"/>
                    <a:pt x="445" y="429"/>
                  </a:cubicBezTo>
                  <a:lnTo>
                    <a:pt x="445" y="223"/>
                  </a:lnTo>
                  <a:cubicBezTo>
                    <a:pt x="445" y="96"/>
                    <a:pt x="349" y="1"/>
                    <a:pt x="2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4" name="Google Shape;1143;p35">
              <a:extLst>
                <a:ext uri="{FF2B5EF4-FFF2-40B4-BE49-F238E27FC236}">
                  <a16:creationId xmlns:a16="http://schemas.microsoft.com/office/drawing/2014/main" id="{8C29D104-095C-DC49-B9AD-70568F583BCD}"/>
                </a:ext>
              </a:extLst>
            </p:cNvPr>
            <p:cNvSpPr/>
            <p:nvPr/>
          </p:nvSpPr>
          <p:spPr>
            <a:xfrm>
              <a:off x="2243517" y="2680699"/>
              <a:ext cx="23898" cy="21640"/>
            </a:xfrm>
            <a:custGeom>
              <a:avLst/>
              <a:gdLst/>
              <a:ahLst/>
              <a:cxnLst/>
              <a:rect l="l" t="t" r="r" b="b"/>
              <a:pathLst>
                <a:path w="508" h="460" extrusionOk="0">
                  <a:moveTo>
                    <a:pt x="254" y="0"/>
                  </a:moveTo>
                  <a:cubicBezTo>
                    <a:pt x="112" y="0"/>
                    <a:pt x="1" y="79"/>
                    <a:pt x="1" y="222"/>
                  </a:cubicBezTo>
                  <a:lnTo>
                    <a:pt x="1" y="238"/>
                  </a:lnTo>
                  <a:cubicBezTo>
                    <a:pt x="1" y="364"/>
                    <a:pt x="112" y="459"/>
                    <a:pt x="254" y="459"/>
                  </a:cubicBezTo>
                  <a:cubicBezTo>
                    <a:pt x="397" y="459"/>
                    <a:pt x="508" y="364"/>
                    <a:pt x="508" y="238"/>
                  </a:cubicBezTo>
                  <a:lnTo>
                    <a:pt x="508" y="222"/>
                  </a:lnTo>
                  <a:cubicBezTo>
                    <a:pt x="508" y="79"/>
                    <a:pt x="397" y="0"/>
                    <a:pt x="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5" name="Google Shape;1144;p35">
              <a:extLst>
                <a:ext uri="{FF2B5EF4-FFF2-40B4-BE49-F238E27FC236}">
                  <a16:creationId xmlns:a16="http://schemas.microsoft.com/office/drawing/2014/main" id="{18EFDC34-CC1A-824F-8EE1-2043ED7E4B54}"/>
                </a:ext>
              </a:extLst>
            </p:cNvPr>
            <p:cNvSpPr/>
            <p:nvPr/>
          </p:nvSpPr>
          <p:spPr>
            <a:xfrm>
              <a:off x="2245022" y="2714193"/>
              <a:ext cx="20934" cy="92486"/>
            </a:xfrm>
            <a:custGeom>
              <a:avLst/>
              <a:gdLst/>
              <a:ahLst/>
              <a:cxnLst/>
              <a:rect l="l" t="t" r="r" b="b"/>
              <a:pathLst>
                <a:path w="445" h="1966" extrusionOk="0">
                  <a:moveTo>
                    <a:pt x="222" y="1"/>
                  </a:moveTo>
                  <a:cubicBezTo>
                    <a:pt x="96" y="1"/>
                    <a:pt x="1" y="96"/>
                    <a:pt x="1" y="223"/>
                  </a:cubicBezTo>
                  <a:lnTo>
                    <a:pt x="1" y="1744"/>
                  </a:lnTo>
                  <a:cubicBezTo>
                    <a:pt x="1" y="1870"/>
                    <a:pt x="96" y="1965"/>
                    <a:pt x="222" y="1965"/>
                  </a:cubicBezTo>
                  <a:cubicBezTo>
                    <a:pt x="349" y="1965"/>
                    <a:pt x="444" y="1870"/>
                    <a:pt x="444" y="1744"/>
                  </a:cubicBezTo>
                  <a:lnTo>
                    <a:pt x="444" y="223"/>
                  </a:lnTo>
                  <a:cubicBezTo>
                    <a:pt x="444" y="96"/>
                    <a:pt x="349" y="1"/>
                    <a:pt x="2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6" name="Google Shape;1145;p35">
              <a:extLst>
                <a:ext uri="{FF2B5EF4-FFF2-40B4-BE49-F238E27FC236}">
                  <a16:creationId xmlns:a16="http://schemas.microsoft.com/office/drawing/2014/main" id="{8AD76B66-37A7-C241-8B09-E2811E4A211B}"/>
                </a:ext>
              </a:extLst>
            </p:cNvPr>
            <p:cNvSpPr/>
            <p:nvPr/>
          </p:nvSpPr>
          <p:spPr>
            <a:xfrm>
              <a:off x="2284538" y="2713487"/>
              <a:ext cx="81289" cy="93191"/>
            </a:xfrm>
            <a:custGeom>
              <a:avLst/>
              <a:gdLst/>
              <a:ahLst/>
              <a:cxnLst/>
              <a:rect l="l" t="t" r="r" b="b"/>
              <a:pathLst>
                <a:path w="1728" h="1981" extrusionOk="0">
                  <a:moveTo>
                    <a:pt x="1046"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2" y="396"/>
                  </a:cubicBezTo>
                  <a:cubicBezTo>
                    <a:pt x="1141" y="396"/>
                    <a:pt x="1283" y="570"/>
                    <a:pt x="1283" y="871"/>
                  </a:cubicBezTo>
                  <a:lnTo>
                    <a:pt x="1283" y="1759"/>
                  </a:lnTo>
                  <a:cubicBezTo>
                    <a:pt x="1283" y="1885"/>
                    <a:pt x="1379" y="1980"/>
                    <a:pt x="1505" y="1980"/>
                  </a:cubicBezTo>
                  <a:cubicBezTo>
                    <a:pt x="1632" y="1980"/>
                    <a:pt x="1727" y="1885"/>
                    <a:pt x="1727" y="1759"/>
                  </a:cubicBezTo>
                  <a:lnTo>
                    <a:pt x="1727" y="729"/>
                  </a:lnTo>
                  <a:cubicBezTo>
                    <a:pt x="1727" y="285"/>
                    <a:pt x="1474" y="0"/>
                    <a:pt x="10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7" name="Google Shape;1146;p35">
              <a:extLst>
                <a:ext uri="{FF2B5EF4-FFF2-40B4-BE49-F238E27FC236}">
                  <a16:creationId xmlns:a16="http://schemas.microsoft.com/office/drawing/2014/main" id="{F27621B7-70D3-AC4A-AC96-E00B7EE5DB8E}"/>
                </a:ext>
              </a:extLst>
            </p:cNvPr>
            <p:cNvSpPr/>
            <p:nvPr/>
          </p:nvSpPr>
          <p:spPr>
            <a:xfrm>
              <a:off x="2377682" y="2713487"/>
              <a:ext cx="93944" cy="120005"/>
            </a:xfrm>
            <a:custGeom>
              <a:avLst/>
              <a:gdLst/>
              <a:ahLst/>
              <a:cxnLst/>
              <a:rect l="l" t="t" r="r" b="b"/>
              <a:pathLst>
                <a:path w="1997" h="2551" extrusionOk="0">
                  <a:moveTo>
                    <a:pt x="983" y="364"/>
                  </a:moveTo>
                  <a:cubicBezTo>
                    <a:pt x="1300" y="364"/>
                    <a:pt x="1553" y="586"/>
                    <a:pt x="1553" y="903"/>
                  </a:cubicBezTo>
                  <a:cubicBezTo>
                    <a:pt x="1553" y="1220"/>
                    <a:pt x="1300" y="1442"/>
                    <a:pt x="983" y="1442"/>
                  </a:cubicBezTo>
                  <a:cubicBezTo>
                    <a:pt x="682" y="1442"/>
                    <a:pt x="444" y="1220"/>
                    <a:pt x="444" y="903"/>
                  </a:cubicBezTo>
                  <a:cubicBezTo>
                    <a:pt x="444" y="586"/>
                    <a:pt x="682" y="364"/>
                    <a:pt x="983" y="364"/>
                  </a:cubicBezTo>
                  <a:close/>
                  <a:moveTo>
                    <a:pt x="872" y="0"/>
                  </a:moveTo>
                  <a:cubicBezTo>
                    <a:pt x="428" y="0"/>
                    <a:pt x="1" y="333"/>
                    <a:pt x="1" y="903"/>
                  </a:cubicBezTo>
                  <a:cubicBezTo>
                    <a:pt x="1" y="1473"/>
                    <a:pt x="428" y="1806"/>
                    <a:pt x="872" y="1806"/>
                  </a:cubicBezTo>
                  <a:cubicBezTo>
                    <a:pt x="1189" y="1806"/>
                    <a:pt x="1395" y="1664"/>
                    <a:pt x="1553" y="1458"/>
                  </a:cubicBezTo>
                  <a:lnTo>
                    <a:pt x="1553" y="1600"/>
                  </a:lnTo>
                  <a:cubicBezTo>
                    <a:pt x="1553" y="1996"/>
                    <a:pt x="1331" y="2202"/>
                    <a:pt x="935" y="2202"/>
                  </a:cubicBezTo>
                  <a:cubicBezTo>
                    <a:pt x="713" y="2202"/>
                    <a:pt x="523" y="2139"/>
                    <a:pt x="349" y="2044"/>
                  </a:cubicBezTo>
                  <a:cubicBezTo>
                    <a:pt x="333" y="2028"/>
                    <a:pt x="302" y="2028"/>
                    <a:pt x="270" y="2028"/>
                  </a:cubicBezTo>
                  <a:cubicBezTo>
                    <a:pt x="175" y="2028"/>
                    <a:pt x="80" y="2107"/>
                    <a:pt x="80" y="2202"/>
                  </a:cubicBezTo>
                  <a:cubicBezTo>
                    <a:pt x="80" y="2297"/>
                    <a:pt x="127" y="2361"/>
                    <a:pt x="206" y="2376"/>
                  </a:cubicBezTo>
                  <a:cubicBezTo>
                    <a:pt x="444" y="2503"/>
                    <a:pt x="682" y="2551"/>
                    <a:pt x="951" y="2551"/>
                  </a:cubicBezTo>
                  <a:cubicBezTo>
                    <a:pt x="1300" y="2551"/>
                    <a:pt x="1569" y="2472"/>
                    <a:pt x="1743" y="2297"/>
                  </a:cubicBezTo>
                  <a:cubicBezTo>
                    <a:pt x="1902" y="2139"/>
                    <a:pt x="1997" y="1901"/>
                    <a:pt x="1997" y="1569"/>
                  </a:cubicBezTo>
                  <a:lnTo>
                    <a:pt x="1997" y="238"/>
                  </a:lnTo>
                  <a:cubicBezTo>
                    <a:pt x="1997" y="111"/>
                    <a:pt x="1886" y="16"/>
                    <a:pt x="1759" y="16"/>
                  </a:cubicBezTo>
                  <a:cubicBezTo>
                    <a:pt x="1648" y="16"/>
                    <a:pt x="1553" y="111"/>
                    <a:pt x="1553" y="238"/>
                  </a:cubicBezTo>
                  <a:lnTo>
                    <a:pt x="1553" y="333"/>
                  </a:lnTo>
                  <a:cubicBezTo>
                    <a:pt x="1395" y="143"/>
                    <a:pt x="1205" y="0"/>
                    <a:pt x="8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8" name="Google Shape;1147;p35">
              <a:extLst>
                <a:ext uri="{FF2B5EF4-FFF2-40B4-BE49-F238E27FC236}">
                  <a16:creationId xmlns:a16="http://schemas.microsoft.com/office/drawing/2014/main" id="{74E4D97C-2268-B242-BBFC-8677F9187E23}"/>
                </a:ext>
              </a:extLst>
            </p:cNvPr>
            <p:cNvSpPr/>
            <p:nvPr/>
          </p:nvSpPr>
          <p:spPr>
            <a:xfrm>
              <a:off x="2485739" y="2683662"/>
              <a:ext cx="126027" cy="124521"/>
            </a:xfrm>
            <a:custGeom>
              <a:avLst/>
              <a:gdLst/>
              <a:ahLst/>
              <a:cxnLst/>
              <a:rect l="l" t="t" r="r" b="b"/>
              <a:pathLst>
                <a:path w="2679" h="2647" extrusionOk="0">
                  <a:moveTo>
                    <a:pt x="1331" y="412"/>
                  </a:moveTo>
                  <a:cubicBezTo>
                    <a:pt x="1838" y="412"/>
                    <a:pt x="2203" y="824"/>
                    <a:pt x="2203" y="1315"/>
                  </a:cubicBezTo>
                  <a:lnTo>
                    <a:pt x="2203" y="1331"/>
                  </a:lnTo>
                  <a:cubicBezTo>
                    <a:pt x="2203" y="1822"/>
                    <a:pt x="1854" y="2234"/>
                    <a:pt x="1347" y="2234"/>
                  </a:cubicBezTo>
                  <a:cubicBezTo>
                    <a:pt x="840" y="2234"/>
                    <a:pt x="476" y="1822"/>
                    <a:pt x="476" y="1315"/>
                  </a:cubicBezTo>
                  <a:cubicBezTo>
                    <a:pt x="476" y="824"/>
                    <a:pt x="825" y="412"/>
                    <a:pt x="1331" y="412"/>
                  </a:cubicBezTo>
                  <a:close/>
                  <a:moveTo>
                    <a:pt x="1347" y="0"/>
                  </a:moveTo>
                  <a:cubicBezTo>
                    <a:pt x="555" y="0"/>
                    <a:pt x="1" y="602"/>
                    <a:pt x="1" y="1315"/>
                  </a:cubicBezTo>
                  <a:lnTo>
                    <a:pt x="1" y="1331"/>
                  </a:lnTo>
                  <a:cubicBezTo>
                    <a:pt x="1" y="2044"/>
                    <a:pt x="555" y="2646"/>
                    <a:pt x="1331" y="2646"/>
                  </a:cubicBezTo>
                  <a:cubicBezTo>
                    <a:pt x="2124" y="2646"/>
                    <a:pt x="2678" y="2044"/>
                    <a:pt x="2678" y="1315"/>
                  </a:cubicBezTo>
                  <a:cubicBezTo>
                    <a:pt x="2678" y="602"/>
                    <a:pt x="2124" y="0"/>
                    <a:pt x="1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9" name="Google Shape;1148;p35">
              <a:extLst>
                <a:ext uri="{FF2B5EF4-FFF2-40B4-BE49-F238E27FC236}">
                  <a16:creationId xmlns:a16="http://schemas.microsoft.com/office/drawing/2014/main" id="{0540C255-431F-C440-853C-EB4C6C1EC408}"/>
                </a:ext>
              </a:extLst>
            </p:cNvPr>
            <p:cNvSpPr/>
            <p:nvPr/>
          </p:nvSpPr>
          <p:spPr>
            <a:xfrm>
              <a:off x="2625878" y="2713487"/>
              <a:ext cx="81242" cy="93191"/>
            </a:xfrm>
            <a:custGeom>
              <a:avLst/>
              <a:gdLst/>
              <a:ahLst/>
              <a:cxnLst/>
              <a:rect l="l" t="t" r="r" b="b"/>
              <a:pathLst>
                <a:path w="1727" h="1981" extrusionOk="0">
                  <a:moveTo>
                    <a:pt x="1046" y="0"/>
                  </a:moveTo>
                  <a:cubicBezTo>
                    <a:pt x="745" y="0"/>
                    <a:pt x="570"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1" y="396"/>
                  </a:cubicBezTo>
                  <a:cubicBezTo>
                    <a:pt x="1141" y="396"/>
                    <a:pt x="1283" y="570"/>
                    <a:pt x="1283" y="871"/>
                  </a:cubicBezTo>
                  <a:lnTo>
                    <a:pt x="1283" y="1759"/>
                  </a:lnTo>
                  <a:cubicBezTo>
                    <a:pt x="1283" y="1885"/>
                    <a:pt x="1394" y="1980"/>
                    <a:pt x="1505" y="1980"/>
                  </a:cubicBezTo>
                  <a:cubicBezTo>
                    <a:pt x="1632" y="1980"/>
                    <a:pt x="1727" y="1885"/>
                    <a:pt x="1727" y="1759"/>
                  </a:cubicBezTo>
                  <a:lnTo>
                    <a:pt x="1727" y="729"/>
                  </a:lnTo>
                  <a:cubicBezTo>
                    <a:pt x="1727" y="285"/>
                    <a:pt x="1473" y="0"/>
                    <a:pt x="10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0" name="Google Shape;1149;p35">
              <a:extLst>
                <a:ext uri="{FF2B5EF4-FFF2-40B4-BE49-F238E27FC236}">
                  <a16:creationId xmlns:a16="http://schemas.microsoft.com/office/drawing/2014/main" id="{9DC573B8-B81B-404D-88D8-D1557D0A9782}"/>
                </a:ext>
              </a:extLst>
            </p:cNvPr>
            <p:cNvSpPr/>
            <p:nvPr/>
          </p:nvSpPr>
          <p:spPr>
            <a:xfrm>
              <a:off x="2719022" y="2713487"/>
              <a:ext cx="87217" cy="94697"/>
            </a:xfrm>
            <a:custGeom>
              <a:avLst/>
              <a:gdLst/>
              <a:ahLst/>
              <a:cxnLst/>
              <a:rect l="l" t="t" r="r" b="b"/>
              <a:pathLst>
                <a:path w="1854" h="2013" extrusionOk="0">
                  <a:moveTo>
                    <a:pt x="935" y="364"/>
                  </a:moveTo>
                  <a:cubicBezTo>
                    <a:pt x="1220" y="364"/>
                    <a:pt x="1395" y="586"/>
                    <a:pt x="1426" y="871"/>
                  </a:cubicBezTo>
                  <a:lnTo>
                    <a:pt x="428" y="871"/>
                  </a:lnTo>
                  <a:cubicBezTo>
                    <a:pt x="476" y="570"/>
                    <a:pt x="666" y="364"/>
                    <a:pt x="935" y="364"/>
                  </a:cubicBezTo>
                  <a:close/>
                  <a:moveTo>
                    <a:pt x="935" y="0"/>
                  </a:moveTo>
                  <a:cubicBezTo>
                    <a:pt x="381" y="0"/>
                    <a:pt x="0" y="444"/>
                    <a:pt x="0" y="998"/>
                  </a:cubicBezTo>
                  <a:lnTo>
                    <a:pt x="0" y="1014"/>
                  </a:lnTo>
                  <a:cubicBezTo>
                    <a:pt x="0" y="1600"/>
                    <a:pt x="428" y="2012"/>
                    <a:pt x="983" y="2012"/>
                  </a:cubicBezTo>
                  <a:cubicBezTo>
                    <a:pt x="1284" y="2012"/>
                    <a:pt x="1505" y="1917"/>
                    <a:pt x="1680" y="1759"/>
                  </a:cubicBezTo>
                  <a:cubicBezTo>
                    <a:pt x="1711" y="1727"/>
                    <a:pt x="1727" y="1679"/>
                    <a:pt x="1727" y="1616"/>
                  </a:cubicBezTo>
                  <a:cubicBezTo>
                    <a:pt x="1727" y="1521"/>
                    <a:pt x="1664" y="1442"/>
                    <a:pt x="1553" y="1442"/>
                  </a:cubicBezTo>
                  <a:cubicBezTo>
                    <a:pt x="1505" y="1442"/>
                    <a:pt x="1474" y="1458"/>
                    <a:pt x="1442" y="1473"/>
                  </a:cubicBezTo>
                  <a:cubicBezTo>
                    <a:pt x="1315" y="1584"/>
                    <a:pt x="1173" y="1648"/>
                    <a:pt x="983" y="1648"/>
                  </a:cubicBezTo>
                  <a:cubicBezTo>
                    <a:pt x="713" y="1648"/>
                    <a:pt x="476" y="1473"/>
                    <a:pt x="428" y="1157"/>
                  </a:cubicBezTo>
                  <a:lnTo>
                    <a:pt x="1648" y="1157"/>
                  </a:lnTo>
                  <a:cubicBezTo>
                    <a:pt x="1759" y="1157"/>
                    <a:pt x="1854" y="1077"/>
                    <a:pt x="1854" y="951"/>
                  </a:cubicBezTo>
                  <a:cubicBezTo>
                    <a:pt x="1854" y="507"/>
                    <a:pt x="1553" y="0"/>
                    <a:pt x="9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1" name="Google Shape;1150;p35">
              <a:extLst>
                <a:ext uri="{FF2B5EF4-FFF2-40B4-BE49-F238E27FC236}">
                  <a16:creationId xmlns:a16="http://schemas.microsoft.com/office/drawing/2014/main" id="{6FD2AE07-236C-5747-B172-915BA4A89178}"/>
                </a:ext>
              </a:extLst>
            </p:cNvPr>
            <p:cNvSpPr/>
            <p:nvPr/>
          </p:nvSpPr>
          <p:spPr>
            <a:xfrm>
              <a:off x="2864337" y="2685873"/>
              <a:ext cx="92486" cy="120805"/>
            </a:xfrm>
            <a:custGeom>
              <a:avLst/>
              <a:gdLst/>
              <a:ahLst/>
              <a:cxnLst/>
              <a:rect l="l" t="t" r="r" b="b"/>
              <a:pathLst>
                <a:path w="1966" h="2568" extrusionOk="0">
                  <a:moveTo>
                    <a:pt x="967" y="413"/>
                  </a:moveTo>
                  <a:cubicBezTo>
                    <a:pt x="1300" y="413"/>
                    <a:pt x="1522" y="571"/>
                    <a:pt x="1522" y="856"/>
                  </a:cubicBezTo>
                  <a:lnTo>
                    <a:pt x="1522" y="872"/>
                  </a:lnTo>
                  <a:cubicBezTo>
                    <a:pt x="1522" y="1142"/>
                    <a:pt x="1300" y="1332"/>
                    <a:pt x="967" y="1332"/>
                  </a:cubicBezTo>
                  <a:lnTo>
                    <a:pt x="444" y="1332"/>
                  </a:lnTo>
                  <a:lnTo>
                    <a:pt x="444" y="413"/>
                  </a:lnTo>
                  <a:close/>
                  <a:moveTo>
                    <a:pt x="222" y="1"/>
                  </a:moveTo>
                  <a:cubicBezTo>
                    <a:pt x="96" y="1"/>
                    <a:pt x="1" y="96"/>
                    <a:pt x="1" y="223"/>
                  </a:cubicBezTo>
                  <a:lnTo>
                    <a:pt x="1" y="2346"/>
                  </a:lnTo>
                  <a:cubicBezTo>
                    <a:pt x="1" y="2472"/>
                    <a:pt x="96" y="2567"/>
                    <a:pt x="222" y="2567"/>
                  </a:cubicBezTo>
                  <a:cubicBezTo>
                    <a:pt x="349" y="2567"/>
                    <a:pt x="444" y="2472"/>
                    <a:pt x="444" y="2346"/>
                  </a:cubicBezTo>
                  <a:lnTo>
                    <a:pt x="444" y="1728"/>
                  </a:lnTo>
                  <a:lnTo>
                    <a:pt x="951" y="1728"/>
                  </a:lnTo>
                  <a:cubicBezTo>
                    <a:pt x="1506" y="1728"/>
                    <a:pt x="1965" y="1427"/>
                    <a:pt x="1965" y="856"/>
                  </a:cubicBezTo>
                  <a:cubicBezTo>
                    <a:pt x="1965" y="334"/>
                    <a:pt x="1601" y="1"/>
                    <a:pt x="9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2" name="Google Shape;1151;p35">
              <a:extLst>
                <a:ext uri="{FF2B5EF4-FFF2-40B4-BE49-F238E27FC236}">
                  <a16:creationId xmlns:a16="http://schemas.microsoft.com/office/drawing/2014/main" id="{72CCA6E9-BA82-3845-9132-70B9272D44CE}"/>
                </a:ext>
              </a:extLst>
            </p:cNvPr>
            <p:cNvSpPr/>
            <p:nvPr/>
          </p:nvSpPr>
          <p:spPr>
            <a:xfrm>
              <a:off x="2968677" y="2679946"/>
              <a:ext cx="20934" cy="126732"/>
            </a:xfrm>
            <a:custGeom>
              <a:avLst/>
              <a:gdLst/>
              <a:ahLst/>
              <a:cxnLst/>
              <a:rect l="l" t="t" r="r" b="b"/>
              <a:pathLst>
                <a:path w="445" h="2694" extrusionOk="0">
                  <a:moveTo>
                    <a:pt x="222" y="0"/>
                  </a:moveTo>
                  <a:cubicBezTo>
                    <a:pt x="96" y="0"/>
                    <a:pt x="1" y="95"/>
                    <a:pt x="1" y="222"/>
                  </a:cubicBezTo>
                  <a:lnTo>
                    <a:pt x="1" y="2472"/>
                  </a:lnTo>
                  <a:cubicBezTo>
                    <a:pt x="1" y="2598"/>
                    <a:pt x="96" y="2693"/>
                    <a:pt x="222" y="2693"/>
                  </a:cubicBezTo>
                  <a:cubicBezTo>
                    <a:pt x="349" y="2693"/>
                    <a:pt x="444" y="2598"/>
                    <a:pt x="444" y="2472"/>
                  </a:cubicBezTo>
                  <a:lnTo>
                    <a:pt x="444" y="222"/>
                  </a:lnTo>
                  <a:cubicBezTo>
                    <a:pt x="444" y="95"/>
                    <a:pt x="349" y="0"/>
                    <a:pt x="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3" name="Google Shape;1152;p35">
              <a:extLst>
                <a:ext uri="{FF2B5EF4-FFF2-40B4-BE49-F238E27FC236}">
                  <a16:creationId xmlns:a16="http://schemas.microsoft.com/office/drawing/2014/main" id="{720E94ED-BDA6-C44D-BA3B-272475278528}"/>
                </a:ext>
              </a:extLst>
            </p:cNvPr>
            <p:cNvSpPr/>
            <p:nvPr/>
          </p:nvSpPr>
          <p:spPr>
            <a:xfrm>
              <a:off x="3002218" y="2714193"/>
              <a:ext cx="82042" cy="93238"/>
            </a:xfrm>
            <a:custGeom>
              <a:avLst/>
              <a:gdLst/>
              <a:ahLst/>
              <a:cxnLst/>
              <a:rect l="l" t="t" r="r" b="b"/>
              <a:pathLst>
                <a:path w="1744" h="1982" extrusionOk="0">
                  <a:moveTo>
                    <a:pt x="872" y="1047"/>
                  </a:moveTo>
                  <a:cubicBezTo>
                    <a:pt x="1062" y="1047"/>
                    <a:pt x="1205" y="1078"/>
                    <a:pt x="1315" y="1126"/>
                  </a:cubicBezTo>
                  <a:lnTo>
                    <a:pt x="1315" y="1253"/>
                  </a:lnTo>
                  <a:cubicBezTo>
                    <a:pt x="1315" y="1506"/>
                    <a:pt x="1094" y="1664"/>
                    <a:pt x="809" y="1664"/>
                  </a:cubicBezTo>
                  <a:cubicBezTo>
                    <a:pt x="587" y="1664"/>
                    <a:pt x="428" y="1569"/>
                    <a:pt x="428" y="1379"/>
                  </a:cubicBezTo>
                  <a:lnTo>
                    <a:pt x="428" y="1363"/>
                  </a:lnTo>
                  <a:cubicBezTo>
                    <a:pt x="428" y="1173"/>
                    <a:pt x="603" y="1047"/>
                    <a:pt x="872" y="1047"/>
                  </a:cubicBezTo>
                  <a:close/>
                  <a:moveTo>
                    <a:pt x="888" y="1"/>
                  </a:moveTo>
                  <a:cubicBezTo>
                    <a:pt x="634" y="1"/>
                    <a:pt x="460" y="48"/>
                    <a:pt x="270" y="112"/>
                  </a:cubicBezTo>
                  <a:cubicBezTo>
                    <a:pt x="207" y="144"/>
                    <a:pt x="143" y="207"/>
                    <a:pt x="143" y="286"/>
                  </a:cubicBezTo>
                  <a:cubicBezTo>
                    <a:pt x="143" y="381"/>
                    <a:pt x="238" y="476"/>
                    <a:pt x="333" y="476"/>
                  </a:cubicBezTo>
                  <a:cubicBezTo>
                    <a:pt x="365" y="476"/>
                    <a:pt x="381" y="460"/>
                    <a:pt x="412" y="460"/>
                  </a:cubicBezTo>
                  <a:cubicBezTo>
                    <a:pt x="523" y="413"/>
                    <a:pt x="666" y="381"/>
                    <a:pt x="840" y="381"/>
                  </a:cubicBezTo>
                  <a:cubicBezTo>
                    <a:pt x="1141" y="381"/>
                    <a:pt x="1315" y="524"/>
                    <a:pt x="1315" y="793"/>
                  </a:cubicBezTo>
                  <a:lnTo>
                    <a:pt x="1315" y="841"/>
                  </a:lnTo>
                  <a:cubicBezTo>
                    <a:pt x="1157" y="793"/>
                    <a:pt x="1014" y="761"/>
                    <a:pt x="793" y="761"/>
                  </a:cubicBezTo>
                  <a:cubicBezTo>
                    <a:pt x="317" y="761"/>
                    <a:pt x="1" y="967"/>
                    <a:pt x="1" y="1395"/>
                  </a:cubicBezTo>
                  <a:cubicBezTo>
                    <a:pt x="1" y="1775"/>
                    <a:pt x="317" y="1981"/>
                    <a:pt x="682" y="1981"/>
                  </a:cubicBezTo>
                  <a:cubicBezTo>
                    <a:pt x="967" y="1981"/>
                    <a:pt x="1173" y="1870"/>
                    <a:pt x="1300" y="1712"/>
                  </a:cubicBezTo>
                  <a:lnTo>
                    <a:pt x="1300" y="1775"/>
                  </a:lnTo>
                  <a:cubicBezTo>
                    <a:pt x="1300" y="1886"/>
                    <a:pt x="1395" y="1965"/>
                    <a:pt x="1521" y="1965"/>
                  </a:cubicBezTo>
                  <a:cubicBezTo>
                    <a:pt x="1648" y="1965"/>
                    <a:pt x="1743" y="1870"/>
                    <a:pt x="1743" y="1759"/>
                  </a:cubicBezTo>
                  <a:lnTo>
                    <a:pt x="1743" y="809"/>
                  </a:lnTo>
                  <a:cubicBezTo>
                    <a:pt x="1743" y="555"/>
                    <a:pt x="1664" y="349"/>
                    <a:pt x="1521" y="207"/>
                  </a:cubicBezTo>
                  <a:cubicBezTo>
                    <a:pt x="1395" y="80"/>
                    <a:pt x="1173" y="1"/>
                    <a:pt x="8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4" name="Google Shape;1153;p35">
              <a:extLst>
                <a:ext uri="{FF2B5EF4-FFF2-40B4-BE49-F238E27FC236}">
                  <a16:creationId xmlns:a16="http://schemas.microsoft.com/office/drawing/2014/main" id="{E45678C3-35B6-E64E-BAB0-52BCB0E77876}"/>
                </a:ext>
              </a:extLst>
            </p:cNvPr>
            <p:cNvSpPr/>
            <p:nvPr/>
          </p:nvSpPr>
          <p:spPr>
            <a:xfrm>
              <a:off x="3090893" y="2689637"/>
              <a:ext cx="58944" cy="117794"/>
            </a:xfrm>
            <a:custGeom>
              <a:avLst/>
              <a:gdLst/>
              <a:ahLst/>
              <a:cxnLst/>
              <a:rect l="l" t="t" r="r" b="b"/>
              <a:pathLst>
                <a:path w="1253" h="2504" extrusionOk="0">
                  <a:moveTo>
                    <a:pt x="492" y="0"/>
                  </a:moveTo>
                  <a:cubicBezTo>
                    <a:pt x="365" y="0"/>
                    <a:pt x="270" y="95"/>
                    <a:pt x="270" y="222"/>
                  </a:cubicBezTo>
                  <a:lnTo>
                    <a:pt x="270" y="539"/>
                  </a:lnTo>
                  <a:lnTo>
                    <a:pt x="191" y="539"/>
                  </a:lnTo>
                  <a:cubicBezTo>
                    <a:pt x="96" y="539"/>
                    <a:pt x="1" y="634"/>
                    <a:pt x="1" y="729"/>
                  </a:cubicBezTo>
                  <a:cubicBezTo>
                    <a:pt x="1" y="840"/>
                    <a:pt x="96" y="919"/>
                    <a:pt x="191" y="919"/>
                  </a:cubicBezTo>
                  <a:lnTo>
                    <a:pt x="270" y="919"/>
                  </a:lnTo>
                  <a:lnTo>
                    <a:pt x="270" y="1933"/>
                  </a:lnTo>
                  <a:cubicBezTo>
                    <a:pt x="270" y="2361"/>
                    <a:pt x="508" y="2503"/>
                    <a:pt x="825" y="2503"/>
                  </a:cubicBezTo>
                  <a:cubicBezTo>
                    <a:pt x="936" y="2503"/>
                    <a:pt x="1031" y="2487"/>
                    <a:pt x="1126" y="2456"/>
                  </a:cubicBezTo>
                  <a:cubicBezTo>
                    <a:pt x="1189" y="2424"/>
                    <a:pt x="1237" y="2361"/>
                    <a:pt x="1237" y="2281"/>
                  </a:cubicBezTo>
                  <a:cubicBezTo>
                    <a:pt x="1237" y="2186"/>
                    <a:pt x="1157" y="2091"/>
                    <a:pt x="1062" y="2091"/>
                  </a:cubicBezTo>
                  <a:cubicBezTo>
                    <a:pt x="1046" y="2091"/>
                    <a:pt x="999" y="2107"/>
                    <a:pt x="951" y="2107"/>
                  </a:cubicBezTo>
                  <a:cubicBezTo>
                    <a:pt x="793" y="2107"/>
                    <a:pt x="714" y="2044"/>
                    <a:pt x="714" y="1870"/>
                  </a:cubicBezTo>
                  <a:lnTo>
                    <a:pt x="714" y="919"/>
                  </a:lnTo>
                  <a:lnTo>
                    <a:pt x="1062" y="919"/>
                  </a:lnTo>
                  <a:cubicBezTo>
                    <a:pt x="1157" y="919"/>
                    <a:pt x="1252" y="840"/>
                    <a:pt x="1252" y="729"/>
                  </a:cubicBezTo>
                  <a:cubicBezTo>
                    <a:pt x="1252" y="634"/>
                    <a:pt x="1157" y="539"/>
                    <a:pt x="1062" y="539"/>
                  </a:cubicBezTo>
                  <a:lnTo>
                    <a:pt x="714" y="539"/>
                  </a:lnTo>
                  <a:lnTo>
                    <a:pt x="714" y="222"/>
                  </a:lnTo>
                  <a:cubicBezTo>
                    <a:pt x="714" y="95"/>
                    <a:pt x="619" y="0"/>
                    <a:pt x="4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5" name="Google Shape;1154;p35">
              <a:extLst>
                <a:ext uri="{FF2B5EF4-FFF2-40B4-BE49-F238E27FC236}">
                  <a16:creationId xmlns:a16="http://schemas.microsoft.com/office/drawing/2014/main" id="{BDE4E2DF-820A-034B-ACCA-BA128960FEBD}"/>
                </a:ext>
              </a:extLst>
            </p:cNvPr>
            <p:cNvSpPr/>
            <p:nvPr/>
          </p:nvSpPr>
          <p:spPr>
            <a:xfrm>
              <a:off x="3153507" y="2679946"/>
              <a:ext cx="58192" cy="126732"/>
            </a:xfrm>
            <a:custGeom>
              <a:avLst/>
              <a:gdLst/>
              <a:ahLst/>
              <a:cxnLst/>
              <a:rect l="l" t="t" r="r" b="b"/>
              <a:pathLst>
                <a:path w="1237" h="2694" extrusionOk="0">
                  <a:moveTo>
                    <a:pt x="856" y="0"/>
                  </a:moveTo>
                  <a:cubicBezTo>
                    <a:pt x="666" y="0"/>
                    <a:pt x="523" y="48"/>
                    <a:pt x="412" y="143"/>
                  </a:cubicBezTo>
                  <a:cubicBezTo>
                    <a:pt x="317" y="254"/>
                    <a:pt x="270" y="412"/>
                    <a:pt x="270" y="618"/>
                  </a:cubicBezTo>
                  <a:lnTo>
                    <a:pt x="270" y="761"/>
                  </a:lnTo>
                  <a:lnTo>
                    <a:pt x="191" y="761"/>
                  </a:lnTo>
                  <a:cubicBezTo>
                    <a:pt x="80" y="761"/>
                    <a:pt x="1" y="840"/>
                    <a:pt x="1" y="951"/>
                  </a:cubicBezTo>
                  <a:cubicBezTo>
                    <a:pt x="1" y="1046"/>
                    <a:pt x="80" y="1125"/>
                    <a:pt x="191" y="1125"/>
                  </a:cubicBezTo>
                  <a:lnTo>
                    <a:pt x="270" y="1125"/>
                  </a:lnTo>
                  <a:lnTo>
                    <a:pt x="270" y="2472"/>
                  </a:lnTo>
                  <a:cubicBezTo>
                    <a:pt x="270" y="2598"/>
                    <a:pt x="365" y="2693"/>
                    <a:pt x="476" y="2693"/>
                  </a:cubicBezTo>
                  <a:cubicBezTo>
                    <a:pt x="603" y="2693"/>
                    <a:pt x="698" y="2598"/>
                    <a:pt x="698" y="2472"/>
                  </a:cubicBezTo>
                  <a:lnTo>
                    <a:pt x="698" y="1125"/>
                  </a:lnTo>
                  <a:lnTo>
                    <a:pt x="1046" y="1125"/>
                  </a:lnTo>
                  <a:cubicBezTo>
                    <a:pt x="1141" y="1125"/>
                    <a:pt x="1220" y="1046"/>
                    <a:pt x="1220" y="951"/>
                  </a:cubicBezTo>
                  <a:cubicBezTo>
                    <a:pt x="1220" y="840"/>
                    <a:pt x="1141" y="761"/>
                    <a:pt x="1046" y="761"/>
                  </a:cubicBezTo>
                  <a:lnTo>
                    <a:pt x="698" y="761"/>
                  </a:lnTo>
                  <a:lnTo>
                    <a:pt x="698" y="666"/>
                  </a:lnTo>
                  <a:cubicBezTo>
                    <a:pt x="698" y="460"/>
                    <a:pt x="777" y="365"/>
                    <a:pt x="951" y="365"/>
                  </a:cubicBezTo>
                  <a:cubicBezTo>
                    <a:pt x="983" y="365"/>
                    <a:pt x="1015" y="380"/>
                    <a:pt x="1046" y="380"/>
                  </a:cubicBezTo>
                  <a:cubicBezTo>
                    <a:pt x="1141" y="380"/>
                    <a:pt x="1236" y="301"/>
                    <a:pt x="1236" y="190"/>
                  </a:cubicBezTo>
                  <a:cubicBezTo>
                    <a:pt x="1236" y="95"/>
                    <a:pt x="1157" y="16"/>
                    <a:pt x="1078" y="16"/>
                  </a:cubicBezTo>
                  <a:cubicBezTo>
                    <a:pt x="1015" y="0"/>
                    <a:pt x="935" y="0"/>
                    <a:pt x="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6" name="Google Shape;1155;p35">
              <a:extLst>
                <a:ext uri="{FF2B5EF4-FFF2-40B4-BE49-F238E27FC236}">
                  <a16:creationId xmlns:a16="http://schemas.microsoft.com/office/drawing/2014/main" id="{EF5CFF40-E872-024D-9C26-E051E4608C35}"/>
                </a:ext>
              </a:extLst>
            </p:cNvPr>
            <p:cNvSpPr/>
            <p:nvPr/>
          </p:nvSpPr>
          <p:spPr>
            <a:xfrm>
              <a:off x="3210146" y="2713487"/>
              <a:ext cx="96955" cy="94697"/>
            </a:xfrm>
            <a:custGeom>
              <a:avLst/>
              <a:gdLst/>
              <a:ahLst/>
              <a:cxnLst/>
              <a:rect l="l" t="t" r="r" b="b"/>
              <a:pathLst>
                <a:path w="2061" h="2013" extrusionOk="0">
                  <a:moveTo>
                    <a:pt x="1030" y="380"/>
                  </a:moveTo>
                  <a:cubicBezTo>
                    <a:pt x="1379" y="380"/>
                    <a:pt x="1617" y="665"/>
                    <a:pt x="1617" y="998"/>
                  </a:cubicBezTo>
                  <a:lnTo>
                    <a:pt x="1617" y="1014"/>
                  </a:lnTo>
                  <a:cubicBezTo>
                    <a:pt x="1617" y="1347"/>
                    <a:pt x="1395" y="1616"/>
                    <a:pt x="1030" y="1616"/>
                  </a:cubicBezTo>
                  <a:cubicBezTo>
                    <a:pt x="698" y="1616"/>
                    <a:pt x="444" y="1347"/>
                    <a:pt x="444" y="998"/>
                  </a:cubicBezTo>
                  <a:cubicBezTo>
                    <a:pt x="444" y="665"/>
                    <a:pt x="682" y="380"/>
                    <a:pt x="1030" y="380"/>
                  </a:cubicBezTo>
                  <a:close/>
                  <a:moveTo>
                    <a:pt x="1030" y="0"/>
                  </a:moveTo>
                  <a:cubicBezTo>
                    <a:pt x="444" y="0"/>
                    <a:pt x="1" y="460"/>
                    <a:pt x="1" y="998"/>
                  </a:cubicBezTo>
                  <a:lnTo>
                    <a:pt x="1" y="1014"/>
                  </a:lnTo>
                  <a:cubicBezTo>
                    <a:pt x="1" y="1553"/>
                    <a:pt x="444" y="2012"/>
                    <a:pt x="1030" y="2012"/>
                  </a:cubicBezTo>
                  <a:cubicBezTo>
                    <a:pt x="1617" y="2012"/>
                    <a:pt x="2060" y="1553"/>
                    <a:pt x="2060" y="998"/>
                  </a:cubicBezTo>
                  <a:cubicBezTo>
                    <a:pt x="2060" y="444"/>
                    <a:pt x="1632" y="0"/>
                    <a:pt x="10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7" name="Google Shape;1156;p35">
              <a:extLst>
                <a:ext uri="{FF2B5EF4-FFF2-40B4-BE49-F238E27FC236}">
                  <a16:creationId xmlns:a16="http://schemas.microsoft.com/office/drawing/2014/main" id="{AA42092C-BC06-F24C-947B-9369EEBD596A}"/>
                </a:ext>
              </a:extLst>
            </p:cNvPr>
            <p:cNvSpPr/>
            <p:nvPr/>
          </p:nvSpPr>
          <p:spPr>
            <a:xfrm>
              <a:off x="3319708" y="2714193"/>
              <a:ext cx="53723" cy="92486"/>
            </a:xfrm>
            <a:custGeom>
              <a:avLst/>
              <a:gdLst/>
              <a:ahLst/>
              <a:cxnLst/>
              <a:rect l="l" t="t" r="r" b="b"/>
              <a:pathLst>
                <a:path w="1142" h="1966" extrusionOk="0">
                  <a:moveTo>
                    <a:pt x="222" y="1"/>
                  </a:moveTo>
                  <a:cubicBezTo>
                    <a:pt x="96" y="1"/>
                    <a:pt x="0" y="96"/>
                    <a:pt x="0" y="223"/>
                  </a:cubicBezTo>
                  <a:lnTo>
                    <a:pt x="0" y="1744"/>
                  </a:lnTo>
                  <a:cubicBezTo>
                    <a:pt x="0" y="1870"/>
                    <a:pt x="96" y="1965"/>
                    <a:pt x="222" y="1965"/>
                  </a:cubicBezTo>
                  <a:cubicBezTo>
                    <a:pt x="333" y="1965"/>
                    <a:pt x="444" y="1870"/>
                    <a:pt x="444" y="1744"/>
                  </a:cubicBezTo>
                  <a:lnTo>
                    <a:pt x="444" y="1173"/>
                  </a:lnTo>
                  <a:cubicBezTo>
                    <a:pt x="444" y="730"/>
                    <a:pt x="650" y="476"/>
                    <a:pt x="967" y="429"/>
                  </a:cubicBezTo>
                  <a:cubicBezTo>
                    <a:pt x="1062" y="413"/>
                    <a:pt x="1141" y="334"/>
                    <a:pt x="1141" y="223"/>
                  </a:cubicBezTo>
                  <a:cubicBezTo>
                    <a:pt x="1141" y="96"/>
                    <a:pt x="1062" y="1"/>
                    <a:pt x="919" y="1"/>
                  </a:cubicBezTo>
                  <a:cubicBezTo>
                    <a:pt x="729" y="1"/>
                    <a:pt x="539" y="175"/>
                    <a:pt x="444" y="429"/>
                  </a:cubicBezTo>
                  <a:lnTo>
                    <a:pt x="444" y="223"/>
                  </a:lnTo>
                  <a:cubicBezTo>
                    <a:pt x="444" y="96"/>
                    <a:pt x="333" y="1"/>
                    <a:pt x="2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8" name="Google Shape;1157;p35">
              <a:extLst>
                <a:ext uri="{FF2B5EF4-FFF2-40B4-BE49-F238E27FC236}">
                  <a16:creationId xmlns:a16="http://schemas.microsoft.com/office/drawing/2014/main" id="{0131E0F2-61CE-464A-9663-6BC33951D1F3}"/>
                </a:ext>
              </a:extLst>
            </p:cNvPr>
            <p:cNvSpPr/>
            <p:nvPr/>
          </p:nvSpPr>
          <p:spPr>
            <a:xfrm>
              <a:off x="3381569" y="2713487"/>
              <a:ext cx="137929" cy="93191"/>
            </a:xfrm>
            <a:custGeom>
              <a:avLst/>
              <a:gdLst/>
              <a:ahLst/>
              <a:cxnLst/>
              <a:rect l="l" t="t" r="r" b="b"/>
              <a:pathLst>
                <a:path w="2932" h="1981" extrusionOk="0">
                  <a:moveTo>
                    <a:pt x="1030"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111" y="1980"/>
                    <a:pt x="222" y="1980"/>
                  </a:cubicBezTo>
                  <a:cubicBezTo>
                    <a:pt x="349" y="1980"/>
                    <a:pt x="444" y="1885"/>
                    <a:pt x="444" y="1759"/>
                  </a:cubicBezTo>
                  <a:lnTo>
                    <a:pt x="444" y="871"/>
                  </a:lnTo>
                  <a:cubicBezTo>
                    <a:pt x="444" y="586"/>
                    <a:pt x="618" y="396"/>
                    <a:pt x="856" y="396"/>
                  </a:cubicBezTo>
                  <a:cubicBezTo>
                    <a:pt x="1109" y="396"/>
                    <a:pt x="1252" y="570"/>
                    <a:pt x="1252" y="871"/>
                  </a:cubicBezTo>
                  <a:lnTo>
                    <a:pt x="1252" y="1759"/>
                  </a:lnTo>
                  <a:cubicBezTo>
                    <a:pt x="1252" y="1885"/>
                    <a:pt x="1347" y="1980"/>
                    <a:pt x="1474" y="1980"/>
                  </a:cubicBezTo>
                  <a:cubicBezTo>
                    <a:pt x="1585" y="1980"/>
                    <a:pt x="1696" y="1885"/>
                    <a:pt x="1696" y="1759"/>
                  </a:cubicBezTo>
                  <a:lnTo>
                    <a:pt x="1696" y="871"/>
                  </a:lnTo>
                  <a:cubicBezTo>
                    <a:pt x="1696" y="570"/>
                    <a:pt x="1854" y="396"/>
                    <a:pt x="2107" y="396"/>
                  </a:cubicBezTo>
                  <a:cubicBezTo>
                    <a:pt x="2345" y="396"/>
                    <a:pt x="2488" y="570"/>
                    <a:pt x="2488" y="871"/>
                  </a:cubicBezTo>
                  <a:lnTo>
                    <a:pt x="2488" y="1759"/>
                  </a:lnTo>
                  <a:cubicBezTo>
                    <a:pt x="2488" y="1885"/>
                    <a:pt x="2583" y="1980"/>
                    <a:pt x="2709" y="1980"/>
                  </a:cubicBezTo>
                  <a:cubicBezTo>
                    <a:pt x="2836" y="1980"/>
                    <a:pt x="2931" y="1885"/>
                    <a:pt x="2931" y="1759"/>
                  </a:cubicBezTo>
                  <a:lnTo>
                    <a:pt x="2931" y="729"/>
                  </a:lnTo>
                  <a:cubicBezTo>
                    <a:pt x="2931" y="269"/>
                    <a:pt x="2678" y="0"/>
                    <a:pt x="2266" y="0"/>
                  </a:cubicBezTo>
                  <a:cubicBezTo>
                    <a:pt x="1965" y="0"/>
                    <a:pt x="1759" y="127"/>
                    <a:pt x="1616" y="333"/>
                  </a:cubicBezTo>
                  <a:cubicBezTo>
                    <a:pt x="1505" y="127"/>
                    <a:pt x="1315" y="0"/>
                    <a:pt x="10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9" name="Google Shape;1158;p35">
              <a:extLst>
                <a:ext uri="{FF2B5EF4-FFF2-40B4-BE49-F238E27FC236}">
                  <a16:creationId xmlns:a16="http://schemas.microsoft.com/office/drawing/2014/main" id="{E0B4F1FA-9AE4-0540-A689-A1F98FEE77BA}"/>
                </a:ext>
              </a:extLst>
            </p:cNvPr>
            <p:cNvSpPr/>
            <p:nvPr/>
          </p:nvSpPr>
          <p:spPr>
            <a:xfrm>
              <a:off x="3883136" y="2713487"/>
              <a:ext cx="14207" cy="14207"/>
            </a:xfrm>
            <a:custGeom>
              <a:avLst/>
              <a:gdLst/>
              <a:ahLst/>
              <a:cxnLst/>
              <a:rect l="l" t="t" r="r" b="b"/>
              <a:pathLst>
                <a:path w="302" h="302" extrusionOk="0">
                  <a:moveTo>
                    <a:pt x="0" y="0"/>
                  </a:moveTo>
                  <a:lnTo>
                    <a:pt x="0" y="301"/>
                  </a:lnTo>
                  <a:lnTo>
                    <a:pt x="301" y="301"/>
                  </a:lnTo>
                  <a:lnTo>
                    <a:pt x="3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0" name="Google Shape;1159;p35">
              <a:extLst>
                <a:ext uri="{FF2B5EF4-FFF2-40B4-BE49-F238E27FC236}">
                  <a16:creationId xmlns:a16="http://schemas.microsoft.com/office/drawing/2014/main" id="{3BC4C1DC-A9DF-6D4F-A8EA-1EA9C9DB019E}"/>
                </a:ext>
              </a:extLst>
            </p:cNvPr>
            <p:cNvSpPr/>
            <p:nvPr/>
          </p:nvSpPr>
          <p:spPr>
            <a:xfrm>
              <a:off x="3883136" y="2737338"/>
              <a:ext cx="14207" cy="68588"/>
            </a:xfrm>
            <a:custGeom>
              <a:avLst/>
              <a:gdLst/>
              <a:ahLst/>
              <a:cxnLst/>
              <a:rect l="l" t="t" r="r" b="b"/>
              <a:pathLst>
                <a:path w="302" h="1458" extrusionOk="0">
                  <a:moveTo>
                    <a:pt x="0" y="0"/>
                  </a:moveTo>
                  <a:lnTo>
                    <a:pt x="0" y="1458"/>
                  </a:lnTo>
                  <a:lnTo>
                    <a:pt x="301" y="1458"/>
                  </a:lnTo>
                  <a:lnTo>
                    <a:pt x="3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1" name="Google Shape;1160;p35">
              <a:extLst>
                <a:ext uri="{FF2B5EF4-FFF2-40B4-BE49-F238E27FC236}">
                  <a16:creationId xmlns:a16="http://schemas.microsoft.com/office/drawing/2014/main" id="{36F179EE-014E-BB40-995B-B415FA632474}"/>
                </a:ext>
              </a:extLst>
            </p:cNvPr>
            <p:cNvSpPr/>
            <p:nvPr/>
          </p:nvSpPr>
          <p:spPr>
            <a:xfrm>
              <a:off x="3907739" y="2737338"/>
              <a:ext cx="71599" cy="70093"/>
            </a:xfrm>
            <a:custGeom>
              <a:avLst/>
              <a:gdLst/>
              <a:ahLst/>
              <a:cxnLst/>
              <a:rect l="l" t="t" r="r" b="b"/>
              <a:pathLst>
                <a:path w="1522" h="1490" extrusionOk="0">
                  <a:moveTo>
                    <a:pt x="0" y="0"/>
                  </a:moveTo>
                  <a:lnTo>
                    <a:pt x="0" y="222"/>
                  </a:lnTo>
                  <a:lnTo>
                    <a:pt x="143" y="222"/>
                  </a:lnTo>
                  <a:lnTo>
                    <a:pt x="491" y="1267"/>
                  </a:lnTo>
                  <a:cubicBezTo>
                    <a:pt x="555" y="1426"/>
                    <a:pt x="650" y="1489"/>
                    <a:pt x="792" y="1489"/>
                  </a:cubicBezTo>
                  <a:cubicBezTo>
                    <a:pt x="903" y="1489"/>
                    <a:pt x="1030" y="1458"/>
                    <a:pt x="1109" y="1267"/>
                  </a:cubicBezTo>
                  <a:lnTo>
                    <a:pt x="1521" y="0"/>
                  </a:lnTo>
                  <a:lnTo>
                    <a:pt x="1236" y="0"/>
                  </a:lnTo>
                  <a:lnTo>
                    <a:pt x="872" y="1172"/>
                  </a:lnTo>
                  <a:cubicBezTo>
                    <a:pt x="856" y="1220"/>
                    <a:pt x="840" y="1252"/>
                    <a:pt x="792" y="1252"/>
                  </a:cubicBezTo>
                  <a:cubicBezTo>
                    <a:pt x="761" y="1252"/>
                    <a:pt x="745" y="1220"/>
                    <a:pt x="729" y="1172"/>
                  </a:cubicBezTo>
                  <a:lnTo>
                    <a:pt x="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2" name="Google Shape;1161;p35">
              <a:extLst>
                <a:ext uri="{FF2B5EF4-FFF2-40B4-BE49-F238E27FC236}">
                  <a16:creationId xmlns:a16="http://schemas.microsoft.com/office/drawing/2014/main" id="{4AD26737-2860-AF41-9B2A-8EBC138F9080}"/>
                </a:ext>
              </a:extLst>
            </p:cNvPr>
            <p:cNvSpPr/>
            <p:nvPr/>
          </p:nvSpPr>
          <p:spPr>
            <a:xfrm>
              <a:off x="3983007" y="2737338"/>
              <a:ext cx="62661" cy="70093"/>
            </a:xfrm>
            <a:custGeom>
              <a:avLst/>
              <a:gdLst/>
              <a:ahLst/>
              <a:cxnLst/>
              <a:rect l="l" t="t" r="r" b="b"/>
              <a:pathLst>
                <a:path w="1332" h="1490" extrusionOk="0">
                  <a:moveTo>
                    <a:pt x="666" y="254"/>
                  </a:moveTo>
                  <a:cubicBezTo>
                    <a:pt x="903" y="254"/>
                    <a:pt x="1046" y="428"/>
                    <a:pt x="1046" y="634"/>
                  </a:cubicBezTo>
                  <a:lnTo>
                    <a:pt x="1046" y="856"/>
                  </a:lnTo>
                  <a:cubicBezTo>
                    <a:pt x="1046" y="1077"/>
                    <a:pt x="903" y="1252"/>
                    <a:pt x="666" y="1252"/>
                  </a:cubicBezTo>
                  <a:cubicBezTo>
                    <a:pt x="428" y="1252"/>
                    <a:pt x="285" y="1077"/>
                    <a:pt x="285" y="856"/>
                  </a:cubicBezTo>
                  <a:lnTo>
                    <a:pt x="285" y="634"/>
                  </a:lnTo>
                  <a:cubicBezTo>
                    <a:pt x="285" y="428"/>
                    <a:pt x="428" y="254"/>
                    <a:pt x="666" y="254"/>
                  </a:cubicBezTo>
                  <a:close/>
                  <a:moveTo>
                    <a:pt x="666" y="0"/>
                  </a:moveTo>
                  <a:cubicBezTo>
                    <a:pt x="285" y="0"/>
                    <a:pt x="0" y="269"/>
                    <a:pt x="0" y="634"/>
                  </a:cubicBezTo>
                  <a:lnTo>
                    <a:pt x="0" y="856"/>
                  </a:lnTo>
                  <a:cubicBezTo>
                    <a:pt x="0" y="1236"/>
                    <a:pt x="285" y="1489"/>
                    <a:pt x="666" y="1489"/>
                  </a:cubicBezTo>
                  <a:cubicBezTo>
                    <a:pt x="1062" y="1489"/>
                    <a:pt x="1331" y="1236"/>
                    <a:pt x="1331" y="856"/>
                  </a:cubicBezTo>
                  <a:lnTo>
                    <a:pt x="1331" y="634"/>
                  </a:lnTo>
                  <a:cubicBezTo>
                    <a:pt x="1331" y="269"/>
                    <a:pt x="1062" y="0"/>
                    <a:pt x="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3" name="Google Shape;1162;p35">
              <a:extLst>
                <a:ext uri="{FF2B5EF4-FFF2-40B4-BE49-F238E27FC236}">
                  <a16:creationId xmlns:a16="http://schemas.microsoft.com/office/drawing/2014/main" id="{C749B49A-4B82-084B-AD42-66DCA158B356}"/>
                </a:ext>
              </a:extLst>
            </p:cNvPr>
            <p:cNvSpPr/>
            <p:nvPr/>
          </p:nvSpPr>
          <p:spPr>
            <a:xfrm>
              <a:off x="4102966" y="2736585"/>
              <a:ext cx="58944" cy="69341"/>
            </a:xfrm>
            <a:custGeom>
              <a:avLst/>
              <a:gdLst/>
              <a:ahLst/>
              <a:cxnLst/>
              <a:rect l="l" t="t" r="r" b="b"/>
              <a:pathLst>
                <a:path w="1253" h="1474" extrusionOk="0">
                  <a:moveTo>
                    <a:pt x="635" y="0"/>
                  </a:moveTo>
                  <a:cubicBezTo>
                    <a:pt x="239" y="0"/>
                    <a:pt x="1" y="254"/>
                    <a:pt x="1" y="650"/>
                  </a:cubicBezTo>
                  <a:lnTo>
                    <a:pt x="1" y="808"/>
                  </a:lnTo>
                  <a:cubicBezTo>
                    <a:pt x="1" y="1220"/>
                    <a:pt x="239" y="1474"/>
                    <a:pt x="635" y="1474"/>
                  </a:cubicBezTo>
                  <a:lnTo>
                    <a:pt x="761" y="1474"/>
                  </a:lnTo>
                  <a:lnTo>
                    <a:pt x="761" y="1220"/>
                  </a:lnTo>
                  <a:cubicBezTo>
                    <a:pt x="746" y="1220"/>
                    <a:pt x="650" y="1236"/>
                    <a:pt x="635" y="1236"/>
                  </a:cubicBezTo>
                  <a:cubicBezTo>
                    <a:pt x="429" y="1236"/>
                    <a:pt x="286" y="1062"/>
                    <a:pt x="286" y="808"/>
                  </a:cubicBezTo>
                  <a:lnTo>
                    <a:pt x="286" y="650"/>
                  </a:lnTo>
                  <a:cubicBezTo>
                    <a:pt x="286" y="412"/>
                    <a:pt x="429" y="238"/>
                    <a:pt x="635" y="238"/>
                  </a:cubicBezTo>
                  <a:cubicBezTo>
                    <a:pt x="746" y="238"/>
                    <a:pt x="888" y="254"/>
                    <a:pt x="936" y="254"/>
                  </a:cubicBezTo>
                  <a:lnTo>
                    <a:pt x="951" y="270"/>
                  </a:lnTo>
                  <a:lnTo>
                    <a:pt x="951" y="1474"/>
                  </a:lnTo>
                  <a:lnTo>
                    <a:pt x="1253" y="1474"/>
                  </a:lnTo>
                  <a:lnTo>
                    <a:pt x="1253" y="127"/>
                  </a:lnTo>
                  <a:cubicBezTo>
                    <a:pt x="1253" y="95"/>
                    <a:pt x="1253" y="79"/>
                    <a:pt x="1205" y="64"/>
                  </a:cubicBezTo>
                  <a:cubicBezTo>
                    <a:pt x="1047" y="32"/>
                    <a:pt x="809" y="0"/>
                    <a:pt x="6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4" name="Google Shape;1163;p35">
              <a:extLst>
                <a:ext uri="{FF2B5EF4-FFF2-40B4-BE49-F238E27FC236}">
                  <a16:creationId xmlns:a16="http://schemas.microsoft.com/office/drawing/2014/main" id="{25796E2E-402C-8641-B2E4-A45A676AD95D}"/>
                </a:ext>
              </a:extLst>
            </p:cNvPr>
            <p:cNvSpPr/>
            <p:nvPr/>
          </p:nvSpPr>
          <p:spPr>
            <a:xfrm>
              <a:off x="4176023" y="2713487"/>
              <a:ext cx="14207" cy="92439"/>
            </a:xfrm>
            <a:custGeom>
              <a:avLst/>
              <a:gdLst/>
              <a:ahLst/>
              <a:cxnLst/>
              <a:rect l="l" t="t" r="r" b="b"/>
              <a:pathLst>
                <a:path w="302" h="1965" extrusionOk="0">
                  <a:moveTo>
                    <a:pt x="1" y="0"/>
                  </a:moveTo>
                  <a:lnTo>
                    <a:pt x="1" y="1965"/>
                  </a:lnTo>
                  <a:lnTo>
                    <a:pt x="302" y="1965"/>
                  </a:lnTo>
                  <a:lnTo>
                    <a:pt x="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5" name="Google Shape;1164;p35">
              <a:extLst>
                <a:ext uri="{FF2B5EF4-FFF2-40B4-BE49-F238E27FC236}">
                  <a16:creationId xmlns:a16="http://schemas.microsoft.com/office/drawing/2014/main" id="{C0220009-7876-7E4A-A1AC-EC5274130076}"/>
                </a:ext>
              </a:extLst>
            </p:cNvPr>
            <p:cNvSpPr/>
            <p:nvPr/>
          </p:nvSpPr>
          <p:spPr>
            <a:xfrm>
              <a:off x="3808621" y="2713487"/>
              <a:ext cx="62614" cy="92439"/>
            </a:xfrm>
            <a:custGeom>
              <a:avLst/>
              <a:gdLst/>
              <a:ahLst/>
              <a:cxnLst/>
              <a:rect l="l" t="t" r="r" b="b"/>
              <a:pathLst>
                <a:path w="1331" h="1965" extrusionOk="0">
                  <a:moveTo>
                    <a:pt x="0" y="0"/>
                  </a:moveTo>
                  <a:lnTo>
                    <a:pt x="0" y="1965"/>
                  </a:lnTo>
                  <a:lnTo>
                    <a:pt x="317" y="1965"/>
                  </a:lnTo>
                  <a:lnTo>
                    <a:pt x="317" y="285"/>
                  </a:lnTo>
                  <a:lnTo>
                    <a:pt x="602" y="285"/>
                  </a:lnTo>
                  <a:cubicBezTo>
                    <a:pt x="887" y="285"/>
                    <a:pt x="1014" y="396"/>
                    <a:pt x="1014" y="602"/>
                  </a:cubicBezTo>
                  <a:cubicBezTo>
                    <a:pt x="1014" y="618"/>
                    <a:pt x="1014" y="618"/>
                    <a:pt x="1014" y="634"/>
                  </a:cubicBezTo>
                  <a:cubicBezTo>
                    <a:pt x="1014" y="824"/>
                    <a:pt x="903" y="951"/>
                    <a:pt x="602" y="951"/>
                  </a:cubicBezTo>
                  <a:lnTo>
                    <a:pt x="523" y="951"/>
                  </a:lnTo>
                  <a:cubicBezTo>
                    <a:pt x="523" y="1030"/>
                    <a:pt x="523" y="1172"/>
                    <a:pt x="523" y="1220"/>
                  </a:cubicBezTo>
                  <a:lnTo>
                    <a:pt x="602" y="1220"/>
                  </a:lnTo>
                  <a:cubicBezTo>
                    <a:pt x="1030" y="1220"/>
                    <a:pt x="1331" y="1062"/>
                    <a:pt x="1331" y="634"/>
                  </a:cubicBezTo>
                  <a:cubicBezTo>
                    <a:pt x="1331" y="618"/>
                    <a:pt x="1331" y="618"/>
                    <a:pt x="1331" y="602"/>
                  </a:cubicBezTo>
                  <a:cubicBezTo>
                    <a:pt x="1331" y="174"/>
                    <a:pt x="1014" y="0"/>
                    <a:pt x="5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6" name="Google Shape;1165;p35">
              <a:extLst>
                <a:ext uri="{FF2B5EF4-FFF2-40B4-BE49-F238E27FC236}">
                  <a16:creationId xmlns:a16="http://schemas.microsoft.com/office/drawing/2014/main" id="{5C0E5B23-B4E7-BB45-87B7-0288D1E955BE}"/>
                </a:ext>
              </a:extLst>
            </p:cNvPr>
            <p:cNvSpPr/>
            <p:nvPr/>
          </p:nvSpPr>
          <p:spPr>
            <a:xfrm>
              <a:off x="4056770" y="2723178"/>
              <a:ext cx="37305" cy="82748"/>
            </a:xfrm>
            <a:custGeom>
              <a:avLst/>
              <a:gdLst/>
              <a:ahLst/>
              <a:cxnLst/>
              <a:rect l="l" t="t" r="r" b="b"/>
              <a:pathLst>
                <a:path w="793" h="1759" extrusionOk="0">
                  <a:moveTo>
                    <a:pt x="302" y="0"/>
                  </a:moveTo>
                  <a:lnTo>
                    <a:pt x="1" y="32"/>
                  </a:lnTo>
                  <a:lnTo>
                    <a:pt x="1" y="1394"/>
                  </a:lnTo>
                  <a:cubicBezTo>
                    <a:pt x="1" y="1648"/>
                    <a:pt x="127" y="1759"/>
                    <a:pt x="413" y="1759"/>
                  </a:cubicBezTo>
                  <a:lnTo>
                    <a:pt x="793" y="1759"/>
                  </a:lnTo>
                  <a:lnTo>
                    <a:pt x="793" y="1521"/>
                  </a:lnTo>
                  <a:lnTo>
                    <a:pt x="508" y="1521"/>
                  </a:lnTo>
                  <a:cubicBezTo>
                    <a:pt x="397" y="1521"/>
                    <a:pt x="302" y="1521"/>
                    <a:pt x="302" y="1394"/>
                  </a:cubicBezTo>
                  <a:lnTo>
                    <a:pt x="302" y="539"/>
                  </a:lnTo>
                  <a:lnTo>
                    <a:pt x="793" y="539"/>
                  </a:lnTo>
                  <a:lnTo>
                    <a:pt x="793" y="301"/>
                  </a:lnTo>
                  <a:lnTo>
                    <a:pt x="302" y="301"/>
                  </a:lnTo>
                  <a:lnTo>
                    <a:pt x="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7" name="Google Shape;1166;p35">
              <a:extLst>
                <a:ext uri="{FF2B5EF4-FFF2-40B4-BE49-F238E27FC236}">
                  <a16:creationId xmlns:a16="http://schemas.microsoft.com/office/drawing/2014/main" id="{E8E52198-7224-5845-8182-D477A5CE02CF}"/>
                </a:ext>
              </a:extLst>
            </p:cNvPr>
            <p:cNvSpPr/>
            <p:nvPr/>
          </p:nvSpPr>
          <p:spPr>
            <a:xfrm>
              <a:off x="4196910" y="2793977"/>
              <a:ext cx="11949" cy="11949"/>
            </a:xfrm>
            <a:custGeom>
              <a:avLst/>
              <a:gdLst/>
              <a:ahLst/>
              <a:cxnLst/>
              <a:rect l="l" t="t" r="r" b="b"/>
              <a:pathLst>
                <a:path w="254" h="254" extrusionOk="0">
                  <a:moveTo>
                    <a:pt x="127" y="16"/>
                  </a:moveTo>
                  <a:cubicBezTo>
                    <a:pt x="174" y="16"/>
                    <a:pt x="222" y="63"/>
                    <a:pt x="222" y="127"/>
                  </a:cubicBezTo>
                  <a:cubicBezTo>
                    <a:pt x="222" y="190"/>
                    <a:pt x="174" y="238"/>
                    <a:pt x="127" y="238"/>
                  </a:cubicBezTo>
                  <a:cubicBezTo>
                    <a:pt x="63" y="238"/>
                    <a:pt x="16" y="190"/>
                    <a:pt x="16" y="127"/>
                  </a:cubicBezTo>
                  <a:cubicBezTo>
                    <a:pt x="16" y="63"/>
                    <a:pt x="63" y="16"/>
                    <a:pt x="127" y="16"/>
                  </a:cubicBezTo>
                  <a:close/>
                  <a:moveTo>
                    <a:pt x="127" y="0"/>
                  </a:moveTo>
                  <a:cubicBezTo>
                    <a:pt x="48" y="0"/>
                    <a:pt x="0" y="63"/>
                    <a:pt x="0" y="127"/>
                  </a:cubicBezTo>
                  <a:cubicBezTo>
                    <a:pt x="0" y="190"/>
                    <a:pt x="48" y="254"/>
                    <a:pt x="127" y="254"/>
                  </a:cubicBezTo>
                  <a:cubicBezTo>
                    <a:pt x="190" y="254"/>
                    <a:pt x="254" y="190"/>
                    <a:pt x="254" y="127"/>
                  </a:cubicBezTo>
                  <a:cubicBezTo>
                    <a:pt x="254" y="63"/>
                    <a:pt x="190" y="0"/>
                    <a:pt x="1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8" name="Google Shape;1167;p35">
              <a:extLst>
                <a:ext uri="{FF2B5EF4-FFF2-40B4-BE49-F238E27FC236}">
                  <a16:creationId xmlns:a16="http://schemas.microsoft.com/office/drawing/2014/main" id="{658571C3-5B49-8E47-80F8-18AFE05034C6}"/>
                </a:ext>
              </a:extLst>
            </p:cNvPr>
            <p:cNvSpPr/>
            <p:nvPr/>
          </p:nvSpPr>
          <p:spPr>
            <a:xfrm>
              <a:off x="4200626" y="2796941"/>
              <a:ext cx="4516" cy="6021"/>
            </a:xfrm>
            <a:custGeom>
              <a:avLst/>
              <a:gdLst/>
              <a:ahLst/>
              <a:cxnLst/>
              <a:rect l="l" t="t" r="r" b="b"/>
              <a:pathLst>
                <a:path w="96" h="128" extrusionOk="0">
                  <a:moveTo>
                    <a:pt x="0" y="0"/>
                  </a:moveTo>
                  <a:lnTo>
                    <a:pt x="0" y="127"/>
                  </a:lnTo>
                  <a:lnTo>
                    <a:pt x="16" y="127"/>
                  </a:lnTo>
                  <a:lnTo>
                    <a:pt x="16" y="80"/>
                  </a:lnTo>
                  <a:lnTo>
                    <a:pt x="48" y="80"/>
                  </a:lnTo>
                  <a:lnTo>
                    <a:pt x="80" y="127"/>
                  </a:lnTo>
                  <a:lnTo>
                    <a:pt x="95" y="127"/>
                  </a:lnTo>
                  <a:lnTo>
                    <a:pt x="64" y="80"/>
                  </a:lnTo>
                  <a:cubicBezTo>
                    <a:pt x="80" y="64"/>
                    <a:pt x="95" y="48"/>
                    <a:pt x="95" y="32"/>
                  </a:cubicBezTo>
                  <a:cubicBezTo>
                    <a:pt x="95" y="16"/>
                    <a:pt x="64" y="0"/>
                    <a:pt x="32" y="0"/>
                  </a:cubicBezTo>
                  <a:lnTo>
                    <a:pt x="32" y="0"/>
                  </a:lnTo>
                  <a:cubicBezTo>
                    <a:pt x="64" y="0"/>
                    <a:pt x="80" y="16"/>
                    <a:pt x="80" y="32"/>
                  </a:cubicBezTo>
                  <a:cubicBezTo>
                    <a:pt x="80" y="48"/>
                    <a:pt x="64" y="64"/>
                    <a:pt x="32" y="64"/>
                  </a:cubicBezTo>
                  <a:lnTo>
                    <a:pt x="16" y="64"/>
                  </a:lnTo>
                  <a:lnTo>
                    <a:pt x="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99" name="Google Shape;1168;p35">
              <a:extLst>
                <a:ext uri="{FF2B5EF4-FFF2-40B4-BE49-F238E27FC236}">
                  <a16:creationId xmlns:a16="http://schemas.microsoft.com/office/drawing/2014/main" id="{9762D8F0-28DF-3C45-8E23-1BB50F9CF7F7}"/>
                </a:ext>
              </a:extLst>
            </p:cNvPr>
            <p:cNvSpPr/>
            <p:nvPr/>
          </p:nvSpPr>
          <p:spPr>
            <a:xfrm>
              <a:off x="3709502" y="2757425"/>
              <a:ext cx="32836" cy="49253"/>
            </a:xfrm>
            <a:custGeom>
              <a:avLst/>
              <a:gdLst/>
              <a:ahLst/>
              <a:cxnLst/>
              <a:rect l="l" t="t" r="r" b="b"/>
              <a:pathLst>
                <a:path w="698" h="1047" extrusionOk="0">
                  <a:moveTo>
                    <a:pt x="333" y="365"/>
                  </a:moveTo>
                  <a:cubicBezTo>
                    <a:pt x="491" y="365"/>
                    <a:pt x="586" y="492"/>
                    <a:pt x="586" y="650"/>
                  </a:cubicBezTo>
                  <a:cubicBezTo>
                    <a:pt x="586" y="825"/>
                    <a:pt x="491" y="951"/>
                    <a:pt x="333" y="951"/>
                  </a:cubicBezTo>
                  <a:cubicBezTo>
                    <a:pt x="254" y="951"/>
                    <a:pt x="159" y="888"/>
                    <a:pt x="111" y="825"/>
                  </a:cubicBezTo>
                  <a:lnTo>
                    <a:pt x="111" y="492"/>
                  </a:lnTo>
                  <a:cubicBezTo>
                    <a:pt x="159" y="429"/>
                    <a:pt x="254" y="365"/>
                    <a:pt x="333" y="365"/>
                  </a:cubicBezTo>
                  <a:close/>
                  <a:moveTo>
                    <a:pt x="0" y="1"/>
                  </a:moveTo>
                  <a:lnTo>
                    <a:pt x="0" y="1031"/>
                  </a:lnTo>
                  <a:lnTo>
                    <a:pt x="111" y="1031"/>
                  </a:lnTo>
                  <a:lnTo>
                    <a:pt x="111" y="920"/>
                  </a:lnTo>
                  <a:cubicBezTo>
                    <a:pt x="174" y="999"/>
                    <a:pt x="269" y="1046"/>
                    <a:pt x="364" y="1046"/>
                  </a:cubicBezTo>
                  <a:cubicBezTo>
                    <a:pt x="570" y="1046"/>
                    <a:pt x="697" y="904"/>
                    <a:pt x="697" y="650"/>
                  </a:cubicBezTo>
                  <a:cubicBezTo>
                    <a:pt x="697" y="429"/>
                    <a:pt x="570" y="270"/>
                    <a:pt x="364" y="270"/>
                  </a:cubicBezTo>
                  <a:cubicBezTo>
                    <a:pt x="269" y="270"/>
                    <a:pt x="174" y="318"/>
                    <a:pt x="111" y="397"/>
                  </a:cubicBezTo>
                  <a:lnTo>
                    <a:pt x="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00" name="Google Shape;1169;p35">
              <a:extLst>
                <a:ext uri="{FF2B5EF4-FFF2-40B4-BE49-F238E27FC236}">
                  <a16:creationId xmlns:a16="http://schemas.microsoft.com/office/drawing/2014/main" id="{A9B27B43-1589-4B47-B69F-8D82BA70A2B3}"/>
                </a:ext>
              </a:extLst>
            </p:cNvPr>
            <p:cNvSpPr/>
            <p:nvPr/>
          </p:nvSpPr>
          <p:spPr>
            <a:xfrm>
              <a:off x="3746007" y="2770832"/>
              <a:ext cx="35047" cy="49253"/>
            </a:xfrm>
            <a:custGeom>
              <a:avLst/>
              <a:gdLst/>
              <a:ahLst/>
              <a:cxnLst/>
              <a:rect l="l" t="t" r="r" b="b"/>
              <a:pathLst>
                <a:path w="745" h="1047" extrusionOk="0">
                  <a:moveTo>
                    <a:pt x="0" y="1"/>
                  </a:moveTo>
                  <a:lnTo>
                    <a:pt x="317" y="746"/>
                  </a:lnTo>
                  <a:lnTo>
                    <a:pt x="270" y="856"/>
                  </a:lnTo>
                  <a:cubicBezTo>
                    <a:pt x="238" y="920"/>
                    <a:pt x="206" y="936"/>
                    <a:pt x="159" y="936"/>
                  </a:cubicBezTo>
                  <a:lnTo>
                    <a:pt x="95" y="936"/>
                  </a:lnTo>
                  <a:lnTo>
                    <a:pt x="64" y="1031"/>
                  </a:lnTo>
                  <a:cubicBezTo>
                    <a:pt x="95" y="1047"/>
                    <a:pt x="127" y="1047"/>
                    <a:pt x="159" y="1047"/>
                  </a:cubicBezTo>
                  <a:cubicBezTo>
                    <a:pt x="254" y="1047"/>
                    <a:pt x="333" y="999"/>
                    <a:pt x="381" y="888"/>
                  </a:cubicBezTo>
                  <a:lnTo>
                    <a:pt x="745" y="1"/>
                  </a:lnTo>
                  <a:lnTo>
                    <a:pt x="618" y="1"/>
                  </a:lnTo>
                  <a:lnTo>
                    <a:pt x="381" y="603"/>
                  </a:lnTo>
                  <a:lnTo>
                    <a:pt x="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Tree>
    <p:extLst>
      <p:ext uri="{BB962C8B-B14F-4D97-AF65-F5344CB8AC3E}">
        <p14:creationId xmlns:p14="http://schemas.microsoft.com/office/powerpoint/2010/main" val="9169073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323513" y="168543"/>
            <a:ext cx="8499300" cy="635400"/>
          </a:xfrm>
          <a:prstGeom prst="rect">
            <a:avLst/>
          </a:prstGeom>
          <a:noFill/>
          <a:ln>
            <a:noFill/>
          </a:ln>
        </p:spPr>
        <p:txBody>
          <a:bodyPr spcFirstLastPara="1" wrap="square" lIns="45725" tIns="45725" rIns="45725" bIns="45725" anchor="ctr" anchorCtr="0"/>
          <a:lstStyle>
            <a:lvl1pPr marR="0" lvl="0"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1pPr>
            <a:lvl2pPr marR="0" lvl="1"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2pPr>
            <a:lvl3pPr marR="0" lvl="2"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3pPr>
            <a:lvl4pPr marR="0" lvl="3"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4pPr>
            <a:lvl5pPr marR="0" lvl="4"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5pPr>
            <a:lvl6pPr marR="0" lvl="5"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6pPr>
            <a:lvl7pPr marR="0" lvl="6"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7pPr>
            <a:lvl8pPr marR="0" lvl="7"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8pPr>
            <a:lvl9pPr marR="0" lvl="8" algn="l" rtl="0">
              <a:lnSpc>
                <a:spcPct val="100000"/>
              </a:lnSpc>
              <a:spcBef>
                <a:spcPts val="0"/>
              </a:spcBef>
              <a:spcAft>
                <a:spcPts val="0"/>
              </a:spcAft>
              <a:buClr>
                <a:srgbClr val="101128"/>
              </a:buClr>
              <a:buSzPts val="3000"/>
              <a:buFont typeface="Proxima Nova"/>
              <a:buNone/>
              <a:defRPr sz="3000" b="1" i="0" u="none" strike="noStrike" cap="none">
                <a:solidFill>
                  <a:srgbClr val="101128"/>
                </a:solidFill>
                <a:latin typeface="Proxima Nova"/>
                <a:ea typeface="Proxima Nova"/>
                <a:cs typeface="Proxima Nova"/>
                <a:sym typeface="Proxima Nova"/>
              </a:defRPr>
            </a:lvl9pPr>
          </a:lstStyle>
          <a:p>
            <a:endParaRPr/>
          </a:p>
        </p:txBody>
      </p:sp>
      <p:sp>
        <p:nvSpPr>
          <p:cNvPr id="168" name="Google Shape;168;p14"/>
          <p:cNvSpPr txBox="1">
            <a:spLocks noGrp="1"/>
          </p:cNvSpPr>
          <p:nvPr>
            <p:ph type="body" idx="1"/>
          </p:nvPr>
        </p:nvSpPr>
        <p:spPr>
          <a:xfrm>
            <a:off x="323513" y="876963"/>
            <a:ext cx="8499300" cy="3394500"/>
          </a:xfrm>
          <a:prstGeom prst="rect">
            <a:avLst/>
          </a:prstGeom>
          <a:noFill/>
          <a:ln>
            <a:noFill/>
          </a:ln>
        </p:spPr>
        <p:txBody>
          <a:bodyPr spcFirstLastPara="1" wrap="square" lIns="45725" tIns="45725" rIns="45725" bIns="45725" anchor="t" anchorCtr="0"/>
          <a:lstStyle>
            <a:lvl1pPr marL="457200" marR="0" lvl="0" indent="-228600" algn="l" rtl="0">
              <a:lnSpc>
                <a:spcPct val="100000"/>
              </a:lnSpc>
              <a:spcBef>
                <a:spcPts val="400"/>
              </a:spcBef>
              <a:spcAft>
                <a:spcPts val="0"/>
              </a:spcAft>
              <a:buClr>
                <a:srgbClr val="73758F"/>
              </a:buClr>
              <a:buSzPts val="1800"/>
              <a:buFont typeface="Proxima Nova"/>
              <a:buNone/>
              <a:defRPr sz="1800" b="0" i="0" u="none" strike="noStrike" cap="none">
                <a:solidFill>
                  <a:srgbClr val="73758F"/>
                </a:solidFill>
                <a:latin typeface="Proxima Nova"/>
                <a:ea typeface="Proxima Nova"/>
                <a:cs typeface="Proxima Nova"/>
                <a:sym typeface="Proxima Nova"/>
              </a:defRPr>
            </a:lvl1pPr>
            <a:lvl2pPr marL="914400" marR="0" lvl="1"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2pPr>
            <a:lvl3pPr marL="1371600" marR="0" lvl="2"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3pPr>
            <a:lvl4pPr marL="1828800" marR="0" lvl="3"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4pPr>
            <a:lvl5pPr marL="2286000" marR="0" lvl="4"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5pPr>
            <a:lvl6pPr marL="2743200" marR="0" lvl="5"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6pPr>
            <a:lvl7pPr marL="3200400" marR="0" lvl="6"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7pPr>
            <a:lvl8pPr marL="3657600" marR="0" lvl="7"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8pPr>
            <a:lvl9pPr marL="4114800" marR="0" lvl="8" indent="-342900" algn="l" rtl="0">
              <a:lnSpc>
                <a:spcPct val="100000"/>
              </a:lnSpc>
              <a:spcBef>
                <a:spcPts val="400"/>
              </a:spcBef>
              <a:spcAft>
                <a:spcPts val="0"/>
              </a:spcAft>
              <a:buClr>
                <a:srgbClr val="73758F"/>
              </a:buClr>
              <a:buSzPts val="1800"/>
              <a:buFont typeface="Proxima Nova"/>
              <a:buChar char="•"/>
              <a:defRPr sz="1800" b="0" i="0" u="none" strike="noStrike" cap="none">
                <a:solidFill>
                  <a:srgbClr val="73758F"/>
                </a:solidFill>
                <a:latin typeface="Proxima Nova"/>
                <a:ea typeface="Proxima Nova"/>
                <a:cs typeface="Proxima Nova"/>
                <a:sym typeface="Proxima Nova"/>
              </a:defRPr>
            </a:lvl9pPr>
          </a:lstStyle>
          <a:p>
            <a:endParaRPr/>
          </a:p>
        </p:txBody>
      </p:sp>
      <p:sp>
        <p:nvSpPr>
          <p:cNvPr id="169" name="Google Shape;169;p14"/>
          <p:cNvSpPr txBox="1">
            <a:spLocks noGrp="1"/>
          </p:cNvSpPr>
          <p:nvPr>
            <p:ph type="sldNum" idx="12"/>
          </p:nvPr>
        </p:nvSpPr>
        <p:spPr>
          <a:xfrm>
            <a:off x="8829116" y="4760136"/>
            <a:ext cx="177600" cy="196200"/>
          </a:xfrm>
          <a:prstGeom prst="rect">
            <a:avLst/>
          </a:prstGeom>
          <a:noFill/>
          <a:ln>
            <a:noFill/>
          </a:ln>
        </p:spPr>
        <p:txBody>
          <a:bodyPr spcFirstLastPara="1" wrap="square" lIns="45725" tIns="45725" rIns="45725" bIns="45725" anchor="ctr" anchorCtr="0">
            <a:noAutofit/>
          </a:bodyPr>
          <a:lstStyle>
            <a:lvl1pPr marL="0" marR="0" lvl="0"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A3A4B5"/>
              </a:buClr>
              <a:buSzPts val="700"/>
              <a:buFont typeface="Proxima Nova"/>
              <a:buNone/>
              <a:defRPr sz="700" b="0" i="0" u="none" strike="noStrike" cap="none">
                <a:solidFill>
                  <a:srgbClr val="A3A4B5"/>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14"/>
          <p:cNvSpPr/>
          <p:nvPr/>
        </p:nvSpPr>
        <p:spPr>
          <a:xfrm>
            <a:off x="2737798" y="4793256"/>
            <a:ext cx="6201300" cy="234300"/>
          </a:xfrm>
          <a:prstGeom prst="rect">
            <a:avLst/>
          </a:prstGeom>
          <a:noFill/>
          <a:ln>
            <a:noFill/>
          </a:ln>
        </p:spPr>
        <p:txBody>
          <a:bodyPr spcFirstLastPara="1" wrap="square" lIns="45725" tIns="45725" rIns="45725" bIns="45725" anchor="t" anchorCtr="0">
            <a:noAutofit/>
          </a:bodyPr>
          <a:lstStyle/>
          <a:p>
            <a:pPr marL="0" marR="0" lvl="0" indent="0" algn="l" rtl="0">
              <a:lnSpc>
                <a:spcPct val="100000"/>
              </a:lnSpc>
              <a:spcBef>
                <a:spcPts val="0"/>
              </a:spcBef>
              <a:spcAft>
                <a:spcPts val="0"/>
              </a:spcAft>
              <a:buClr>
                <a:srgbClr val="FFFFFF"/>
              </a:buClr>
              <a:buSzPts val="500"/>
              <a:buFont typeface="Proxima Nova"/>
              <a:buNone/>
            </a:pPr>
            <a:r>
              <a:rPr lang="en" sz="500" b="0" i="0" u="none" strike="noStrike" cap="none">
                <a:solidFill>
                  <a:srgbClr val="999999"/>
                </a:solidFill>
                <a:latin typeface="Proxima Nova"/>
                <a:ea typeface="Proxima Nova"/>
                <a:cs typeface="Proxima Nova"/>
                <a:sym typeface="Proxima Nova"/>
              </a:rPr>
              <a:t>Unless otherwise indicated, these slides are © 2013-201</a:t>
            </a:r>
            <a:r>
              <a:rPr lang="en" sz="500">
                <a:solidFill>
                  <a:srgbClr val="999999"/>
                </a:solidFill>
                <a:latin typeface="Proxima Nova"/>
                <a:ea typeface="Proxima Nova"/>
                <a:cs typeface="Proxima Nova"/>
                <a:sym typeface="Proxima Nova"/>
              </a:rPr>
              <a:t>9</a:t>
            </a:r>
            <a:r>
              <a:rPr lang="en" sz="500" b="0" i="0" u="none" strike="noStrike" cap="none">
                <a:solidFill>
                  <a:srgbClr val="999999"/>
                </a:solidFill>
                <a:latin typeface="Proxima Nova"/>
                <a:ea typeface="Proxima Nova"/>
                <a:cs typeface="Proxima Nova"/>
                <a:sym typeface="Proxima Nova"/>
              </a:rPr>
              <a:t> Pivotal Software, Inc. and licensed under a Creative Commons Attribution-NonCommercial license: http://creativecommons.org/licenses/by-nc/3.0/</a:t>
            </a:r>
            <a:endParaRPr sz="500">
              <a:solidFill>
                <a:srgbClr val="999999"/>
              </a:solidFill>
            </a:endParaRPr>
          </a:p>
        </p:txBody>
      </p:sp>
      <p:grpSp>
        <p:nvGrpSpPr>
          <p:cNvPr id="7" name="Google Shape;1138;p35">
            <a:extLst>
              <a:ext uri="{FF2B5EF4-FFF2-40B4-BE49-F238E27FC236}">
                <a16:creationId xmlns:a16="http://schemas.microsoft.com/office/drawing/2014/main" id="{0C0E4C06-B08F-0C46-8F09-3AAF3F9D4357}"/>
              </a:ext>
            </a:extLst>
          </p:cNvPr>
          <p:cNvGrpSpPr/>
          <p:nvPr userDrawn="1"/>
        </p:nvGrpSpPr>
        <p:grpSpPr>
          <a:xfrm>
            <a:off x="318750" y="4683168"/>
            <a:ext cx="1993482" cy="254595"/>
            <a:chOff x="1844832" y="2600915"/>
            <a:chExt cx="2364027" cy="301919"/>
          </a:xfrm>
        </p:grpSpPr>
        <p:sp>
          <p:nvSpPr>
            <p:cNvPr id="8" name="Google Shape;1139;p35">
              <a:extLst>
                <a:ext uri="{FF2B5EF4-FFF2-40B4-BE49-F238E27FC236}">
                  <a16:creationId xmlns:a16="http://schemas.microsoft.com/office/drawing/2014/main" id="{73E18AC4-579D-7A4F-AB1E-6A3BB5D2C4B9}"/>
                </a:ext>
              </a:extLst>
            </p:cNvPr>
            <p:cNvSpPr/>
            <p:nvPr/>
          </p:nvSpPr>
          <p:spPr>
            <a:xfrm>
              <a:off x="1844832" y="2600915"/>
              <a:ext cx="1797635" cy="301919"/>
            </a:xfrm>
            <a:custGeom>
              <a:avLst/>
              <a:gdLst/>
              <a:ahLst/>
              <a:cxnLst/>
              <a:rect l="l" t="t" r="r" b="b"/>
              <a:pathLst>
                <a:path w="38213" h="6418" extrusionOk="0">
                  <a:moveTo>
                    <a:pt x="34996" y="239"/>
                  </a:moveTo>
                  <a:cubicBezTo>
                    <a:pt x="36644" y="239"/>
                    <a:pt x="37975" y="1569"/>
                    <a:pt x="37975" y="3217"/>
                  </a:cubicBezTo>
                  <a:cubicBezTo>
                    <a:pt x="37975" y="4849"/>
                    <a:pt x="36644" y="6179"/>
                    <a:pt x="34996" y="6179"/>
                  </a:cubicBezTo>
                  <a:lnTo>
                    <a:pt x="3216" y="6179"/>
                  </a:lnTo>
                  <a:cubicBezTo>
                    <a:pt x="1569" y="6179"/>
                    <a:pt x="238" y="4849"/>
                    <a:pt x="238" y="3217"/>
                  </a:cubicBezTo>
                  <a:cubicBezTo>
                    <a:pt x="238" y="1569"/>
                    <a:pt x="1569" y="239"/>
                    <a:pt x="3216" y="239"/>
                  </a:cubicBezTo>
                  <a:close/>
                  <a:moveTo>
                    <a:pt x="3216" y="1"/>
                  </a:moveTo>
                  <a:cubicBezTo>
                    <a:pt x="1442" y="1"/>
                    <a:pt x="0" y="1443"/>
                    <a:pt x="0" y="3217"/>
                  </a:cubicBezTo>
                  <a:cubicBezTo>
                    <a:pt x="0" y="4991"/>
                    <a:pt x="1442" y="6417"/>
                    <a:pt x="3216" y="6417"/>
                  </a:cubicBezTo>
                  <a:lnTo>
                    <a:pt x="34996" y="6417"/>
                  </a:lnTo>
                  <a:cubicBezTo>
                    <a:pt x="36771" y="6417"/>
                    <a:pt x="38212" y="4991"/>
                    <a:pt x="38212" y="3217"/>
                  </a:cubicBezTo>
                  <a:cubicBezTo>
                    <a:pt x="38212" y="1443"/>
                    <a:pt x="36771" y="1"/>
                    <a:pt x="34996"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35">
              <a:extLst>
                <a:ext uri="{FF2B5EF4-FFF2-40B4-BE49-F238E27FC236}">
                  <a16:creationId xmlns:a16="http://schemas.microsoft.com/office/drawing/2014/main" id="{32AA6ECD-74CA-AA42-8A61-2C8131FD6728}"/>
                </a:ext>
              </a:extLst>
            </p:cNvPr>
            <p:cNvSpPr/>
            <p:nvPr/>
          </p:nvSpPr>
          <p:spPr>
            <a:xfrm>
              <a:off x="1969259" y="2684415"/>
              <a:ext cx="92486" cy="123016"/>
            </a:xfrm>
            <a:custGeom>
              <a:avLst/>
              <a:gdLst/>
              <a:ahLst/>
              <a:cxnLst/>
              <a:rect l="l" t="t" r="r" b="b"/>
              <a:pathLst>
                <a:path w="1966" h="2615" extrusionOk="0">
                  <a:moveTo>
                    <a:pt x="951" y="0"/>
                  </a:moveTo>
                  <a:cubicBezTo>
                    <a:pt x="444" y="0"/>
                    <a:pt x="80" y="301"/>
                    <a:pt x="80" y="729"/>
                  </a:cubicBezTo>
                  <a:lnTo>
                    <a:pt x="80" y="745"/>
                  </a:lnTo>
                  <a:cubicBezTo>
                    <a:pt x="80" y="1204"/>
                    <a:pt x="397" y="1379"/>
                    <a:pt x="936" y="1505"/>
                  </a:cubicBezTo>
                  <a:cubicBezTo>
                    <a:pt x="1411" y="1616"/>
                    <a:pt x="1506" y="1711"/>
                    <a:pt x="1506" y="1886"/>
                  </a:cubicBezTo>
                  <a:lnTo>
                    <a:pt x="1506" y="1901"/>
                  </a:lnTo>
                  <a:cubicBezTo>
                    <a:pt x="1506" y="2091"/>
                    <a:pt x="1332" y="2218"/>
                    <a:pt x="1062" y="2218"/>
                  </a:cubicBezTo>
                  <a:cubicBezTo>
                    <a:pt x="777" y="2218"/>
                    <a:pt x="555" y="2123"/>
                    <a:pt x="349" y="1965"/>
                  </a:cubicBezTo>
                  <a:cubicBezTo>
                    <a:pt x="318" y="1933"/>
                    <a:pt x="270" y="1917"/>
                    <a:pt x="207" y="1917"/>
                  </a:cubicBezTo>
                  <a:cubicBezTo>
                    <a:pt x="96" y="1917"/>
                    <a:pt x="1" y="2012"/>
                    <a:pt x="1" y="2123"/>
                  </a:cubicBezTo>
                  <a:cubicBezTo>
                    <a:pt x="1" y="2202"/>
                    <a:pt x="33" y="2266"/>
                    <a:pt x="80" y="2297"/>
                  </a:cubicBezTo>
                  <a:cubicBezTo>
                    <a:pt x="365" y="2503"/>
                    <a:pt x="698" y="2614"/>
                    <a:pt x="1046" y="2614"/>
                  </a:cubicBezTo>
                  <a:cubicBezTo>
                    <a:pt x="1585" y="2614"/>
                    <a:pt x="1965" y="2329"/>
                    <a:pt x="1965" y="1854"/>
                  </a:cubicBezTo>
                  <a:cubicBezTo>
                    <a:pt x="1965" y="1426"/>
                    <a:pt x="1680" y="1236"/>
                    <a:pt x="1141" y="1109"/>
                  </a:cubicBezTo>
                  <a:cubicBezTo>
                    <a:pt x="650" y="982"/>
                    <a:pt x="539" y="903"/>
                    <a:pt x="539" y="697"/>
                  </a:cubicBezTo>
                  <a:cubicBezTo>
                    <a:pt x="539" y="523"/>
                    <a:pt x="682" y="396"/>
                    <a:pt x="951" y="396"/>
                  </a:cubicBezTo>
                  <a:cubicBezTo>
                    <a:pt x="1141" y="396"/>
                    <a:pt x="1332" y="460"/>
                    <a:pt x="1538" y="586"/>
                  </a:cubicBezTo>
                  <a:cubicBezTo>
                    <a:pt x="1569" y="602"/>
                    <a:pt x="1601" y="618"/>
                    <a:pt x="1648" y="618"/>
                  </a:cubicBezTo>
                  <a:cubicBezTo>
                    <a:pt x="1775" y="618"/>
                    <a:pt x="1870" y="523"/>
                    <a:pt x="1870" y="412"/>
                  </a:cubicBezTo>
                  <a:cubicBezTo>
                    <a:pt x="1870" y="317"/>
                    <a:pt x="1823" y="254"/>
                    <a:pt x="1759" y="238"/>
                  </a:cubicBezTo>
                  <a:cubicBezTo>
                    <a:pt x="1538" y="79"/>
                    <a:pt x="1268" y="0"/>
                    <a:pt x="951"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5">
              <a:extLst>
                <a:ext uri="{FF2B5EF4-FFF2-40B4-BE49-F238E27FC236}">
                  <a16:creationId xmlns:a16="http://schemas.microsoft.com/office/drawing/2014/main" id="{5317C36C-6E57-234E-8D0B-7FED64300FEE}"/>
                </a:ext>
              </a:extLst>
            </p:cNvPr>
            <p:cNvSpPr/>
            <p:nvPr/>
          </p:nvSpPr>
          <p:spPr>
            <a:xfrm>
              <a:off x="2075105" y="2713487"/>
              <a:ext cx="93944" cy="120758"/>
            </a:xfrm>
            <a:custGeom>
              <a:avLst/>
              <a:gdLst/>
              <a:ahLst/>
              <a:cxnLst/>
              <a:rect l="l" t="t" r="r" b="b"/>
              <a:pathLst>
                <a:path w="1997" h="2567" extrusionOk="0">
                  <a:moveTo>
                    <a:pt x="999" y="380"/>
                  </a:moveTo>
                  <a:cubicBezTo>
                    <a:pt x="1300" y="380"/>
                    <a:pt x="1553" y="634"/>
                    <a:pt x="1553" y="998"/>
                  </a:cubicBezTo>
                  <a:cubicBezTo>
                    <a:pt x="1553" y="1378"/>
                    <a:pt x="1300" y="1616"/>
                    <a:pt x="999" y="1616"/>
                  </a:cubicBezTo>
                  <a:cubicBezTo>
                    <a:pt x="698" y="1616"/>
                    <a:pt x="428" y="1378"/>
                    <a:pt x="428" y="998"/>
                  </a:cubicBezTo>
                  <a:cubicBezTo>
                    <a:pt x="428" y="634"/>
                    <a:pt x="698" y="380"/>
                    <a:pt x="999" y="380"/>
                  </a:cubicBezTo>
                  <a:close/>
                  <a:moveTo>
                    <a:pt x="1094" y="0"/>
                  </a:moveTo>
                  <a:cubicBezTo>
                    <a:pt x="793" y="0"/>
                    <a:pt x="587" y="159"/>
                    <a:pt x="444" y="364"/>
                  </a:cubicBezTo>
                  <a:lnTo>
                    <a:pt x="444" y="238"/>
                  </a:lnTo>
                  <a:cubicBezTo>
                    <a:pt x="444" y="111"/>
                    <a:pt x="349" y="16"/>
                    <a:pt x="222" y="16"/>
                  </a:cubicBezTo>
                  <a:cubicBezTo>
                    <a:pt x="96" y="16"/>
                    <a:pt x="0" y="111"/>
                    <a:pt x="0" y="238"/>
                  </a:cubicBezTo>
                  <a:lnTo>
                    <a:pt x="0" y="2345"/>
                  </a:lnTo>
                  <a:cubicBezTo>
                    <a:pt x="0" y="2472"/>
                    <a:pt x="96" y="2567"/>
                    <a:pt x="222" y="2567"/>
                  </a:cubicBezTo>
                  <a:cubicBezTo>
                    <a:pt x="349" y="2567"/>
                    <a:pt x="444" y="2472"/>
                    <a:pt x="444" y="2345"/>
                  </a:cubicBezTo>
                  <a:lnTo>
                    <a:pt x="444" y="1664"/>
                  </a:lnTo>
                  <a:cubicBezTo>
                    <a:pt x="587" y="1838"/>
                    <a:pt x="777" y="1996"/>
                    <a:pt x="1094" y="1996"/>
                  </a:cubicBezTo>
                  <a:cubicBezTo>
                    <a:pt x="1553" y="1996"/>
                    <a:pt x="1997" y="1648"/>
                    <a:pt x="1997" y="998"/>
                  </a:cubicBezTo>
                  <a:cubicBezTo>
                    <a:pt x="1997" y="349"/>
                    <a:pt x="1553" y="0"/>
                    <a:pt x="109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5">
              <a:extLst>
                <a:ext uri="{FF2B5EF4-FFF2-40B4-BE49-F238E27FC236}">
                  <a16:creationId xmlns:a16="http://schemas.microsoft.com/office/drawing/2014/main" id="{0AF2C574-D975-2048-86C6-DFF7AE22EEC2}"/>
                </a:ext>
              </a:extLst>
            </p:cNvPr>
            <p:cNvSpPr/>
            <p:nvPr/>
          </p:nvSpPr>
          <p:spPr>
            <a:xfrm>
              <a:off x="2181656" y="2714193"/>
              <a:ext cx="53723" cy="92486"/>
            </a:xfrm>
            <a:custGeom>
              <a:avLst/>
              <a:gdLst/>
              <a:ahLst/>
              <a:cxnLst/>
              <a:rect l="l" t="t" r="r" b="b"/>
              <a:pathLst>
                <a:path w="1142" h="1966" extrusionOk="0">
                  <a:moveTo>
                    <a:pt x="223" y="1"/>
                  </a:moveTo>
                  <a:cubicBezTo>
                    <a:pt x="96" y="1"/>
                    <a:pt x="1" y="96"/>
                    <a:pt x="1" y="223"/>
                  </a:cubicBezTo>
                  <a:lnTo>
                    <a:pt x="1" y="1744"/>
                  </a:lnTo>
                  <a:cubicBezTo>
                    <a:pt x="1" y="1870"/>
                    <a:pt x="96" y="1965"/>
                    <a:pt x="223" y="1965"/>
                  </a:cubicBezTo>
                  <a:cubicBezTo>
                    <a:pt x="349" y="1965"/>
                    <a:pt x="445" y="1870"/>
                    <a:pt x="445" y="1744"/>
                  </a:cubicBezTo>
                  <a:lnTo>
                    <a:pt x="445" y="1173"/>
                  </a:lnTo>
                  <a:cubicBezTo>
                    <a:pt x="445" y="730"/>
                    <a:pt x="666" y="476"/>
                    <a:pt x="967" y="429"/>
                  </a:cubicBezTo>
                  <a:cubicBezTo>
                    <a:pt x="1078" y="413"/>
                    <a:pt x="1142" y="334"/>
                    <a:pt x="1142" y="223"/>
                  </a:cubicBezTo>
                  <a:cubicBezTo>
                    <a:pt x="1142" y="96"/>
                    <a:pt x="1062" y="1"/>
                    <a:pt x="936" y="1"/>
                  </a:cubicBezTo>
                  <a:cubicBezTo>
                    <a:pt x="730" y="1"/>
                    <a:pt x="540" y="175"/>
                    <a:pt x="445" y="429"/>
                  </a:cubicBezTo>
                  <a:lnTo>
                    <a:pt x="445" y="223"/>
                  </a:lnTo>
                  <a:cubicBezTo>
                    <a:pt x="445" y="96"/>
                    <a:pt x="349" y="1"/>
                    <a:pt x="223"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5">
              <a:extLst>
                <a:ext uri="{FF2B5EF4-FFF2-40B4-BE49-F238E27FC236}">
                  <a16:creationId xmlns:a16="http://schemas.microsoft.com/office/drawing/2014/main" id="{54911FEB-C0A3-9241-8787-5FCCB6EDF56F}"/>
                </a:ext>
              </a:extLst>
            </p:cNvPr>
            <p:cNvSpPr/>
            <p:nvPr/>
          </p:nvSpPr>
          <p:spPr>
            <a:xfrm>
              <a:off x="2243517" y="2680699"/>
              <a:ext cx="23898" cy="21640"/>
            </a:xfrm>
            <a:custGeom>
              <a:avLst/>
              <a:gdLst/>
              <a:ahLst/>
              <a:cxnLst/>
              <a:rect l="l" t="t" r="r" b="b"/>
              <a:pathLst>
                <a:path w="508" h="460" extrusionOk="0">
                  <a:moveTo>
                    <a:pt x="254" y="0"/>
                  </a:moveTo>
                  <a:cubicBezTo>
                    <a:pt x="112" y="0"/>
                    <a:pt x="1" y="79"/>
                    <a:pt x="1" y="222"/>
                  </a:cubicBezTo>
                  <a:lnTo>
                    <a:pt x="1" y="238"/>
                  </a:lnTo>
                  <a:cubicBezTo>
                    <a:pt x="1" y="364"/>
                    <a:pt x="112" y="459"/>
                    <a:pt x="254" y="459"/>
                  </a:cubicBezTo>
                  <a:cubicBezTo>
                    <a:pt x="397" y="459"/>
                    <a:pt x="508" y="364"/>
                    <a:pt x="508" y="238"/>
                  </a:cubicBezTo>
                  <a:lnTo>
                    <a:pt x="508" y="222"/>
                  </a:lnTo>
                  <a:cubicBezTo>
                    <a:pt x="508" y="79"/>
                    <a:pt x="397" y="0"/>
                    <a:pt x="254"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5">
              <a:extLst>
                <a:ext uri="{FF2B5EF4-FFF2-40B4-BE49-F238E27FC236}">
                  <a16:creationId xmlns:a16="http://schemas.microsoft.com/office/drawing/2014/main" id="{DDD8E55F-0435-CE4D-9938-8118C5031E9E}"/>
                </a:ext>
              </a:extLst>
            </p:cNvPr>
            <p:cNvSpPr/>
            <p:nvPr/>
          </p:nvSpPr>
          <p:spPr>
            <a:xfrm>
              <a:off x="2245022" y="2714193"/>
              <a:ext cx="20934" cy="92486"/>
            </a:xfrm>
            <a:custGeom>
              <a:avLst/>
              <a:gdLst/>
              <a:ahLst/>
              <a:cxnLst/>
              <a:rect l="l" t="t" r="r" b="b"/>
              <a:pathLst>
                <a:path w="445" h="1966" extrusionOk="0">
                  <a:moveTo>
                    <a:pt x="222" y="1"/>
                  </a:moveTo>
                  <a:cubicBezTo>
                    <a:pt x="96" y="1"/>
                    <a:pt x="1" y="96"/>
                    <a:pt x="1" y="223"/>
                  </a:cubicBezTo>
                  <a:lnTo>
                    <a:pt x="1" y="1744"/>
                  </a:lnTo>
                  <a:cubicBezTo>
                    <a:pt x="1" y="1870"/>
                    <a:pt x="96" y="1965"/>
                    <a:pt x="222" y="1965"/>
                  </a:cubicBezTo>
                  <a:cubicBezTo>
                    <a:pt x="349" y="1965"/>
                    <a:pt x="444" y="1870"/>
                    <a:pt x="444" y="1744"/>
                  </a:cubicBezTo>
                  <a:lnTo>
                    <a:pt x="444" y="223"/>
                  </a:lnTo>
                  <a:cubicBezTo>
                    <a:pt x="444" y="96"/>
                    <a:pt x="349"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5">
              <a:extLst>
                <a:ext uri="{FF2B5EF4-FFF2-40B4-BE49-F238E27FC236}">
                  <a16:creationId xmlns:a16="http://schemas.microsoft.com/office/drawing/2014/main" id="{A7E3DA7F-4DD3-F043-A1DA-59A08DF98D3B}"/>
                </a:ext>
              </a:extLst>
            </p:cNvPr>
            <p:cNvSpPr/>
            <p:nvPr/>
          </p:nvSpPr>
          <p:spPr>
            <a:xfrm>
              <a:off x="2284538" y="2713487"/>
              <a:ext cx="81289" cy="93191"/>
            </a:xfrm>
            <a:custGeom>
              <a:avLst/>
              <a:gdLst/>
              <a:ahLst/>
              <a:cxnLst/>
              <a:rect l="l" t="t" r="r" b="b"/>
              <a:pathLst>
                <a:path w="1728" h="1981" extrusionOk="0">
                  <a:moveTo>
                    <a:pt x="1046"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2" y="396"/>
                  </a:cubicBezTo>
                  <a:cubicBezTo>
                    <a:pt x="1141" y="396"/>
                    <a:pt x="1283" y="570"/>
                    <a:pt x="1283" y="871"/>
                  </a:cubicBezTo>
                  <a:lnTo>
                    <a:pt x="1283" y="1759"/>
                  </a:lnTo>
                  <a:cubicBezTo>
                    <a:pt x="1283" y="1885"/>
                    <a:pt x="1379" y="1980"/>
                    <a:pt x="1505" y="1980"/>
                  </a:cubicBezTo>
                  <a:cubicBezTo>
                    <a:pt x="1632" y="1980"/>
                    <a:pt x="1727" y="1885"/>
                    <a:pt x="1727" y="1759"/>
                  </a:cubicBezTo>
                  <a:lnTo>
                    <a:pt x="1727" y="729"/>
                  </a:lnTo>
                  <a:cubicBezTo>
                    <a:pt x="1727" y="285"/>
                    <a:pt x="1474"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5">
              <a:extLst>
                <a:ext uri="{FF2B5EF4-FFF2-40B4-BE49-F238E27FC236}">
                  <a16:creationId xmlns:a16="http://schemas.microsoft.com/office/drawing/2014/main" id="{21E88F43-5F99-BD45-915F-969B0C9A0896}"/>
                </a:ext>
              </a:extLst>
            </p:cNvPr>
            <p:cNvSpPr/>
            <p:nvPr/>
          </p:nvSpPr>
          <p:spPr>
            <a:xfrm>
              <a:off x="2377682" y="2713487"/>
              <a:ext cx="93944" cy="120005"/>
            </a:xfrm>
            <a:custGeom>
              <a:avLst/>
              <a:gdLst/>
              <a:ahLst/>
              <a:cxnLst/>
              <a:rect l="l" t="t" r="r" b="b"/>
              <a:pathLst>
                <a:path w="1997" h="2551" extrusionOk="0">
                  <a:moveTo>
                    <a:pt x="983" y="364"/>
                  </a:moveTo>
                  <a:cubicBezTo>
                    <a:pt x="1300" y="364"/>
                    <a:pt x="1553" y="586"/>
                    <a:pt x="1553" y="903"/>
                  </a:cubicBezTo>
                  <a:cubicBezTo>
                    <a:pt x="1553" y="1220"/>
                    <a:pt x="1300" y="1442"/>
                    <a:pt x="983" y="1442"/>
                  </a:cubicBezTo>
                  <a:cubicBezTo>
                    <a:pt x="682" y="1442"/>
                    <a:pt x="444" y="1220"/>
                    <a:pt x="444" y="903"/>
                  </a:cubicBezTo>
                  <a:cubicBezTo>
                    <a:pt x="444" y="586"/>
                    <a:pt x="682" y="364"/>
                    <a:pt x="983" y="364"/>
                  </a:cubicBezTo>
                  <a:close/>
                  <a:moveTo>
                    <a:pt x="872" y="0"/>
                  </a:moveTo>
                  <a:cubicBezTo>
                    <a:pt x="428" y="0"/>
                    <a:pt x="1" y="333"/>
                    <a:pt x="1" y="903"/>
                  </a:cubicBezTo>
                  <a:cubicBezTo>
                    <a:pt x="1" y="1473"/>
                    <a:pt x="428" y="1806"/>
                    <a:pt x="872" y="1806"/>
                  </a:cubicBezTo>
                  <a:cubicBezTo>
                    <a:pt x="1189" y="1806"/>
                    <a:pt x="1395" y="1664"/>
                    <a:pt x="1553" y="1458"/>
                  </a:cubicBezTo>
                  <a:lnTo>
                    <a:pt x="1553" y="1600"/>
                  </a:lnTo>
                  <a:cubicBezTo>
                    <a:pt x="1553" y="1996"/>
                    <a:pt x="1331" y="2202"/>
                    <a:pt x="935" y="2202"/>
                  </a:cubicBezTo>
                  <a:cubicBezTo>
                    <a:pt x="713" y="2202"/>
                    <a:pt x="523" y="2139"/>
                    <a:pt x="349" y="2044"/>
                  </a:cubicBezTo>
                  <a:cubicBezTo>
                    <a:pt x="333" y="2028"/>
                    <a:pt x="302" y="2028"/>
                    <a:pt x="270" y="2028"/>
                  </a:cubicBezTo>
                  <a:cubicBezTo>
                    <a:pt x="175" y="2028"/>
                    <a:pt x="80" y="2107"/>
                    <a:pt x="80" y="2202"/>
                  </a:cubicBezTo>
                  <a:cubicBezTo>
                    <a:pt x="80" y="2297"/>
                    <a:pt x="127" y="2361"/>
                    <a:pt x="206" y="2376"/>
                  </a:cubicBezTo>
                  <a:cubicBezTo>
                    <a:pt x="444" y="2503"/>
                    <a:pt x="682" y="2551"/>
                    <a:pt x="951" y="2551"/>
                  </a:cubicBezTo>
                  <a:cubicBezTo>
                    <a:pt x="1300" y="2551"/>
                    <a:pt x="1569" y="2472"/>
                    <a:pt x="1743" y="2297"/>
                  </a:cubicBezTo>
                  <a:cubicBezTo>
                    <a:pt x="1902" y="2139"/>
                    <a:pt x="1997" y="1901"/>
                    <a:pt x="1997" y="1569"/>
                  </a:cubicBezTo>
                  <a:lnTo>
                    <a:pt x="1997" y="238"/>
                  </a:lnTo>
                  <a:cubicBezTo>
                    <a:pt x="1997" y="111"/>
                    <a:pt x="1886" y="16"/>
                    <a:pt x="1759" y="16"/>
                  </a:cubicBezTo>
                  <a:cubicBezTo>
                    <a:pt x="1648" y="16"/>
                    <a:pt x="1553" y="111"/>
                    <a:pt x="1553" y="238"/>
                  </a:cubicBezTo>
                  <a:lnTo>
                    <a:pt x="1553" y="333"/>
                  </a:lnTo>
                  <a:cubicBezTo>
                    <a:pt x="1395" y="143"/>
                    <a:pt x="1205" y="0"/>
                    <a:pt x="87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5">
              <a:extLst>
                <a:ext uri="{FF2B5EF4-FFF2-40B4-BE49-F238E27FC236}">
                  <a16:creationId xmlns:a16="http://schemas.microsoft.com/office/drawing/2014/main" id="{E1642D1C-002A-024E-A707-6E6BEADB03BB}"/>
                </a:ext>
              </a:extLst>
            </p:cNvPr>
            <p:cNvSpPr/>
            <p:nvPr/>
          </p:nvSpPr>
          <p:spPr>
            <a:xfrm>
              <a:off x="2485739" y="2683662"/>
              <a:ext cx="126027" cy="124521"/>
            </a:xfrm>
            <a:custGeom>
              <a:avLst/>
              <a:gdLst/>
              <a:ahLst/>
              <a:cxnLst/>
              <a:rect l="l" t="t" r="r" b="b"/>
              <a:pathLst>
                <a:path w="2679" h="2647" extrusionOk="0">
                  <a:moveTo>
                    <a:pt x="1331" y="412"/>
                  </a:moveTo>
                  <a:cubicBezTo>
                    <a:pt x="1838" y="412"/>
                    <a:pt x="2203" y="824"/>
                    <a:pt x="2203" y="1315"/>
                  </a:cubicBezTo>
                  <a:lnTo>
                    <a:pt x="2203" y="1331"/>
                  </a:lnTo>
                  <a:cubicBezTo>
                    <a:pt x="2203" y="1822"/>
                    <a:pt x="1854" y="2234"/>
                    <a:pt x="1347" y="2234"/>
                  </a:cubicBezTo>
                  <a:cubicBezTo>
                    <a:pt x="840" y="2234"/>
                    <a:pt x="476" y="1822"/>
                    <a:pt x="476" y="1315"/>
                  </a:cubicBezTo>
                  <a:cubicBezTo>
                    <a:pt x="476" y="824"/>
                    <a:pt x="825" y="412"/>
                    <a:pt x="1331" y="412"/>
                  </a:cubicBezTo>
                  <a:close/>
                  <a:moveTo>
                    <a:pt x="1347" y="0"/>
                  </a:moveTo>
                  <a:cubicBezTo>
                    <a:pt x="555" y="0"/>
                    <a:pt x="1" y="602"/>
                    <a:pt x="1" y="1315"/>
                  </a:cubicBezTo>
                  <a:lnTo>
                    <a:pt x="1" y="1331"/>
                  </a:lnTo>
                  <a:cubicBezTo>
                    <a:pt x="1" y="2044"/>
                    <a:pt x="555" y="2646"/>
                    <a:pt x="1331" y="2646"/>
                  </a:cubicBezTo>
                  <a:cubicBezTo>
                    <a:pt x="2124" y="2646"/>
                    <a:pt x="2678" y="2044"/>
                    <a:pt x="2678" y="1315"/>
                  </a:cubicBezTo>
                  <a:cubicBezTo>
                    <a:pt x="2678" y="602"/>
                    <a:pt x="2124" y="0"/>
                    <a:pt x="134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5">
              <a:extLst>
                <a:ext uri="{FF2B5EF4-FFF2-40B4-BE49-F238E27FC236}">
                  <a16:creationId xmlns:a16="http://schemas.microsoft.com/office/drawing/2014/main" id="{0C30EDE6-9DC6-E246-9595-0E0E7F91D123}"/>
                </a:ext>
              </a:extLst>
            </p:cNvPr>
            <p:cNvSpPr/>
            <p:nvPr/>
          </p:nvSpPr>
          <p:spPr>
            <a:xfrm>
              <a:off x="2625878" y="2713487"/>
              <a:ext cx="81242" cy="93191"/>
            </a:xfrm>
            <a:custGeom>
              <a:avLst/>
              <a:gdLst/>
              <a:ahLst/>
              <a:cxnLst/>
              <a:rect l="l" t="t" r="r" b="b"/>
              <a:pathLst>
                <a:path w="1727" h="1981" extrusionOk="0">
                  <a:moveTo>
                    <a:pt x="1046" y="0"/>
                  </a:moveTo>
                  <a:cubicBezTo>
                    <a:pt x="745" y="0"/>
                    <a:pt x="570" y="159"/>
                    <a:pt x="444" y="333"/>
                  </a:cubicBezTo>
                  <a:lnTo>
                    <a:pt x="444" y="238"/>
                  </a:lnTo>
                  <a:cubicBezTo>
                    <a:pt x="444" y="111"/>
                    <a:pt x="349" y="16"/>
                    <a:pt x="222" y="16"/>
                  </a:cubicBezTo>
                  <a:cubicBezTo>
                    <a:pt x="95" y="16"/>
                    <a:pt x="0" y="111"/>
                    <a:pt x="0" y="238"/>
                  </a:cubicBezTo>
                  <a:lnTo>
                    <a:pt x="0" y="1759"/>
                  </a:lnTo>
                  <a:cubicBezTo>
                    <a:pt x="0" y="1885"/>
                    <a:pt x="95" y="1980"/>
                    <a:pt x="222" y="1980"/>
                  </a:cubicBezTo>
                  <a:cubicBezTo>
                    <a:pt x="349" y="1980"/>
                    <a:pt x="444" y="1885"/>
                    <a:pt x="444" y="1759"/>
                  </a:cubicBezTo>
                  <a:lnTo>
                    <a:pt x="444" y="871"/>
                  </a:lnTo>
                  <a:cubicBezTo>
                    <a:pt x="444" y="586"/>
                    <a:pt x="618" y="396"/>
                    <a:pt x="871" y="396"/>
                  </a:cubicBezTo>
                  <a:cubicBezTo>
                    <a:pt x="1141" y="396"/>
                    <a:pt x="1283" y="570"/>
                    <a:pt x="1283" y="871"/>
                  </a:cubicBezTo>
                  <a:lnTo>
                    <a:pt x="1283" y="1759"/>
                  </a:lnTo>
                  <a:cubicBezTo>
                    <a:pt x="1283" y="1885"/>
                    <a:pt x="1394" y="1980"/>
                    <a:pt x="1505" y="1980"/>
                  </a:cubicBezTo>
                  <a:cubicBezTo>
                    <a:pt x="1632" y="1980"/>
                    <a:pt x="1727" y="1885"/>
                    <a:pt x="1727" y="1759"/>
                  </a:cubicBezTo>
                  <a:lnTo>
                    <a:pt x="1727" y="729"/>
                  </a:lnTo>
                  <a:cubicBezTo>
                    <a:pt x="1727" y="285"/>
                    <a:pt x="1473" y="0"/>
                    <a:pt x="104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5">
              <a:extLst>
                <a:ext uri="{FF2B5EF4-FFF2-40B4-BE49-F238E27FC236}">
                  <a16:creationId xmlns:a16="http://schemas.microsoft.com/office/drawing/2014/main" id="{B4BECD60-69F2-944C-B2C7-F6AF0934E28B}"/>
                </a:ext>
              </a:extLst>
            </p:cNvPr>
            <p:cNvSpPr/>
            <p:nvPr/>
          </p:nvSpPr>
          <p:spPr>
            <a:xfrm>
              <a:off x="2719022" y="2713487"/>
              <a:ext cx="87217" cy="94697"/>
            </a:xfrm>
            <a:custGeom>
              <a:avLst/>
              <a:gdLst/>
              <a:ahLst/>
              <a:cxnLst/>
              <a:rect l="l" t="t" r="r" b="b"/>
              <a:pathLst>
                <a:path w="1854" h="2013" extrusionOk="0">
                  <a:moveTo>
                    <a:pt x="935" y="364"/>
                  </a:moveTo>
                  <a:cubicBezTo>
                    <a:pt x="1220" y="364"/>
                    <a:pt x="1395" y="586"/>
                    <a:pt x="1426" y="871"/>
                  </a:cubicBezTo>
                  <a:lnTo>
                    <a:pt x="428" y="871"/>
                  </a:lnTo>
                  <a:cubicBezTo>
                    <a:pt x="476" y="570"/>
                    <a:pt x="666" y="364"/>
                    <a:pt x="935" y="364"/>
                  </a:cubicBezTo>
                  <a:close/>
                  <a:moveTo>
                    <a:pt x="935" y="0"/>
                  </a:moveTo>
                  <a:cubicBezTo>
                    <a:pt x="381" y="0"/>
                    <a:pt x="0" y="444"/>
                    <a:pt x="0" y="998"/>
                  </a:cubicBezTo>
                  <a:lnTo>
                    <a:pt x="0" y="1014"/>
                  </a:lnTo>
                  <a:cubicBezTo>
                    <a:pt x="0" y="1600"/>
                    <a:pt x="428" y="2012"/>
                    <a:pt x="983" y="2012"/>
                  </a:cubicBezTo>
                  <a:cubicBezTo>
                    <a:pt x="1284" y="2012"/>
                    <a:pt x="1505" y="1917"/>
                    <a:pt x="1680" y="1759"/>
                  </a:cubicBezTo>
                  <a:cubicBezTo>
                    <a:pt x="1711" y="1727"/>
                    <a:pt x="1727" y="1679"/>
                    <a:pt x="1727" y="1616"/>
                  </a:cubicBezTo>
                  <a:cubicBezTo>
                    <a:pt x="1727" y="1521"/>
                    <a:pt x="1664" y="1442"/>
                    <a:pt x="1553" y="1442"/>
                  </a:cubicBezTo>
                  <a:cubicBezTo>
                    <a:pt x="1505" y="1442"/>
                    <a:pt x="1474" y="1458"/>
                    <a:pt x="1442" y="1473"/>
                  </a:cubicBezTo>
                  <a:cubicBezTo>
                    <a:pt x="1315" y="1584"/>
                    <a:pt x="1173" y="1648"/>
                    <a:pt x="983" y="1648"/>
                  </a:cubicBezTo>
                  <a:cubicBezTo>
                    <a:pt x="713" y="1648"/>
                    <a:pt x="476" y="1473"/>
                    <a:pt x="428" y="1157"/>
                  </a:cubicBezTo>
                  <a:lnTo>
                    <a:pt x="1648" y="1157"/>
                  </a:lnTo>
                  <a:cubicBezTo>
                    <a:pt x="1759" y="1157"/>
                    <a:pt x="1854" y="1077"/>
                    <a:pt x="1854" y="951"/>
                  </a:cubicBezTo>
                  <a:cubicBezTo>
                    <a:pt x="1854" y="507"/>
                    <a:pt x="1553" y="0"/>
                    <a:pt x="9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5">
              <a:extLst>
                <a:ext uri="{FF2B5EF4-FFF2-40B4-BE49-F238E27FC236}">
                  <a16:creationId xmlns:a16="http://schemas.microsoft.com/office/drawing/2014/main" id="{19002868-E50F-E44D-9031-963B91BA9955}"/>
                </a:ext>
              </a:extLst>
            </p:cNvPr>
            <p:cNvSpPr/>
            <p:nvPr/>
          </p:nvSpPr>
          <p:spPr>
            <a:xfrm>
              <a:off x="2864337" y="2685873"/>
              <a:ext cx="92486" cy="120805"/>
            </a:xfrm>
            <a:custGeom>
              <a:avLst/>
              <a:gdLst/>
              <a:ahLst/>
              <a:cxnLst/>
              <a:rect l="l" t="t" r="r" b="b"/>
              <a:pathLst>
                <a:path w="1966" h="2568" extrusionOk="0">
                  <a:moveTo>
                    <a:pt x="967" y="413"/>
                  </a:moveTo>
                  <a:cubicBezTo>
                    <a:pt x="1300" y="413"/>
                    <a:pt x="1522" y="571"/>
                    <a:pt x="1522" y="856"/>
                  </a:cubicBezTo>
                  <a:lnTo>
                    <a:pt x="1522" y="872"/>
                  </a:lnTo>
                  <a:cubicBezTo>
                    <a:pt x="1522" y="1142"/>
                    <a:pt x="1300" y="1332"/>
                    <a:pt x="967" y="1332"/>
                  </a:cubicBezTo>
                  <a:lnTo>
                    <a:pt x="444" y="1332"/>
                  </a:lnTo>
                  <a:lnTo>
                    <a:pt x="444" y="413"/>
                  </a:lnTo>
                  <a:close/>
                  <a:moveTo>
                    <a:pt x="222" y="1"/>
                  </a:moveTo>
                  <a:cubicBezTo>
                    <a:pt x="96" y="1"/>
                    <a:pt x="1" y="96"/>
                    <a:pt x="1" y="223"/>
                  </a:cubicBezTo>
                  <a:lnTo>
                    <a:pt x="1" y="2346"/>
                  </a:lnTo>
                  <a:cubicBezTo>
                    <a:pt x="1" y="2472"/>
                    <a:pt x="96" y="2567"/>
                    <a:pt x="222" y="2567"/>
                  </a:cubicBezTo>
                  <a:cubicBezTo>
                    <a:pt x="349" y="2567"/>
                    <a:pt x="444" y="2472"/>
                    <a:pt x="444" y="2346"/>
                  </a:cubicBezTo>
                  <a:lnTo>
                    <a:pt x="444" y="1728"/>
                  </a:lnTo>
                  <a:lnTo>
                    <a:pt x="951" y="1728"/>
                  </a:lnTo>
                  <a:cubicBezTo>
                    <a:pt x="1506" y="1728"/>
                    <a:pt x="1965" y="1427"/>
                    <a:pt x="1965" y="856"/>
                  </a:cubicBezTo>
                  <a:cubicBezTo>
                    <a:pt x="1965" y="334"/>
                    <a:pt x="1601" y="1"/>
                    <a:pt x="999"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5">
              <a:extLst>
                <a:ext uri="{FF2B5EF4-FFF2-40B4-BE49-F238E27FC236}">
                  <a16:creationId xmlns:a16="http://schemas.microsoft.com/office/drawing/2014/main" id="{11460FDC-1FDF-924E-8B3A-A1FE1C9D94BA}"/>
                </a:ext>
              </a:extLst>
            </p:cNvPr>
            <p:cNvSpPr/>
            <p:nvPr/>
          </p:nvSpPr>
          <p:spPr>
            <a:xfrm>
              <a:off x="2968677" y="2679946"/>
              <a:ext cx="20934" cy="126732"/>
            </a:xfrm>
            <a:custGeom>
              <a:avLst/>
              <a:gdLst/>
              <a:ahLst/>
              <a:cxnLst/>
              <a:rect l="l" t="t" r="r" b="b"/>
              <a:pathLst>
                <a:path w="445" h="2694" extrusionOk="0">
                  <a:moveTo>
                    <a:pt x="222" y="0"/>
                  </a:moveTo>
                  <a:cubicBezTo>
                    <a:pt x="96" y="0"/>
                    <a:pt x="1" y="95"/>
                    <a:pt x="1" y="222"/>
                  </a:cubicBezTo>
                  <a:lnTo>
                    <a:pt x="1" y="2472"/>
                  </a:lnTo>
                  <a:cubicBezTo>
                    <a:pt x="1" y="2598"/>
                    <a:pt x="96" y="2693"/>
                    <a:pt x="222" y="2693"/>
                  </a:cubicBezTo>
                  <a:cubicBezTo>
                    <a:pt x="349" y="2693"/>
                    <a:pt x="444" y="2598"/>
                    <a:pt x="444" y="2472"/>
                  </a:cubicBezTo>
                  <a:lnTo>
                    <a:pt x="444" y="222"/>
                  </a:lnTo>
                  <a:cubicBezTo>
                    <a:pt x="444" y="95"/>
                    <a:pt x="349" y="0"/>
                    <a:pt x="22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5">
              <a:extLst>
                <a:ext uri="{FF2B5EF4-FFF2-40B4-BE49-F238E27FC236}">
                  <a16:creationId xmlns:a16="http://schemas.microsoft.com/office/drawing/2014/main" id="{C3E445C7-A80E-2A4F-8F38-9F47801202D4}"/>
                </a:ext>
              </a:extLst>
            </p:cNvPr>
            <p:cNvSpPr/>
            <p:nvPr/>
          </p:nvSpPr>
          <p:spPr>
            <a:xfrm>
              <a:off x="3002218" y="2714193"/>
              <a:ext cx="82042" cy="93238"/>
            </a:xfrm>
            <a:custGeom>
              <a:avLst/>
              <a:gdLst/>
              <a:ahLst/>
              <a:cxnLst/>
              <a:rect l="l" t="t" r="r" b="b"/>
              <a:pathLst>
                <a:path w="1744" h="1982" extrusionOk="0">
                  <a:moveTo>
                    <a:pt x="872" y="1047"/>
                  </a:moveTo>
                  <a:cubicBezTo>
                    <a:pt x="1062" y="1047"/>
                    <a:pt x="1205" y="1078"/>
                    <a:pt x="1315" y="1126"/>
                  </a:cubicBezTo>
                  <a:lnTo>
                    <a:pt x="1315" y="1253"/>
                  </a:lnTo>
                  <a:cubicBezTo>
                    <a:pt x="1315" y="1506"/>
                    <a:pt x="1094" y="1664"/>
                    <a:pt x="809" y="1664"/>
                  </a:cubicBezTo>
                  <a:cubicBezTo>
                    <a:pt x="587" y="1664"/>
                    <a:pt x="428" y="1569"/>
                    <a:pt x="428" y="1379"/>
                  </a:cubicBezTo>
                  <a:lnTo>
                    <a:pt x="428" y="1363"/>
                  </a:lnTo>
                  <a:cubicBezTo>
                    <a:pt x="428" y="1173"/>
                    <a:pt x="603" y="1047"/>
                    <a:pt x="872" y="1047"/>
                  </a:cubicBezTo>
                  <a:close/>
                  <a:moveTo>
                    <a:pt x="888" y="1"/>
                  </a:moveTo>
                  <a:cubicBezTo>
                    <a:pt x="634" y="1"/>
                    <a:pt x="460" y="48"/>
                    <a:pt x="270" y="112"/>
                  </a:cubicBezTo>
                  <a:cubicBezTo>
                    <a:pt x="207" y="144"/>
                    <a:pt x="143" y="207"/>
                    <a:pt x="143" y="286"/>
                  </a:cubicBezTo>
                  <a:cubicBezTo>
                    <a:pt x="143" y="381"/>
                    <a:pt x="238" y="476"/>
                    <a:pt x="333" y="476"/>
                  </a:cubicBezTo>
                  <a:cubicBezTo>
                    <a:pt x="365" y="476"/>
                    <a:pt x="381" y="460"/>
                    <a:pt x="412" y="460"/>
                  </a:cubicBezTo>
                  <a:cubicBezTo>
                    <a:pt x="523" y="413"/>
                    <a:pt x="666" y="381"/>
                    <a:pt x="840" y="381"/>
                  </a:cubicBezTo>
                  <a:cubicBezTo>
                    <a:pt x="1141" y="381"/>
                    <a:pt x="1315" y="524"/>
                    <a:pt x="1315" y="793"/>
                  </a:cubicBezTo>
                  <a:lnTo>
                    <a:pt x="1315" y="841"/>
                  </a:lnTo>
                  <a:cubicBezTo>
                    <a:pt x="1157" y="793"/>
                    <a:pt x="1014" y="761"/>
                    <a:pt x="793" y="761"/>
                  </a:cubicBezTo>
                  <a:cubicBezTo>
                    <a:pt x="317" y="761"/>
                    <a:pt x="1" y="967"/>
                    <a:pt x="1" y="1395"/>
                  </a:cubicBezTo>
                  <a:cubicBezTo>
                    <a:pt x="1" y="1775"/>
                    <a:pt x="317" y="1981"/>
                    <a:pt x="682" y="1981"/>
                  </a:cubicBezTo>
                  <a:cubicBezTo>
                    <a:pt x="967" y="1981"/>
                    <a:pt x="1173" y="1870"/>
                    <a:pt x="1300" y="1712"/>
                  </a:cubicBezTo>
                  <a:lnTo>
                    <a:pt x="1300" y="1775"/>
                  </a:lnTo>
                  <a:cubicBezTo>
                    <a:pt x="1300" y="1886"/>
                    <a:pt x="1395" y="1965"/>
                    <a:pt x="1521" y="1965"/>
                  </a:cubicBezTo>
                  <a:cubicBezTo>
                    <a:pt x="1648" y="1965"/>
                    <a:pt x="1743" y="1870"/>
                    <a:pt x="1743" y="1759"/>
                  </a:cubicBezTo>
                  <a:lnTo>
                    <a:pt x="1743" y="809"/>
                  </a:lnTo>
                  <a:cubicBezTo>
                    <a:pt x="1743" y="555"/>
                    <a:pt x="1664" y="349"/>
                    <a:pt x="1521" y="207"/>
                  </a:cubicBezTo>
                  <a:cubicBezTo>
                    <a:pt x="1395" y="80"/>
                    <a:pt x="1173" y="1"/>
                    <a:pt x="888"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5">
              <a:extLst>
                <a:ext uri="{FF2B5EF4-FFF2-40B4-BE49-F238E27FC236}">
                  <a16:creationId xmlns:a16="http://schemas.microsoft.com/office/drawing/2014/main" id="{001539FC-01BA-5B43-917F-D2BAFC40EB9B}"/>
                </a:ext>
              </a:extLst>
            </p:cNvPr>
            <p:cNvSpPr/>
            <p:nvPr/>
          </p:nvSpPr>
          <p:spPr>
            <a:xfrm>
              <a:off x="3090893" y="2689637"/>
              <a:ext cx="58944" cy="117794"/>
            </a:xfrm>
            <a:custGeom>
              <a:avLst/>
              <a:gdLst/>
              <a:ahLst/>
              <a:cxnLst/>
              <a:rect l="l" t="t" r="r" b="b"/>
              <a:pathLst>
                <a:path w="1253" h="2504" extrusionOk="0">
                  <a:moveTo>
                    <a:pt x="492" y="0"/>
                  </a:moveTo>
                  <a:cubicBezTo>
                    <a:pt x="365" y="0"/>
                    <a:pt x="270" y="95"/>
                    <a:pt x="270" y="222"/>
                  </a:cubicBezTo>
                  <a:lnTo>
                    <a:pt x="270" y="539"/>
                  </a:lnTo>
                  <a:lnTo>
                    <a:pt x="191" y="539"/>
                  </a:lnTo>
                  <a:cubicBezTo>
                    <a:pt x="96" y="539"/>
                    <a:pt x="1" y="634"/>
                    <a:pt x="1" y="729"/>
                  </a:cubicBezTo>
                  <a:cubicBezTo>
                    <a:pt x="1" y="840"/>
                    <a:pt x="96" y="919"/>
                    <a:pt x="191" y="919"/>
                  </a:cubicBezTo>
                  <a:lnTo>
                    <a:pt x="270" y="919"/>
                  </a:lnTo>
                  <a:lnTo>
                    <a:pt x="270" y="1933"/>
                  </a:lnTo>
                  <a:cubicBezTo>
                    <a:pt x="270" y="2361"/>
                    <a:pt x="508" y="2503"/>
                    <a:pt x="825" y="2503"/>
                  </a:cubicBezTo>
                  <a:cubicBezTo>
                    <a:pt x="936" y="2503"/>
                    <a:pt x="1031" y="2487"/>
                    <a:pt x="1126" y="2456"/>
                  </a:cubicBezTo>
                  <a:cubicBezTo>
                    <a:pt x="1189" y="2424"/>
                    <a:pt x="1237" y="2361"/>
                    <a:pt x="1237" y="2281"/>
                  </a:cubicBezTo>
                  <a:cubicBezTo>
                    <a:pt x="1237" y="2186"/>
                    <a:pt x="1157" y="2091"/>
                    <a:pt x="1062" y="2091"/>
                  </a:cubicBezTo>
                  <a:cubicBezTo>
                    <a:pt x="1046" y="2091"/>
                    <a:pt x="999" y="2107"/>
                    <a:pt x="951" y="2107"/>
                  </a:cubicBezTo>
                  <a:cubicBezTo>
                    <a:pt x="793" y="2107"/>
                    <a:pt x="714" y="2044"/>
                    <a:pt x="714" y="1870"/>
                  </a:cubicBezTo>
                  <a:lnTo>
                    <a:pt x="714" y="919"/>
                  </a:lnTo>
                  <a:lnTo>
                    <a:pt x="1062" y="919"/>
                  </a:lnTo>
                  <a:cubicBezTo>
                    <a:pt x="1157" y="919"/>
                    <a:pt x="1252" y="840"/>
                    <a:pt x="1252" y="729"/>
                  </a:cubicBezTo>
                  <a:cubicBezTo>
                    <a:pt x="1252" y="634"/>
                    <a:pt x="1157" y="539"/>
                    <a:pt x="1062" y="539"/>
                  </a:cubicBezTo>
                  <a:lnTo>
                    <a:pt x="714" y="539"/>
                  </a:lnTo>
                  <a:lnTo>
                    <a:pt x="714" y="222"/>
                  </a:lnTo>
                  <a:cubicBezTo>
                    <a:pt x="714" y="95"/>
                    <a:pt x="619" y="0"/>
                    <a:pt x="492"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5">
              <a:extLst>
                <a:ext uri="{FF2B5EF4-FFF2-40B4-BE49-F238E27FC236}">
                  <a16:creationId xmlns:a16="http://schemas.microsoft.com/office/drawing/2014/main" id="{7EDD34B5-D635-3C40-B4F9-F231D82E1000}"/>
                </a:ext>
              </a:extLst>
            </p:cNvPr>
            <p:cNvSpPr/>
            <p:nvPr/>
          </p:nvSpPr>
          <p:spPr>
            <a:xfrm>
              <a:off x="3153507" y="2679946"/>
              <a:ext cx="58192" cy="126732"/>
            </a:xfrm>
            <a:custGeom>
              <a:avLst/>
              <a:gdLst/>
              <a:ahLst/>
              <a:cxnLst/>
              <a:rect l="l" t="t" r="r" b="b"/>
              <a:pathLst>
                <a:path w="1237" h="2694" extrusionOk="0">
                  <a:moveTo>
                    <a:pt x="856" y="0"/>
                  </a:moveTo>
                  <a:cubicBezTo>
                    <a:pt x="666" y="0"/>
                    <a:pt x="523" y="48"/>
                    <a:pt x="412" y="143"/>
                  </a:cubicBezTo>
                  <a:cubicBezTo>
                    <a:pt x="317" y="254"/>
                    <a:pt x="270" y="412"/>
                    <a:pt x="270" y="618"/>
                  </a:cubicBezTo>
                  <a:lnTo>
                    <a:pt x="270" y="761"/>
                  </a:lnTo>
                  <a:lnTo>
                    <a:pt x="191" y="761"/>
                  </a:lnTo>
                  <a:cubicBezTo>
                    <a:pt x="80" y="761"/>
                    <a:pt x="1" y="840"/>
                    <a:pt x="1" y="951"/>
                  </a:cubicBezTo>
                  <a:cubicBezTo>
                    <a:pt x="1" y="1046"/>
                    <a:pt x="80" y="1125"/>
                    <a:pt x="191" y="1125"/>
                  </a:cubicBezTo>
                  <a:lnTo>
                    <a:pt x="270" y="1125"/>
                  </a:lnTo>
                  <a:lnTo>
                    <a:pt x="270" y="2472"/>
                  </a:lnTo>
                  <a:cubicBezTo>
                    <a:pt x="270" y="2598"/>
                    <a:pt x="365" y="2693"/>
                    <a:pt x="476" y="2693"/>
                  </a:cubicBezTo>
                  <a:cubicBezTo>
                    <a:pt x="603" y="2693"/>
                    <a:pt x="698" y="2598"/>
                    <a:pt x="698" y="2472"/>
                  </a:cubicBezTo>
                  <a:lnTo>
                    <a:pt x="698" y="1125"/>
                  </a:lnTo>
                  <a:lnTo>
                    <a:pt x="1046" y="1125"/>
                  </a:lnTo>
                  <a:cubicBezTo>
                    <a:pt x="1141" y="1125"/>
                    <a:pt x="1220" y="1046"/>
                    <a:pt x="1220" y="951"/>
                  </a:cubicBezTo>
                  <a:cubicBezTo>
                    <a:pt x="1220" y="840"/>
                    <a:pt x="1141" y="761"/>
                    <a:pt x="1046" y="761"/>
                  </a:cubicBezTo>
                  <a:lnTo>
                    <a:pt x="698" y="761"/>
                  </a:lnTo>
                  <a:lnTo>
                    <a:pt x="698" y="666"/>
                  </a:lnTo>
                  <a:cubicBezTo>
                    <a:pt x="698" y="460"/>
                    <a:pt x="777" y="365"/>
                    <a:pt x="951" y="365"/>
                  </a:cubicBezTo>
                  <a:cubicBezTo>
                    <a:pt x="983" y="365"/>
                    <a:pt x="1015" y="380"/>
                    <a:pt x="1046" y="380"/>
                  </a:cubicBezTo>
                  <a:cubicBezTo>
                    <a:pt x="1141" y="380"/>
                    <a:pt x="1236" y="301"/>
                    <a:pt x="1236" y="190"/>
                  </a:cubicBezTo>
                  <a:cubicBezTo>
                    <a:pt x="1236" y="95"/>
                    <a:pt x="1157" y="16"/>
                    <a:pt x="1078" y="16"/>
                  </a:cubicBezTo>
                  <a:cubicBezTo>
                    <a:pt x="1015" y="0"/>
                    <a:pt x="935" y="0"/>
                    <a:pt x="85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5">
              <a:extLst>
                <a:ext uri="{FF2B5EF4-FFF2-40B4-BE49-F238E27FC236}">
                  <a16:creationId xmlns:a16="http://schemas.microsoft.com/office/drawing/2014/main" id="{1462E8B9-1306-AC43-A97F-78D497A0CDBD}"/>
                </a:ext>
              </a:extLst>
            </p:cNvPr>
            <p:cNvSpPr/>
            <p:nvPr/>
          </p:nvSpPr>
          <p:spPr>
            <a:xfrm>
              <a:off x="3210146" y="2713487"/>
              <a:ext cx="96955" cy="94697"/>
            </a:xfrm>
            <a:custGeom>
              <a:avLst/>
              <a:gdLst/>
              <a:ahLst/>
              <a:cxnLst/>
              <a:rect l="l" t="t" r="r" b="b"/>
              <a:pathLst>
                <a:path w="2061" h="2013" extrusionOk="0">
                  <a:moveTo>
                    <a:pt x="1030" y="380"/>
                  </a:moveTo>
                  <a:cubicBezTo>
                    <a:pt x="1379" y="380"/>
                    <a:pt x="1617" y="665"/>
                    <a:pt x="1617" y="998"/>
                  </a:cubicBezTo>
                  <a:lnTo>
                    <a:pt x="1617" y="1014"/>
                  </a:lnTo>
                  <a:cubicBezTo>
                    <a:pt x="1617" y="1347"/>
                    <a:pt x="1395" y="1616"/>
                    <a:pt x="1030" y="1616"/>
                  </a:cubicBezTo>
                  <a:cubicBezTo>
                    <a:pt x="698" y="1616"/>
                    <a:pt x="444" y="1347"/>
                    <a:pt x="444" y="998"/>
                  </a:cubicBezTo>
                  <a:cubicBezTo>
                    <a:pt x="444" y="665"/>
                    <a:pt x="682" y="380"/>
                    <a:pt x="1030" y="380"/>
                  </a:cubicBezTo>
                  <a:close/>
                  <a:moveTo>
                    <a:pt x="1030" y="0"/>
                  </a:moveTo>
                  <a:cubicBezTo>
                    <a:pt x="444" y="0"/>
                    <a:pt x="1" y="460"/>
                    <a:pt x="1" y="998"/>
                  </a:cubicBezTo>
                  <a:lnTo>
                    <a:pt x="1" y="1014"/>
                  </a:lnTo>
                  <a:cubicBezTo>
                    <a:pt x="1" y="1553"/>
                    <a:pt x="444" y="2012"/>
                    <a:pt x="1030" y="2012"/>
                  </a:cubicBezTo>
                  <a:cubicBezTo>
                    <a:pt x="1617" y="2012"/>
                    <a:pt x="2060" y="1553"/>
                    <a:pt x="2060" y="998"/>
                  </a:cubicBezTo>
                  <a:cubicBezTo>
                    <a:pt x="2060" y="444"/>
                    <a:pt x="1632"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5">
              <a:extLst>
                <a:ext uri="{FF2B5EF4-FFF2-40B4-BE49-F238E27FC236}">
                  <a16:creationId xmlns:a16="http://schemas.microsoft.com/office/drawing/2014/main" id="{A9E234E3-7416-E642-97F1-38BE192DD64A}"/>
                </a:ext>
              </a:extLst>
            </p:cNvPr>
            <p:cNvSpPr/>
            <p:nvPr/>
          </p:nvSpPr>
          <p:spPr>
            <a:xfrm>
              <a:off x="3319708" y="2714193"/>
              <a:ext cx="53723" cy="92486"/>
            </a:xfrm>
            <a:custGeom>
              <a:avLst/>
              <a:gdLst/>
              <a:ahLst/>
              <a:cxnLst/>
              <a:rect l="l" t="t" r="r" b="b"/>
              <a:pathLst>
                <a:path w="1142" h="1966" extrusionOk="0">
                  <a:moveTo>
                    <a:pt x="222" y="1"/>
                  </a:moveTo>
                  <a:cubicBezTo>
                    <a:pt x="96" y="1"/>
                    <a:pt x="0" y="96"/>
                    <a:pt x="0" y="223"/>
                  </a:cubicBezTo>
                  <a:lnTo>
                    <a:pt x="0" y="1744"/>
                  </a:lnTo>
                  <a:cubicBezTo>
                    <a:pt x="0" y="1870"/>
                    <a:pt x="96" y="1965"/>
                    <a:pt x="222" y="1965"/>
                  </a:cubicBezTo>
                  <a:cubicBezTo>
                    <a:pt x="333" y="1965"/>
                    <a:pt x="444" y="1870"/>
                    <a:pt x="444" y="1744"/>
                  </a:cubicBezTo>
                  <a:lnTo>
                    <a:pt x="444" y="1173"/>
                  </a:lnTo>
                  <a:cubicBezTo>
                    <a:pt x="444" y="730"/>
                    <a:pt x="650" y="476"/>
                    <a:pt x="967" y="429"/>
                  </a:cubicBezTo>
                  <a:cubicBezTo>
                    <a:pt x="1062" y="413"/>
                    <a:pt x="1141" y="334"/>
                    <a:pt x="1141" y="223"/>
                  </a:cubicBezTo>
                  <a:cubicBezTo>
                    <a:pt x="1141" y="96"/>
                    <a:pt x="1062" y="1"/>
                    <a:pt x="919" y="1"/>
                  </a:cubicBezTo>
                  <a:cubicBezTo>
                    <a:pt x="729" y="1"/>
                    <a:pt x="539" y="175"/>
                    <a:pt x="444" y="429"/>
                  </a:cubicBezTo>
                  <a:lnTo>
                    <a:pt x="444" y="223"/>
                  </a:lnTo>
                  <a:cubicBezTo>
                    <a:pt x="444" y="96"/>
                    <a:pt x="333" y="1"/>
                    <a:pt x="222" y="1"/>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5">
              <a:extLst>
                <a:ext uri="{FF2B5EF4-FFF2-40B4-BE49-F238E27FC236}">
                  <a16:creationId xmlns:a16="http://schemas.microsoft.com/office/drawing/2014/main" id="{A1DA0715-AB54-1646-82DD-3B324F94CF14}"/>
                </a:ext>
              </a:extLst>
            </p:cNvPr>
            <p:cNvSpPr/>
            <p:nvPr/>
          </p:nvSpPr>
          <p:spPr>
            <a:xfrm>
              <a:off x="3381569" y="2713487"/>
              <a:ext cx="137929" cy="93191"/>
            </a:xfrm>
            <a:custGeom>
              <a:avLst/>
              <a:gdLst/>
              <a:ahLst/>
              <a:cxnLst/>
              <a:rect l="l" t="t" r="r" b="b"/>
              <a:pathLst>
                <a:path w="2932" h="1981" extrusionOk="0">
                  <a:moveTo>
                    <a:pt x="1030" y="0"/>
                  </a:moveTo>
                  <a:cubicBezTo>
                    <a:pt x="745" y="0"/>
                    <a:pt x="571" y="159"/>
                    <a:pt x="444" y="333"/>
                  </a:cubicBezTo>
                  <a:lnTo>
                    <a:pt x="444" y="238"/>
                  </a:lnTo>
                  <a:cubicBezTo>
                    <a:pt x="444" y="111"/>
                    <a:pt x="349" y="16"/>
                    <a:pt x="222" y="16"/>
                  </a:cubicBezTo>
                  <a:cubicBezTo>
                    <a:pt x="95" y="16"/>
                    <a:pt x="0" y="111"/>
                    <a:pt x="0" y="238"/>
                  </a:cubicBezTo>
                  <a:lnTo>
                    <a:pt x="0" y="1759"/>
                  </a:lnTo>
                  <a:cubicBezTo>
                    <a:pt x="0" y="1885"/>
                    <a:pt x="111" y="1980"/>
                    <a:pt x="222" y="1980"/>
                  </a:cubicBezTo>
                  <a:cubicBezTo>
                    <a:pt x="349" y="1980"/>
                    <a:pt x="444" y="1885"/>
                    <a:pt x="444" y="1759"/>
                  </a:cubicBezTo>
                  <a:lnTo>
                    <a:pt x="444" y="871"/>
                  </a:lnTo>
                  <a:cubicBezTo>
                    <a:pt x="444" y="586"/>
                    <a:pt x="618" y="396"/>
                    <a:pt x="856" y="396"/>
                  </a:cubicBezTo>
                  <a:cubicBezTo>
                    <a:pt x="1109" y="396"/>
                    <a:pt x="1252" y="570"/>
                    <a:pt x="1252" y="871"/>
                  </a:cubicBezTo>
                  <a:lnTo>
                    <a:pt x="1252" y="1759"/>
                  </a:lnTo>
                  <a:cubicBezTo>
                    <a:pt x="1252" y="1885"/>
                    <a:pt x="1347" y="1980"/>
                    <a:pt x="1474" y="1980"/>
                  </a:cubicBezTo>
                  <a:cubicBezTo>
                    <a:pt x="1585" y="1980"/>
                    <a:pt x="1696" y="1885"/>
                    <a:pt x="1696" y="1759"/>
                  </a:cubicBezTo>
                  <a:lnTo>
                    <a:pt x="1696" y="871"/>
                  </a:lnTo>
                  <a:cubicBezTo>
                    <a:pt x="1696" y="570"/>
                    <a:pt x="1854" y="396"/>
                    <a:pt x="2107" y="396"/>
                  </a:cubicBezTo>
                  <a:cubicBezTo>
                    <a:pt x="2345" y="396"/>
                    <a:pt x="2488" y="570"/>
                    <a:pt x="2488" y="871"/>
                  </a:cubicBezTo>
                  <a:lnTo>
                    <a:pt x="2488" y="1759"/>
                  </a:lnTo>
                  <a:cubicBezTo>
                    <a:pt x="2488" y="1885"/>
                    <a:pt x="2583" y="1980"/>
                    <a:pt x="2709" y="1980"/>
                  </a:cubicBezTo>
                  <a:cubicBezTo>
                    <a:pt x="2836" y="1980"/>
                    <a:pt x="2931" y="1885"/>
                    <a:pt x="2931" y="1759"/>
                  </a:cubicBezTo>
                  <a:lnTo>
                    <a:pt x="2931" y="729"/>
                  </a:lnTo>
                  <a:cubicBezTo>
                    <a:pt x="2931" y="269"/>
                    <a:pt x="2678" y="0"/>
                    <a:pt x="2266" y="0"/>
                  </a:cubicBezTo>
                  <a:cubicBezTo>
                    <a:pt x="1965" y="0"/>
                    <a:pt x="1759" y="127"/>
                    <a:pt x="1616" y="333"/>
                  </a:cubicBezTo>
                  <a:cubicBezTo>
                    <a:pt x="1505" y="127"/>
                    <a:pt x="1315" y="0"/>
                    <a:pt x="1030"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5">
              <a:extLst>
                <a:ext uri="{FF2B5EF4-FFF2-40B4-BE49-F238E27FC236}">
                  <a16:creationId xmlns:a16="http://schemas.microsoft.com/office/drawing/2014/main" id="{712BD183-A97A-9341-9E51-CBBDB98811C4}"/>
                </a:ext>
              </a:extLst>
            </p:cNvPr>
            <p:cNvSpPr/>
            <p:nvPr/>
          </p:nvSpPr>
          <p:spPr>
            <a:xfrm>
              <a:off x="3883136" y="2713487"/>
              <a:ext cx="14207" cy="14207"/>
            </a:xfrm>
            <a:custGeom>
              <a:avLst/>
              <a:gdLst/>
              <a:ahLst/>
              <a:cxnLst/>
              <a:rect l="l" t="t" r="r" b="b"/>
              <a:pathLst>
                <a:path w="302" h="302" extrusionOk="0">
                  <a:moveTo>
                    <a:pt x="0" y="0"/>
                  </a:moveTo>
                  <a:lnTo>
                    <a:pt x="0" y="301"/>
                  </a:lnTo>
                  <a:lnTo>
                    <a:pt x="301" y="301"/>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5">
              <a:extLst>
                <a:ext uri="{FF2B5EF4-FFF2-40B4-BE49-F238E27FC236}">
                  <a16:creationId xmlns:a16="http://schemas.microsoft.com/office/drawing/2014/main" id="{EBF0974D-5CFD-564E-978A-484E880DA5D4}"/>
                </a:ext>
              </a:extLst>
            </p:cNvPr>
            <p:cNvSpPr/>
            <p:nvPr/>
          </p:nvSpPr>
          <p:spPr>
            <a:xfrm>
              <a:off x="3883136" y="2737338"/>
              <a:ext cx="14207" cy="68588"/>
            </a:xfrm>
            <a:custGeom>
              <a:avLst/>
              <a:gdLst/>
              <a:ahLst/>
              <a:cxnLst/>
              <a:rect l="l" t="t" r="r" b="b"/>
              <a:pathLst>
                <a:path w="302" h="1458" extrusionOk="0">
                  <a:moveTo>
                    <a:pt x="0" y="0"/>
                  </a:moveTo>
                  <a:lnTo>
                    <a:pt x="0" y="1458"/>
                  </a:lnTo>
                  <a:lnTo>
                    <a:pt x="301" y="1458"/>
                  </a:lnTo>
                  <a:lnTo>
                    <a:pt x="301"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5">
              <a:extLst>
                <a:ext uri="{FF2B5EF4-FFF2-40B4-BE49-F238E27FC236}">
                  <a16:creationId xmlns:a16="http://schemas.microsoft.com/office/drawing/2014/main" id="{2A4A61AA-67E9-4B43-B683-A250401F680B}"/>
                </a:ext>
              </a:extLst>
            </p:cNvPr>
            <p:cNvSpPr/>
            <p:nvPr/>
          </p:nvSpPr>
          <p:spPr>
            <a:xfrm>
              <a:off x="3907739" y="2737338"/>
              <a:ext cx="71599" cy="70093"/>
            </a:xfrm>
            <a:custGeom>
              <a:avLst/>
              <a:gdLst/>
              <a:ahLst/>
              <a:cxnLst/>
              <a:rect l="l" t="t" r="r" b="b"/>
              <a:pathLst>
                <a:path w="1522" h="1490" extrusionOk="0">
                  <a:moveTo>
                    <a:pt x="0" y="0"/>
                  </a:moveTo>
                  <a:lnTo>
                    <a:pt x="0" y="222"/>
                  </a:lnTo>
                  <a:lnTo>
                    <a:pt x="143" y="222"/>
                  </a:lnTo>
                  <a:lnTo>
                    <a:pt x="491" y="1267"/>
                  </a:lnTo>
                  <a:cubicBezTo>
                    <a:pt x="555" y="1426"/>
                    <a:pt x="650" y="1489"/>
                    <a:pt x="792" y="1489"/>
                  </a:cubicBezTo>
                  <a:cubicBezTo>
                    <a:pt x="903" y="1489"/>
                    <a:pt x="1030" y="1458"/>
                    <a:pt x="1109" y="1267"/>
                  </a:cubicBezTo>
                  <a:lnTo>
                    <a:pt x="1521" y="0"/>
                  </a:lnTo>
                  <a:lnTo>
                    <a:pt x="1236" y="0"/>
                  </a:lnTo>
                  <a:lnTo>
                    <a:pt x="872" y="1172"/>
                  </a:lnTo>
                  <a:cubicBezTo>
                    <a:pt x="856" y="1220"/>
                    <a:pt x="840" y="1252"/>
                    <a:pt x="792" y="1252"/>
                  </a:cubicBezTo>
                  <a:cubicBezTo>
                    <a:pt x="761" y="1252"/>
                    <a:pt x="745" y="1220"/>
                    <a:pt x="729" y="1172"/>
                  </a:cubicBezTo>
                  <a:lnTo>
                    <a:pt x="365"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1;p35">
              <a:extLst>
                <a:ext uri="{FF2B5EF4-FFF2-40B4-BE49-F238E27FC236}">
                  <a16:creationId xmlns:a16="http://schemas.microsoft.com/office/drawing/2014/main" id="{BC00E2FA-AD6B-4647-B8AC-4A985311799C}"/>
                </a:ext>
              </a:extLst>
            </p:cNvPr>
            <p:cNvSpPr/>
            <p:nvPr/>
          </p:nvSpPr>
          <p:spPr>
            <a:xfrm>
              <a:off x="3983007" y="2737338"/>
              <a:ext cx="62661" cy="70093"/>
            </a:xfrm>
            <a:custGeom>
              <a:avLst/>
              <a:gdLst/>
              <a:ahLst/>
              <a:cxnLst/>
              <a:rect l="l" t="t" r="r" b="b"/>
              <a:pathLst>
                <a:path w="1332" h="1490" extrusionOk="0">
                  <a:moveTo>
                    <a:pt x="666" y="254"/>
                  </a:moveTo>
                  <a:cubicBezTo>
                    <a:pt x="903" y="254"/>
                    <a:pt x="1046" y="428"/>
                    <a:pt x="1046" y="634"/>
                  </a:cubicBezTo>
                  <a:lnTo>
                    <a:pt x="1046" y="856"/>
                  </a:lnTo>
                  <a:cubicBezTo>
                    <a:pt x="1046" y="1077"/>
                    <a:pt x="903" y="1252"/>
                    <a:pt x="666" y="1252"/>
                  </a:cubicBezTo>
                  <a:cubicBezTo>
                    <a:pt x="428" y="1252"/>
                    <a:pt x="285" y="1077"/>
                    <a:pt x="285" y="856"/>
                  </a:cubicBezTo>
                  <a:lnTo>
                    <a:pt x="285" y="634"/>
                  </a:lnTo>
                  <a:cubicBezTo>
                    <a:pt x="285" y="428"/>
                    <a:pt x="428" y="254"/>
                    <a:pt x="666" y="254"/>
                  </a:cubicBezTo>
                  <a:close/>
                  <a:moveTo>
                    <a:pt x="666" y="0"/>
                  </a:moveTo>
                  <a:cubicBezTo>
                    <a:pt x="285" y="0"/>
                    <a:pt x="0" y="269"/>
                    <a:pt x="0" y="634"/>
                  </a:cubicBezTo>
                  <a:lnTo>
                    <a:pt x="0" y="856"/>
                  </a:lnTo>
                  <a:cubicBezTo>
                    <a:pt x="0" y="1236"/>
                    <a:pt x="285" y="1489"/>
                    <a:pt x="666" y="1489"/>
                  </a:cubicBezTo>
                  <a:cubicBezTo>
                    <a:pt x="1062" y="1489"/>
                    <a:pt x="1331" y="1236"/>
                    <a:pt x="1331" y="856"/>
                  </a:cubicBezTo>
                  <a:lnTo>
                    <a:pt x="1331" y="634"/>
                  </a:lnTo>
                  <a:cubicBezTo>
                    <a:pt x="1331" y="269"/>
                    <a:pt x="1062" y="0"/>
                    <a:pt x="666"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2;p35">
              <a:extLst>
                <a:ext uri="{FF2B5EF4-FFF2-40B4-BE49-F238E27FC236}">
                  <a16:creationId xmlns:a16="http://schemas.microsoft.com/office/drawing/2014/main" id="{379D10F1-675E-8D43-ACEB-984B57F56D4F}"/>
                </a:ext>
              </a:extLst>
            </p:cNvPr>
            <p:cNvSpPr/>
            <p:nvPr/>
          </p:nvSpPr>
          <p:spPr>
            <a:xfrm>
              <a:off x="4102966" y="2736585"/>
              <a:ext cx="58944" cy="69341"/>
            </a:xfrm>
            <a:custGeom>
              <a:avLst/>
              <a:gdLst/>
              <a:ahLst/>
              <a:cxnLst/>
              <a:rect l="l" t="t" r="r" b="b"/>
              <a:pathLst>
                <a:path w="1253" h="1474" extrusionOk="0">
                  <a:moveTo>
                    <a:pt x="635" y="0"/>
                  </a:moveTo>
                  <a:cubicBezTo>
                    <a:pt x="239" y="0"/>
                    <a:pt x="1" y="254"/>
                    <a:pt x="1" y="650"/>
                  </a:cubicBezTo>
                  <a:lnTo>
                    <a:pt x="1" y="808"/>
                  </a:lnTo>
                  <a:cubicBezTo>
                    <a:pt x="1" y="1220"/>
                    <a:pt x="239" y="1474"/>
                    <a:pt x="635" y="1474"/>
                  </a:cubicBezTo>
                  <a:lnTo>
                    <a:pt x="761" y="1474"/>
                  </a:lnTo>
                  <a:lnTo>
                    <a:pt x="761" y="1220"/>
                  </a:lnTo>
                  <a:cubicBezTo>
                    <a:pt x="746" y="1220"/>
                    <a:pt x="650" y="1236"/>
                    <a:pt x="635" y="1236"/>
                  </a:cubicBezTo>
                  <a:cubicBezTo>
                    <a:pt x="429" y="1236"/>
                    <a:pt x="286" y="1062"/>
                    <a:pt x="286" y="808"/>
                  </a:cubicBezTo>
                  <a:lnTo>
                    <a:pt x="286" y="650"/>
                  </a:lnTo>
                  <a:cubicBezTo>
                    <a:pt x="286" y="412"/>
                    <a:pt x="429" y="238"/>
                    <a:pt x="635" y="238"/>
                  </a:cubicBezTo>
                  <a:cubicBezTo>
                    <a:pt x="746" y="238"/>
                    <a:pt x="888" y="254"/>
                    <a:pt x="936" y="254"/>
                  </a:cubicBezTo>
                  <a:lnTo>
                    <a:pt x="951" y="270"/>
                  </a:lnTo>
                  <a:lnTo>
                    <a:pt x="951" y="1474"/>
                  </a:lnTo>
                  <a:lnTo>
                    <a:pt x="1253" y="1474"/>
                  </a:lnTo>
                  <a:lnTo>
                    <a:pt x="1253" y="127"/>
                  </a:lnTo>
                  <a:cubicBezTo>
                    <a:pt x="1253" y="95"/>
                    <a:pt x="1253" y="79"/>
                    <a:pt x="1205" y="64"/>
                  </a:cubicBezTo>
                  <a:cubicBezTo>
                    <a:pt x="1047" y="32"/>
                    <a:pt x="809" y="0"/>
                    <a:pt x="635"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3;p35">
              <a:extLst>
                <a:ext uri="{FF2B5EF4-FFF2-40B4-BE49-F238E27FC236}">
                  <a16:creationId xmlns:a16="http://schemas.microsoft.com/office/drawing/2014/main" id="{9A4E3A1A-4575-7846-826C-E60C9D95A4EA}"/>
                </a:ext>
              </a:extLst>
            </p:cNvPr>
            <p:cNvSpPr/>
            <p:nvPr/>
          </p:nvSpPr>
          <p:spPr>
            <a:xfrm>
              <a:off x="4176023" y="2713487"/>
              <a:ext cx="14207" cy="92439"/>
            </a:xfrm>
            <a:custGeom>
              <a:avLst/>
              <a:gdLst/>
              <a:ahLst/>
              <a:cxnLst/>
              <a:rect l="l" t="t" r="r" b="b"/>
              <a:pathLst>
                <a:path w="302" h="1965" extrusionOk="0">
                  <a:moveTo>
                    <a:pt x="1" y="0"/>
                  </a:moveTo>
                  <a:lnTo>
                    <a:pt x="1" y="1965"/>
                  </a:lnTo>
                  <a:lnTo>
                    <a:pt x="302" y="1965"/>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4;p35">
              <a:extLst>
                <a:ext uri="{FF2B5EF4-FFF2-40B4-BE49-F238E27FC236}">
                  <a16:creationId xmlns:a16="http://schemas.microsoft.com/office/drawing/2014/main" id="{DEE90E85-D479-AB47-9721-F42C7D13494F}"/>
                </a:ext>
              </a:extLst>
            </p:cNvPr>
            <p:cNvSpPr/>
            <p:nvPr/>
          </p:nvSpPr>
          <p:spPr>
            <a:xfrm>
              <a:off x="3808621" y="2713487"/>
              <a:ext cx="62614" cy="92439"/>
            </a:xfrm>
            <a:custGeom>
              <a:avLst/>
              <a:gdLst/>
              <a:ahLst/>
              <a:cxnLst/>
              <a:rect l="l" t="t" r="r" b="b"/>
              <a:pathLst>
                <a:path w="1331" h="1965" extrusionOk="0">
                  <a:moveTo>
                    <a:pt x="0" y="0"/>
                  </a:moveTo>
                  <a:lnTo>
                    <a:pt x="0" y="1965"/>
                  </a:lnTo>
                  <a:lnTo>
                    <a:pt x="317" y="1965"/>
                  </a:lnTo>
                  <a:lnTo>
                    <a:pt x="317" y="285"/>
                  </a:lnTo>
                  <a:lnTo>
                    <a:pt x="602" y="285"/>
                  </a:lnTo>
                  <a:cubicBezTo>
                    <a:pt x="887" y="285"/>
                    <a:pt x="1014" y="396"/>
                    <a:pt x="1014" y="602"/>
                  </a:cubicBezTo>
                  <a:cubicBezTo>
                    <a:pt x="1014" y="618"/>
                    <a:pt x="1014" y="618"/>
                    <a:pt x="1014" y="634"/>
                  </a:cubicBezTo>
                  <a:cubicBezTo>
                    <a:pt x="1014" y="824"/>
                    <a:pt x="903" y="951"/>
                    <a:pt x="602" y="951"/>
                  </a:cubicBezTo>
                  <a:lnTo>
                    <a:pt x="523" y="951"/>
                  </a:lnTo>
                  <a:cubicBezTo>
                    <a:pt x="523" y="1030"/>
                    <a:pt x="523" y="1172"/>
                    <a:pt x="523" y="1220"/>
                  </a:cubicBezTo>
                  <a:lnTo>
                    <a:pt x="602" y="1220"/>
                  </a:lnTo>
                  <a:cubicBezTo>
                    <a:pt x="1030" y="1220"/>
                    <a:pt x="1331" y="1062"/>
                    <a:pt x="1331" y="634"/>
                  </a:cubicBezTo>
                  <a:cubicBezTo>
                    <a:pt x="1331" y="618"/>
                    <a:pt x="1331" y="618"/>
                    <a:pt x="1331" y="602"/>
                  </a:cubicBezTo>
                  <a:cubicBezTo>
                    <a:pt x="1331" y="174"/>
                    <a:pt x="1014" y="0"/>
                    <a:pt x="539"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5;p35">
              <a:extLst>
                <a:ext uri="{FF2B5EF4-FFF2-40B4-BE49-F238E27FC236}">
                  <a16:creationId xmlns:a16="http://schemas.microsoft.com/office/drawing/2014/main" id="{68031193-F38B-FF49-B593-B0B135729627}"/>
                </a:ext>
              </a:extLst>
            </p:cNvPr>
            <p:cNvSpPr/>
            <p:nvPr/>
          </p:nvSpPr>
          <p:spPr>
            <a:xfrm>
              <a:off x="4056770" y="2723178"/>
              <a:ext cx="37305" cy="82748"/>
            </a:xfrm>
            <a:custGeom>
              <a:avLst/>
              <a:gdLst/>
              <a:ahLst/>
              <a:cxnLst/>
              <a:rect l="l" t="t" r="r" b="b"/>
              <a:pathLst>
                <a:path w="793" h="1759" extrusionOk="0">
                  <a:moveTo>
                    <a:pt x="302" y="0"/>
                  </a:moveTo>
                  <a:lnTo>
                    <a:pt x="1" y="32"/>
                  </a:lnTo>
                  <a:lnTo>
                    <a:pt x="1" y="1394"/>
                  </a:lnTo>
                  <a:cubicBezTo>
                    <a:pt x="1" y="1648"/>
                    <a:pt x="127" y="1759"/>
                    <a:pt x="413" y="1759"/>
                  </a:cubicBezTo>
                  <a:lnTo>
                    <a:pt x="793" y="1759"/>
                  </a:lnTo>
                  <a:lnTo>
                    <a:pt x="793" y="1521"/>
                  </a:lnTo>
                  <a:lnTo>
                    <a:pt x="508" y="1521"/>
                  </a:lnTo>
                  <a:cubicBezTo>
                    <a:pt x="397" y="1521"/>
                    <a:pt x="302" y="1521"/>
                    <a:pt x="302" y="1394"/>
                  </a:cubicBezTo>
                  <a:lnTo>
                    <a:pt x="302" y="539"/>
                  </a:lnTo>
                  <a:lnTo>
                    <a:pt x="793" y="539"/>
                  </a:lnTo>
                  <a:lnTo>
                    <a:pt x="793" y="301"/>
                  </a:lnTo>
                  <a:lnTo>
                    <a:pt x="302" y="301"/>
                  </a:lnTo>
                  <a:lnTo>
                    <a:pt x="302"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6;p35">
              <a:extLst>
                <a:ext uri="{FF2B5EF4-FFF2-40B4-BE49-F238E27FC236}">
                  <a16:creationId xmlns:a16="http://schemas.microsoft.com/office/drawing/2014/main" id="{F93DF97B-999D-1843-8568-E637AAD0255B}"/>
                </a:ext>
              </a:extLst>
            </p:cNvPr>
            <p:cNvSpPr/>
            <p:nvPr/>
          </p:nvSpPr>
          <p:spPr>
            <a:xfrm>
              <a:off x="4196910" y="2793977"/>
              <a:ext cx="11949" cy="11949"/>
            </a:xfrm>
            <a:custGeom>
              <a:avLst/>
              <a:gdLst/>
              <a:ahLst/>
              <a:cxnLst/>
              <a:rect l="l" t="t" r="r" b="b"/>
              <a:pathLst>
                <a:path w="254" h="254" extrusionOk="0">
                  <a:moveTo>
                    <a:pt x="127" y="16"/>
                  </a:moveTo>
                  <a:cubicBezTo>
                    <a:pt x="174" y="16"/>
                    <a:pt x="222" y="63"/>
                    <a:pt x="222" y="127"/>
                  </a:cubicBezTo>
                  <a:cubicBezTo>
                    <a:pt x="222" y="190"/>
                    <a:pt x="174" y="238"/>
                    <a:pt x="127" y="238"/>
                  </a:cubicBezTo>
                  <a:cubicBezTo>
                    <a:pt x="63" y="238"/>
                    <a:pt x="16" y="190"/>
                    <a:pt x="16" y="127"/>
                  </a:cubicBezTo>
                  <a:cubicBezTo>
                    <a:pt x="16" y="63"/>
                    <a:pt x="63" y="16"/>
                    <a:pt x="127" y="16"/>
                  </a:cubicBezTo>
                  <a:close/>
                  <a:moveTo>
                    <a:pt x="127" y="0"/>
                  </a:moveTo>
                  <a:cubicBezTo>
                    <a:pt x="48" y="0"/>
                    <a:pt x="0" y="63"/>
                    <a:pt x="0" y="127"/>
                  </a:cubicBezTo>
                  <a:cubicBezTo>
                    <a:pt x="0" y="190"/>
                    <a:pt x="48" y="254"/>
                    <a:pt x="127" y="254"/>
                  </a:cubicBezTo>
                  <a:cubicBezTo>
                    <a:pt x="190" y="254"/>
                    <a:pt x="254" y="190"/>
                    <a:pt x="254" y="127"/>
                  </a:cubicBezTo>
                  <a:cubicBezTo>
                    <a:pt x="254" y="63"/>
                    <a:pt x="190" y="0"/>
                    <a:pt x="127" y="0"/>
                  </a:cubicBez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7;p35">
              <a:extLst>
                <a:ext uri="{FF2B5EF4-FFF2-40B4-BE49-F238E27FC236}">
                  <a16:creationId xmlns:a16="http://schemas.microsoft.com/office/drawing/2014/main" id="{86A72924-7E1F-6440-8A35-23F5DC47CDBD}"/>
                </a:ext>
              </a:extLst>
            </p:cNvPr>
            <p:cNvSpPr/>
            <p:nvPr/>
          </p:nvSpPr>
          <p:spPr>
            <a:xfrm>
              <a:off x="4200626" y="2796941"/>
              <a:ext cx="4516" cy="6021"/>
            </a:xfrm>
            <a:custGeom>
              <a:avLst/>
              <a:gdLst/>
              <a:ahLst/>
              <a:cxnLst/>
              <a:rect l="l" t="t" r="r" b="b"/>
              <a:pathLst>
                <a:path w="96" h="128" extrusionOk="0">
                  <a:moveTo>
                    <a:pt x="0" y="0"/>
                  </a:moveTo>
                  <a:lnTo>
                    <a:pt x="0" y="127"/>
                  </a:lnTo>
                  <a:lnTo>
                    <a:pt x="16" y="127"/>
                  </a:lnTo>
                  <a:lnTo>
                    <a:pt x="16" y="80"/>
                  </a:lnTo>
                  <a:lnTo>
                    <a:pt x="48" y="80"/>
                  </a:lnTo>
                  <a:lnTo>
                    <a:pt x="80" y="127"/>
                  </a:lnTo>
                  <a:lnTo>
                    <a:pt x="95" y="127"/>
                  </a:lnTo>
                  <a:lnTo>
                    <a:pt x="64" y="80"/>
                  </a:lnTo>
                  <a:cubicBezTo>
                    <a:pt x="80" y="64"/>
                    <a:pt x="95" y="48"/>
                    <a:pt x="95" y="32"/>
                  </a:cubicBezTo>
                  <a:cubicBezTo>
                    <a:pt x="95" y="16"/>
                    <a:pt x="64" y="0"/>
                    <a:pt x="32" y="0"/>
                  </a:cubicBezTo>
                  <a:lnTo>
                    <a:pt x="32" y="0"/>
                  </a:lnTo>
                  <a:cubicBezTo>
                    <a:pt x="64" y="0"/>
                    <a:pt x="80" y="16"/>
                    <a:pt x="80" y="32"/>
                  </a:cubicBezTo>
                  <a:cubicBezTo>
                    <a:pt x="80" y="48"/>
                    <a:pt x="64" y="64"/>
                    <a:pt x="32" y="64"/>
                  </a:cubicBezTo>
                  <a:lnTo>
                    <a:pt x="16" y="64"/>
                  </a:lnTo>
                  <a:lnTo>
                    <a:pt x="16" y="0"/>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8;p35">
              <a:extLst>
                <a:ext uri="{FF2B5EF4-FFF2-40B4-BE49-F238E27FC236}">
                  <a16:creationId xmlns:a16="http://schemas.microsoft.com/office/drawing/2014/main" id="{547ECB83-B67F-324B-AF76-55E48460B102}"/>
                </a:ext>
              </a:extLst>
            </p:cNvPr>
            <p:cNvSpPr/>
            <p:nvPr/>
          </p:nvSpPr>
          <p:spPr>
            <a:xfrm>
              <a:off x="3709502" y="2757425"/>
              <a:ext cx="32836" cy="49253"/>
            </a:xfrm>
            <a:custGeom>
              <a:avLst/>
              <a:gdLst/>
              <a:ahLst/>
              <a:cxnLst/>
              <a:rect l="l" t="t" r="r" b="b"/>
              <a:pathLst>
                <a:path w="698" h="1047" extrusionOk="0">
                  <a:moveTo>
                    <a:pt x="333" y="365"/>
                  </a:moveTo>
                  <a:cubicBezTo>
                    <a:pt x="491" y="365"/>
                    <a:pt x="586" y="492"/>
                    <a:pt x="586" y="650"/>
                  </a:cubicBezTo>
                  <a:cubicBezTo>
                    <a:pt x="586" y="825"/>
                    <a:pt x="491" y="951"/>
                    <a:pt x="333" y="951"/>
                  </a:cubicBezTo>
                  <a:cubicBezTo>
                    <a:pt x="254" y="951"/>
                    <a:pt x="159" y="888"/>
                    <a:pt x="111" y="825"/>
                  </a:cubicBezTo>
                  <a:lnTo>
                    <a:pt x="111" y="492"/>
                  </a:lnTo>
                  <a:cubicBezTo>
                    <a:pt x="159" y="429"/>
                    <a:pt x="254" y="365"/>
                    <a:pt x="333" y="365"/>
                  </a:cubicBezTo>
                  <a:close/>
                  <a:moveTo>
                    <a:pt x="0" y="1"/>
                  </a:moveTo>
                  <a:lnTo>
                    <a:pt x="0" y="1031"/>
                  </a:lnTo>
                  <a:lnTo>
                    <a:pt x="111" y="1031"/>
                  </a:lnTo>
                  <a:lnTo>
                    <a:pt x="111" y="920"/>
                  </a:lnTo>
                  <a:cubicBezTo>
                    <a:pt x="174" y="999"/>
                    <a:pt x="269" y="1046"/>
                    <a:pt x="364" y="1046"/>
                  </a:cubicBezTo>
                  <a:cubicBezTo>
                    <a:pt x="570" y="1046"/>
                    <a:pt x="697" y="904"/>
                    <a:pt x="697" y="650"/>
                  </a:cubicBezTo>
                  <a:cubicBezTo>
                    <a:pt x="697" y="429"/>
                    <a:pt x="570" y="270"/>
                    <a:pt x="364" y="270"/>
                  </a:cubicBezTo>
                  <a:cubicBezTo>
                    <a:pt x="269" y="270"/>
                    <a:pt x="174" y="318"/>
                    <a:pt x="111" y="397"/>
                  </a:cubicBezTo>
                  <a:lnTo>
                    <a:pt x="111"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9;p35">
              <a:extLst>
                <a:ext uri="{FF2B5EF4-FFF2-40B4-BE49-F238E27FC236}">
                  <a16:creationId xmlns:a16="http://schemas.microsoft.com/office/drawing/2014/main" id="{8432C054-10E4-ED4D-BF17-B5A46F62C1FB}"/>
                </a:ext>
              </a:extLst>
            </p:cNvPr>
            <p:cNvSpPr/>
            <p:nvPr/>
          </p:nvSpPr>
          <p:spPr>
            <a:xfrm>
              <a:off x="3746007" y="2770832"/>
              <a:ext cx="35047" cy="49253"/>
            </a:xfrm>
            <a:custGeom>
              <a:avLst/>
              <a:gdLst/>
              <a:ahLst/>
              <a:cxnLst/>
              <a:rect l="l" t="t" r="r" b="b"/>
              <a:pathLst>
                <a:path w="745" h="1047" extrusionOk="0">
                  <a:moveTo>
                    <a:pt x="0" y="1"/>
                  </a:moveTo>
                  <a:lnTo>
                    <a:pt x="317" y="746"/>
                  </a:lnTo>
                  <a:lnTo>
                    <a:pt x="270" y="856"/>
                  </a:lnTo>
                  <a:cubicBezTo>
                    <a:pt x="238" y="920"/>
                    <a:pt x="206" y="936"/>
                    <a:pt x="159" y="936"/>
                  </a:cubicBezTo>
                  <a:lnTo>
                    <a:pt x="95" y="936"/>
                  </a:lnTo>
                  <a:lnTo>
                    <a:pt x="64" y="1031"/>
                  </a:lnTo>
                  <a:cubicBezTo>
                    <a:pt x="95" y="1047"/>
                    <a:pt x="127" y="1047"/>
                    <a:pt x="159" y="1047"/>
                  </a:cubicBezTo>
                  <a:cubicBezTo>
                    <a:pt x="254" y="1047"/>
                    <a:pt x="333" y="999"/>
                    <a:pt x="381" y="888"/>
                  </a:cubicBezTo>
                  <a:lnTo>
                    <a:pt x="745" y="1"/>
                  </a:lnTo>
                  <a:lnTo>
                    <a:pt x="618" y="1"/>
                  </a:lnTo>
                  <a:lnTo>
                    <a:pt x="381" y="603"/>
                  </a:lnTo>
                  <a:lnTo>
                    <a:pt x="127" y="1"/>
                  </a:lnTo>
                  <a:close/>
                </a:path>
              </a:pathLst>
            </a:custGeom>
            <a:solidFill>
              <a:srgbClr val="00D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8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sasiperi/FeatureToggle-Boot2" TargetMode="External"/><Relationship Id="rId3" Type="http://schemas.openxmlformats.org/officeDocument/2006/relationships/hyperlink" Target="https://dougseven.com/2014/04/17/knightmare-a-devops-cautionary-tale/" TargetMode="External"/><Relationship Id="rId7" Type="http://schemas.openxmlformats.org/officeDocument/2006/relationships/hyperlink" Target="https://ff4j.github.i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martinfowler.com/bliki/FeatureToggle.html" TargetMode="External"/><Relationship Id="rId5" Type="http://schemas.openxmlformats.org/officeDocument/2006/relationships/hyperlink" Target="http://swreflections.blogspot.com/2014/08/feature-toggles-are-one-of-worst-kinds.html" TargetMode="External"/><Relationship Id="rId4" Type="http://schemas.openxmlformats.org/officeDocument/2006/relationships/hyperlink" Target="http://enterprisedevops.org/feature-toggle-frameworks-lis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 name="Title 2">
            <a:extLst>
              <a:ext uri="{FF2B5EF4-FFF2-40B4-BE49-F238E27FC236}">
                <a16:creationId xmlns:a16="http://schemas.microsoft.com/office/drawing/2014/main" id="{788F658A-62D9-AC42-BFBB-837B91AA292A}"/>
              </a:ext>
            </a:extLst>
          </p:cNvPr>
          <p:cNvSpPr>
            <a:spLocks noGrp="1"/>
          </p:cNvSpPr>
          <p:nvPr>
            <p:ph type="title"/>
          </p:nvPr>
        </p:nvSpPr>
        <p:spPr>
          <a:xfrm>
            <a:off x="681037" y="1465730"/>
            <a:ext cx="7772400" cy="1627094"/>
          </a:xfrm>
        </p:spPr>
        <p:txBody>
          <a:bodyPr/>
          <a:lstStyle/>
          <a:p>
            <a:r>
              <a:rPr lang="en-US" sz="4400" dirty="0"/>
              <a:t> Feature Toggling With FF4J</a:t>
            </a:r>
            <a:br>
              <a:rPr lang="en-US" sz="4400" dirty="0"/>
            </a:br>
            <a:br>
              <a:rPr lang="en-US" sz="2000" i="1" dirty="0"/>
            </a:br>
            <a:r>
              <a:rPr lang="en-US" sz="2000" dirty="0"/>
              <a:t>			By Sasi Peri	</a:t>
            </a:r>
          </a:p>
        </p:txBody>
      </p:sp>
      <p:sp>
        <p:nvSpPr>
          <p:cNvPr id="374" name="Google Shape;374;p35"/>
          <p:cNvSpPr txBox="1">
            <a:spLocks noGrp="1"/>
          </p:cNvSpPr>
          <p:nvPr>
            <p:ph type="body" idx="1"/>
          </p:nvPr>
        </p:nvSpPr>
        <p:spPr>
          <a:xfrm>
            <a:off x="685800" y="3535986"/>
            <a:ext cx="7772400" cy="1274700"/>
          </a:xfrm>
          <a:prstGeom prst="rect">
            <a:avLst/>
          </a:prstGeom>
          <a:noFill/>
          <a:ln>
            <a:noFill/>
          </a:ln>
        </p:spPr>
        <p:txBody>
          <a:bodyPr spcFirstLastPara="1" wrap="square" lIns="45725" tIns="45725" rIns="45725" bIns="45725" anchor="t" anchorCtr="0">
            <a:noAutofit/>
          </a:bodyPr>
          <a:lstStyle/>
          <a:p>
            <a:pPr marL="0" marR="0" lvl="0" indent="0" algn="l" rtl="0">
              <a:lnSpc>
                <a:spcPct val="115000"/>
              </a:lnSpc>
              <a:spcBef>
                <a:spcPts val="0"/>
              </a:spcBef>
              <a:spcAft>
                <a:spcPts val="0"/>
              </a:spcAft>
              <a:buNone/>
            </a:pPr>
            <a:r>
              <a:rPr lang="en" sz="1400" b="0" dirty="0">
                <a:solidFill>
                  <a:srgbClr val="2E368F"/>
                </a:solidFill>
                <a:latin typeface="Proxima Nova Extrabold"/>
                <a:ea typeface="Proxima Nova Extrabold"/>
                <a:cs typeface="Proxima Nova Extrabold"/>
                <a:sym typeface="Proxima Nova Extrabold"/>
              </a:rPr>
              <a:t>October 7–10, 2019  </a:t>
            </a:r>
            <a:endParaRPr sz="1400" b="0" dirty="0">
              <a:solidFill>
                <a:srgbClr val="2E368F"/>
              </a:solidFill>
              <a:latin typeface="Proxima Nova Extrabold"/>
              <a:ea typeface="Proxima Nova Extrabold"/>
              <a:cs typeface="Proxima Nova Extrabold"/>
              <a:sym typeface="Proxima Nova Extrabold"/>
            </a:endParaRPr>
          </a:p>
          <a:p>
            <a:pPr marL="0" marR="0" lvl="0" indent="0" algn="l" rtl="0">
              <a:lnSpc>
                <a:spcPct val="115000"/>
              </a:lnSpc>
              <a:spcBef>
                <a:spcPts val="0"/>
              </a:spcBef>
              <a:spcAft>
                <a:spcPts val="0"/>
              </a:spcAft>
              <a:buNone/>
            </a:pPr>
            <a:r>
              <a:rPr lang="en" sz="1400" b="0" dirty="0">
                <a:solidFill>
                  <a:srgbClr val="2E368F"/>
                </a:solidFill>
                <a:latin typeface="Proxima Nova Extrabold"/>
                <a:ea typeface="Proxima Nova Extrabold"/>
                <a:cs typeface="Proxima Nova Extrabold"/>
                <a:sym typeface="Proxima Nova Extrabold"/>
              </a:rPr>
              <a:t>Austin Convention Center</a:t>
            </a:r>
            <a:endParaRPr sz="1400" b="0" dirty="0">
              <a:solidFill>
                <a:srgbClr val="2E368F"/>
              </a:solidFill>
              <a:latin typeface="Proxima Nova Extrabold"/>
              <a:ea typeface="Proxima Nova Extrabold"/>
              <a:cs typeface="Proxima Nova Extrabold"/>
              <a:sym typeface="Proxima Nova Extrabold"/>
            </a:endParaRPr>
          </a:p>
        </p:txBody>
      </p:sp>
    </p:spTree>
    <p:extLst>
      <p:ext uri="{BB962C8B-B14F-4D97-AF65-F5344CB8AC3E}">
        <p14:creationId xmlns:p14="http://schemas.microsoft.com/office/powerpoint/2010/main" val="42807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sz="3200" dirty="0"/>
              <a:t>A/B test</a:t>
            </a:r>
            <a:endParaRPr dirty="0"/>
          </a:p>
        </p:txBody>
      </p:sp>
      <p:sp>
        <p:nvSpPr>
          <p:cNvPr id="405" name="Google Shape;405;p40"/>
          <p:cNvSpPr txBox="1">
            <a:spLocks noGrp="1"/>
          </p:cNvSpPr>
          <p:nvPr>
            <p:ph type="body" idx="1"/>
          </p:nvPr>
        </p:nvSpPr>
        <p:spPr>
          <a:xfrm>
            <a:off x="355222" y="693682"/>
            <a:ext cx="8271900" cy="3972911"/>
          </a:xfrm>
          <a:prstGeom prst="rect">
            <a:avLst/>
          </a:prstGeom>
          <a:noFill/>
          <a:ln>
            <a:noFill/>
          </a:ln>
        </p:spPr>
        <p:txBody>
          <a:bodyPr spcFirstLastPara="1" wrap="square" lIns="45725" tIns="45725" rIns="45725" bIns="45725" anchor="t" anchorCtr="0">
            <a:noAutofit/>
          </a:bodyPr>
          <a:lstStyle/>
          <a:p>
            <a:pPr marL="0" lvl="2" indent="0">
              <a:buNone/>
            </a:pPr>
            <a:r>
              <a:rPr lang="en-US" sz="1400" dirty="0"/>
              <a:t>A/B testing (also known as split </a:t>
            </a:r>
            <a:r>
              <a:rPr lang="en-US" sz="1400" b="1" dirty="0"/>
              <a:t>testing</a:t>
            </a:r>
            <a:r>
              <a:rPr lang="en-US" sz="1400" dirty="0"/>
              <a:t> or bucket </a:t>
            </a:r>
            <a:r>
              <a:rPr lang="en-US" sz="1400" b="1" dirty="0"/>
              <a:t>testing</a:t>
            </a:r>
            <a:r>
              <a:rPr lang="en-US" sz="1400" dirty="0"/>
              <a:t>) is </a:t>
            </a:r>
            <a:r>
              <a:rPr lang="en-US" sz="1400" b="1" dirty="0"/>
              <a:t>a</a:t>
            </a:r>
            <a:r>
              <a:rPr lang="en-US" sz="1400" dirty="0"/>
              <a:t> method of comparing two versions of </a:t>
            </a:r>
            <a:r>
              <a:rPr lang="en-US" sz="1400" b="1" dirty="0"/>
              <a:t>a </a:t>
            </a:r>
            <a:r>
              <a:rPr lang="en-US" sz="1400" dirty="0"/>
              <a:t>webpage or app against each other to determine which one performs better.</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10</a:t>
            </a:fld>
            <a:endParaRPr/>
          </a:p>
        </p:txBody>
      </p:sp>
      <p:pic>
        <p:nvPicPr>
          <p:cNvPr id="6" name="Picture 5" descr="A screenshot of a cell phone&#10;&#10;Description generated with very high confidence">
            <a:extLst>
              <a:ext uri="{FF2B5EF4-FFF2-40B4-BE49-F238E27FC236}">
                <a16:creationId xmlns:a16="http://schemas.microsoft.com/office/drawing/2014/main" id="{D89723C5-A6F9-4BD4-B522-694D8278F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544" y="1329082"/>
            <a:ext cx="6258911" cy="3238977"/>
          </a:xfrm>
          <a:prstGeom prst="rect">
            <a:avLst/>
          </a:prstGeom>
        </p:spPr>
      </p:pic>
    </p:spTree>
    <p:extLst>
      <p:ext uri="{BB962C8B-B14F-4D97-AF65-F5344CB8AC3E}">
        <p14:creationId xmlns:p14="http://schemas.microsoft.com/office/powerpoint/2010/main" val="141330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sz="3200" dirty="0"/>
              <a:t>Blue-green deploy</a:t>
            </a:r>
            <a:endParaRPr dirty="0"/>
          </a:p>
        </p:txBody>
      </p:sp>
      <p:sp>
        <p:nvSpPr>
          <p:cNvPr id="405" name="Google Shape;405;p40"/>
          <p:cNvSpPr txBox="1">
            <a:spLocks noGrp="1"/>
          </p:cNvSpPr>
          <p:nvPr>
            <p:ph type="body" idx="1"/>
          </p:nvPr>
        </p:nvSpPr>
        <p:spPr>
          <a:xfrm>
            <a:off x="355222" y="693682"/>
            <a:ext cx="8271900" cy="3972911"/>
          </a:xfrm>
          <a:prstGeom prst="rect">
            <a:avLst/>
          </a:prstGeom>
          <a:noFill/>
          <a:ln>
            <a:noFill/>
          </a:ln>
        </p:spPr>
        <p:txBody>
          <a:bodyPr spcFirstLastPara="1" wrap="square" lIns="45725" tIns="45725" rIns="45725" bIns="45725" anchor="t" anchorCtr="0">
            <a:noAutofit/>
          </a:bodyPr>
          <a:lstStyle/>
          <a:p>
            <a:pPr marL="0" lvl="1" indent="0">
              <a:buNone/>
            </a:pPr>
            <a:r>
              <a:rPr lang="en-US" sz="1400" dirty="0"/>
              <a:t>Blue-green deployment is a technique that reduces downtime and risk by running two identical production environments called </a:t>
            </a:r>
            <a:r>
              <a:rPr lang="en-US" sz="1400" b="1" dirty="0"/>
              <a:t>Blue</a:t>
            </a:r>
            <a:r>
              <a:rPr lang="en-US" sz="1400" dirty="0"/>
              <a:t> and </a:t>
            </a:r>
            <a:r>
              <a:rPr lang="en-US" sz="1400" b="1" dirty="0"/>
              <a:t>Green</a:t>
            </a:r>
            <a:r>
              <a:rPr lang="en-US" sz="1400" dirty="0"/>
              <a:t>. At any time, only one of the environments is live, with the live environment serving all production traffic. For this example, </a:t>
            </a:r>
            <a:r>
              <a:rPr lang="en-US" sz="1400" b="1" dirty="0"/>
              <a:t>Blue</a:t>
            </a:r>
            <a:r>
              <a:rPr lang="en-US" sz="1400" dirty="0"/>
              <a:t> is currently live and </a:t>
            </a:r>
            <a:r>
              <a:rPr lang="en-US" sz="1400" b="1" dirty="0"/>
              <a:t>Green</a:t>
            </a:r>
            <a:r>
              <a:rPr lang="en-US" sz="1400" dirty="0"/>
              <a:t> is idle</a:t>
            </a:r>
            <a:r>
              <a:rPr lang="en-US" sz="1100" dirty="0"/>
              <a:t>.</a:t>
            </a:r>
          </a:p>
          <a:p>
            <a:pPr marL="0" lvl="1" indent="0">
              <a:buNone/>
            </a:pPr>
            <a:endParaRPr lang="en-US" sz="1100" dirty="0"/>
          </a:p>
          <a:p>
            <a:pPr marL="0" lvl="1" indent="0">
              <a:buNone/>
            </a:pPr>
            <a:endParaRPr lang="en-US" sz="1200"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11</a:t>
            </a:fld>
            <a:endParaRPr/>
          </a:p>
        </p:txBody>
      </p:sp>
      <p:pic>
        <p:nvPicPr>
          <p:cNvPr id="6" name="Picture 5" descr="A picture containing screenshot, indoor&#10;&#10;Description generated with high confidence">
            <a:extLst>
              <a:ext uri="{FF2B5EF4-FFF2-40B4-BE49-F238E27FC236}">
                <a16:creationId xmlns:a16="http://schemas.microsoft.com/office/drawing/2014/main" id="{C36FDEB5-A5CA-44FC-8D2F-88148C2E6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486" y="1584434"/>
            <a:ext cx="6597371" cy="3019097"/>
          </a:xfrm>
          <a:prstGeom prst="rect">
            <a:avLst/>
          </a:prstGeom>
        </p:spPr>
      </p:pic>
    </p:spTree>
    <p:extLst>
      <p:ext uri="{BB962C8B-B14F-4D97-AF65-F5344CB8AC3E}">
        <p14:creationId xmlns:p14="http://schemas.microsoft.com/office/powerpoint/2010/main" val="188633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Dark Launch</a:t>
            </a:r>
            <a:endParaRPr dirty="0"/>
          </a:p>
        </p:txBody>
      </p:sp>
      <p:sp>
        <p:nvSpPr>
          <p:cNvPr id="405" name="Google Shape;405;p40"/>
          <p:cNvSpPr txBox="1">
            <a:spLocks noGrp="1"/>
          </p:cNvSpPr>
          <p:nvPr>
            <p:ph type="body" idx="1"/>
          </p:nvPr>
        </p:nvSpPr>
        <p:spPr>
          <a:xfrm>
            <a:off x="321187" y="693682"/>
            <a:ext cx="8305935" cy="3972911"/>
          </a:xfrm>
          <a:prstGeom prst="rect">
            <a:avLst/>
          </a:prstGeom>
          <a:noFill/>
          <a:ln>
            <a:noFill/>
          </a:ln>
        </p:spPr>
        <p:txBody>
          <a:bodyPr spcFirstLastPara="1" wrap="square" lIns="45725" tIns="45725" rIns="45725" bIns="45725" anchor="t" anchorCtr="0">
            <a:noAutofit/>
          </a:bodyPr>
          <a:lstStyle/>
          <a:p>
            <a:pPr marL="0" lvl="1" indent="0">
              <a:buNone/>
            </a:pPr>
            <a:r>
              <a:rPr lang="en-US" sz="1400" dirty="0"/>
              <a:t>The Dark Launch develop pattern is the capacity for a system to enable a new feature for a subset of incoming requests and measure if the new feature introduce some overhead. Without feature toggle you must deploy your new package on a node of the cluster and measure. With this strategy all nodes of the cluster have the new version and execute new behavior for a subset of requests.</a:t>
            </a:r>
          </a:p>
          <a:p>
            <a:pPr marL="0" lvl="1" indent="0">
              <a:buNone/>
            </a:pPr>
            <a:endParaRPr lang="en-US" sz="1200"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12</a:t>
            </a:fld>
            <a:endParaRPr/>
          </a:p>
        </p:txBody>
      </p:sp>
      <p:pic>
        <p:nvPicPr>
          <p:cNvPr id="6" name="Picture 5" descr="A screenshot of a cell phone&#10;&#10;Description generated with high confidence">
            <a:extLst>
              <a:ext uri="{FF2B5EF4-FFF2-40B4-BE49-F238E27FC236}">
                <a16:creationId xmlns:a16="http://schemas.microsoft.com/office/drawing/2014/main" id="{7BD7A93A-E056-4256-BB45-849F16A91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034" y="1742089"/>
            <a:ext cx="5450239" cy="2841735"/>
          </a:xfrm>
          <a:prstGeom prst="rect">
            <a:avLst/>
          </a:prstGeom>
        </p:spPr>
      </p:pic>
    </p:spTree>
    <p:extLst>
      <p:ext uri="{BB962C8B-B14F-4D97-AF65-F5344CB8AC3E}">
        <p14:creationId xmlns:p14="http://schemas.microsoft.com/office/powerpoint/2010/main" val="355543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title"/>
          </p:nvPr>
        </p:nvSpPr>
        <p:spPr>
          <a:xfrm>
            <a:off x="333025" y="1411014"/>
            <a:ext cx="8478000" cy="1891861"/>
          </a:xfrm>
          <a:prstGeom prst="rect">
            <a:avLst/>
          </a:prstGeom>
          <a:noFill/>
          <a:ln>
            <a:noFill/>
          </a:ln>
        </p:spPr>
        <p:txBody>
          <a:bodyPr spcFirstLastPara="1" wrap="square" lIns="45725" tIns="45725" rIns="45725" bIns="45725" anchor="ctr" anchorCtr="0">
            <a:noAutofit/>
          </a:bodyPr>
          <a:lstStyle/>
          <a:p>
            <a:pPr lvl="0">
              <a:buClr>
                <a:srgbClr val="101128"/>
              </a:buClr>
            </a:pPr>
            <a:r>
              <a:rPr lang="en-US" dirty="0"/>
              <a:t>DEMO</a:t>
            </a:r>
            <a:br>
              <a:rPr lang="en-US" dirty="0"/>
            </a:br>
            <a:r>
              <a:rPr lang="en-US" dirty="0"/>
              <a:t>(</a:t>
            </a:r>
            <a:r>
              <a:rPr lang="en-US" dirty="0" err="1"/>
              <a:t>SpringBoot</a:t>
            </a:r>
            <a:r>
              <a:rPr lang="en-US" dirty="0"/>
              <a:t> &amp; FF4J)</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Feature and property stores</a:t>
            </a:r>
            <a:endParaRPr dirty="0"/>
          </a:p>
        </p:txBody>
      </p:sp>
      <p:sp>
        <p:nvSpPr>
          <p:cNvPr id="405" name="Google Shape;405;p40"/>
          <p:cNvSpPr txBox="1">
            <a:spLocks noGrp="1"/>
          </p:cNvSpPr>
          <p:nvPr>
            <p:ph type="body" idx="1"/>
          </p:nvPr>
        </p:nvSpPr>
        <p:spPr>
          <a:xfrm>
            <a:off x="355222" y="709448"/>
            <a:ext cx="8271900" cy="3823138"/>
          </a:xfrm>
          <a:prstGeom prst="rect">
            <a:avLst/>
          </a:prstGeom>
          <a:noFill/>
          <a:ln>
            <a:noFill/>
          </a:ln>
        </p:spPr>
        <p:txBody>
          <a:bodyPr spcFirstLastPara="1" wrap="square" lIns="45725" tIns="45725" rIns="45725" bIns="45725" anchor="t" anchorCtr="0">
            <a:noAutofit/>
          </a:bodyPr>
          <a:lstStyle/>
          <a:p>
            <a:pPr>
              <a:spcBef>
                <a:spcPts val="0"/>
              </a:spcBef>
            </a:pPr>
            <a:r>
              <a:rPr lang="en-US" sz="1400" b="1" dirty="0"/>
              <a:t>Feature</a:t>
            </a:r>
            <a:r>
              <a:rPr lang="en-US" sz="1400" dirty="0"/>
              <a:t> </a:t>
            </a:r>
          </a:p>
          <a:p>
            <a:pPr marL="800100" lvl="1">
              <a:spcBef>
                <a:spcPts val="0"/>
              </a:spcBef>
              <a:buFont typeface="Arial" panose="020B0604020202020204" pitchFamily="34" charset="0"/>
              <a:buChar char="•"/>
            </a:pPr>
            <a:r>
              <a:rPr lang="en-US" sz="1400" dirty="0"/>
              <a:t>Simple XML based</a:t>
            </a:r>
          </a:p>
          <a:p>
            <a:pPr marL="800100" lvl="1">
              <a:spcBef>
                <a:spcPts val="0"/>
              </a:spcBef>
              <a:buFont typeface="Arial" panose="020B0604020202020204" pitchFamily="34" charset="0"/>
              <a:buChar char="•"/>
            </a:pPr>
            <a:r>
              <a:rPr lang="en-US" sz="1400" dirty="0"/>
              <a:t>Caching</a:t>
            </a:r>
          </a:p>
          <a:p>
            <a:pPr marL="1257300" lvl="2">
              <a:spcBef>
                <a:spcPts val="0"/>
              </a:spcBef>
              <a:buFont typeface="Arial" panose="020B0604020202020204" pitchFamily="34" charset="0"/>
              <a:buChar char="•"/>
            </a:pPr>
            <a:r>
              <a:rPr lang="en-US" sz="1400" dirty="0" err="1"/>
              <a:t>JCahce</a:t>
            </a:r>
            <a:endParaRPr lang="en-US" sz="1400" dirty="0"/>
          </a:p>
          <a:p>
            <a:pPr marL="1257300" lvl="2">
              <a:spcBef>
                <a:spcPts val="0"/>
              </a:spcBef>
              <a:buFont typeface="Arial" panose="020B0604020202020204" pitchFamily="34" charset="0"/>
              <a:buChar char="•"/>
            </a:pPr>
            <a:r>
              <a:rPr lang="en-US" sz="1400" dirty="0"/>
              <a:t>Redis</a:t>
            </a:r>
          </a:p>
          <a:p>
            <a:pPr marL="1257300" lvl="2">
              <a:spcBef>
                <a:spcPts val="0"/>
              </a:spcBef>
              <a:buFont typeface="Arial" panose="020B0604020202020204" pitchFamily="34" charset="0"/>
              <a:buChar char="•"/>
            </a:pPr>
            <a:r>
              <a:rPr lang="en-US" sz="1400" dirty="0" err="1"/>
              <a:t>EHCache</a:t>
            </a:r>
            <a:endParaRPr lang="en-US" sz="1400" dirty="0"/>
          </a:p>
          <a:p>
            <a:pPr marL="1257300" lvl="2">
              <a:spcBef>
                <a:spcPts val="0"/>
              </a:spcBef>
              <a:buFont typeface="Arial" panose="020B0604020202020204" pitchFamily="34" charset="0"/>
              <a:buChar char="•"/>
            </a:pPr>
            <a:r>
              <a:rPr lang="en-US" sz="1400" dirty="0"/>
              <a:t>…and more</a:t>
            </a:r>
          </a:p>
          <a:p>
            <a:pPr marL="800100" lvl="1">
              <a:spcBef>
                <a:spcPts val="0"/>
              </a:spcBef>
              <a:buFont typeface="Arial" panose="020B0604020202020204" pitchFamily="34" charset="0"/>
              <a:buChar char="•"/>
            </a:pPr>
            <a:r>
              <a:rPr lang="en-US" sz="1400" dirty="0"/>
              <a:t>RDBMS (supports any DB via JDBC)</a:t>
            </a:r>
          </a:p>
          <a:p>
            <a:pPr marL="800100" lvl="1">
              <a:spcBef>
                <a:spcPts val="0"/>
              </a:spcBef>
              <a:buFont typeface="Arial" panose="020B0604020202020204" pitchFamily="34" charset="0"/>
              <a:buChar char="•"/>
            </a:pPr>
            <a:r>
              <a:rPr lang="en-US" sz="1400" dirty="0"/>
              <a:t>NoSQL</a:t>
            </a:r>
          </a:p>
          <a:p>
            <a:pPr marL="1257300" lvl="2">
              <a:spcBef>
                <a:spcPts val="0"/>
              </a:spcBef>
              <a:buFont typeface="Arial" panose="020B0604020202020204" pitchFamily="34" charset="0"/>
              <a:buChar char="•"/>
            </a:pPr>
            <a:r>
              <a:rPr lang="en-US" sz="1400" dirty="0"/>
              <a:t>Cassandra</a:t>
            </a:r>
          </a:p>
          <a:p>
            <a:pPr marL="1257300" lvl="2">
              <a:spcBef>
                <a:spcPts val="0"/>
              </a:spcBef>
              <a:buFont typeface="Arial" panose="020B0604020202020204" pitchFamily="34" charset="0"/>
              <a:buChar char="•"/>
            </a:pPr>
            <a:r>
              <a:rPr lang="en-US" sz="1400" dirty="0"/>
              <a:t>Mongo</a:t>
            </a:r>
          </a:p>
          <a:p>
            <a:pPr marL="1257300" lvl="2">
              <a:spcBef>
                <a:spcPts val="0"/>
              </a:spcBef>
              <a:buFont typeface="Arial" panose="020B0604020202020204" pitchFamily="34" charset="0"/>
              <a:buChar char="•"/>
            </a:pPr>
            <a:r>
              <a:rPr lang="en-US" sz="1400" dirty="0"/>
              <a:t>Elastic search as NoSQL</a:t>
            </a:r>
          </a:p>
          <a:p>
            <a:pPr marL="1257300" lvl="2">
              <a:spcBef>
                <a:spcPts val="0"/>
              </a:spcBef>
              <a:buFont typeface="Arial" panose="020B0604020202020204" pitchFamily="34" charset="0"/>
              <a:buChar char="•"/>
            </a:pPr>
            <a:r>
              <a:rPr lang="en-US" sz="1400" dirty="0"/>
              <a:t>Neo4j (Graph DB)</a:t>
            </a:r>
          </a:p>
          <a:p>
            <a:pPr>
              <a:spcBef>
                <a:spcPts val="0"/>
              </a:spcBef>
            </a:pPr>
            <a:r>
              <a:rPr lang="en-US" sz="1400" b="1" dirty="0"/>
              <a:t>Property</a:t>
            </a:r>
          </a:p>
          <a:p>
            <a:pPr marL="800100" lvl="1">
              <a:spcBef>
                <a:spcPts val="0"/>
              </a:spcBef>
              <a:buFont typeface="Arial" panose="020B0604020202020204" pitchFamily="34" charset="0"/>
              <a:buChar char="•"/>
            </a:pPr>
            <a:r>
              <a:rPr lang="en-US" sz="1400" dirty="0"/>
              <a:t>Spring Config </a:t>
            </a:r>
            <a:r>
              <a:rPr lang="en-US" sz="1400" dirty="0" err="1"/>
              <a:t>Srv</a:t>
            </a:r>
            <a:endParaRPr lang="en-US" sz="1400" dirty="0"/>
          </a:p>
          <a:p>
            <a:pPr marL="800100" lvl="1">
              <a:spcBef>
                <a:spcPts val="0"/>
              </a:spcBef>
              <a:buFont typeface="Arial" panose="020B0604020202020204" pitchFamily="34" charset="0"/>
              <a:buChar char="•"/>
            </a:pPr>
            <a:r>
              <a:rPr lang="en-US" sz="1400" dirty="0" err="1"/>
              <a:t>Archaius</a:t>
            </a:r>
            <a:r>
              <a:rPr lang="en-US" sz="1400" dirty="0"/>
              <a:t>/</a:t>
            </a:r>
            <a:r>
              <a:rPr lang="en-US" sz="1400" dirty="0" err="1"/>
              <a:t>CommonsConfig</a:t>
            </a:r>
            <a:endParaRPr lang="en-US" sz="1400" dirty="0"/>
          </a:p>
          <a:p>
            <a:pPr marL="800100" lvl="1">
              <a:spcBef>
                <a:spcPts val="0"/>
              </a:spcBef>
              <a:buFont typeface="Arial" panose="020B0604020202020204" pitchFamily="34" charset="0"/>
              <a:buChar char="•"/>
            </a:pPr>
            <a:r>
              <a:rPr lang="en-US" sz="1400" dirty="0"/>
              <a:t>..and more</a:t>
            </a:r>
            <a:endParaRPr sz="1400"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14</a:t>
            </a:fld>
            <a:endParaRPr/>
          </a:p>
        </p:txBody>
      </p:sp>
    </p:spTree>
    <p:extLst>
      <p:ext uri="{BB962C8B-B14F-4D97-AF65-F5344CB8AC3E}">
        <p14:creationId xmlns:p14="http://schemas.microsoft.com/office/powerpoint/2010/main" val="88709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Audit and monitor</a:t>
            </a:r>
            <a:endParaRPr dirty="0"/>
          </a:p>
        </p:txBody>
      </p:sp>
      <p:sp>
        <p:nvSpPr>
          <p:cNvPr id="405" name="Google Shape;405;p40"/>
          <p:cNvSpPr txBox="1">
            <a:spLocks noGrp="1"/>
          </p:cNvSpPr>
          <p:nvPr>
            <p:ph type="body" idx="1"/>
          </p:nvPr>
        </p:nvSpPr>
        <p:spPr>
          <a:xfrm>
            <a:off x="355222" y="914401"/>
            <a:ext cx="8271900" cy="3394500"/>
          </a:xfrm>
          <a:prstGeom prst="rect">
            <a:avLst/>
          </a:prstGeom>
          <a:noFill/>
          <a:ln>
            <a:noFill/>
          </a:ln>
        </p:spPr>
        <p:txBody>
          <a:bodyPr spcFirstLastPara="1" wrap="square" lIns="45725" tIns="45725" rIns="45725" bIns="45725" anchor="t" anchorCtr="0">
            <a:noAutofit/>
          </a:bodyPr>
          <a:lstStyle/>
          <a:p>
            <a:r>
              <a:rPr lang="en-US" b="1" dirty="0"/>
              <a:t>Auditing</a:t>
            </a:r>
          </a:p>
          <a:p>
            <a:r>
              <a:rPr lang="en-US" dirty="0"/>
              <a:t>All CRUD operations on features and properties can be audited.</a:t>
            </a:r>
          </a:p>
          <a:p>
            <a:endParaRPr lang="en-US" b="1" dirty="0"/>
          </a:p>
          <a:p>
            <a:r>
              <a:rPr lang="en-US" b="1" dirty="0"/>
              <a:t>Monitoring</a:t>
            </a:r>
          </a:p>
          <a:p>
            <a:pPr marL="228600" indent="0"/>
            <a:r>
              <a:rPr lang="en-US" dirty="0"/>
              <a:t>Able to record all features usage (hits) and compute metrics based on different KPI like users, sources or hosts. Dashboards allow to search and filter in history, asynchronously with no blocking.</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15</a:t>
            </a:fld>
            <a:endParaRPr/>
          </a:p>
        </p:txBody>
      </p:sp>
    </p:spTree>
    <p:extLst>
      <p:ext uri="{BB962C8B-B14F-4D97-AF65-F5344CB8AC3E}">
        <p14:creationId xmlns:p14="http://schemas.microsoft.com/office/powerpoint/2010/main" val="418878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Administration</a:t>
            </a:r>
            <a:endParaRPr dirty="0"/>
          </a:p>
        </p:txBody>
      </p:sp>
      <p:sp>
        <p:nvSpPr>
          <p:cNvPr id="405" name="Google Shape;405;p40"/>
          <p:cNvSpPr txBox="1">
            <a:spLocks noGrp="1"/>
          </p:cNvSpPr>
          <p:nvPr>
            <p:ph type="body" idx="1"/>
          </p:nvPr>
        </p:nvSpPr>
        <p:spPr>
          <a:xfrm>
            <a:off x="355222" y="914401"/>
            <a:ext cx="8271900" cy="3394500"/>
          </a:xfrm>
          <a:prstGeom prst="rect">
            <a:avLst/>
          </a:prstGeom>
          <a:noFill/>
          <a:ln>
            <a:noFill/>
          </a:ln>
        </p:spPr>
        <p:txBody>
          <a:bodyPr spcFirstLastPara="1" wrap="square" lIns="45725" tIns="45725" rIns="45725" bIns="45725" anchor="t" anchorCtr="0">
            <a:noAutofit/>
          </a:bodyPr>
          <a:lstStyle/>
          <a:p>
            <a:pPr marL="342900" indent="-342900">
              <a:buFont typeface="Arial" panose="020B0604020202020204" pitchFamily="34" charset="0"/>
              <a:buChar char="•"/>
            </a:pPr>
            <a:r>
              <a:rPr lang="en-US" dirty="0"/>
              <a:t>Embedded web-</a:t>
            </a:r>
            <a:r>
              <a:rPr lang="en-US" dirty="0" err="1"/>
              <a:t>gui</a:t>
            </a:r>
            <a:endParaRPr lang="en-US" dirty="0"/>
          </a:p>
          <a:p>
            <a:pPr marL="342900" indent="-342900">
              <a:buFont typeface="Arial" panose="020B0604020202020204" pitchFamily="34" charset="0"/>
              <a:buChar char="•"/>
            </a:pPr>
            <a:r>
              <a:rPr lang="en-US" dirty="0"/>
              <a:t>Stand alone GUI</a:t>
            </a:r>
          </a:p>
          <a:p>
            <a:pPr marL="342900" indent="-342900">
              <a:buFont typeface="Arial" panose="020B0604020202020204" pitchFamily="34" charset="0"/>
              <a:buChar char="•"/>
            </a:pPr>
            <a:r>
              <a:rPr lang="en-US" dirty="0"/>
              <a:t>Command Line Interface</a:t>
            </a:r>
          </a:p>
          <a:p>
            <a:pPr marL="342900" indent="-342900">
              <a:buFont typeface="Arial" panose="020B0604020202020204" pitchFamily="34" charset="0"/>
              <a:buChar char="•"/>
            </a:pPr>
            <a:r>
              <a:rPr lang="en-US" dirty="0" err="1"/>
              <a:t>MBeans</a:t>
            </a:r>
            <a:r>
              <a:rPr lang="en-US" dirty="0"/>
              <a:t> are provided to operate via JMX.</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16</a:t>
            </a:fld>
            <a:endParaRPr/>
          </a:p>
        </p:txBody>
      </p:sp>
    </p:spTree>
    <p:extLst>
      <p:ext uri="{BB962C8B-B14F-4D97-AF65-F5344CB8AC3E}">
        <p14:creationId xmlns:p14="http://schemas.microsoft.com/office/powerpoint/2010/main" val="266283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solidFill>
                  <a:srgbClr val="FF0000"/>
                </a:solidFill>
              </a:rPr>
              <a:t>Pitfalls</a:t>
            </a:r>
            <a:endParaRPr dirty="0">
              <a:solidFill>
                <a:srgbClr val="FF0000"/>
              </a:solidFill>
            </a:endParaRPr>
          </a:p>
        </p:txBody>
      </p:sp>
      <p:sp>
        <p:nvSpPr>
          <p:cNvPr id="405" name="Google Shape;405;p40"/>
          <p:cNvSpPr txBox="1">
            <a:spLocks noGrp="1"/>
          </p:cNvSpPr>
          <p:nvPr>
            <p:ph type="body" idx="1"/>
          </p:nvPr>
        </p:nvSpPr>
        <p:spPr>
          <a:xfrm>
            <a:off x="355222" y="725214"/>
            <a:ext cx="8271900" cy="3775841"/>
          </a:xfrm>
          <a:prstGeom prst="rect">
            <a:avLst/>
          </a:prstGeom>
          <a:noFill/>
          <a:ln>
            <a:noFill/>
          </a:ln>
        </p:spPr>
        <p:txBody>
          <a:bodyPr spcFirstLastPara="1" wrap="square" lIns="45725" tIns="45725" rIns="45725" bIns="45725" anchor="t" anchorCtr="0">
            <a:noAutofit/>
          </a:bodyPr>
          <a:lstStyle/>
          <a:p>
            <a:pPr marL="173038" lvl="1" indent="0">
              <a:spcBef>
                <a:spcPts val="0"/>
              </a:spcBef>
              <a:buNone/>
            </a:pPr>
            <a:r>
              <a:rPr lang="en-US" sz="1600" b="1" i="1" dirty="0"/>
              <a:t>“Release toggles”</a:t>
            </a:r>
            <a:r>
              <a:rPr lang="en-US" sz="1600" i="1" dirty="0"/>
              <a:t> particularly are the last thing you should do, first choice should be to break the feature down so you can safely introduce parts of the feature into the product.</a:t>
            </a:r>
          </a:p>
          <a:p>
            <a:pPr marL="571500" lvl="1" indent="0">
              <a:spcBef>
                <a:spcPts val="0"/>
              </a:spcBef>
              <a:buNone/>
            </a:pPr>
            <a:r>
              <a:rPr lang="en-US" sz="1600" i="1" dirty="0"/>
              <a:t>                                                                                		- </a:t>
            </a:r>
            <a:r>
              <a:rPr lang="en-US" sz="1600" b="1" i="1" dirty="0">
                <a:solidFill>
                  <a:schemeClr val="accent1"/>
                </a:solidFill>
              </a:rPr>
              <a:t>Martin Fowler</a:t>
            </a:r>
            <a:endParaRPr lang="en-US" sz="1600" b="1" dirty="0"/>
          </a:p>
          <a:p>
            <a:pPr marL="228600" indent="0">
              <a:spcBef>
                <a:spcPts val="0"/>
              </a:spcBef>
            </a:pPr>
            <a:endParaRPr lang="en-US" sz="1600" b="1" dirty="0"/>
          </a:p>
          <a:p>
            <a:pPr marL="514350" indent="-285750">
              <a:spcBef>
                <a:spcPts val="0"/>
              </a:spcBef>
              <a:buFont typeface="Wingdings" panose="05000000000000000000" pitchFamily="2" charset="2"/>
              <a:buChar char="Ø"/>
            </a:pPr>
            <a:r>
              <a:rPr lang="en-US" sz="1600" b="1" dirty="0"/>
              <a:t>Design &amp; Develop</a:t>
            </a:r>
          </a:p>
          <a:p>
            <a:pPr marL="571500" lvl="1" indent="0">
              <a:spcBef>
                <a:spcPts val="0"/>
              </a:spcBef>
              <a:buNone/>
            </a:pPr>
            <a:r>
              <a:rPr lang="en-US" sz="1600" b="1" dirty="0"/>
              <a:t>   Feature toggle requires</a:t>
            </a:r>
          </a:p>
          <a:p>
            <a:pPr lvl="2" indent="-457200">
              <a:spcBef>
                <a:spcPts val="0"/>
              </a:spcBef>
            </a:pPr>
            <a:r>
              <a:rPr lang="en-US" sz="1600" dirty="0"/>
              <a:t>A </a:t>
            </a:r>
            <a:r>
              <a:rPr lang="en-US" sz="1600" dirty="0">
                <a:solidFill>
                  <a:srgbClr val="FF0000"/>
                </a:solidFill>
              </a:rPr>
              <a:t>robust engineering process</a:t>
            </a:r>
          </a:p>
          <a:p>
            <a:pPr lvl="2" indent="-457200">
              <a:spcBef>
                <a:spcPts val="0"/>
              </a:spcBef>
            </a:pPr>
            <a:r>
              <a:rPr lang="en-US" sz="1600" dirty="0"/>
              <a:t>Solid technical design (including test strategy with on/off)</a:t>
            </a:r>
          </a:p>
          <a:p>
            <a:pPr lvl="2" indent="-457200">
              <a:spcBef>
                <a:spcPts val="0"/>
              </a:spcBef>
            </a:pPr>
            <a:r>
              <a:rPr lang="en-US" sz="1600" dirty="0"/>
              <a:t>A mature toggle life-cycle management</a:t>
            </a:r>
          </a:p>
          <a:p>
            <a:pPr marL="571500" lvl="1" indent="0">
              <a:spcBef>
                <a:spcPts val="0"/>
              </a:spcBef>
              <a:buNone/>
            </a:pPr>
            <a:r>
              <a:rPr lang="en-US" sz="1600" b="1" dirty="0"/>
              <a:t>   If not</a:t>
            </a:r>
          </a:p>
          <a:p>
            <a:pPr marL="1257300" lvl="2">
              <a:spcBef>
                <a:spcPts val="0"/>
              </a:spcBef>
              <a:buFont typeface="Arial" panose="020B0604020202020204" pitchFamily="34" charset="0"/>
              <a:buChar char="•"/>
            </a:pPr>
            <a:r>
              <a:rPr lang="en-US" sz="1600" dirty="0"/>
              <a:t>They will become largest and </a:t>
            </a:r>
            <a:r>
              <a:rPr lang="en-US" sz="1600" dirty="0">
                <a:solidFill>
                  <a:srgbClr val="FF0000"/>
                </a:solidFill>
              </a:rPr>
              <a:t>worst technical debt</a:t>
            </a:r>
            <a:r>
              <a:rPr lang="en-US" sz="1600" dirty="0"/>
              <a:t>.</a:t>
            </a:r>
          </a:p>
          <a:p>
            <a:pPr marL="514350" lvl="1" indent="-285750">
              <a:spcBef>
                <a:spcPts val="0"/>
              </a:spcBef>
              <a:buFont typeface="Wingdings" panose="05000000000000000000" pitchFamily="2" charset="2"/>
              <a:buChar char="Ø"/>
            </a:pPr>
            <a:r>
              <a:rPr lang="en-US" sz="1600" b="1" dirty="0"/>
              <a:t>Testing</a:t>
            </a:r>
          </a:p>
          <a:p>
            <a:pPr>
              <a:spcBef>
                <a:spcPts val="0"/>
              </a:spcBef>
            </a:pPr>
            <a:r>
              <a:rPr lang="en-US" sz="1600" b="1" dirty="0"/>
              <a:t>      </a:t>
            </a:r>
            <a:r>
              <a:rPr lang="en-US" sz="1600" dirty="0"/>
              <a:t>Need to develop test cases with features ON &amp; OFF.</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17</a:t>
            </a:fld>
            <a:endParaRPr/>
          </a:p>
        </p:txBody>
      </p:sp>
    </p:spTree>
    <p:extLst>
      <p:ext uri="{BB962C8B-B14F-4D97-AF65-F5344CB8AC3E}">
        <p14:creationId xmlns:p14="http://schemas.microsoft.com/office/powerpoint/2010/main" val="258782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FFFFFF"/>
              </a:buClr>
              <a:buSzPts val="3000"/>
              <a:buFont typeface="Proxima Nova"/>
              <a:buNone/>
            </a:pPr>
            <a:r>
              <a:rPr lang="en-US" sz="3000" b="1" i="0" u="none" strike="noStrike" cap="none" dirty="0">
                <a:latin typeface="Proxima Nova"/>
                <a:ea typeface="Proxima Nova"/>
                <a:cs typeface="Proxima Nova"/>
                <a:sym typeface="Proxima Nova"/>
              </a:rPr>
              <a:t>Thank you</a:t>
            </a:r>
            <a:endParaRPr dirty="0"/>
          </a:p>
        </p:txBody>
      </p:sp>
      <p:sp>
        <p:nvSpPr>
          <p:cNvPr id="405" name="Google Shape;405;p40"/>
          <p:cNvSpPr txBox="1">
            <a:spLocks noGrp="1"/>
          </p:cNvSpPr>
          <p:nvPr>
            <p:ph type="body" idx="1"/>
          </p:nvPr>
        </p:nvSpPr>
        <p:spPr>
          <a:xfrm>
            <a:off x="355222" y="914401"/>
            <a:ext cx="8271900" cy="3394500"/>
          </a:xfrm>
          <a:prstGeom prst="rect">
            <a:avLst/>
          </a:prstGeom>
          <a:noFill/>
          <a:ln>
            <a:noFill/>
          </a:ln>
        </p:spPr>
        <p:txBody>
          <a:bodyPr spcFirstLastPara="1" wrap="square" lIns="45725" tIns="45725" rIns="45725" bIns="45725" anchor="t" anchorCtr="0">
            <a:noAutofit/>
          </a:bodyPr>
          <a:lstStyle/>
          <a:p>
            <a:pPr marL="285750" marR="0" lvl="0" indent="-285750" algn="l" rtl="0">
              <a:lnSpc>
                <a:spcPct val="100000"/>
              </a:lnSpc>
              <a:spcBef>
                <a:spcPts val="0"/>
              </a:spcBef>
              <a:spcAft>
                <a:spcPts val="0"/>
              </a:spcAft>
              <a:buClr>
                <a:srgbClr val="FFFFFF"/>
              </a:buClr>
              <a:buSzPts val="1800"/>
              <a:buFont typeface="Arial" panose="020B0604020202020204" pitchFamily="34" charset="0"/>
              <a:buChar char="•"/>
            </a:pPr>
            <a:endParaRPr lang="en-US" dirty="0">
              <a:solidFill>
                <a:srgbClr val="FFFFFF"/>
              </a:solidFill>
            </a:endParaRPr>
          </a:p>
          <a:p>
            <a:pPr marL="285750" indent="-285750">
              <a:spcBef>
                <a:spcPts val="0"/>
              </a:spcBef>
              <a:buClr>
                <a:srgbClr val="FFFFFF"/>
              </a:buClr>
              <a:buFont typeface="Arial" panose="020B0604020202020204" pitchFamily="34" charset="0"/>
              <a:buChar char="•"/>
            </a:pPr>
            <a:r>
              <a:rPr lang="en-US" b="1" dirty="0">
                <a:solidFill>
                  <a:srgbClr val="FFFFFF"/>
                </a:solidFill>
              </a:rPr>
              <a:t>Jim Shingler  - Director, Platform Architecture &amp; DevOps @ Cardinal health</a:t>
            </a:r>
          </a:p>
          <a:p>
            <a:pPr marL="285750" indent="-285750">
              <a:spcBef>
                <a:spcPts val="0"/>
              </a:spcBef>
              <a:buClr>
                <a:srgbClr val="FFFFFF"/>
              </a:buClr>
              <a:buFont typeface="Arial" panose="020B0604020202020204" pitchFamily="34" charset="0"/>
              <a:buChar char="•"/>
            </a:pPr>
            <a:endParaRPr lang="en-US" b="1" dirty="0">
              <a:solidFill>
                <a:srgbClr val="FFFFFF"/>
              </a:solidFill>
            </a:endParaRPr>
          </a:p>
          <a:p>
            <a:pPr marL="285750" indent="-285750">
              <a:spcBef>
                <a:spcPts val="0"/>
              </a:spcBef>
              <a:buClr>
                <a:srgbClr val="FFFFFF"/>
              </a:buClr>
              <a:buFont typeface="Arial" panose="020B0604020202020204" pitchFamily="34" charset="0"/>
              <a:buChar char="•"/>
            </a:pPr>
            <a:r>
              <a:rPr lang="en-US" b="1" dirty="0">
                <a:solidFill>
                  <a:srgbClr val="FFFFFF"/>
                </a:solidFill>
              </a:rPr>
              <a:t>Ralph Meira – Platform Architect, Pivotal</a:t>
            </a:r>
          </a:p>
          <a:p>
            <a:pPr marL="285750" indent="-285750">
              <a:spcBef>
                <a:spcPts val="0"/>
              </a:spcBef>
              <a:buClr>
                <a:srgbClr val="FFFFFF"/>
              </a:buClr>
              <a:buFont typeface="Arial" panose="020B0604020202020204" pitchFamily="34" charset="0"/>
              <a:buChar char="•"/>
            </a:pPr>
            <a:endParaRPr lang="en-US" b="1" dirty="0">
              <a:solidFill>
                <a:srgbClr val="FFFFFF"/>
              </a:solidFill>
            </a:endParaRPr>
          </a:p>
          <a:p>
            <a:pPr marL="285750" indent="-285750">
              <a:spcBef>
                <a:spcPts val="0"/>
              </a:spcBef>
              <a:buClr>
                <a:srgbClr val="FFFFFF"/>
              </a:buClr>
              <a:buFont typeface="Arial" panose="020B0604020202020204" pitchFamily="34" charset="0"/>
              <a:buChar char="•"/>
            </a:pPr>
            <a:r>
              <a:rPr lang="en-US" b="1" dirty="0">
                <a:solidFill>
                  <a:srgbClr val="FFFFFF"/>
                </a:solidFill>
              </a:rPr>
              <a:t>Tech Elevator - Cleveland</a:t>
            </a:r>
            <a:endParaRPr b="1"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18</a:t>
            </a:fld>
            <a:endParaRPr/>
          </a:p>
        </p:txBody>
      </p:sp>
    </p:spTree>
    <p:extLst>
      <p:ext uri="{BB962C8B-B14F-4D97-AF65-F5344CB8AC3E}">
        <p14:creationId xmlns:p14="http://schemas.microsoft.com/office/powerpoint/2010/main" val="47653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Links and references</a:t>
            </a:r>
            <a:endParaRPr dirty="0"/>
          </a:p>
        </p:txBody>
      </p:sp>
      <p:sp>
        <p:nvSpPr>
          <p:cNvPr id="405" name="Google Shape;405;p40"/>
          <p:cNvSpPr txBox="1">
            <a:spLocks noGrp="1"/>
          </p:cNvSpPr>
          <p:nvPr>
            <p:ph type="body" idx="1"/>
          </p:nvPr>
        </p:nvSpPr>
        <p:spPr>
          <a:xfrm>
            <a:off x="355222" y="654269"/>
            <a:ext cx="8271900" cy="4012324"/>
          </a:xfrm>
          <a:prstGeom prst="rect">
            <a:avLst/>
          </a:prstGeom>
          <a:noFill/>
          <a:ln>
            <a:noFill/>
          </a:ln>
        </p:spPr>
        <p:txBody>
          <a:bodyPr spcFirstLastPara="1" wrap="square" lIns="45725" tIns="45725" rIns="45725" bIns="45725" anchor="t" anchorCtr="0">
            <a:noAutofit/>
          </a:bodyPr>
          <a:lstStyle/>
          <a:p>
            <a:pPr>
              <a:spcBef>
                <a:spcPts val="0"/>
              </a:spcBef>
            </a:pPr>
            <a:r>
              <a:rPr lang="en-US" b="1" dirty="0"/>
              <a:t>References</a:t>
            </a:r>
          </a:p>
          <a:p>
            <a:pPr lvl="1" indent="-457200">
              <a:spcBef>
                <a:spcPts val="0"/>
              </a:spcBef>
              <a:buFont typeface="+mj-lt"/>
              <a:buAutoNum type="arabicPeriod"/>
            </a:pPr>
            <a:r>
              <a:rPr lang="en-US" dirty="0" err="1"/>
              <a:t>KNightmare</a:t>
            </a:r>
            <a:r>
              <a:rPr lang="en-US" dirty="0"/>
              <a:t> </a:t>
            </a:r>
            <a:r>
              <a:rPr lang="en-US" dirty="0" err="1"/>
              <a:t>devops</a:t>
            </a:r>
            <a:r>
              <a:rPr lang="en-US" dirty="0"/>
              <a:t> cautionary tale(Knight Capital story) </a:t>
            </a:r>
            <a:r>
              <a:rPr lang="en-US" u="sng" dirty="0">
                <a:hlinkClick r:id="rId3"/>
              </a:rPr>
              <a:t>https://dougseven.com/2014/04/17/knightmare-a-devops-cautionary-tale/</a:t>
            </a:r>
            <a:endParaRPr lang="en-US" u="sng" dirty="0"/>
          </a:p>
          <a:p>
            <a:pPr lvl="1" indent="-457200">
              <a:spcBef>
                <a:spcPts val="0"/>
              </a:spcBef>
              <a:buFont typeface="+mj-lt"/>
              <a:buAutoNum type="arabicPeriod"/>
            </a:pPr>
            <a:r>
              <a:rPr lang="en-US" dirty="0"/>
              <a:t>Some feature toggle frameworks list in different technologies </a:t>
            </a:r>
            <a:r>
              <a:rPr lang="en-US" dirty="0">
                <a:hlinkClick r:id="rId4"/>
              </a:rPr>
              <a:t>http://enterprisedevops.org/feature-toggle-frameworks-list/</a:t>
            </a:r>
            <a:endParaRPr lang="en-US" dirty="0"/>
          </a:p>
          <a:p>
            <a:pPr lvl="1" indent="-457200">
              <a:spcBef>
                <a:spcPts val="0"/>
              </a:spcBef>
              <a:buFont typeface="+mj-lt"/>
              <a:buAutoNum type="arabicPeriod"/>
            </a:pPr>
            <a:r>
              <a:rPr lang="en-US" dirty="0"/>
              <a:t>Feature toggle the worst Tech Debt </a:t>
            </a:r>
            <a:r>
              <a:rPr lang="en-US" dirty="0">
                <a:hlinkClick r:id="rId5"/>
              </a:rPr>
              <a:t>http://swreflections.blogspot.com/2014/08/feature-toggles-are-one-of-worst-kinds.html</a:t>
            </a:r>
            <a:endParaRPr lang="en-US" dirty="0"/>
          </a:p>
          <a:p>
            <a:pPr lvl="1" indent="-457200">
              <a:spcBef>
                <a:spcPts val="0"/>
              </a:spcBef>
              <a:buFont typeface="+mj-lt"/>
              <a:buAutoNum type="arabicPeriod"/>
            </a:pPr>
            <a:r>
              <a:rPr lang="en-US" dirty="0">
                <a:hlinkClick r:id="rId6"/>
              </a:rPr>
              <a:t>https://martinfowler.com/bliki/FeatureToggle.html</a:t>
            </a:r>
            <a:endParaRPr lang="en-US" dirty="0"/>
          </a:p>
          <a:p>
            <a:pPr>
              <a:spcBef>
                <a:spcPts val="0"/>
              </a:spcBef>
            </a:pPr>
            <a:r>
              <a:rPr lang="en-US" b="1" dirty="0"/>
              <a:t>Other Links</a:t>
            </a:r>
          </a:p>
          <a:p>
            <a:pPr lvl="1" indent="-457200">
              <a:spcBef>
                <a:spcPts val="0"/>
              </a:spcBef>
              <a:buFont typeface="+mj-lt"/>
              <a:buAutoNum type="arabicPeriod"/>
            </a:pPr>
            <a:r>
              <a:rPr lang="en-US" dirty="0"/>
              <a:t>FFJ – Home : </a:t>
            </a:r>
            <a:r>
              <a:rPr lang="en-US" dirty="0">
                <a:hlinkClick r:id="rId7"/>
              </a:rPr>
              <a:t>https://ff4j.github.io/</a:t>
            </a:r>
            <a:endParaRPr lang="en-US" dirty="0"/>
          </a:p>
          <a:p>
            <a:pPr lvl="1" indent="-457200">
              <a:spcBef>
                <a:spcPts val="0"/>
              </a:spcBef>
              <a:buFont typeface="+mj-lt"/>
              <a:buAutoNum type="arabicPeriod"/>
            </a:pPr>
            <a:r>
              <a:rPr lang="en-US" dirty="0"/>
              <a:t>Source code for this demo(and more free code) is available on my Git </a:t>
            </a:r>
            <a:r>
              <a:rPr lang="en-US" dirty="0" err="1"/>
              <a:t>Gub</a:t>
            </a:r>
            <a:r>
              <a:rPr lang="en-US"/>
              <a:t>: </a:t>
            </a:r>
            <a:r>
              <a:rPr lang="en-US">
                <a:hlinkClick r:id="rId8"/>
              </a:rPr>
              <a:t>https://github.com/sasiperi/FeatureToggle-Boot2</a:t>
            </a:r>
            <a:endParaRPr lang="en-US" sz="1600" dirty="0"/>
          </a:p>
          <a:p>
            <a:pPr marL="914400" marR="0" lvl="4" indent="-228600" algn="l" rtl="0">
              <a:lnSpc>
                <a:spcPct val="100000"/>
              </a:lnSpc>
              <a:spcBef>
                <a:spcPts val="400"/>
              </a:spcBef>
              <a:spcAft>
                <a:spcPts val="0"/>
              </a:spcAft>
              <a:buClr>
                <a:srgbClr val="FFFFFF"/>
              </a:buClr>
              <a:buSzPts val="1800"/>
              <a:buFont typeface="Arial"/>
              <a:buChar char="•"/>
            </a:pPr>
            <a:endParaRPr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19</a:t>
            </a:fld>
            <a:endParaRPr/>
          </a:p>
        </p:txBody>
      </p:sp>
    </p:spTree>
    <p:extLst>
      <p:ext uri="{BB962C8B-B14F-4D97-AF65-F5344CB8AC3E}">
        <p14:creationId xmlns:p14="http://schemas.microsoft.com/office/powerpoint/2010/main" val="329346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xfrm>
            <a:off x="323513" y="168543"/>
            <a:ext cx="8499300" cy="635400"/>
          </a:xfrm>
          <a:prstGeom prst="rect">
            <a:avLst/>
          </a:prstGeom>
          <a:noFill/>
          <a:ln>
            <a:noFill/>
          </a:ln>
        </p:spPr>
        <p:txBody>
          <a:bodyPr spcFirstLastPara="1" wrap="square" lIns="45725" tIns="45725" rIns="45725" bIns="45725" anchor="ctr" anchorCtr="0">
            <a:noAutofit/>
          </a:bodyPr>
          <a:lstStyle/>
          <a:p>
            <a:pPr lvl="0">
              <a:buClr>
                <a:srgbClr val="FFFFFF"/>
              </a:buClr>
            </a:pPr>
            <a:r>
              <a:rPr lang="en-US" dirty="0"/>
              <a:t>Agenda</a:t>
            </a:r>
            <a:endParaRPr dirty="0"/>
          </a:p>
        </p:txBody>
      </p:sp>
      <p:sp>
        <p:nvSpPr>
          <p:cNvPr id="405" name="Google Shape;405;p40"/>
          <p:cNvSpPr txBox="1">
            <a:spLocks noGrp="1"/>
          </p:cNvSpPr>
          <p:nvPr>
            <p:ph type="body" idx="1"/>
          </p:nvPr>
        </p:nvSpPr>
        <p:spPr>
          <a:xfrm>
            <a:off x="355222" y="914401"/>
            <a:ext cx="8271900" cy="3394500"/>
          </a:xfrm>
          <a:prstGeom prst="rect">
            <a:avLst/>
          </a:prstGeom>
          <a:noFill/>
          <a:ln>
            <a:noFill/>
          </a:ln>
        </p:spPr>
        <p:txBody>
          <a:bodyPr spcFirstLastPara="1" wrap="square" lIns="45725" tIns="45725" rIns="45725" bIns="45725" anchor="t" anchorCtr="0">
            <a:noAutofit/>
          </a:bodyPr>
          <a:lstStyle/>
          <a:p>
            <a:pPr indent="-457200">
              <a:buAutoNum type="arabicPeriod"/>
            </a:pPr>
            <a:r>
              <a:rPr lang="en-US" dirty="0"/>
              <a:t>Why I am doing this presentation?</a:t>
            </a:r>
          </a:p>
          <a:p>
            <a:pPr indent="-457200">
              <a:buFont typeface="Proxima Nova"/>
              <a:buAutoNum type="arabicPeriod"/>
            </a:pPr>
            <a:r>
              <a:rPr lang="en-US" dirty="0"/>
              <a:t>Use cases </a:t>
            </a:r>
          </a:p>
          <a:p>
            <a:pPr indent="-457200">
              <a:buAutoNum type="arabicPeriod"/>
            </a:pPr>
            <a:r>
              <a:rPr lang="en-US" dirty="0"/>
              <a:t>Demo </a:t>
            </a:r>
          </a:p>
          <a:p>
            <a:pPr indent="-457200">
              <a:buFont typeface="Arial" panose="020B0604020202020204" pitchFamily="34" charset="0"/>
              <a:buAutoNum type="arabicPeriod"/>
            </a:pPr>
            <a:r>
              <a:rPr lang="en-US" dirty="0"/>
              <a:t>Pitfalls</a:t>
            </a:r>
          </a:p>
          <a:p>
            <a:pPr indent="-457200">
              <a:buAutoNum type="arabicPeriod"/>
            </a:pPr>
            <a:r>
              <a:rPr lang="en-US" dirty="0"/>
              <a:t>Reference links, source code (GIT)</a:t>
            </a:r>
          </a:p>
          <a:p>
            <a:pPr indent="-457200">
              <a:buAutoNum type="arabicPeriod"/>
            </a:pPr>
            <a:r>
              <a:rPr lang="en-US" dirty="0"/>
              <a:t>Q &amp; A</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2</a:t>
            </a:fld>
            <a:endParaRPr/>
          </a:p>
        </p:txBody>
      </p:sp>
    </p:spTree>
    <p:extLst>
      <p:ext uri="{BB962C8B-B14F-4D97-AF65-F5344CB8AC3E}">
        <p14:creationId xmlns:p14="http://schemas.microsoft.com/office/powerpoint/2010/main" val="976003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title"/>
          </p:nvPr>
        </p:nvSpPr>
        <p:spPr>
          <a:xfrm>
            <a:off x="333025" y="1763175"/>
            <a:ext cx="8478000" cy="1042500"/>
          </a:xfrm>
          <a:prstGeom prst="rect">
            <a:avLst/>
          </a:prstGeom>
          <a:noFill/>
          <a:ln>
            <a:noFill/>
          </a:ln>
        </p:spPr>
        <p:txBody>
          <a:bodyPr spcFirstLastPara="1" wrap="square" lIns="45725" tIns="45725" rIns="45725" bIns="45725" anchor="ctr" anchorCtr="0">
            <a:noAutofit/>
          </a:bodyPr>
          <a:lstStyle/>
          <a:p>
            <a:pPr lvl="0">
              <a:buClr>
                <a:srgbClr val="101128"/>
              </a:buClr>
            </a:pPr>
            <a:r>
              <a:rPr lang="en-US" dirty="0"/>
              <a:t>Q&amp;A</a:t>
            </a:r>
            <a:endParaRPr dirty="0"/>
          </a:p>
        </p:txBody>
      </p:sp>
    </p:spTree>
    <p:extLst>
      <p:ext uri="{BB962C8B-B14F-4D97-AF65-F5344CB8AC3E}">
        <p14:creationId xmlns:p14="http://schemas.microsoft.com/office/powerpoint/2010/main" val="381672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txBox="1">
            <a:spLocks noGrp="1"/>
          </p:cNvSpPr>
          <p:nvPr>
            <p:ph type="title"/>
          </p:nvPr>
        </p:nvSpPr>
        <p:spPr>
          <a:prstGeom prst="rect">
            <a:avLst/>
          </a:prstGeom>
        </p:spPr>
        <p:txBody>
          <a:bodyPr spcFirstLastPara="1" wrap="square" lIns="45725" tIns="45725" rIns="45725" bIns="45725" anchor="ctr" anchorCtr="0">
            <a:noAutofit/>
          </a:bodyPr>
          <a:lstStyle/>
          <a:p>
            <a:pPr marL="0" lvl="0" indent="0" algn="l" rtl="0">
              <a:spcBef>
                <a:spcPts val="0"/>
              </a:spcBef>
              <a:spcAft>
                <a:spcPts val="0"/>
              </a:spcAft>
              <a:buNone/>
            </a:pPr>
            <a:r>
              <a:rPr lang="en"/>
              <a:t>Safe Harbor Statement</a:t>
            </a:r>
            <a:endParaRPr/>
          </a:p>
        </p:txBody>
      </p:sp>
      <p:sp>
        <p:nvSpPr>
          <p:cNvPr id="386" name="Google Shape;386;p37"/>
          <p:cNvSpPr txBox="1">
            <a:spLocks noGrp="1"/>
          </p:cNvSpPr>
          <p:nvPr>
            <p:ph type="body" idx="1"/>
          </p:nvPr>
        </p:nvSpPr>
        <p:spPr>
          <a:xfrm>
            <a:off x="318750" y="1238557"/>
            <a:ext cx="8499300" cy="1457346"/>
          </a:xfrm>
          <a:prstGeom prst="rect">
            <a:avLst/>
          </a:prstGeom>
        </p:spPr>
        <p:txBody>
          <a:bodyPr spcFirstLastPara="1" wrap="square" lIns="45725" tIns="45725" rIns="45725" bIns="45725" anchor="t" anchorCtr="0">
            <a:noAutofit/>
          </a:bodyPr>
          <a:lstStyle/>
          <a:p>
            <a:pPr marL="0" lvl="0" indent="0" algn="l" rtl="0">
              <a:lnSpc>
                <a:spcPct val="115000"/>
              </a:lnSpc>
              <a:spcBef>
                <a:spcPts val="0"/>
              </a:spcBef>
              <a:spcAft>
                <a:spcPts val="0"/>
              </a:spcAft>
              <a:buClr>
                <a:srgbClr val="FFFFFF"/>
              </a:buClr>
              <a:buSzPts val="1300"/>
              <a:buFont typeface="Proxima Nova"/>
              <a:buNone/>
            </a:pPr>
            <a:r>
              <a:rPr lang="en" dirty="0">
                <a:solidFill>
                  <a:srgbClr val="FFFFFF"/>
                </a:solidFill>
              </a:rPr>
              <a:t>The following is intended to outline the general direction of </a:t>
            </a:r>
            <a:r>
              <a:rPr lang="en-US" dirty="0">
                <a:solidFill>
                  <a:srgbClr val="FFFFFF"/>
                </a:solidFill>
              </a:rPr>
              <a:t>my findings and</a:t>
            </a:r>
            <a:r>
              <a:rPr lang="en" dirty="0">
                <a:solidFill>
                  <a:srgbClr val="FFFFFF"/>
                </a:solidFill>
              </a:rPr>
              <a:t> is intended for information purposes only. </a:t>
            </a:r>
            <a:r>
              <a:rPr lang="en-US" dirty="0">
                <a:solidFill>
                  <a:srgbClr val="FFFFFF"/>
                </a:solidFill>
              </a:rPr>
              <a:t>You are encouraged to do your own thorough analysis and research before the use of the technology in your production grade applications.</a:t>
            </a:r>
            <a:endParaRPr dirty="0"/>
          </a:p>
          <a:p>
            <a:pPr marL="0" lvl="0" indent="0" algn="l" rtl="0">
              <a:spcBef>
                <a:spcPts val="400"/>
              </a:spcBef>
              <a:spcAft>
                <a:spcPts val="0"/>
              </a:spcAft>
              <a:buNone/>
            </a:pPr>
            <a:endParaRPr dirty="0"/>
          </a:p>
        </p:txBody>
      </p:sp>
    </p:spTree>
    <p:extLst>
      <p:ext uri="{BB962C8B-B14F-4D97-AF65-F5344CB8AC3E}">
        <p14:creationId xmlns:p14="http://schemas.microsoft.com/office/powerpoint/2010/main" val="236071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Definitions</a:t>
            </a:r>
            <a:endParaRPr dirty="0"/>
          </a:p>
        </p:txBody>
      </p:sp>
      <p:sp>
        <p:nvSpPr>
          <p:cNvPr id="405" name="Google Shape;405;p40"/>
          <p:cNvSpPr txBox="1">
            <a:spLocks noGrp="1"/>
          </p:cNvSpPr>
          <p:nvPr>
            <p:ph type="body" idx="1"/>
          </p:nvPr>
        </p:nvSpPr>
        <p:spPr>
          <a:xfrm>
            <a:off x="355222" y="803943"/>
            <a:ext cx="8271900" cy="3823236"/>
          </a:xfrm>
          <a:prstGeom prst="rect">
            <a:avLst/>
          </a:prstGeom>
          <a:noFill/>
          <a:ln>
            <a:noFill/>
          </a:ln>
        </p:spPr>
        <p:txBody>
          <a:bodyPr spcFirstLastPara="1" wrap="square" lIns="45725" tIns="45725" rIns="45725" bIns="45725" anchor="t" anchorCtr="0">
            <a:noAutofit/>
          </a:bodyPr>
          <a:lstStyle/>
          <a:p>
            <a:pPr marL="342900" indent="-342900">
              <a:buFont typeface="Arial" panose="020B0604020202020204" pitchFamily="34" charset="0"/>
              <a:buChar char="•"/>
            </a:pPr>
            <a:r>
              <a:rPr lang="en-US" sz="1700" b="1" dirty="0"/>
              <a:t>What’s a feature?</a:t>
            </a:r>
          </a:p>
          <a:p>
            <a:pPr marL="800100" lvl="1">
              <a:buFont typeface="Arial" panose="020B0604020202020204" pitchFamily="34" charset="0"/>
              <a:buChar char="•"/>
            </a:pPr>
            <a:r>
              <a:rPr lang="en-US" sz="1700" dirty="0"/>
              <a:t>A user story that’s visible OR a requirement resulting in backend code(logic).</a:t>
            </a:r>
          </a:p>
          <a:p>
            <a:pPr marL="800100" lvl="1">
              <a:buFont typeface="Arial" panose="020B0604020202020204" pitchFamily="34" charset="0"/>
              <a:buChar char="•"/>
            </a:pPr>
            <a:r>
              <a:rPr lang="en-US" sz="1700" dirty="0"/>
              <a:t>Also known as “feature flip”, “feature flags” or “feature bits”</a:t>
            </a:r>
          </a:p>
          <a:p>
            <a:pPr marL="342900" indent="-342900">
              <a:buFont typeface="Arial" panose="020B0604020202020204" pitchFamily="34" charset="0"/>
              <a:buChar char="•"/>
            </a:pPr>
            <a:r>
              <a:rPr lang="en-US" sz="1700" b="1" dirty="0"/>
              <a:t>What’s feature toggling?</a:t>
            </a:r>
          </a:p>
          <a:p>
            <a:pPr marL="800100" lvl="1">
              <a:buFont typeface="Arial" panose="020B0604020202020204" pitchFamily="34" charset="0"/>
              <a:buChar char="•"/>
            </a:pPr>
            <a:r>
              <a:rPr lang="en-US" sz="1700" dirty="0"/>
              <a:t>Feature toggling is a technique used to enable or disable certain behavior of the system (typically at runtime) to gradually release and test new features.</a:t>
            </a:r>
          </a:p>
          <a:p>
            <a:pPr marL="342900" indent="-342900">
              <a:buFont typeface="Arial" panose="020B0604020202020204" pitchFamily="34" charset="0"/>
              <a:buChar char="•"/>
            </a:pPr>
            <a:r>
              <a:rPr lang="en-US" sz="1700" b="1" dirty="0"/>
              <a:t>What’s FF4J? </a:t>
            </a:r>
            <a:r>
              <a:rPr lang="en-US" sz="1600" i="1" dirty="0"/>
              <a:t>(</a:t>
            </a:r>
            <a:r>
              <a:rPr lang="en-US" sz="1600" b="1" i="1" dirty="0">
                <a:solidFill>
                  <a:srgbClr val="0ED4C1"/>
                </a:solidFill>
              </a:rPr>
              <a:t>Cedrick </a:t>
            </a:r>
            <a:r>
              <a:rPr lang="en-US" sz="1600" b="1" i="1" dirty="0" err="1">
                <a:solidFill>
                  <a:srgbClr val="0ED4C1"/>
                </a:solidFill>
              </a:rPr>
              <a:t>Lunven</a:t>
            </a:r>
            <a:r>
              <a:rPr lang="en-US" sz="1700" b="1" i="1" dirty="0"/>
              <a:t>)</a:t>
            </a:r>
          </a:p>
          <a:p>
            <a:pPr marL="800100" lvl="1">
              <a:buFont typeface="Arial" panose="020B0604020202020204" pitchFamily="34" charset="0"/>
              <a:buChar char="•"/>
            </a:pPr>
            <a:r>
              <a:rPr lang="en-US" sz="1700" dirty="0"/>
              <a:t>FF4J stands for “</a:t>
            </a:r>
            <a:r>
              <a:rPr lang="en-US" sz="1700" b="1" dirty="0"/>
              <a:t>f</a:t>
            </a:r>
            <a:r>
              <a:rPr lang="en-US" sz="1700" dirty="0"/>
              <a:t>eature </a:t>
            </a:r>
            <a:r>
              <a:rPr lang="en-US" sz="1700" b="1" dirty="0"/>
              <a:t>f</a:t>
            </a:r>
            <a:r>
              <a:rPr lang="en-US" sz="1700" dirty="0"/>
              <a:t>lipping for </a:t>
            </a:r>
            <a:r>
              <a:rPr lang="en-US" sz="1700" b="1" dirty="0"/>
              <a:t>j</a:t>
            </a:r>
            <a:r>
              <a:rPr lang="en-US" sz="1700" dirty="0"/>
              <a:t>ava”. This open source framework in Java (licensed under Apache-V2), works very well with any Java and(or) Spring/</a:t>
            </a:r>
            <a:r>
              <a:rPr lang="en-US" sz="1700" dirty="0" err="1"/>
              <a:t>SpringBoot</a:t>
            </a:r>
            <a:r>
              <a:rPr lang="en-US" sz="1700" dirty="0"/>
              <a:t> based applications.</a:t>
            </a:r>
          </a:p>
          <a:p>
            <a:endParaRPr lang="en-US" sz="1700" i="1" dirty="0"/>
          </a:p>
          <a:p>
            <a:r>
              <a:rPr lang="en-US" sz="1700" b="1" i="1" u="sng" dirty="0"/>
              <a:t>Note</a:t>
            </a:r>
            <a:r>
              <a:rPr lang="en-US" sz="1700" b="1" i="1" dirty="0"/>
              <a:t>: </a:t>
            </a:r>
            <a:r>
              <a:rPr lang="en-US" sz="1700" i="1" dirty="0"/>
              <a:t> Other frameworks in java/other-technologies are in the reference section</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4</a:t>
            </a:fld>
            <a:endParaRPr/>
          </a:p>
        </p:txBody>
      </p:sp>
    </p:spTree>
    <p:extLst>
      <p:ext uri="{BB962C8B-B14F-4D97-AF65-F5344CB8AC3E}">
        <p14:creationId xmlns:p14="http://schemas.microsoft.com/office/powerpoint/2010/main" val="354823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Technology</a:t>
            </a:r>
            <a:endParaRPr dirty="0"/>
          </a:p>
        </p:txBody>
      </p:sp>
      <p:sp>
        <p:nvSpPr>
          <p:cNvPr id="405" name="Google Shape;405;p40"/>
          <p:cNvSpPr txBox="1">
            <a:spLocks noGrp="1"/>
          </p:cNvSpPr>
          <p:nvPr>
            <p:ph type="body" idx="1"/>
          </p:nvPr>
        </p:nvSpPr>
        <p:spPr>
          <a:xfrm>
            <a:off x="355222" y="914401"/>
            <a:ext cx="8271900" cy="3394500"/>
          </a:xfrm>
          <a:prstGeom prst="rect">
            <a:avLst/>
          </a:prstGeom>
          <a:noFill/>
          <a:ln>
            <a:noFill/>
          </a:ln>
        </p:spPr>
        <p:txBody>
          <a:bodyPr spcFirstLastPara="1" wrap="square" lIns="45725" tIns="45725" rIns="45725" bIns="45725" anchor="t" anchorCtr="0">
            <a:noAutofit/>
          </a:bodyPr>
          <a:lstStyle/>
          <a:p>
            <a:pPr marL="342900" indent="-342900">
              <a:buFont typeface="Arial" panose="020B0604020202020204" pitchFamily="34" charset="0"/>
              <a:buChar char="•"/>
            </a:pPr>
            <a:r>
              <a:rPr lang="en-US" dirty="0"/>
              <a:t>Java, open source</a:t>
            </a:r>
          </a:p>
          <a:p>
            <a:pPr marL="342900" indent="-342900">
              <a:buFont typeface="Arial" panose="020B0604020202020204" pitchFamily="34" charset="0"/>
              <a:buChar char="•"/>
            </a:pPr>
            <a:r>
              <a:rPr lang="en-US" dirty="0"/>
              <a:t>Apache-v2 license</a:t>
            </a:r>
          </a:p>
          <a:p>
            <a:pPr marL="342900" indent="-342900">
              <a:buFont typeface="Arial" panose="020B0604020202020204" pitchFamily="34" charset="0"/>
              <a:buChar char="•"/>
            </a:pPr>
            <a:r>
              <a:rPr lang="en-US" dirty="0"/>
              <a:t>Spring, </a:t>
            </a:r>
            <a:r>
              <a:rPr lang="en-US" dirty="0" err="1"/>
              <a:t>SpringBoot</a:t>
            </a:r>
            <a:r>
              <a:rPr lang="en-US" dirty="0"/>
              <a:t>, Non-Web, </a:t>
            </a:r>
            <a:r>
              <a:rPr lang="en-US" dirty="0" err="1"/>
              <a:t>DeskTop</a:t>
            </a:r>
            <a:r>
              <a:rPr lang="en-US" dirty="0"/>
              <a:t> and any such applications</a:t>
            </a:r>
          </a:p>
          <a:p>
            <a:pPr marL="342900" indent="-342900">
              <a:buFont typeface="Arial" panose="020B0604020202020204" pitchFamily="34" charset="0"/>
              <a:buChar char="•"/>
            </a:pPr>
            <a:r>
              <a:rPr lang="en-US" dirty="0"/>
              <a:t>REST-API available for non-java.</a:t>
            </a:r>
          </a:p>
          <a:p>
            <a:pPr marL="342900" indent="-342900">
              <a:buFont typeface="Arial" panose="020B0604020202020204" pitchFamily="34" charset="0"/>
              <a:buChar char="•"/>
            </a:pPr>
            <a:r>
              <a:rPr lang="en-US" dirty="0"/>
              <a:t>AOP based and Non-AOP (IOC) toggles available.</a:t>
            </a:r>
          </a:p>
          <a:p>
            <a:pPr marL="342900" indent="-342900">
              <a:buFont typeface="Arial" panose="020B0604020202020204" pitchFamily="34" charset="0"/>
              <a:buChar char="•"/>
            </a:pPr>
            <a:r>
              <a:rPr lang="en-US" dirty="0"/>
              <a:t>JSP Tag libs and </a:t>
            </a:r>
            <a:r>
              <a:rPr lang="en-US" dirty="0" err="1"/>
              <a:t>ThymeLeaf</a:t>
            </a:r>
            <a:r>
              <a:rPr lang="en-US" dirty="0"/>
              <a:t> Dialects available.</a:t>
            </a:r>
          </a:p>
          <a:p>
            <a:pPr marL="342900" indent="-342900">
              <a:buFont typeface="Arial" panose="020B0604020202020204" pitchFamily="34" charset="0"/>
              <a:buChar char="•"/>
            </a:pPr>
            <a:r>
              <a:rPr lang="en-US" dirty="0"/>
              <a:t>Can integrate with rules engines like </a:t>
            </a:r>
            <a:r>
              <a:rPr lang="en-US" b="1" dirty="0"/>
              <a:t>Drools</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5</a:t>
            </a:fld>
            <a:endParaRPr/>
          </a:p>
        </p:txBody>
      </p:sp>
    </p:spTree>
    <p:extLst>
      <p:ext uri="{BB962C8B-B14F-4D97-AF65-F5344CB8AC3E}">
        <p14:creationId xmlns:p14="http://schemas.microsoft.com/office/powerpoint/2010/main" val="248834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Uses </a:t>
            </a:r>
            <a:r>
              <a:rPr lang="en-US" sz="3200" dirty="0"/>
              <a:t>(cont’d…)</a:t>
            </a:r>
            <a:endParaRPr dirty="0"/>
          </a:p>
        </p:txBody>
      </p:sp>
      <p:sp>
        <p:nvSpPr>
          <p:cNvPr id="405" name="Google Shape;405;p40"/>
          <p:cNvSpPr txBox="1">
            <a:spLocks noGrp="1"/>
          </p:cNvSpPr>
          <p:nvPr>
            <p:ph type="body" idx="1"/>
          </p:nvPr>
        </p:nvSpPr>
        <p:spPr>
          <a:xfrm>
            <a:off x="355222" y="664030"/>
            <a:ext cx="8271900" cy="4096106"/>
          </a:xfrm>
          <a:prstGeom prst="rect">
            <a:avLst/>
          </a:prstGeom>
          <a:noFill/>
          <a:ln>
            <a:noFill/>
          </a:ln>
        </p:spPr>
        <p:txBody>
          <a:bodyPr spcFirstLastPara="1" wrap="square" lIns="45725" tIns="45725" rIns="45725" bIns="45725" anchor="t" anchorCtr="0">
            <a:noAutofit/>
          </a:bodyPr>
          <a:lstStyle/>
          <a:p>
            <a:pPr marL="342900" indent="-342900">
              <a:spcBef>
                <a:spcPts val="0"/>
              </a:spcBef>
              <a:buFont typeface="Wingdings" panose="05000000000000000000" pitchFamily="2" charset="2"/>
              <a:buChar char="Ø"/>
            </a:pPr>
            <a:r>
              <a:rPr lang="en-US" dirty="0"/>
              <a:t>Release and deploy based feature toggles (short lived). Examples include</a:t>
            </a:r>
          </a:p>
          <a:p>
            <a:pPr marL="800100" lvl="1">
              <a:spcBef>
                <a:spcPts val="0"/>
              </a:spcBef>
              <a:buFont typeface="Arial" panose="020B0604020202020204" pitchFamily="34" charset="0"/>
              <a:buChar char="•"/>
            </a:pPr>
            <a:r>
              <a:rPr lang="en-US" dirty="0"/>
              <a:t>Hide feature that are not “complete”, business changed the mind last minute</a:t>
            </a:r>
            <a:r>
              <a:rPr lang="en-US" sz="1400" dirty="0"/>
              <a:t>, </a:t>
            </a:r>
            <a:r>
              <a:rPr lang="en-US" dirty="0"/>
              <a:t>bug identified right after deploy in a feature.</a:t>
            </a:r>
          </a:p>
          <a:p>
            <a:pPr marL="800100" lvl="1">
              <a:buFont typeface="Arial" panose="020B0604020202020204" pitchFamily="34" charset="0"/>
              <a:buChar char="•"/>
            </a:pPr>
            <a:r>
              <a:rPr lang="en-US" dirty="0"/>
              <a:t>Canary releases</a:t>
            </a:r>
          </a:p>
          <a:p>
            <a:pPr marL="800100" lvl="1">
              <a:buFont typeface="Arial" panose="020B0604020202020204" pitchFamily="34" charset="0"/>
              <a:buChar char="•"/>
            </a:pPr>
            <a:r>
              <a:rPr lang="en-US" dirty="0"/>
              <a:t>Blue-green deployments</a:t>
            </a:r>
          </a:p>
          <a:p>
            <a:pPr marL="800100" lvl="1">
              <a:buFont typeface="Arial" panose="020B0604020202020204" pitchFamily="34" charset="0"/>
              <a:buChar char="•"/>
            </a:pPr>
            <a:r>
              <a:rPr lang="en-US" dirty="0"/>
              <a:t>A/B testing</a:t>
            </a:r>
          </a:p>
          <a:p>
            <a:pPr marL="342900" indent="-342900">
              <a:buFont typeface="Wingdings" panose="05000000000000000000" pitchFamily="2" charset="2"/>
              <a:buChar char="Ø"/>
            </a:pPr>
            <a:r>
              <a:rPr lang="en-US" dirty="0"/>
              <a:t>Business feature toggles (usually long lived). Examples include</a:t>
            </a:r>
          </a:p>
          <a:p>
            <a:pPr marL="800100" lvl="1">
              <a:buFont typeface="Arial" panose="020B0604020202020204" pitchFamily="34" charset="0"/>
              <a:buChar char="•"/>
            </a:pPr>
            <a:r>
              <a:rPr lang="en-US" dirty="0"/>
              <a:t>Dark Launch </a:t>
            </a:r>
          </a:p>
          <a:p>
            <a:pPr marL="800100" lvl="1">
              <a:buFont typeface="Arial" panose="020B0604020202020204" pitchFamily="34" charset="0"/>
              <a:buChar char="•"/>
            </a:pPr>
            <a:r>
              <a:rPr lang="en-US" dirty="0"/>
              <a:t>Business functionality flip on the fly</a:t>
            </a:r>
          </a:p>
          <a:p>
            <a:pPr marL="800100" lvl="1">
              <a:buFont typeface="Arial" panose="020B0604020202020204" pitchFamily="34" charset="0"/>
              <a:buChar char="•"/>
            </a:pPr>
            <a:r>
              <a:rPr lang="en-US" dirty="0"/>
              <a:t>Business rule-based feature enabling</a:t>
            </a:r>
          </a:p>
          <a:p>
            <a:pPr marL="800100" lvl="1">
              <a:buFont typeface="Arial" panose="020B0604020202020204" pitchFamily="34" charset="0"/>
              <a:buChar char="•"/>
            </a:pPr>
            <a:r>
              <a:rPr lang="en-US" dirty="0"/>
              <a:t>Many other strategies to gradually release functionality into production (Role/Group, Region, Clients/Servers) .</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6</a:t>
            </a:fld>
            <a:endParaRPr/>
          </a:p>
        </p:txBody>
      </p:sp>
    </p:spTree>
    <p:extLst>
      <p:ext uri="{BB962C8B-B14F-4D97-AF65-F5344CB8AC3E}">
        <p14:creationId xmlns:p14="http://schemas.microsoft.com/office/powerpoint/2010/main" val="88879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Flipping strategies</a:t>
            </a:r>
            <a:endParaRPr dirty="0"/>
          </a:p>
        </p:txBody>
      </p:sp>
      <p:sp>
        <p:nvSpPr>
          <p:cNvPr id="405" name="Google Shape;405;p40"/>
          <p:cNvSpPr txBox="1">
            <a:spLocks noGrp="1"/>
          </p:cNvSpPr>
          <p:nvPr>
            <p:ph type="body" idx="1"/>
          </p:nvPr>
        </p:nvSpPr>
        <p:spPr>
          <a:xfrm>
            <a:off x="355222" y="709448"/>
            <a:ext cx="8271900" cy="3799490"/>
          </a:xfrm>
          <a:prstGeom prst="rect">
            <a:avLst/>
          </a:prstGeom>
          <a:noFill/>
          <a:ln>
            <a:noFill/>
          </a:ln>
        </p:spPr>
        <p:txBody>
          <a:bodyPr spcFirstLastPara="1" wrap="square" lIns="45725" tIns="45725" rIns="45725" bIns="45725" anchor="t" anchorCtr="0">
            <a:noAutofit/>
          </a:bodyPr>
          <a:lstStyle/>
          <a:p>
            <a:pPr marL="800100" lvl="1">
              <a:buFont typeface="Arial" panose="020B0604020202020204" pitchFamily="34" charset="0"/>
              <a:buChar char="•"/>
            </a:pPr>
            <a:r>
              <a:rPr lang="en-US" sz="1400" dirty="0"/>
              <a:t>Simple flip &amp; group (release) flip</a:t>
            </a:r>
          </a:p>
          <a:p>
            <a:pPr marL="800100" lvl="1">
              <a:buFont typeface="Arial" panose="020B0604020202020204" pitchFamily="34" charset="0"/>
              <a:buChar char="•"/>
            </a:pPr>
            <a:r>
              <a:rPr lang="en-US" sz="1400" dirty="0"/>
              <a:t>Role based flip</a:t>
            </a:r>
          </a:p>
          <a:p>
            <a:pPr marL="800100" lvl="1">
              <a:buFont typeface="Arial" panose="020B0604020202020204" pitchFamily="34" charset="0"/>
              <a:buChar char="•"/>
            </a:pPr>
            <a:r>
              <a:rPr lang="en-US" sz="1400" dirty="0"/>
              <a:t>Client &amp; Server Filters &amp; Region based</a:t>
            </a:r>
          </a:p>
          <a:p>
            <a:pPr marL="1200150" lvl="2" indent="-285750">
              <a:buFont typeface="Arial" panose="020B0604020202020204" pitchFamily="34" charset="0"/>
              <a:buChar char="•"/>
            </a:pPr>
            <a:r>
              <a:rPr lang="en-US" sz="1400" dirty="0"/>
              <a:t>Blacklist</a:t>
            </a:r>
          </a:p>
          <a:p>
            <a:pPr marL="1200150" lvl="2" indent="-285750">
              <a:buFont typeface="Arial" panose="020B0604020202020204" pitchFamily="34" charset="0"/>
              <a:buChar char="•"/>
            </a:pPr>
            <a:r>
              <a:rPr lang="en-US" sz="1400" dirty="0"/>
              <a:t>Whitelist</a:t>
            </a:r>
          </a:p>
          <a:p>
            <a:pPr marL="800100" lvl="1">
              <a:buFont typeface="Arial" panose="020B0604020202020204" pitchFamily="34" charset="0"/>
              <a:buChar char="•"/>
            </a:pPr>
            <a:r>
              <a:rPr lang="en-US" sz="1400" dirty="0"/>
              <a:t>Release date based</a:t>
            </a:r>
          </a:p>
          <a:p>
            <a:pPr marL="800100" lvl="1">
              <a:buFont typeface="Arial" panose="020B0604020202020204" pitchFamily="34" charset="0"/>
              <a:buChar char="•"/>
            </a:pPr>
            <a:r>
              <a:rPr lang="en-US" sz="1400" dirty="0"/>
              <a:t>Office hour strategy</a:t>
            </a:r>
          </a:p>
          <a:p>
            <a:pPr marL="1200150" lvl="2" indent="-285750">
              <a:buFont typeface="Arial" panose="020B0604020202020204" pitchFamily="34" charset="0"/>
              <a:buChar char="•"/>
            </a:pPr>
            <a:r>
              <a:rPr lang="en-US" sz="1400" dirty="0"/>
              <a:t>Week timetable</a:t>
            </a:r>
          </a:p>
          <a:p>
            <a:pPr marL="1200150" lvl="2" indent="-285750">
              <a:buFont typeface="Arial" panose="020B0604020202020204" pitchFamily="34" charset="0"/>
              <a:buChar char="•"/>
            </a:pPr>
            <a:r>
              <a:rPr lang="en-US" sz="1400" dirty="0"/>
              <a:t>Public holidays</a:t>
            </a:r>
          </a:p>
          <a:p>
            <a:pPr marL="1200150" lvl="2" indent="-285750">
              <a:buFont typeface="Arial" panose="020B0604020202020204" pitchFamily="34" charset="0"/>
              <a:buChar char="•"/>
            </a:pPr>
            <a:r>
              <a:rPr lang="en-US" sz="1400" dirty="0"/>
              <a:t>Special openings</a:t>
            </a:r>
          </a:p>
          <a:p>
            <a:pPr marL="800100" lvl="1">
              <a:buFont typeface="Arial" panose="020B0604020202020204" pitchFamily="34" charset="0"/>
              <a:buChar char="•"/>
            </a:pPr>
            <a:r>
              <a:rPr lang="en-US" sz="1400" dirty="0"/>
              <a:t>Ponderation &amp; Dark Launch Strategy</a:t>
            </a:r>
            <a:r>
              <a:rPr lang="en-US" sz="1400" i="1" dirty="0"/>
              <a:t> (% of requests based, Dark Launch zero downtime deployment pattern)       </a:t>
            </a:r>
          </a:p>
          <a:p>
            <a:pPr marL="800100" lvl="1">
              <a:buFont typeface="Arial" panose="020B0604020202020204" pitchFamily="34" charset="0"/>
              <a:buChar char="•"/>
            </a:pPr>
            <a:r>
              <a:rPr lang="en-US" sz="1400" dirty="0"/>
              <a:t>AOP-Based flipping </a:t>
            </a:r>
            <a:r>
              <a:rPr lang="en-US" sz="1400" i="1" dirty="0"/>
              <a:t>(that can be integrated with Circuit Breaker)</a:t>
            </a:r>
          </a:p>
          <a:p>
            <a:pPr marL="800100" lvl="1">
              <a:buFont typeface="Arial" panose="020B0604020202020204" pitchFamily="34" charset="0"/>
              <a:buChar char="•"/>
            </a:pPr>
            <a:r>
              <a:rPr lang="en-US" sz="1400" dirty="0"/>
              <a:t>Custom Strategies</a:t>
            </a:r>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7</a:t>
            </a:fld>
            <a:endParaRPr/>
          </a:p>
        </p:txBody>
      </p:sp>
    </p:spTree>
    <p:extLst>
      <p:ext uri="{BB962C8B-B14F-4D97-AF65-F5344CB8AC3E}">
        <p14:creationId xmlns:p14="http://schemas.microsoft.com/office/powerpoint/2010/main" val="305562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xfrm>
            <a:off x="181303" y="168543"/>
            <a:ext cx="8765628" cy="392183"/>
          </a:xfrm>
          <a:prstGeom prst="rect">
            <a:avLst/>
          </a:prstGeom>
          <a:noFill/>
          <a:ln>
            <a:noFill/>
          </a:ln>
        </p:spPr>
        <p:txBody>
          <a:bodyPr spcFirstLastPara="1" wrap="square" lIns="45725" tIns="45725" rIns="45725" bIns="45725" anchor="ctr" anchorCtr="0">
            <a:noAutofit/>
          </a:bodyPr>
          <a:lstStyle/>
          <a:p>
            <a:pPr lvl="0">
              <a:buClr>
                <a:srgbClr val="FFFFFF"/>
              </a:buClr>
            </a:pPr>
            <a:r>
              <a:rPr lang="en-US" dirty="0"/>
              <a:t>Uses</a:t>
            </a:r>
            <a:endParaRPr dirty="0"/>
          </a:p>
        </p:txBody>
      </p:sp>
      <p:sp>
        <p:nvSpPr>
          <p:cNvPr id="405" name="Google Shape;405;p40"/>
          <p:cNvSpPr txBox="1">
            <a:spLocks noGrp="1"/>
          </p:cNvSpPr>
          <p:nvPr>
            <p:ph type="body" idx="1"/>
          </p:nvPr>
        </p:nvSpPr>
        <p:spPr>
          <a:xfrm>
            <a:off x="355222" y="560726"/>
            <a:ext cx="8271900" cy="3748175"/>
          </a:xfrm>
          <a:prstGeom prst="rect">
            <a:avLst/>
          </a:prstGeom>
          <a:noFill/>
          <a:ln>
            <a:noFill/>
          </a:ln>
        </p:spPr>
        <p:txBody>
          <a:bodyPr spcFirstLastPara="1" wrap="square" lIns="45725" tIns="45725" rIns="45725" bIns="45725" anchor="t" anchorCtr="0">
            <a:noAutofit/>
          </a:bodyPr>
          <a:lstStyle/>
          <a:p>
            <a:pPr marL="342900" indent="-342900">
              <a:spcBef>
                <a:spcPts val="0"/>
              </a:spcBef>
              <a:buFont typeface="Wingdings" panose="05000000000000000000" pitchFamily="2" charset="2"/>
              <a:buChar char="Ø"/>
            </a:pPr>
            <a:r>
              <a:rPr lang="en-US" sz="1400" dirty="0"/>
              <a:t>Release and deploy based feature toggles (short lived)</a:t>
            </a:r>
          </a:p>
          <a:p>
            <a:pPr marL="800100" lvl="1">
              <a:spcBef>
                <a:spcPts val="0"/>
              </a:spcBef>
              <a:buFont typeface="Arial" panose="020B0604020202020204" pitchFamily="34" charset="0"/>
              <a:buChar char="•"/>
            </a:pPr>
            <a:r>
              <a:rPr lang="en-US" sz="1400" dirty="0"/>
              <a:t>Hide feature that are not “complete”.</a:t>
            </a:r>
          </a:p>
          <a:p>
            <a:pPr marL="800100" lvl="1">
              <a:spcBef>
                <a:spcPts val="0"/>
              </a:spcBef>
              <a:buFont typeface="Arial" panose="020B0604020202020204" pitchFamily="34" charset="0"/>
              <a:buChar char="•"/>
            </a:pPr>
            <a:r>
              <a:rPr lang="en-US" sz="1400" dirty="0"/>
              <a:t>CI &amp; CD made easier</a:t>
            </a:r>
          </a:p>
          <a:p>
            <a:pPr marL="800100" lvl="1">
              <a:spcBef>
                <a:spcPts val="0"/>
              </a:spcBef>
              <a:buFont typeface="Arial" panose="020B0604020202020204" pitchFamily="34" charset="0"/>
              <a:buChar char="•"/>
            </a:pPr>
            <a:r>
              <a:rPr lang="en-US" sz="1400" dirty="0"/>
              <a:t>Reduce the cost of long-lived branches </a:t>
            </a:r>
          </a:p>
          <a:p>
            <a:pPr marL="800100" lvl="1">
              <a:spcBef>
                <a:spcPts val="0"/>
              </a:spcBef>
              <a:buFont typeface="Arial" panose="020B0604020202020204" pitchFamily="34" charset="0"/>
              <a:buChar char="•"/>
            </a:pPr>
            <a:r>
              <a:rPr lang="en-US" sz="1400" dirty="0"/>
              <a:t>Avoid merging hassle</a:t>
            </a:r>
          </a:p>
          <a:p>
            <a:pPr marL="800100" lvl="1">
              <a:spcBef>
                <a:spcPts val="0"/>
              </a:spcBef>
              <a:buFont typeface="Arial" panose="020B0604020202020204" pitchFamily="34" charset="0"/>
              <a:buChar char="•"/>
            </a:pPr>
            <a:r>
              <a:rPr lang="en-US" sz="1400" dirty="0"/>
              <a:t>Short lived (must be removed as soon as release is ready)</a:t>
            </a:r>
          </a:p>
          <a:p>
            <a:pPr marL="800100" lvl="1">
              <a:buFont typeface="Arial" panose="020B0604020202020204" pitchFamily="34" charset="0"/>
              <a:buChar char="•"/>
            </a:pPr>
            <a:endParaRPr lang="en-US" dirty="0"/>
          </a:p>
          <a:p>
            <a:pPr marL="685800" marR="0" lvl="4" indent="0" algn="l" rtl="0">
              <a:lnSpc>
                <a:spcPct val="100000"/>
              </a:lnSpc>
              <a:spcBef>
                <a:spcPts val="400"/>
              </a:spcBef>
              <a:spcAft>
                <a:spcPts val="0"/>
              </a:spcAft>
              <a:buClr>
                <a:srgbClr val="FFFFFF"/>
              </a:buClr>
              <a:buSzPts val="1800"/>
              <a:buNone/>
            </a:pPr>
            <a:endParaRPr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8</a:t>
            </a:fld>
            <a:endParaRPr/>
          </a:p>
        </p:txBody>
      </p:sp>
      <p:pic>
        <p:nvPicPr>
          <p:cNvPr id="5" name="Picture 4">
            <a:extLst>
              <a:ext uri="{FF2B5EF4-FFF2-40B4-BE49-F238E27FC236}">
                <a16:creationId xmlns:a16="http://schemas.microsoft.com/office/drawing/2014/main" id="{E0A07ED5-8CD2-4E0A-929B-3DC004440F6C}"/>
              </a:ext>
            </a:extLst>
          </p:cNvPr>
          <p:cNvPicPr>
            <a:picLocks noChangeAspect="1"/>
          </p:cNvPicPr>
          <p:nvPr/>
        </p:nvPicPr>
        <p:blipFill>
          <a:blip r:embed="rId3"/>
          <a:stretch>
            <a:fillRect/>
          </a:stretch>
        </p:blipFill>
        <p:spPr>
          <a:xfrm>
            <a:off x="777238" y="1947041"/>
            <a:ext cx="7791321" cy="2632842"/>
          </a:xfrm>
          <a:prstGeom prst="rect">
            <a:avLst/>
          </a:prstGeom>
        </p:spPr>
      </p:pic>
    </p:spTree>
    <p:extLst>
      <p:ext uri="{BB962C8B-B14F-4D97-AF65-F5344CB8AC3E}">
        <p14:creationId xmlns:p14="http://schemas.microsoft.com/office/powerpoint/2010/main" val="123630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noGrp="1"/>
          </p:cNvSpPr>
          <p:nvPr>
            <p:ph type="title"/>
          </p:nvPr>
        </p:nvSpPr>
        <p:spPr>
          <a:prstGeom prst="rect">
            <a:avLst/>
          </a:prstGeom>
          <a:noFill/>
          <a:ln>
            <a:noFill/>
          </a:ln>
        </p:spPr>
        <p:txBody>
          <a:bodyPr spcFirstLastPara="1" wrap="square" lIns="45725" tIns="45725" rIns="45725" bIns="45725" anchor="ctr" anchorCtr="0">
            <a:noAutofit/>
          </a:bodyPr>
          <a:lstStyle/>
          <a:p>
            <a:pPr lvl="0">
              <a:buClr>
                <a:srgbClr val="FFFFFF"/>
              </a:buClr>
            </a:pPr>
            <a:r>
              <a:rPr lang="en-US" dirty="0"/>
              <a:t>Canary release</a:t>
            </a:r>
            <a:endParaRPr dirty="0"/>
          </a:p>
        </p:txBody>
      </p:sp>
      <p:sp>
        <p:nvSpPr>
          <p:cNvPr id="405" name="Google Shape;405;p40"/>
          <p:cNvSpPr txBox="1">
            <a:spLocks noGrp="1"/>
          </p:cNvSpPr>
          <p:nvPr>
            <p:ph type="body" idx="1"/>
          </p:nvPr>
        </p:nvSpPr>
        <p:spPr>
          <a:xfrm>
            <a:off x="355222" y="693682"/>
            <a:ext cx="8271900" cy="3972911"/>
          </a:xfrm>
          <a:prstGeom prst="rect">
            <a:avLst/>
          </a:prstGeom>
          <a:noFill/>
          <a:ln>
            <a:noFill/>
          </a:ln>
        </p:spPr>
        <p:txBody>
          <a:bodyPr spcFirstLastPara="1" wrap="square" lIns="45725" tIns="45725" rIns="45725" bIns="45725" anchor="t" anchorCtr="0">
            <a:noAutofit/>
          </a:bodyPr>
          <a:lstStyle/>
          <a:p>
            <a:pPr marL="0" lvl="1" indent="0">
              <a:buNone/>
            </a:pPr>
            <a:r>
              <a:rPr lang="en-US" sz="1400" dirty="0"/>
              <a:t>Canary release is a technique to reduce the risk of introducing a new software version in production by slowly rolling out the change to a small subset of users before rolling it out to the entire infrastructure and making it available to everybody.</a:t>
            </a:r>
          </a:p>
          <a:p>
            <a:pPr marL="0" lvl="1" indent="0">
              <a:buNone/>
            </a:pPr>
            <a:endParaRPr lang="en-US" sz="1200" dirty="0"/>
          </a:p>
        </p:txBody>
      </p:sp>
      <p:sp>
        <p:nvSpPr>
          <p:cNvPr id="406" name="Google Shape;406;p40"/>
          <p:cNvSpPr txBox="1">
            <a:spLocks noGrp="1"/>
          </p:cNvSpPr>
          <p:nvPr>
            <p:ph type="sldNum" idx="12"/>
          </p:nvPr>
        </p:nvSpPr>
        <p:spPr>
          <a:xfrm>
            <a:off x="8859977" y="4760136"/>
            <a:ext cx="146700" cy="1962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rgbClr val="A3A4B5"/>
              </a:buClr>
              <a:buSzPts val="700"/>
              <a:buFont typeface="Proxima Nova"/>
              <a:buNone/>
            </a:pPr>
            <a:fld id="{00000000-1234-1234-1234-123412341234}" type="slidenum">
              <a:rPr lang="en"/>
              <a:t>9</a:t>
            </a:fld>
            <a:endParaRPr/>
          </a:p>
        </p:txBody>
      </p:sp>
      <p:pic>
        <p:nvPicPr>
          <p:cNvPr id="5" name="Picture 4" descr="A screenshot of a cell phone&#10;&#10;Description generated with very high confidence">
            <a:extLst>
              <a:ext uri="{FF2B5EF4-FFF2-40B4-BE49-F238E27FC236}">
                <a16:creationId xmlns:a16="http://schemas.microsoft.com/office/drawing/2014/main" id="{BB416217-5856-4D51-B233-17CB22B88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85" y="1537137"/>
            <a:ext cx="6936829" cy="3003331"/>
          </a:xfrm>
          <a:prstGeom prst="rect">
            <a:avLst/>
          </a:prstGeom>
        </p:spPr>
      </p:pic>
    </p:spTree>
    <p:extLst>
      <p:ext uri="{BB962C8B-B14F-4D97-AF65-F5344CB8AC3E}">
        <p14:creationId xmlns:p14="http://schemas.microsoft.com/office/powerpoint/2010/main" val="3308621862"/>
      </p:ext>
    </p:extLst>
  </p:cSld>
  <p:clrMapOvr>
    <a:masterClrMapping/>
  </p:clrMapOvr>
</p:sld>
</file>

<file path=ppt/theme/theme1.xml><?xml version="1.0" encoding="utf-8"?>
<a:theme xmlns:a="http://schemas.openxmlformats.org/drawingml/2006/main" name="SpringOne Platform Theme">
  <a:themeElements>
    <a:clrScheme name="Custom 1">
      <a:dk1>
        <a:srgbClr val="101128"/>
      </a:dk1>
      <a:lt1>
        <a:srgbClr val="101128"/>
      </a:lt1>
      <a:dk2>
        <a:srgbClr val="A7A7A7"/>
      </a:dk2>
      <a:lt2>
        <a:srgbClr val="535353"/>
      </a:lt2>
      <a:accent1>
        <a:srgbClr val="00D5C1"/>
      </a:accent1>
      <a:accent2>
        <a:srgbClr val="0065A7"/>
      </a:accent2>
      <a:accent3>
        <a:srgbClr val="0E9FDA"/>
      </a:accent3>
      <a:accent4>
        <a:srgbClr val="86C877"/>
      </a:accent4>
      <a:accent5>
        <a:srgbClr val="2E3192"/>
      </a:accent5>
      <a:accent6>
        <a:srgbClr val="2D2262"/>
      </a:accent6>
      <a:hlink>
        <a:srgbClr val="00DACC"/>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19742</TotalTime>
  <Words>806</Words>
  <Application>Microsoft Office PowerPoint</Application>
  <PresentationFormat>On-screen Show (16:9)</PresentationFormat>
  <Paragraphs>147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Proxima Nova Extrabold</vt:lpstr>
      <vt:lpstr>Arial</vt:lpstr>
      <vt:lpstr>Wingdings</vt:lpstr>
      <vt:lpstr>Proxima Nova</vt:lpstr>
      <vt:lpstr>SpringOne Platform Theme</vt:lpstr>
      <vt:lpstr> Feature Toggling With FF4J     By Sasi Peri </vt:lpstr>
      <vt:lpstr>Agenda</vt:lpstr>
      <vt:lpstr>Safe Harbor Statement</vt:lpstr>
      <vt:lpstr>Definitions</vt:lpstr>
      <vt:lpstr>Technology</vt:lpstr>
      <vt:lpstr>Uses (cont’d…)</vt:lpstr>
      <vt:lpstr>Flipping strategies</vt:lpstr>
      <vt:lpstr>Uses</vt:lpstr>
      <vt:lpstr>Canary release</vt:lpstr>
      <vt:lpstr>A/B test</vt:lpstr>
      <vt:lpstr>Blue-green deploy</vt:lpstr>
      <vt:lpstr>Dark Launch</vt:lpstr>
      <vt:lpstr>DEMO (SpringBoot &amp; FF4J)</vt:lpstr>
      <vt:lpstr>Feature and property stores</vt:lpstr>
      <vt:lpstr>Audit and monitor</vt:lpstr>
      <vt:lpstr>Administration</vt:lpstr>
      <vt:lpstr>Pitfalls</vt:lpstr>
      <vt:lpstr>Thank you</vt:lpstr>
      <vt:lpstr>Links and 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cp:lastModifiedBy>Peri, Venkata Surya Sasi Kala</cp:lastModifiedBy>
  <cp:revision>70</cp:revision>
  <dcterms:modified xsi:type="dcterms:W3CDTF">2019-10-14T05:37:23Z</dcterms:modified>
</cp:coreProperties>
</file>