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1932" r:id="rId2"/>
    <p:sldId id="1935" r:id="rId3"/>
    <p:sldId id="1986" r:id="rId4"/>
    <p:sldId id="2003" r:id="rId5"/>
    <p:sldId id="2004" r:id="rId6"/>
    <p:sldId id="2010" r:id="rId7"/>
    <p:sldId id="2006" r:id="rId8"/>
    <p:sldId id="2007" r:id="rId9"/>
    <p:sldId id="2008" r:id="rId10"/>
    <p:sldId id="2009" r:id="rId11"/>
    <p:sldId id="2001" r:id="rId12"/>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 id="2" name="Shang, Jingbo" initials="SJ"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0000CC"/>
    <a:srgbClr val="0033CC"/>
    <a:srgbClr val="F0CDBC"/>
    <a:srgbClr val="94A088"/>
    <a:srgbClr val="008080"/>
    <a:srgbClr val="BD582C"/>
    <a:srgbClr val="7F7F7F"/>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0" autoAdjust="0"/>
    <p:restoredTop sz="76990" autoAdjust="0"/>
  </p:normalViewPr>
  <p:slideViewPr>
    <p:cSldViewPr snapToGrid="0">
      <p:cViewPr varScale="1">
        <p:scale>
          <a:sx n="70" d="100"/>
          <a:sy n="70" d="100"/>
        </p:scale>
        <p:origin x="798" y="24"/>
      </p:cViewPr>
      <p:guideLst>
        <p:guide orient="horz" pos="2160"/>
        <p:guide pos="3840"/>
      </p:guideLst>
    </p:cSldViewPr>
  </p:slideViewPr>
  <p:outlineViewPr>
    <p:cViewPr>
      <p:scale>
        <a:sx n="33" d="100"/>
        <a:sy n="33" d="100"/>
      </p:scale>
      <p:origin x="0" y="-8358"/>
    </p:cViewPr>
  </p:outlineViewPr>
  <p:notesTextViewPr>
    <p:cViewPr>
      <p:scale>
        <a:sx n="1" d="1"/>
        <a:sy n="1" d="1"/>
      </p:scale>
      <p:origin x="0" y="0"/>
    </p:cViewPr>
  </p:notesTextViewPr>
  <p:sorterViewPr>
    <p:cViewPr varScale="1">
      <p:scale>
        <a:sx n="1" d="1"/>
        <a:sy n="1" d="1"/>
      </p:scale>
      <p:origin x="0" y="-166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92"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E15ABE1-37DB-A043-A3F3-8CEDAD7E6AC2}" type="datetimeFigureOut">
              <a:rPr lang="en-US" smtClean="0"/>
              <a:t>3/28/2019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BA5D8D-294E-644D-A6CB-46AA25D5480C}" type="slidenum">
              <a:rPr lang="en-US" smtClean="0"/>
              <a:t>‹#›</a:t>
            </a:fld>
            <a:endParaRPr lang="en-US"/>
          </a:p>
        </p:txBody>
      </p:sp>
    </p:spTree>
    <p:extLst>
      <p:ext uri="{BB962C8B-B14F-4D97-AF65-F5344CB8AC3E}">
        <p14:creationId xmlns:p14="http://schemas.microsoft.com/office/powerpoint/2010/main" val="3560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3/28/2019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a:t>
            </a:fld>
            <a:endParaRPr lang="en-US"/>
          </a:p>
        </p:txBody>
      </p:sp>
    </p:spTree>
    <p:extLst>
      <p:ext uri="{BB962C8B-B14F-4D97-AF65-F5344CB8AC3E}">
        <p14:creationId xmlns:p14="http://schemas.microsoft.com/office/powerpoint/2010/main" val="1044550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Open</a:t>
            </a:r>
            <a:r>
              <a:rPr lang="en-US" sz="1200" kern="1200" baseline="0" dirty="0" smtClean="0">
                <a:solidFill>
                  <a:schemeClr val="tx1"/>
                </a:solidFill>
                <a:effectLst/>
                <a:latin typeface="+mn-lt"/>
                <a:ea typeface="+mn-ea"/>
                <a:cs typeface="+mn-cs"/>
              </a:rPr>
              <a:t> the floor for your classmates and the instructor to ask question about your </a:t>
            </a:r>
            <a:r>
              <a:rPr lang="en-US" sz="1200" kern="1200" baseline="0" dirty="0" err="1" smtClean="0">
                <a:solidFill>
                  <a:schemeClr val="tx1"/>
                </a:solidFill>
                <a:effectLst/>
                <a:latin typeface="+mn-lt"/>
                <a:ea typeface="+mn-ea"/>
                <a:cs typeface="+mn-cs"/>
              </a:rPr>
              <a:t>presentaiton</a:t>
            </a:r>
            <a:r>
              <a:rPr lang="en-US" sz="1200" kern="1200" baseline="0" dirty="0" smtClean="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10</a:t>
            </a:fld>
            <a:endParaRPr lang="en-US"/>
          </a:p>
        </p:txBody>
      </p:sp>
    </p:spTree>
    <p:extLst>
      <p:ext uri="{BB962C8B-B14F-4D97-AF65-F5344CB8AC3E}">
        <p14:creationId xmlns:p14="http://schemas.microsoft.com/office/powerpoint/2010/main" val="1867709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11</a:t>
            </a:fld>
            <a:endParaRPr lang="en-US"/>
          </a:p>
        </p:txBody>
      </p:sp>
    </p:spTree>
    <p:extLst>
      <p:ext uri="{BB962C8B-B14F-4D97-AF65-F5344CB8AC3E}">
        <p14:creationId xmlns:p14="http://schemas.microsoft.com/office/powerpoint/2010/main" val="156399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any information</a:t>
            </a:r>
            <a:r>
              <a:rPr lang="en-US" baseline="0" dirty="0" smtClean="0"/>
              <a:t> need to orient the audience what topic you are about to present. </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2</a:t>
            </a:fld>
            <a:endParaRPr lang="en-US"/>
          </a:p>
        </p:txBody>
      </p:sp>
    </p:spTree>
    <p:extLst>
      <p:ext uri="{BB962C8B-B14F-4D97-AF65-F5344CB8AC3E}">
        <p14:creationId xmlns:p14="http://schemas.microsoft.com/office/powerpoint/2010/main" val="151492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Motivate. what problem does this technology tries to solve; What is its purpose</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3</a:t>
            </a:fld>
            <a:endParaRPr lang="en-US"/>
          </a:p>
        </p:txBody>
      </p:sp>
    </p:spTree>
    <p:extLst>
      <p:ext uri="{BB962C8B-B14F-4D97-AF65-F5344CB8AC3E}">
        <p14:creationId xmlns:p14="http://schemas.microsoft.com/office/powerpoint/2010/main" val="136368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Identify</a:t>
            </a:r>
            <a:r>
              <a:rPr lang="en-US" sz="1200" kern="1200" baseline="0" dirty="0" smtClean="0">
                <a:solidFill>
                  <a:schemeClr val="tx1"/>
                </a:solidFill>
                <a:effectLst/>
                <a:latin typeface="+mn-lt"/>
                <a:ea typeface="+mn-ea"/>
                <a:cs typeface="+mn-cs"/>
              </a:rPr>
              <a:t> possible use cases, examples, problems someone could consider using this technology.</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4</a:t>
            </a:fld>
            <a:endParaRPr lang="en-US"/>
          </a:p>
        </p:txBody>
      </p:sp>
    </p:spTree>
    <p:extLst>
      <p:ext uri="{BB962C8B-B14F-4D97-AF65-F5344CB8AC3E}">
        <p14:creationId xmlns:p14="http://schemas.microsoft.com/office/powerpoint/2010/main" val="48660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Introduce any background, key concepts</a:t>
            </a:r>
            <a:r>
              <a:rPr lang="en-US" sz="1200" kern="1200" baseline="0" dirty="0" smtClean="0">
                <a:solidFill>
                  <a:schemeClr val="tx1"/>
                </a:solidFill>
                <a:effectLst/>
                <a:latin typeface="+mn-lt"/>
                <a:ea typeface="+mn-ea"/>
                <a:cs typeface="+mn-cs"/>
              </a:rPr>
              <a:t> and terminology needed for the audience to understand the technology your are presenting.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5</a:t>
            </a:fld>
            <a:endParaRPr lang="en-US"/>
          </a:p>
        </p:txBody>
      </p:sp>
    </p:spTree>
    <p:extLst>
      <p:ext uri="{BB962C8B-B14F-4D97-AF65-F5344CB8AC3E}">
        <p14:creationId xmlns:p14="http://schemas.microsoft.com/office/powerpoint/2010/main" val="49757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Introduce any background, key concepts</a:t>
            </a:r>
            <a:r>
              <a:rPr lang="en-US" sz="1200" kern="1200" baseline="0" dirty="0" smtClean="0">
                <a:solidFill>
                  <a:schemeClr val="tx1"/>
                </a:solidFill>
                <a:effectLst/>
                <a:latin typeface="+mn-lt"/>
                <a:ea typeface="+mn-ea"/>
                <a:cs typeface="+mn-cs"/>
              </a:rPr>
              <a:t> and terminology needed for the audience to understand the technology your are presenting.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6</a:t>
            </a:fld>
            <a:endParaRPr lang="en-US"/>
          </a:p>
        </p:txBody>
      </p:sp>
    </p:spTree>
    <p:extLst>
      <p:ext uri="{BB962C8B-B14F-4D97-AF65-F5344CB8AC3E}">
        <p14:creationId xmlns:p14="http://schemas.microsoft.com/office/powerpoint/2010/main" val="3372906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Present a getting tutorial;</a:t>
            </a:r>
            <a:r>
              <a:rPr lang="en-US" sz="1200" kern="1200" baseline="0" dirty="0" smtClean="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7</a:t>
            </a:fld>
            <a:endParaRPr lang="en-US"/>
          </a:p>
        </p:txBody>
      </p:sp>
    </p:spTree>
    <p:extLst>
      <p:ext uri="{BB962C8B-B14F-4D97-AF65-F5344CB8AC3E}">
        <p14:creationId xmlns:p14="http://schemas.microsoft.com/office/powerpoint/2010/main" val="1289767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Demonstrate a </a:t>
            </a:r>
            <a:r>
              <a:rPr lang="en-US" sz="1200" b="1" kern="1200" dirty="0" smtClean="0">
                <a:solidFill>
                  <a:schemeClr val="tx1"/>
                </a:solidFill>
                <a:effectLst/>
                <a:latin typeface="+mn-lt"/>
                <a:ea typeface="+mn-ea"/>
                <a:cs typeface="+mn-cs"/>
              </a:rPr>
              <a:t>non-trivial use case/application</a:t>
            </a:r>
            <a:r>
              <a:rPr lang="en-US" sz="1200" kern="1200" dirty="0" smtClean="0">
                <a:solidFill>
                  <a:schemeClr val="tx1"/>
                </a:solidFill>
                <a:effectLst/>
                <a:latin typeface="+mn-lt"/>
                <a:ea typeface="+mn-ea"/>
                <a:cs typeface="+mn-cs"/>
              </a:rPr>
              <a:t> of the technology that you coded/prepared.</a:t>
            </a:r>
            <a:r>
              <a:rPr lang="en-US" sz="1200" kern="1200" baseline="0" dirty="0" smtClean="0">
                <a:solidFill>
                  <a:schemeClr val="tx1"/>
                </a:solidFill>
                <a:effectLst/>
                <a:latin typeface="+mn-lt"/>
                <a:ea typeface="+mn-ea"/>
                <a:cs typeface="+mn-cs"/>
              </a:rPr>
              <a:t> This should be a custom example you coded yourself. Possibly this can be an example demonstrating how you could use this technology in your team’s project. You might need more that one slide for this section.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8</a:t>
            </a:fld>
            <a:endParaRPr lang="en-US"/>
          </a:p>
        </p:txBody>
      </p:sp>
    </p:spTree>
    <p:extLst>
      <p:ext uri="{BB962C8B-B14F-4D97-AF65-F5344CB8AC3E}">
        <p14:creationId xmlns:p14="http://schemas.microsoft.com/office/powerpoint/2010/main" val="1404400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Resources for further reading.</a:t>
            </a:r>
            <a:r>
              <a:rPr lang="en-US" sz="1200" kern="1200" baseline="0" dirty="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Provide a list of resources to help your classmates to learn more about this </a:t>
            </a:r>
            <a:r>
              <a:rPr lang="en-US" sz="1200" kern="1200" baseline="0" dirty="0" err="1" smtClean="0">
                <a:solidFill>
                  <a:schemeClr val="tx1"/>
                </a:solidFill>
                <a:effectLst/>
                <a:latin typeface="+mn-lt"/>
                <a:ea typeface="+mn-ea"/>
                <a:cs typeface="+mn-cs"/>
              </a:rPr>
              <a:t>technolgy</a:t>
            </a:r>
            <a:r>
              <a:rPr lang="en-US" sz="1200" kern="1200" baseline="0" dirty="0" smtClean="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9</a:t>
            </a:fld>
            <a:endParaRPr lang="en-US"/>
          </a:p>
        </p:txBody>
      </p:sp>
    </p:spTree>
    <p:extLst>
      <p:ext uri="{BB962C8B-B14F-4D97-AF65-F5344CB8AC3E}">
        <p14:creationId xmlns:p14="http://schemas.microsoft.com/office/powerpoint/2010/main" val="50487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p:nvPr>
        </p:nvSpPr>
        <p:spPr>
          <a:xfrm>
            <a:off x="411018" y="1103093"/>
            <a:ext cx="11369963" cy="673979"/>
          </a:xfrm>
        </p:spPr>
        <p:txBody>
          <a:bodyPr/>
          <a:lstStyle>
            <a:lvl1pPr>
              <a:defRPr>
                <a:latin typeface="+mn-lt"/>
              </a:defRPr>
            </a:lvl1pPr>
          </a:lstStyle>
          <a:p>
            <a:r>
              <a:rPr lang="en-US" dirty="0" smtClean="0"/>
              <a:t>Click to edit Master title style</a:t>
            </a:r>
            <a:endParaRPr lang="en-US" dirty="0"/>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smtClean="0">
                <a:solidFill>
                  <a:schemeClr val="bg1"/>
                </a:solidFill>
              </a:rPr>
              <a:t>CUS1166</a:t>
            </a:r>
            <a:r>
              <a:rPr lang="en-US" sz="2400" baseline="0" dirty="0" smtClean="0">
                <a:solidFill>
                  <a:schemeClr val="bg1"/>
                </a:solidFill>
              </a:rPr>
              <a:t> </a:t>
            </a:r>
            <a:r>
              <a:rPr lang="mr-IN" sz="2400" baseline="0" dirty="0" smtClean="0">
                <a:solidFill>
                  <a:schemeClr val="bg1"/>
                </a:solidFill>
              </a:rPr>
              <a:t>–</a:t>
            </a:r>
            <a:r>
              <a:rPr lang="en-US" sz="2400" baseline="0" dirty="0" smtClean="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smtClean="0">
                <a:solidFill>
                  <a:schemeClr val="bg1"/>
                </a:solidFill>
              </a:rPr>
              <a:t>Dr. Christoforos</a:t>
            </a:r>
            <a:r>
              <a:rPr lang="en-US" sz="2400" baseline="0" dirty="0" smtClean="0">
                <a:solidFill>
                  <a:schemeClr val="bg1"/>
                </a:solidFill>
              </a:rPr>
              <a:t> Christoforou</a:t>
            </a:r>
            <a:endParaRPr lang="en-US" sz="2400" dirty="0">
              <a:solidFill>
                <a:schemeClr val="bg1"/>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blog.miguelgrinberg.com/post/the-flask-mega-tutorial-part-ix-paginati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flask-sqlalchemy.pocoo.org/2.1/api/#flask.ext.sqlalchemy.Pagination" TargetMode="External"/><Relationship Id="rId5" Type="http://schemas.openxmlformats.org/officeDocument/2006/relationships/hyperlink" Target="https://www.youtube.com/watch?v=hkL9pgCJPNk" TargetMode="External"/><Relationship Id="rId4" Type="http://schemas.openxmlformats.org/officeDocument/2006/relationships/hyperlink" Target="https://www.youtube.com/watch?v=PSWf2TjTGN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47" y="2378204"/>
            <a:ext cx="11369963" cy="673979"/>
          </a:xfrm>
        </p:spPr>
        <p:txBody>
          <a:bodyPr>
            <a:normAutofit fontScale="90000"/>
          </a:bodyPr>
          <a:lstStyle/>
          <a:p>
            <a:r>
              <a:rPr lang="en-US" altLang="en-US" dirty="0" smtClean="0"/>
              <a:t>CUS1166 </a:t>
            </a:r>
            <a:r>
              <a:rPr lang="mr-IN" altLang="en-US" dirty="0" smtClean="0"/>
              <a:t>–</a:t>
            </a:r>
            <a:r>
              <a:rPr lang="en-US" altLang="en-US" dirty="0" smtClean="0"/>
              <a:t> Software Engineering </a:t>
            </a:r>
            <a:br>
              <a:rPr lang="en-US" altLang="en-US" dirty="0" smtClean="0"/>
            </a:br>
            <a:r>
              <a:rPr lang="en-US" altLang="en-US" dirty="0"/>
              <a:t/>
            </a:r>
            <a:br>
              <a:rPr lang="en-US" altLang="en-US" dirty="0"/>
            </a:br>
            <a:r>
              <a:rPr lang="en-US" altLang="en-US" dirty="0" smtClean="0"/>
              <a:t>Technology Presentation </a:t>
            </a:r>
            <a:endParaRPr lang="en-US" dirty="0"/>
          </a:p>
        </p:txBody>
      </p:sp>
      <p:sp>
        <p:nvSpPr>
          <p:cNvPr id="23" name="Content Placeholder 2"/>
          <p:cNvSpPr txBox="1">
            <a:spLocks/>
          </p:cNvSpPr>
          <p:nvPr/>
        </p:nvSpPr>
        <p:spPr>
          <a:xfrm>
            <a:off x="428947" y="3526365"/>
            <a:ext cx="11369963" cy="2462059"/>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lgn="ctr">
              <a:buFont typeface="Wingdings" panose="05000000000000000000" pitchFamily="2" charset="2"/>
              <a:buNone/>
            </a:pPr>
            <a:r>
              <a:rPr lang="en-US" sz="2800" b="1" dirty="0" smtClean="0"/>
              <a:t>Pagination</a:t>
            </a:r>
          </a:p>
          <a:p>
            <a:pPr marL="0" indent="0" algn="ctr">
              <a:buFont typeface="Wingdings" panose="05000000000000000000" pitchFamily="2" charset="2"/>
              <a:buNone/>
            </a:pPr>
            <a:r>
              <a:rPr lang="en-US" sz="2800" dirty="0" smtClean="0"/>
              <a:t>Christopher Polloni</a:t>
            </a:r>
          </a:p>
          <a:p>
            <a:pPr marL="0" indent="0" algn="ctr">
              <a:buFont typeface="Wingdings" panose="05000000000000000000" pitchFamily="2" charset="2"/>
              <a:buNone/>
            </a:pPr>
            <a:r>
              <a:rPr lang="en-US" sz="2800" dirty="0" smtClean="0"/>
              <a:t>3/28/19</a:t>
            </a:r>
          </a:p>
          <a:p>
            <a:pPr marL="0" indent="0">
              <a:buFont typeface="Wingdings" panose="05000000000000000000" pitchFamily="2" charset="2"/>
              <a:buNone/>
            </a:pPr>
            <a:endParaRPr lang="en-US" sz="2800" dirty="0" smtClean="0"/>
          </a:p>
        </p:txBody>
      </p:sp>
    </p:spTree>
    <p:extLst>
      <p:ext uri="{BB962C8B-B14F-4D97-AF65-F5344CB8AC3E}">
        <p14:creationId xmlns:p14="http://schemas.microsoft.com/office/powerpoint/2010/main" val="447012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Q&amp;A</a:t>
            </a:r>
            <a:endParaRPr lang="en-US" sz="2400" dirty="0">
              <a:solidFill>
                <a:schemeClr val="bg1"/>
              </a:solidFill>
            </a:endParaRPr>
          </a:p>
        </p:txBody>
      </p:sp>
      <p:sp>
        <p:nvSpPr>
          <p:cNvPr id="2" name="TextBox 1"/>
          <p:cNvSpPr txBox="1"/>
          <p:nvPr/>
        </p:nvSpPr>
        <p:spPr>
          <a:xfrm>
            <a:off x="2884714" y="3167390"/>
            <a:ext cx="6422572" cy="523220"/>
          </a:xfrm>
          <a:prstGeom prst="rect">
            <a:avLst/>
          </a:prstGeom>
          <a:noFill/>
        </p:spPr>
        <p:txBody>
          <a:bodyPr wrap="square" rtlCol="0">
            <a:spAutoFit/>
          </a:bodyPr>
          <a:lstStyle/>
          <a:p>
            <a:pPr algn="ctr"/>
            <a:r>
              <a:rPr lang="en-US" sz="2800" dirty="0" smtClean="0"/>
              <a:t>Any Questions?</a:t>
            </a:r>
            <a:endParaRPr lang="en-US" sz="2800" dirty="0"/>
          </a:p>
        </p:txBody>
      </p:sp>
    </p:spTree>
    <p:extLst>
      <p:ext uri="{BB962C8B-B14F-4D97-AF65-F5344CB8AC3E}">
        <p14:creationId xmlns:p14="http://schemas.microsoft.com/office/powerpoint/2010/main" val="1887193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3991285" y="2859736"/>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endParaRPr lang="en-US" dirty="0" smtClean="0"/>
          </a:p>
        </p:txBody>
      </p:sp>
      <p:sp>
        <p:nvSpPr>
          <p:cNvPr id="7" name="Content Placeholder 2"/>
          <p:cNvSpPr txBox="1">
            <a:spLocks/>
          </p:cNvSpPr>
          <p:nvPr/>
        </p:nvSpPr>
        <p:spPr>
          <a:xfrm>
            <a:off x="5091953" y="3438439"/>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b="1" smtClean="0"/>
              <a:t>Thank you!!!</a:t>
            </a:r>
            <a:endParaRPr lang="en-US" b="1" dirty="0" smtClean="0"/>
          </a:p>
        </p:txBody>
      </p:sp>
    </p:spTree>
    <p:extLst>
      <p:ext uri="{BB962C8B-B14F-4D97-AF65-F5344CB8AC3E}">
        <p14:creationId xmlns:p14="http://schemas.microsoft.com/office/powerpoint/2010/main" val="288604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Overview</a:t>
            </a:r>
            <a:endParaRPr lang="en-US" sz="2400" dirty="0">
              <a:solidFill>
                <a:schemeClr val="bg1"/>
              </a:solidFill>
            </a:endParaRPr>
          </a:p>
        </p:txBody>
      </p:sp>
      <p:sp>
        <p:nvSpPr>
          <p:cNvPr id="2" name="TextBox 1"/>
          <p:cNvSpPr txBox="1"/>
          <p:nvPr/>
        </p:nvSpPr>
        <p:spPr>
          <a:xfrm>
            <a:off x="251012" y="2067635"/>
            <a:ext cx="11718075" cy="2246769"/>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t>Pagination is the process of separating content into distinct pages</a:t>
            </a:r>
          </a:p>
          <a:p>
            <a:pPr marL="342900" indent="-342900">
              <a:buFont typeface="Arial" panose="020B0604020202020204" pitchFamily="34" charset="0"/>
              <a:buChar char="•"/>
            </a:pPr>
            <a:r>
              <a:rPr lang="en-US" sz="2800" dirty="0" smtClean="0"/>
              <a:t>Depending on the type of content, there could potentially be thousands or millions of results that need to be posted</a:t>
            </a:r>
          </a:p>
          <a:p>
            <a:pPr marL="342900" indent="-342900">
              <a:buFont typeface="Arial" panose="020B0604020202020204" pitchFamily="34" charset="0"/>
              <a:buChar char="•"/>
            </a:pPr>
            <a:r>
              <a:rPr lang="en-US" sz="2800" dirty="0" smtClean="0"/>
              <a:t>Managing and loading such a large list of data would be extremely slow, inefficient, and is not user-friendly</a:t>
            </a:r>
            <a:endParaRPr lang="en-US" sz="2800" dirty="0"/>
          </a:p>
        </p:txBody>
      </p:sp>
    </p:spTree>
    <p:extLst>
      <p:ext uri="{BB962C8B-B14F-4D97-AF65-F5344CB8AC3E}">
        <p14:creationId xmlns:p14="http://schemas.microsoft.com/office/powerpoint/2010/main" val="2108821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Purpose/Goal of Technology</a:t>
            </a:r>
            <a:endParaRPr lang="en-US" sz="2400" dirty="0">
              <a:solidFill>
                <a:schemeClr val="bg1"/>
              </a:solidFill>
            </a:endParaRPr>
          </a:p>
        </p:txBody>
      </p:sp>
      <p:sp>
        <p:nvSpPr>
          <p:cNvPr id="2" name="TextBox 1"/>
          <p:cNvSpPr txBox="1"/>
          <p:nvPr/>
        </p:nvSpPr>
        <p:spPr>
          <a:xfrm>
            <a:off x="251012" y="1153236"/>
            <a:ext cx="11888672" cy="4832092"/>
          </a:xfrm>
          <a:prstGeom prst="rect">
            <a:avLst/>
          </a:prstGeom>
          <a:noFill/>
        </p:spPr>
        <p:txBody>
          <a:bodyPr wrap="square" rtlCol="0">
            <a:spAutoFit/>
          </a:bodyPr>
          <a:lstStyle/>
          <a:p>
            <a:r>
              <a:rPr lang="en-US" sz="2800" dirty="0" smtClean="0"/>
              <a:t>Reasons for Pagination</a:t>
            </a:r>
          </a:p>
          <a:p>
            <a:pPr marL="457200" indent="-457200">
              <a:buFont typeface="Arial" panose="020B0604020202020204" pitchFamily="34" charset="0"/>
              <a:buChar char="•"/>
            </a:pPr>
            <a:r>
              <a:rPr lang="en-US" sz="2800" dirty="0" smtClean="0"/>
              <a:t>Online articles are often paginated so that a visitor has to click through many pages to read a short article. This increases the page views and ad impressions (the number of times a website visitor sees a specific ad)</a:t>
            </a:r>
          </a:p>
          <a:p>
            <a:pPr marL="457200" indent="-457200">
              <a:buFont typeface="Arial" panose="020B0604020202020204" pitchFamily="34" charset="0"/>
              <a:buChar char="•"/>
            </a:pPr>
            <a:r>
              <a:rPr lang="en-US" sz="2800" dirty="0" smtClean="0"/>
              <a:t>Shopping websites often have their product lists paginated. This makes it easier for the customer to return to a particular item by remembering the page number instead of endless scrolling. </a:t>
            </a:r>
          </a:p>
          <a:p>
            <a:r>
              <a:rPr lang="en-US" sz="2800" dirty="0" smtClean="0"/>
              <a:t>Basic Concept</a:t>
            </a:r>
            <a:endParaRPr lang="en-US" sz="2800" dirty="0"/>
          </a:p>
          <a:p>
            <a:pPr marL="342900" indent="-342900">
              <a:buFont typeface="Arial" panose="020B0604020202020204" pitchFamily="34" charset="0"/>
              <a:buChar char="•"/>
            </a:pPr>
            <a:r>
              <a:rPr lang="en-US" sz="2800" dirty="0" smtClean="0"/>
              <a:t>Show a limited number of results at a time</a:t>
            </a:r>
          </a:p>
          <a:p>
            <a:pPr marL="342900" indent="-342900">
              <a:buFont typeface="Arial" panose="020B0604020202020204" pitchFamily="34" charset="0"/>
              <a:buChar char="•"/>
            </a:pPr>
            <a:r>
              <a:rPr lang="en-US" sz="2800" dirty="0" smtClean="0"/>
              <a:t>Include easy to understand links to navigate through the entire list of results</a:t>
            </a:r>
          </a:p>
          <a:p>
            <a:pPr marL="342900" indent="-342900">
              <a:buFont typeface="Arial" panose="020B0604020202020204" pitchFamily="34" charset="0"/>
              <a:buChar char="•"/>
            </a:pPr>
            <a:r>
              <a:rPr lang="en-US" sz="2800" dirty="0" smtClean="0"/>
              <a:t>Notify the user which page they are currently viewing</a:t>
            </a:r>
          </a:p>
        </p:txBody>
      </p:sp>
    </p:spTree>
    <p:extLst>
      <p:ext uri="{BB962C8B-B14F-4D97-AF65-F5344CB8AC3E}">
        <p14:creationId xmlns:p14="http://schemas.microsoft.com/office/powerpoint/2010/main" val="851433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6346" y="271862"/>
            <a:ext cx="7853082" cy="461665"/>
          </a:xfrm>
          <a:prstGeom prst="rect">
            <a:avLst/>
          </a:prstGeom>
          <a:noFill/>
        </p:spPr>
        <p:txBody>
          <a:bodyPr wrap="square" rtlCol="0">
            <a:spAutoFit/>
          </a:bodyPr>
          <a:lstStyle/>
          <a:p>
            <a:r>
              <a:rPr lang="en-US" sz="2400" dirty="0" smtClean="0">
                <a:solidFill>
                  <a:schemeClr val="bg1"/>
                </a:solidFill>
              </a:rPr>
              <a:t>Use Cases/Examples/ Applications</a:t>
            </a:r>
            <a:endParaRPr lang="en-US" sz="2400" dirty="0">
              <a:solidFill>
                <a:schemeClr val="bg1"/>
              </a:solidFill>
            </a:endParaRPr>
          </a:p>
        </p:txBody>
      </p:sp>
      <p:pic>
        <p:nvPicPr>
          <p:cNvPr id="2" name="Picture 1"/>
          <p:cNvPicPr>
            <a:picLocks noChangeAspect="1"/>
          </p:cNvPicPr>
          <p:nvPr/>
        </p:nvPicPr>
        <p:blipFill rotWithShape="1">
          <a:blip r:embed="rId3"/>
          <a:srcRect r="46631"/>
          <a:stretch/>
        </p:blipFill>
        <p:spPr>
          <a:xfrm>
            <a:off x="661917" y="1208696"/>
            <a:ext cx="5165678" cy="2006275"/>
          </a:xfrm>
          <a:prstGeom prst="rect">
            <a:avLst/>
          </a:prstGeom>
        </p:spPr>
      </p:pic>
      <p:pic>
        <p:nvPicPr>
          <p:cNvPr id="3" name="Picture 2"/>
          <p:cNvPicPr>
            <a:picLocks noChangeAspect="1"/>
          </p:cNvPicPr>
          <p:nvPr/>
        </p:nvPicPr>
        <p:blipFill>
          <a:blip r:embed="rId4"/>
          <a:stretch>
            <a:fillRect/>
          </a:stretch>
        </p:blipFill>
        <p:spPr>
          <a:xfrm>
            <a:off x="661917" y="3214971"/>
            <a:ext cx="4924496" cy="1184561"/>
          </a:xfrm>
          <a:prstGeom prst="rect">
            <a:avLst/>
          </a:prstGeom>
        </p:spPr>
      </p:pic>
      <p:pic>
        <p:nvPicPr>
          <p:cNvPr id="4" name="Picture 3"/>
          <p:cNvPicPr>
            <a:picLocks noChangeAspect="1"/>
          </p:cNvPicPr>
          <p:nvPr/>
        </p:nvPicPr>
        <p:blipFill>
          <a:blip r:embed="rId5"/>
          <a:stretch>
            <a:fillRect/>
          </a:stretch>
        </p:blipFill>
        <p:spPr>
          <a:xfrm>
            <a:off x="1562100" y="4859456"/>
            <a:ext cx="9067800" cy="1028700"/>
          </a:xfrm>
          <a:prstGeom prst="rect">
            <a:avLst/>
          </a:prstGeom>
        </p:spPr>
      </p:pic>
      <p:pic>
        <p:nvPicPr>
          <p:cNvPr id="1026" name="Picture 2" descr="Image result for nytimes pagin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5306" y="2473750"/>
            <a:ext cx="508635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976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Background </a:t>
            </a:r>
            <a:r>
              <a:rPr lang="mr-IN" sz="2400" dirty="0" smtClean="0">
                <a:solidFill>
                  <a:schemeClr val="bg1"/>
                </a:solidFill>
              </a:rPr>
              <a:t>–</a:t>
            </a:r>
            <a:r>
              <a:rPr lang="en-US" sz="2400" dirty="0" smtClean="0">
                <a:solidFill>
                  <a:schemeClr val="bg1"/>
                </a:solidFill>
              </a:rPr>
              <a:t> Key Concepts</a:t>
            </a:r>
            <a:endParaRPr lang="en-US" sz="2400" dirty="0">
              <a:solidFill>
                <a:schemeClr val="bg1"/>
              </a:solidFill>
            </a:endParaRPr>
          </a:p>
        </p:txBody>
      </p:sp>
      <p:sp>
        <p:nvSpPr>
          <p:cNvPr id="2" name="TextBox 1"/>
          <p:cNvSpPr txBox="1"/>
          <p:nvPr/>
        </p:nvSpPr>
        <p:spPr>
          <a:xfrm>
            <a:off x="251012" y="1139100"/>
            <a:ext cx="11777702" cy="360098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Flask-</a:t>
            </a:r>
            <a:r>
              <a:rPr lang="en-US" sz="2400" dirty="0" err="1" smtClean="0"/>
              <a:t>SQLAlchemy</a:t>
            </a:r>
            <a:r>
              <a:rPr lang="en-US" sz="2400" dirty="0" smtClean="0"/>
              <a:t> supports pagination natively with the paginate() query method.</a:t>
            </a:r>
          </a:p>
          <a:p>
            <a:pPr marL="342900" indent="-342900">
              <a:buFont typeface="Arial" panose="020B0604020202020204" pitchFamily="34" charset="0"/>
              <a:buChar char="•"/>
            </a:pPr>
            <a:r>
              <a:rPr lang="en-US" sz="2400" dirty="0" smtClean="0"/>
              <a:t>The paginate method can be called on any query object from Flask-</a:t>
            </a:r>
            <a:r>
              <a:rPr lang="en-US" sz="2400" dirty="0" err="1" smtClean="0"/>
              <a:t>SQLAlchemy</a:t>
            </a:r>
            <a:r>
              <a:rPr lang="en-US" sz="2400" dirty="0"/>
              <a:t> </a:t>
            </a:r>
            <a:r>
              <a:rPr lang="en-US" sz="2400" dirty="0" smtClean="0"/>
              <a:t>and takes three arguments.</a:t>
            </a:r>
          </a:p>
          <a:p>
            <a:pPr marL="800078" lvl="1" indent="-342900">
              <a:buFont typeface="Arial" panose="020B0604020202020204" pitchFamily="34" charset="0"/>
              <a:buChar char="•"/>
            </a:pPr>
            <a:r>
              <a:rPr lang="en-US" sz="2600" dirty="0" smtClean="0"/>
              <a:t>The page number</a:t>
            </a:r>
          </a:p>
          <a:p>
            <a:pPr marL="800078" lvl="1" indent="-342900">
              <a:buFont typeface="Arial" panose="020B0604020202020204" pitchFamily="34" charset="0"/>
              <a:buChar char="•"/>
            </a:pPr>
            <a:r>
              <a:rPr lang="en-US" sz="2600" dirty="0" smtClean="0"/>
              <a:t>The number of items per page</a:t>
            </a:r>
          </a:p>
          <a:p>
            <a:pPr marL="800078" lvl="1" indent="-342900">
              <a:buFont typeface="Arial" panose="020B0604020202020204" pitchFamily="34" charset="0"/>
              <a:buChar char="•"/>
            </a:pPr>
            <a:r>
              <a:rPr lang="en-US" sz="2600" dirty="0" smtClean="0"/>
              <a:t>An error flag</a:t>
            </a:r>
          </a:p>
          <a:p>
            <a:pPr marL="1257254" lvl="2" indent="-342900">
              <a:buFont typeface="Arial" panose="020B0604020202020204" pitchFamily="34" charset="0"/>
              <a:buChar char="•"/>
            </a:pPr>
            <a:r>
              <a:rPr lang="en-US" sz="2600" dirty="0" smtClean="0"/>
              <a:t>True = 404 error returned when out of range page requested</a:t>
            </a:r>
          </a:p>
          <a:p>
            <a:pPr marL="1257254" lvl="2" indent="-342900">
              <a:buFont typeface="Arial" panose="020B0604020202020204" pitchFamily="34" charset="0"/>
              <a:buChar char="•"/>
            </a:pPr>
            <a:r>
              <a:rPr lang="en-US" sz="2600" dirty="0" smtClean="0"/>
              <a:t>False = empty list returned when out of range page is requested</a:t>
            </a:r>
          </a:p>
          <a:p>
            <a:endParaRPr lang="en-US" sz="2600" dirty="0"/>
          </a:p>
        </p:txBody>
      </p:sp>
    </p:spTree>
    <p:extLst>
      <p:ext uri="{BB962C8B-B14F-4D97-AF65-F5344CB8AC3E}">
        <p14:creationId xmlns:p14="http://schemas.microsoft.com/office/powerpoint/2010/main" val="2078387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Background </a:t>
            </a:r>
            <a:r>
              <a:rPr lang="mr-IN" sz="2400" dirty="0" smtClean="0">
                <a:solidFill>
                  <a:schemeClr val="bg1"/>
                </a:solidFill>
              </a:rPr>
              <a:t>–</a:t>
            </a:r>
            <a:r>
              <a:rPr lang="en-US" sz="2400" dirty="0" smtClean="0">
                <a:solidFill>
                  <a:schemeClr val="bg1"/>
                </a:solidFill>
              </a:rPr>
              <a:t> Key Concepts</a:t>
            </a:r>
            <a:endParaRPr lang="en-US" sz="2400" dirty="0">
              <a:solidFill>
                <a:schemeClr val="bg1"/>
              </a:solidFill>
            </a:endParaRPr>
          </a:p>
        </p:txBody>
      </p:sp>
      <p:sp>
        <p:nvSpPr>
          <p:cNvPr id="2" name="TextBox 1"/>
          <p:cNvSpPr txBox="1"/>
          <p:nvPr/>
        </p:nvSpPr>
        <p:spPr>
          <a:xfrm>
            <a:off x="251012" y="1149986"/>
            <a:ext cx="11777702" cy="4893647"/>
          </a:xfrm>
          <a:prstGeom prst="rect">
            <a:avLst/>
          </a:prstGeom>
          <a:noFill/>
        </p:spPr>
        <p:txBody>
          <a:bodyPr wrap="square" rtlCol="0">
            <a:spAutoFit/>
          </a:bodyPr>
          <a:lstStyle/>
          <a:p>
            <a:r>
              <a:rPr lang="en-US" sz="2600" dirty="0" smtClean="0"/>
              <a:t>Different Utilities</a:t>
            </a:r>
          </a:p>
          <a:p>
            <a:pPr marL="457200" indent="-457200">
              <a:buFont typeface="Arial" panose="020B0604020202020204" pitchFamily="34" charset="0"/>
              <a:buChar char="•"/>
            </a:pPr>
            <a:r>
              <a:rPr lang="en-US" sz="2600" dirty="0" err="1" smtClean="0"/>
              <a:t>has_next</a:t>
            </a:r>
            <a:r>
              <a:rPr lang="en-US" sz="2600" dirty="0" smtClean="0"/>
              <a:t>	True if a next page exists</a:t>
            </a:r>
            <a:endParaRPr lang="en-US" sz="2600" dirty="0"/>
          </a:p>
          <a:p>
            <a:pPr marL="457200" indent="-457200">
              <a:buFont typeface="Arial" panose="020B0604020202020204" pitchFamily="34" charset="0"/>
              <a:buChar char="•"/>
            </a:pPr>
            <a:r>
              <a:rPr lang="en-US" sz="2600" dirty="0" err="1" smtClean="0"/>
              <a:t>has_prev</a:t>
            </a:r>
            <a:r>
              <a:rPr lang="en-US" sz="2600" dirty="0" smtClean="0"/>
              <a:t>	True if a previous page exists</a:t>
            </a:r>
          </a:p>
          <a:p>
            <a:pPr marL="457200" indent="-457200">
              <a:buFont typeface="Arial" panose="020B0604020202020204" pitchFamily="34" charset="0"/>
              <a:buChar char="•"/>
            </a:pPr>
            <a:r>
              <a:rPr lang="en-US" sz="2600" dirty="0" err="1"/>
              <a:t>next_num</a:t>
            </a:r>
            <a:r>
              <a:rPr lang="en-US" sz="2600" dirty="0"/>
              <a:t>	</a:t>
            </a:r>
            <a:r>
              <a:rPr lang="en-US" sz="2600" dirty="0" smtClean="0"/>
              <a:t>	Number </a:t>
            </a:r>
            <a:r>
              <a:rPr lang="en-US" sz="2600" dirty="0"/>
              <a:t>of the next page</a:t>
            </a:r>
          </a:p>
          <a:p>
            <a:pPr marL="457200" indent="-457200">
              <a:buFont typeface="Arial" panose="020B0604020202020204" pitchFamily="34" charset="0"/>
              <a:buChar char="•"/>
            </a:pPr>
            <a:r>
              <a:rPr lang="en-US" sz="2600" dirty="0" err="1"/>
              <a:t>prev_num</a:t>
            </a:r>
            <a:r>
              <a:rPr lang="en-US" sz="2600" dirty="0"/>
              <a:t>		Number of the previous </a:t>
            </a:r>
            <a:r>
              <a:rPr lang="en-US" sz="2600" dirty="0" smtClean="0"/>
              <a:t>page</a:t>
            </a:r>
          </a:p>
          <a:p>
            <a:pPr marL="457200" indent="-457200">
              <a:buFont typeface="Arial" panose="020B0604020202020204" pitchFamily="34" charset="0"/>
              <a:buChar char="•"/>
            </a:pPr>
            <a:r>
              <a:rPr lang="en-US" sz="2600" dirty="0"/>
              <a:t>i</a:t>
            </a:r>
            <a:r>
              <a:rPr lang="en-US" sz="2600" dirty="0" smtClean="0"/>
              <a:t>tems	</a:t>
            </a:r>
            <a:r>
              <a:rPr lang="en-US" sz="2600" dirty="0" smtClean="0"/>
              <a:t>The </a:t>
            </a:r>
            <a:r>
              <a:rPr lang="en-US" sz="2600" dirty="0" smtClean="0"/>
              <a:t>items for the current page</a:t>
            </a:r>
          </a:p>
          <a:p>
            <a:pPr marL="457200" indent="-457200">
              <a:buFont typeface="Arial" panose="020B0604020202020204" pitchFamily="34" charset="0"/>
              <a:buChar char="•"/>
            </a:pPr>
            <a:r>
              <a:rPr lang="en-US" sz="2600" dirty="0" err="1" smtClean="0"/>
              <a:t>iter_pages</a:t>
            </a:r>
            <a:r>
              <a:rPr lang="en-US" sz="2600" dirty="0" smtClean="0"/>
              <a:t> (</a:t>
            </a:r>
            <a:r>
              <a:rPr lang="en-US" sz="2600" dirty="0" err="1" smtClean="0"/>
              <a:t>left_edge</a:t>
            </a:r>
            <a:r>
              <a:rPr lang="en-US" sz="2600" dirty="0" smtClean="0"/>
              <a:t>, </a:t>
            </a:r>
            <a:r>
              <a:rPr lang="en-US" sz="2600" dirty="0" err="1" smtClean="0"/>
              <a:t>left_current</a:t>
            </a:r>
            <a:r>
              <a:rPr lang="en-US" sz="2600" dirty="0" smtClean="0"/>
              <a:t>, </a:t>
            </a:r>
            <a:r>
              <a:rPr lang="en-US" sz="2600" dirty="0" err="1" smtClean="0"/>
              <a:t>right_current</a:t>
            </a:r>
            <a:r>
              <a:rPr lang="en-US" sz="2600" dirty="0" smtClean="0"/>
              <a:t>, </a:t>
            </a:r>
            <a:r>
              <a:rPr lang="en-US" sz="2600" dirty="0" err="1" smtClean="0"/>
              <a:t>right_edge</a:t>
            </a:r>
            <a:r>
              <a:rPr lang="en-US" sz="2600" dirty="0" smtClean="0"/>
              <a:t>)	Iterates over the page numbers in the pagination object. Shows how many pages should be shown from the beginning, end and current page of the list.</a:t>
            </a:r>
          </a:p>
          <a:p>
            <a:pPr marL="457200" indent="-457200">
              <a:buFont typeface="Arial" panose="020B0604020202020204" pitchFamily="34" charset="0"/>
              <a:buChar char="•"/>
            </a:pPr>
            <a:r>
              <a:rPr lang="en-US" sz="2600" dirty="0" err="1" smtClean="0"/>
              <a:t>per_page</a:t>
            </a:r>
            <a:r>
              <a:rPr lang="en-US" sz="2600" dirty="0" smtClean="0"/>
              <a:t>		The number of items to be displayed on a page</a:t>
            </a:r>
          </a:p>
          <a:p>
            <a:pPr marL="457200" indent="-457200">
              <a:buFont typeface="Arial" panose="020B0604020202020204" pitchFamily="34" charset="0"/>
              <a:buChar char="•"/>
            </a:pPr>
            <a:r>
              <a:rPr lang="en-US" sz="2600" dirty="0" smtClean="0"/>
              <a:t>total	The total number of items matching the query</a:t>
            </a:r>
          </a:p>
          <a:p>
            <a:pPr marL="457200" indent="-457200">
              <a:buFont typeface="Arial" panose="020B0604020202020204" pitchFamily="34" charset="0"/>
              <a:buChar char="•"/>
            </a:pPr>
            <a:endParaRPr lang="en-US" sz="2600" dirty="0"/>
          </a:p>
        </p:txBody>
      </p:sp>
    </p:spTree>
    <p:extLst>
      <p:ext uri="{BB962C8B-B14F-4D97-AF65-F5344CB8AC3E}">
        <p14:creationId xmlns:p14="http://schemas.microsoft.com/office/powerpoint/2010/main" val="2678813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Getting Started Tutorial</a:t>
            </a:r>
            <a:endParaRPr lang="en-US" sz="2400" dirty="0">
              <a:solidFill>
                <a:schemeClr val="bg1"/>
              </a:solidFill>
            </a:endParaRPr>
          </a:p>
        </p:txBody>
      </p:sp>
      <p:sp>
        <p:nvSpPr>
          <p:cNvPr id="2" name="TextBox 1"/>
          <p:cNvSpPr txBox="1"/>
          <p:nvPr/>
        </p:nvSpPr>
        <p:spPr>
          <a:xfrm>
            <a:off x="229240" y="1208314"/>
            <a:ext cx="11625302" cy="3108543"/>
          </a:xfrm>
          <a:prstGeom prst="rect">
            <a:avLst/>
          </a:prstGeom>
          <a:noFill/>
        </p:spPr>
        <p:txBody>
          <a:bodyPr wrap="square" rtlCol="0">
            <a:spAutoFit/>
          </a:bodyPr>
          <a:lstStyle/>
          <a:p>
            <a:r>
              <a:rPr lang="en-US" sz="2800" dirty="0"/>
              <a:t>pip install </a:t>
            </a:r>
            <a:r>
              <a:rPr lang="en-US" sz="2800" dirty="0" err="1"/>
              <a:t>flask_sqlalchemy</a:t>
            </a:r>
            <a:endParaRPr lang="en-US" sz="2800" dirty="0" smtClean="0"/>
          </a:p>
          <a:p>
            <a:r>
              <a:rPr lang="en-US" sz="2800" dirty="0"/>
              <a:t>f</a:t>
            </a:r>
            <a:r>
              <a:rPr lang="en-US" sz="2800" dirty="0" smtClean="0"/>
              <a:t>rom </a:t>
            </a:r>
            <a:r>
              <a:rPr lang="en-US" sz="2800" dirty="0" err="1" smtClean="0"/>
              <a:t>flask_sqlalchemy</a:t>
            </a:r>
            <a:r>
              <a:rPr lang="en-US" sz="2800" dirty="0" smtClean="0"/>
              <a:t> import </a:t>
            </a:r>
            <a:r>
              <a:rPr lang="en-US" sz="2800" dirty="0" err="1" smtClean="0"/>
              <a:t>SQLAlchemy</a:t>
            </a:r>
            <a:endParaRPr lang="en-US" sz="2800" dirty="0"/>
          </a:p>
          <a:p>
            <a:endParaRPr lang="en-US" sz="2800" dirty="0" smtClean="0"/>
          </a:p>
          <a:p>
            <a:r>
              <a:rPr lang="en-US" sz="2800" dirty="0" smtClean="0"/>
              <a:t>config.py</a:t>
            </a:r>
          </a:p>
          <a:p>
            <a:endParaRPr lang="en-US" sz="2800" dirty="0" smtClean="0"/>
          </a:p>
          <a:p>
            <a:r>
              <a:rPr lang="en-US" sz="2800" dirty="0" smtClean="0"/>
              <a:t>routes.py</a:t>
            </a:r>
          </a:p>
          <a:p>
            <a:endParaRPr lang="en-US" sz="2800" dirty="0"/>
          </a:p>
        </p:txBody>
      </p:sp>
      <p:pic>
        <p:nvPicPr>
          <p:cNvPr id="3" name="Picture 2"/>
          <p:cNvPicPr>
            <a:picLocks noChangeAspect="1"/>
          </p:cNvPicPr>
          <p:nvPr/>
        </p:nvPicPr>
        <p:blipFill>
          <a:blip r:embed="rId3"/>
          <a:stretch>
            <a:fillRect/>
          </a:stretch>
        </p:blipFill>
        <p:spPr>
          <a:xfrm>
            <a:off x="1807669" y="2531603"/>
            <a:ext cx="3362325" cy="571500"/>
          </a:xfrm>
          <a:prstGeom prst="rect">
            <a:avLst/>
          </a:prstGeom>
        </p:spPr>
      </p:pic>
      <p:pic>
        <p:nvPicPr>
          <p:cNvPr id="5" name="Picture 4"/>
          <p:cNvPicPr>
            <a:picLocks noChangeAspect="1"/>
          </p:cNvPicPr>
          <p:nvPr/>
        </p:nvPicPr>
        <p:blipFill>
          <a:blip r:embed="rId4"/>
          <a:stretch>
            <a:fillRect/>
          </a:stretch>
        </p:blipFill>
        <p:spPr>
          <a:xfrm>
            <a:off x="1898516" y="3348963"/>
            <a:ext cx="8286750" cy="1314450"/>
          </a:xfrm>
          <a:prstGeom prst="rect">
            <a:avLst/>
          </a:prstGeom>
        </p:spPr>
      </p:pic>
      <p:pic>
        <p:nvPicPr>
          <p:cNvPr id="8" name="Picture 7"/>
          <p:cNvPicPr>
            <a:picLocks noChangeAspect="1"/>
          </p:cNvPicPr>
          <p:nvPr/>
        </p:nvPicPr>
        <p:blipFill>
          <a:blip r:embed="rId5"/>
          <a:stretch>
            <a:fillRect/>
          </a:stretch>
        </p:blipFill>
        <p:spPr>
          <a:xfrm>
            <a:off x="1898516" y="4663413"/>
            <a:ext cx="8286750" cy="1676400"/>
          </a:xfrm>
          <a:prstGeom prst="rect">
            <a:avLst/>
          </a:prstGeom>
        </p:spPr>
      </p:pic>
    </p:spTree>
    <p:extLst>
      <p:ext uri="{BB962C8B-B14F-4D97-AF65-F5344CB8AC3E}">
        <p14:creationId xmlns:p14="http://schemas.microsoft.com/office/powerpoint/2010/main" val="1517638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Non-Trivial Application </a:t>
            </a:r>
            <a:endParaRPr lang="en-US" sz="2400" dirty="0">
              <a:solidFill>
                <a:schemeClr val="bg1"/>
              </a:solidFill>
            </a:endParaRPr>
          </a:p>
        </p:txBody>
      </p:sp>
      <p:sp>
        <p:nvSpPr>
          <p:cNvPr id="2" name="TextBox 1"/>
          <p:cNvSpPr txBox="1"/>
          <p:nvPr/>
        </p:nvSpPr>
        <p:spPr>
          <a:xfrm>
            <a:off x="3185615" y="3167390"/>
            <a:ext cx="5820771" cy="523220"/>
          </a:xfrm>
          <a:prstGeom prst="rect">
            <a:avLst/>
          </a:prstGeom>
          <a:noFill/>
        </p:spPr>
        <p:txBody>
          <a:bodyPr wrap="square" rtlCol="0">
            <a:spAutoFit/>
          </a:bodyPr>
          <a:lstStyle/>
          <a:p>
            <a:pPr algn="ctr"/>
            <a:r>
              <a:rPr lang="en-US" sz="2800" dirty="0" smtClean="0"/>
              <a:t>Go to the code</a:t>
            </a:r>
            <a:endParaRPr lang="en-US" sz="2800" dirty="0"/>
          </a:p>
        </p:txBody>
      </p:sp>
    </p:spTree>
    <p:extLst>
      <p:ext uri="{BB962C8B-B14F-4D97-AF65-F5344CB8AC3E}">
        <p14:creationId xmlns:p14="http://schemas.microsoft.com/office/powerpoint/2010/main" val="754711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smtClean="0">
                <a:solidFill>
                  <a:schemeClr val="bg1"/>
                </a:solidFill>
              </a:rPr>
              <a:t>Resources</a:t>
            </a:r>
            <a:endParaRPr lang="en-US" sz="2400" dirty="0">
              <a:solidFill>
                <a:schemeClr val="bg1"/>
              </a:solidFill>
            </a:endParaRPr>
          </a:p>
        </p:txBody>
      </p:sp>
      <p:sp>
        <p:nvSpPr>
          <p:cNvPr id="2" name="TextBox 1"/>
          <p:cNvSpPr txBox="1"/>
          <p:nvPr/>
        </p:nvSpPr>
        <p:spPr>
          <a:xfrm>
            <a:off x="468726" y="1444713"/>
            <a:ext cx="11723274" cy="2154436"/>
          </a:xfrm>
          <a:prstGeom prst="rect">
            <a:avLst/>
          </a:prstGeom>
          <a:noFill/>
        </p:spPr>
        <p:txBody>
          <a:bodyPr wrap="square" rtlCol="0">
            <a:spAutoFit/>
          </a:bodyPr>
          <a:lstStyle/>
          <a:p>
            <a:r>
              <a:rPr lang="en-US" sz="2400" dirty="0" smtClean="0">
                <a:hlinkClick r:id="rId3"/>
              </a:rPr>
              <a:t>https</a:t>
            </a:r>
            <a:r>
              <a:rPr lang="en-US" sz="2400" dirty="0">
                <a:hlinkClick r:id="rId3"/>
              </a:rPr>
              <a:t>://blog.miguelgrinberg.com/post/the-flask-mega-tutorial-part-ix-pagination</a:t>
            </a:r>
            <a:endParaRPr lang="en-US" sz="2400" dirty="0" smtClean="0">
              <a:hlinkClick r:id="rId4"/>
            </a:endParaRPr>
          </a:p>
          <a:p>
            <a:r>
              <a:rPr lang="en-US" sz="2400" dirty="0" smtClean="0">
                <a:hlinkClick r:id="rId4"/>
              </a:rPr>
              <a:t>https</a:t>
            </a:r>
            <a:r>
              <a:rPr lang="en-US" sz="2400" dirty="0">
                <a:hlinkClick r:id="rId4"/>
              </a:rPr>
              <a:t>://www.youtube.com/watch?v=PSWf2TjTGNY</a:t>
            </a:r>
            <a:endParaRPr lang="en-US" sz="2400" dirty="0" smtClean="0">
              <a:hlinkClick r:id="rId5"/>
            </a:endParaRPr>
          </a:p>
          <a:p>
            <a:r>
              <a:rPr lang="en-US" sz="2400" dirty="0" smtClean="0">
                <a:hlinkClick r:id="rId5"/>
              </a:rPr>
              <a:t>https://www.youtube.com/watch?v=hkL9pgCJPNk</a:t>
            </a:r>
            <a:endParaRPr lang="en-US" sz="2400" dirty="0" smtClean="0"/>
          </a:p>
          <a:p>
            <a:r>
              <a:rPr lang="en-US" sz="2400" dirty="0">
                <a:hlinkClick r:id="rId6"/>
              </a:rPr>
              <a:t>http://flask-sqlalchemy.pocoo.org/2.1/api/#</a:t>
            </a:r>
            <a:r>
              <a:rPr lang="en-US" sz="2400" dirty="0" smtClean="0">
                <a:hlinkClick r:id="rId6"/>
              </a:rPr>
              <a:t>flask.ext.sqlalchemy.Pagination</a:t>
            </a:r>
            <a:endParaRPr lang="en-US" sz="2400" dirty="0" smtClean="0"/>
          </a:p>
          <a:p>
            <a:endParaRPr lang="en-US" dirty="0"/>
          </a:p>
          <a:p>
            <a:endParaRPr lang="en-US" dirty="0"/>
          </a:p>
        </p:txBody>
      </p:sp>
    </p:spTree>
    <p:extLst>
      <p:ext uri="{BB962C8B-B14F-4D97-AF65-F5344CB8AC3E}">
        <p14:creationId xmlns:p14="http://schemas.microsoft.com/office/powerpoint/2010/main" val="785451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50779</TotalTime>
  <Words>511</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Berlin Sans FB Demi</vt:lpstr>
      <vt:lpstr>Calibri</vt:lpstr>
      <vt:lpstr>Mangal</vt:lpstr>
      <vt:lpstr>Wingdings</vt:lpstr>
      <vt:lpstr>Retrospect</vt:lpstr>
      <vt:lpstr>CUS1166 – Software Engineering   Technology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Christopher Polloni</cp:lastModifiedBy>
  <cp:revision>1352</cp:revision>
  <cp:lastPrinted>2018-03-01T23:16:58Z</cp:lastPrinted>
  <dcterms:created xsi:type="dcterms:W3CDTF">2014-06-02T15:06:14Z</dcterms:created>
  <dcterms:modified xsi:type="dcterms:W3CDTF">2019-03-28T17:04:28Z</dcterms:modified>
</cp:coreProperties>
</file>