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3" r:id="rId4"/>
    <p:sldId id="264" r:id="rId5"/>
    <p:sldId id="267" r:id="rId6"/>
    <p:sldId id="287" r:id="rId7"/>
    <p:sldId id="269" r:id="rId8"/>
    <p:sldId id="281" r:id="rId9"/>
    <p:sldId id="290" r:id="rId10"/>
    <p:sldId id="279" r:id="rId11"/>
    <p:sldId id="292" r:id="rId12"/>
    <p:sldId id="282" r:id="rId13"/>
    <p:sldId id="280" r:id="rId14"/>
    <p:sldId id="278" r:id="rId15"/>
    <p:sldId id="276" r:id="rId16"/>
    <p:sldId id="277" r:id="rId17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ROCK" initials="AR" lastIdx="2" clrIdx="0">
    <p:extLst>
      <p:ext uri="{19B8F6BF-5375-455C-9EA6-DF929625EA0E}">
        <p15:presenceInfo xmlns:p15="http://schemas.microsoft.com/office/powerpoint/2012/main" xmlns="" userId="83463212d2c3e3b2" providerId="Windows Live"/>
      </p:ext>
    </p:extLst>
  </p:cmAuthor>
  <p:cmAuthor id="2" name="Crock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B498C"/>
    <a:srgbClr val="333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2076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4704-8DA1-4170-90C7-2D83FD4FF6F0}" type="datetimeFigureOut">
              <a:rPr lang="en-AU" smtClean="0"/>
              <a:pPr/>
              <a:t>9/02/2015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80C0-B29B-4FA6-A1DE-DD77E2B5996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6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8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9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2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3928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71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08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6747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197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/>
              <a:pPr>
                <a:defRPr/>
              </a:pPr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9A7BC-68FE-4270-A9D0-7767E173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7175" y="1296988"/>
            <a:ext cx="8620125" cy="2652712"/>
          </a:xfrm>
        </p:spPr>
        <p:txBody>
          <a:bodyPr/>
          <a:lstStyle/>
          <a:p>
            <a:r>
              <a:rPr lang="en-US" altLang="en-US" sz="2800" dirty="0" smtClean="0"/>
              <a:t> </a:t>
            </a:r>
            <a:br>
              <a:rPr lang="en-US" altLang="en-US" sz="2800" dirty="0" smtClean="0"/>
            </a:br>
            <a:r>
              <a:rPr lang="en-US" altLang="en-US" sz="2800" b="1" dirty="0" smtClean="0">
                <a:solidFill>
                  <a:srgbClr val="3333B2"/>
                </a:solidFill>
              </a:rPr>
              <a:t>HIV and periodic presumptive treatment of </a:t>
            </a:r>
            <a:r>
              <a:rPr lang="en-US" altLang="en-US" sz="2800" b="1" dirty="0" smtClean="0">
                <a:solidFill>
                  <a:srgbClr val="3333B2"/>
                </a:solidFill>
              </a:rPr>
              <a:t>sexually transmitted infections in </a:t>
            </a:r>
            <a:r>
              <a:rPr lang="en-US" altLang="en-US" sz="2800" b="1" dirty="0" smtClean="0">
                <a:solidFill>
                  <a:srgbClr val="3333B2"/>
                </a:solidFill>
              </a:rPr>
              <a:t>Papua New Guinea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Christopher Rock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John Murray and Richard Gray</a:t>
            </a:r>
            <a:br>
              <a:rPr lang="en-US" altLang="en-US" sz="2800" dirty="0" smtClean="0"/>
            </a:br>
            <a:r>
              <a:rPr lang="en-US" altLang="en-US" sz="2800" dirty="0" smtClean="0"/>
              <a:t>UNSW  </a:t>
            </a:r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54438" y="4862192"/>
            <a:ext cx="1635122" cy="10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1476" y="5931932"/>
            <a:ext cx="4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Vacation Research Scholarships are funded jointly by the Department of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Education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and the Australian Mathematical Sciences Institute.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al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7" y="1417638"/>
            <a:ext cx="7287165" cy="485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 </a:t>
            </a:r>
            <a:r>
              <a:rPr lang="en-AU" dirty="0" smtClean="0"/>
              <a:t>results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ra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5526"/>
            <a:ext cx="3886488" cy="2589366"/>
          </a:xfrm>
          <a:prstGeom prst="rect">
            <a:avLst/>
          </a:prstGeom>
        </p:spPr>
      </p:pic>
      <p:pic>
        <p:nvPicPr>
          <p:cNvPr id="5" name="Picture 4" descr="urban UBSTI sc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26" y="2615526"/>
            <a:ext cx="3886488" cy="258936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 </a:t>
            </a:r>
            <a:r>
              <a:rPr lang="en-AU" dirty="0" smtClean="0"/>
              <a:t>results – breakdown by region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V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0" y="1418400"/>
            <a:ext cx="7287167" cy="485506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HIV results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 into different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Target all males or all females with coverages of 20% or 30%, or target the whole population with coverages 10% or 15%</a:t>
            </a:r>
          </a:p>
          <a:p>
            <a:r>
              <a:rPr lang="en-AU" dirty="0" smtClean="0"/>
              <a:t>Achieve </a:t>
            </a:r>
            <a:r>
              <a:rPr lang="en-AU" dirty="0" smtClean="0"/>
              <a:t>a similar </a:t>
            </a:r>
            <a:r>
              <a:rPr lang="en-AU" dirty="0" smtClean="0"/>
              <a:t>effect with 25 times more people treated</a:t>
            </a:r>
            <a:endParaRPr lang="en-AU" dirty="0" smtClean="0"/>
          </a:p>
          <a:p>
            <a:r>
              <a:rPr lang="en-AU" dirty="0" smtClean="0"/>
              <a:t>Interventions targeting general population more sensitive </a:t>
            </a:r>
            <a:r>
              <a:rPr lang="en-AU" dirty="0" smtClean="0"/>
              <a:t>to frequency than FSW</a:t>
            </a:r>
          </a:p>
          <a:p>
            <a:r>
              <a:rPr lang="en-AU" dirty="0" smtClean="0"/>
              <a:t>Combined intervention much less </a:t>
            </a:r>
            <a:r>
              <a:rPr lang="en-AU" dirty="0" smtClean="0"/>
              <a:t>effective than either male or female intervention</a:t>
            </a: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areas for further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dependent on accuracy of data values and assumptions</a:t>
            </a:r>
          </a:p>
          <a:p>
            <a:r>
              <a:rPr lang="en-AU" dirty="0" smtClean="0"/>
              <a:t>Did not include uncertainty</a:t>
            </a:r>
          </a:p>
          <a:p>
            <a:r>
              <a:rPr lang="en-AU" dirty="0" smtClean="0"/>
              <a:t>Assumed homogenous mixing</a:t>
            </a:r>
          </a:p>
          <a:p>
            <a:r>
              <a:rPr lang="en-AU" dirty="0" smtClean="0"/>
              <a:t>Bridging populations</a:t>
            </a:r>
          </a:p>
          <a:p>
            <a:r>
              <a:rPr lang="en-AU" dirty="0" smtClean="0"/>
              <a:t>Modelling the spread of antibiotic resistance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942" y="5602240"/>
            <a:ext cx="7261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The HIV model used comes from </a:t>
            </a:r>
            <a:r>
              <a:rPr lang="en-AU" sz="1100" dirty="0" smtClean="0"/>
              <a:t>Gray, Richard T.; </a:t>
            </a:r>
            <a:r>
              <a:rPr lang="en-AU" sz="1100" dirty="0" err="1" smtClean="0"/>
              <a:t>Vallely</a:t>
            </a:r>
            <a:r>
              <a:rPr lang="en-AU" sz="1100" dirty="0" smtClean="0"/>
              <a:t>, Andrew; Wilson, David P.; </a:t>
            </a:r>
            <a:r>
              <a:rPr lang="en-AU" sz="1100" dirty="0" err="1" smtClean="0"/>
              <a:t>Kaldor</a:t>
            </a:r>
            <a:r>
              <a:rPr lang="en-AU" sz="1100" dirty="0" smtClean="0"/>
              <a:t>, John; </a:t>
            </a:r>
            <a:r>
              <a:rPr lang="en-AU" sz="1100" dirty="0" err="1" smtClean="0"/>
              <a:t>MacLaren</a:t>
            </a:r>
            <a:r>
              <a:rPr lang="en-AU" sz="1100" dirty="0" smtClean="0"/>
              <a:t>, David; Kelly-</a:t>
            </a:r>
            <a:r>
              <a:rPr lang="en-AU" sz="1100" dirty="0" err="1" smtClean="0"/>
              <a:t>Hanku</a:t>
            </a:r>
            <a:r>
              <a:rPr lang="en-AU" sz="1100" dirty="0" smtClean="0"/>
              <a:t>, Angela; </a:t>
            </a:r>
            <a:r>
              <a:rPr lang="en-AU" sz="1100" dirty="0" err="1" smtClean="0"/>
              <a:t>Siba</a:t>
            </a:r>
            <a:r>
              <a:rPr lang="en-AU" sz="1100" dirty="0" smtClean="0"/>
              <a:t> ,Peter; Murray, John M. 2014. “Impact </a:t>
            </a:r>
            <a:r>
              <a:rPr lang="en-AU" sz="1100" dirty="0" smtClean="0"/>
              <a:t>of Male Circumcision on the HIV Epidemic in Papua New Guinea: A Country with Extensive Foreskin Cutting </a:t>
            </a:r>
            <a:r>
              <a:rPr lang="en-AU" sz="1100" dirty="0" smtClean="0"/>
              <a:t>Practices”, in  </a:t>
            </a:r>
            <a:r>
              <a:rPr lang="en-AU" sz="1100" i="1" dirty="0" err="1" smtClean="0"/>
              <a:t>PLoS</a:t>
            </a:r>
            <a:r>
              <a:rPr lang="en-AU" sz="1100" i="1" dirty="0" smtClean="0"/>
              <a:t> ONE</a:t>
            </a:r>
            <a:r>
              <a:rPr lang="en-AU" sz="1100" dirty="0" smtClean="0"/>
              <a:t>, Vol. 9, Issue 8. </a:t>
            </a:r>
          </a:p>
          <a:p>
            <a:pPr algn="r"/>
            <a:r>
              <a:rPr lang="en-AU" sz="1100" dirty="0" smtClean="0"/>
              <a:t>All modelling was performed </a:t>
            </a:r>
            <a:r>
              <a:rPr lang="en-AU" sz="1100" dirty="0" smtClean="0"/>
              <a:t>using  commercial </a:t>
            </a:r>
            <a:r>
              <a:rPr lang="en-AU" sz="1100" dirty="0" smtClean="0"/>
              <a:t>the software package MATLAB® 8.4 (The </a:t>
            </a:r>
            <a:r>
              <a:rPr lang="en-AU" sz="1100" dirty="0" err="1" smtClean="0"/>
              <a:t>MathWorks</a:t>
            </a:r>
            <a:r>
              <a:rPr lang="en-AU" sz="1100" dirty="0" smtClean="0"/>
              <a:t> Inc., 2014).</a:t>
            </a:r>
            <a:endParaRPr lang="en-AU" sz="1100" dirty="0" smtClean="0"/>
          </a:p>
          <a:p>
            <a:pPr algn="r"/>
            <a:endParaRPr lang="en-AU" sz="1100" dirty="0" smtClean="0"/>
          </a:p>
          <a:p>
            <a:pPr algn="r"/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PPT could be effective in PNG in wiping out </a:t>
            </a:r>
            <a:r>
              <a:rPr lang="en-AU" dirty="0" smtClean="0"/>
              <a:t>some STIs </a:t>
            </a:r>
            <a:r>
              <a:rPr lang="en-AU" dirty="0" smtClean="0"/>
              <a:t>in urban settings</a:t>
            </a:r>
          </a:p>
          <a:p>
            <a:r>
              <a:rPr lang="en-AU" dirty="0" smtClean="0"/>
              <a:t>PPT has moderate impact on HIV </a:t>
            </a:r>
            <a:r>
              <a:rPr lang="en-AU" dirty="0" smtClean="0"/>
              <a:t>levels</a:t>
            </a:r>
          </a:p>
          <a:p>
            <a:r>
              <a:rPr lang="en-AU" dirty="0" smtClean="0"/>
              <a:t>A complete model is merited for informing </a:t>
            </a:r>
            <a:r>
              <a:rPr lang="en-AU" smtClean="0"/>
              <a:t>a potential policy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would like to thank the Kirby Institute and the UNSW School of Mathematics for their support for this project, </a:t>
            </a:r>
            <a:r>
              <a:rPr lang="en-US" dirty="0" smtClean="0"/>
              <a:t>the Department of Education for sponsoring this program,</a:t>
            </a:r>
            <a:r>
              <a:rPr lang="en-AU" dirty="0" smtClean="0"/>
              <a:t>and </a:t>
            </a:r>
            <a:r>
              <a:rPr lang="en-US" dirty="0" smtClean="0"/>
              <a:t>the Australian Mathematical Sciences Institute for sponsoring and </a:t>
            </a:r>
            <a:r>
              <a:rPr lang="en-US" dirty="0" err="1" smtClean="0"/>
              <a:t>organising</a:t>
            </a:r>
            <a:r>
              <a:rPr lang="en-US" dirty="0" smtClean="0"/>
              <a:t> the program. They did all the really hard work to prepare for this event - the </a:t>
            </a:r>
            <a:r>
              <a:rPr lang="en-US" dirty="0" err="1" smtClean="0"/>
              <a:t>maths</a:t>
            </a:r>
            <a:r>
              <a:rPr lang="en-US" dirty="0" smtClean="0"/>
              <a:t> is the </a:t>
            </a:r>
            <a:r>
              <a:rPr lang="en-US" dirty="0" smtClean="0"/>
              <a:t>fun part</a:t>
            </a:r>
            <a:r>
              <a:rPr lang="en-US" dirty="0" smtClean="0"/>
              <a:t>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AU" dirty="0" smtClean="0"/>
              <a:t>Modelling project considering HIV in Papua New Guinea, and a possible treatment program called </a:t>
            </a:r>
            <a:r>
              <a:rPr lang="en-AU" i="1" dirty="0" smtClean="0"/>
              <a:t>periodic presumptive treatment (PPT)</a:t>
            </a:r>
          </a:p>
          <a:p>
            <a:pPr>
              <a:buNone/>
            </a:pPr>
            <a:endParaRPr lang="en-AU" dirty="0" smtClean="0"/>
          </a:p>
        </p:txBody>
      </p:sp>
      <p:pic>
        <p:nvPicPr>
          <p:cNvPr id="4" name="Picture 2" descr="http://wikitravel.org/upload/shared/7/70/PNG_Regions_ma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CCEC9"/>
              </a:clrFrom>
              <a:clrTo>
                <a:srgbClr val="9CCEC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3134" y="3577960"/>
            <a:ext cx="4774856" cy="2962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3944" y="5602240"/>
            <a:ext cx="15491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Image credit: </a:t>
            </a:r>
            <a:r>
              <a:rPr lang="en-AU" sz="1100" dirty="0" err="1" smtClean="0"/>
              <a:t>Burmesedays</a:t>
            </a:r>
            <a:r>
              <a:rPr lang="en-AU" sz="1100" dirty="0" smtClean="0"/>
              <a:t>, 2010. </a:t>
            </a:r>
            <a:r>
              <a:rPr lang="en-AU" sz="1100" i="1" dirty="0" smtClean="0"/>
              <a:t>PNG Regions Map.</a:t>
            </a:r>
            <a:r>
              <a:rPr lang="en-AU" sz="1100" dirty="0" smtClean="0"/>
              <a:t> </a:t>
            </a:r>
          </a:p>
          <a:p>
            <a:pPr algn="r"/>
            <a:r>
              <a:rPr lang="en-AU" sz="1100" dirty="0" smtClean="0"/>
              <a:t>wikitravel.org/en/ </a:t>
            </a:r>
            <a:r>
              <a:rPr lang="en-AU" sz="1100" dirty="0" err="1" smtClean="0"/>
              <a:t>Papua_New_Guinea</a:t>
            </a:r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STIs and HIV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STIs and HIV</a:t>
            </a:r>
          </a:p>
          <a:p>
            <a:r>
              <a:rPr lang="en-AU" dirty="0" smtClean="0"/>
              <a:t>Levels of STIs</a:t>
            </a:r>
          </a:p>
          <a:p>
            <a:pPr lvl="1"/>
            <a:r>
              <a:rPr lang="en-AU" dirty="0" smtClean="0"/>
              <a:t>Syphilis: males 5.03, females 7.86, female sex workers (FSW) 31.14</a:t>
            </a:r>
          </a:p>
          <a:p>
            <a:r>
              <a:rPr lang="en-AU" dirty="0" smtClean="0"/>
              <a:t>Asymptomatic STIs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53943" y="5602240"/>
            <a:ext cx="6899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Source</a:t>
            </a:r>
            <a:r>
              <a:rPr lang="en-AU" sz="1100" dirty="0" smtClean="0"/>
              <a:t>: </a:t>
            </a:r>
            <a:r>
              <a:rPr lang="en-AU" sz="1100" dirty="0" err="1" smtClean="0"/>
              <a:t>Vallely</a:t>
            </a:r>
            <a:r>
              <a:rPr lang="en-AU" sz="1100" dirty="0" smtClean="0"/>
              <a:t>, </a:t>
            </a:r>
            <a:r>
              <a:rPr lang="en-AU" sz="1100" dirty="0" smtClean="0"/>
              <a:t>Andrew; </a:t>
            </a:r>
            <a:r>
              <a:rPr lang="en-AU" sz="1100" dirty="0" smtClean="0"/>
              <a:t>Page, Andrew; Dias, Shannon; </a:t>
            </a:r>
            <a:r>
              <a:rPr lang="en-AU" sz="1100" dirty="0" err="1" smtClean="0"/>
              <a:t>Siba</a:t>
            </a:r>
            <a:r>
              <a:rPr lang="en-AU" sz="1100" dirty="0" smtClean="0"/>
              <a:t>, Peter; </a:t>
            </a:r>
            <a:r>
              <a:rPr lang="en-AU" sz="1100" dirty="0" err="1" smtClean="0"/>
              <a:t>Lupiwa</a:t>
            </a:r>
            <a:r>
              <a:rPr lang="en-AU" sz="1100" dirty="0" smtClean="0"/>
              <a:t>, Tony; Law, Greg; </a:t>
            </a:r>
            <a:r>
              <a:rPr lang="en-AU" sz="1100" dirty="0" err="1" smtClean="0"/>
              <a:t>Millan</a:t>
            </a:r>
            <a:r>
              <a:rPr lang="en-AU" sz="1100" dirty="0" smtClean="0"/>
              <a:t>, John; </a:t>
            </a:r>
            <a:r>
              <a:rPr lang="en-AU" sz="1100" dirty="0" smtClean="0"/>
              <a:t>Wilson, David </a:t>
            </a:r>
            <a:r>
              <a:rPr lang="en-AU" sz="1100" dirty="0" smtClean="0"/>
              <a:t>P.; Murray, John M.; </a:t>
            </a:r>
            <a:r>
              <a:rPr lang="en-AU" sz="1100" dirty="0" err="1" smtClean="0"/>
              <a:t>Toole</a:t>
            </a:r>
            <a:r>
              <a:rPr lang="en-AU" sz="1100" dirty="0" smtClean="0"/>
              <a:t>, Michael; </a:t>
            </a:r>
            <a:r>
              <a:rPr lang="en-AU" sz="1100" dirty="0" err="1" smtClean="0"/>
              <a:t>Kaldor</a:t>
            </a:r>
            <a:r>
              <a:rPr lang="en-AU" sz="1100" dirty="0" smtClean="0"/>
              <a:t>, John M</a:t>
            </a:r>
            <a:r>
              <a:rPr lang="en-AU" sz="1100" dirty="0" smtClean="0"/>
              <a:t>. 2010</a:t>
            </a:r>
            <a:r>
              <a:rPr lang="en-AU" sz="1100" dirty="0" smtClean="0"/>
              <a:t>. “The Prevalence of Sexually </a:t>
            </a:r>
            <a:r>
              <a:rPr lang="en-AU" sz="1100" dirty="0" smtClean="0"/>
              <a:t>Transmitted Infections </a:t>
            </a:r>
            <a:r>
              <a:rPr lang="en-AU" sz="1100" dirty="0" smtClean="0"/>
              <a:t>in Papua New Guinea: A Systematic Review and </a:t>
            </a:r>
            <a:r>
              <a:rPr lang="en-AU" sz="1100" dirty="0" smtClean="0"/>
              <a:t>Meta-Analysis”, in  </a:t>
            </a:r>
            <a:r>
              <a:rPr lang="en-AU" sz="1100" i="1" dirty="0" err="1" smtClean="0"/>
              <a:t>PLoS</a:t>
            </a:r>
            <a:r>
              <a:rPr lang="en-AU" sz="1100" i="1" dirty="0" smtClean="0"/>
              <a:t> ONE</a:t>
            </a:r>
            <a:r>
              <a:rPr lang="en-AU" sz="1100" dirty="0" smtClean="0"/>
              <a:t>, Vol. 5 Issue 12</a:t>
            </a:r>
          </a:p>
          <a:p>
            <a:pPr algn="r"/>
            <a:endParaRPr lang="en-A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Periodic presumptive </a:t>
            </a:r>
            <a:r>
              <a:rPr lang="en-AU" dirty="0" smtClean="0"/>
              <a:t>treatment (PPT)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PPT</a:t>
            </a:r>
          </a:p>
          <a:p>
            <a:r>
              <a:rPr lang="en-AU" dirty="0" smtClean="0"/>
              <a:t>What is PPT</a:t>
            </a:r>
            <a:endParaRPr lang="en-AU" dirty="0" smtClean="0"/>
          </a:p>
          <a:p>
            <a:r>
              <a:rPr lang="en-AU" dirty="0" smtClean="0"/>
              <a:t>Past experiences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5"/>
            <a:ext cx="8229600" cy="1143000"/>
          </a:xfrm>
        </p:spPr>
        <p:txBody>
          <a:bodyPr/>
          <a:lstStyle/>
          <a:p>
            <a:r>
              <a:rPr lang="en-AU" dirty="0" smtClean="0"/>
              <a:t>Model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a model for STIs</a:t>
            </a:r>
          </a:p>
          <a:p>
            <a:r>
              <a:rPr lang="en-AU" dirty="0" smtClean="0"/>
              <a:t>Feed into existing model for </a:t>
            </a:r>
            <a:r>
              <a:rPr lang="en-AU" dirty="0" smtClean="0"/>
              <a:t>HIV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 of calibration stage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model runs (urban, rural)</a:t>
            </a:r>
          </a:p>
          <a:p>
            <a:r>
              <a:rPr lang="en-AU" dirty="0" smtClean="0"/>
              <a:t>Sub-populations (general females, FSW, general males, MSMW)</a:t>
            </a:r>
            <a:endParaRPr lang="en-AU" dirty="0"/>
          </a:p>
          <a:p>
            <a:r>
              <a:rPr lang="en-AU" dirty="0" smtClean="0"/>
              <a:t>Proportions susceptible and infected</a:t>
            </a:r>
            <a:endParaRPr lang="en-AU" dirty="0" smtClean="0"/>
          </a:p>
          <a:p>
            <a:r>
              <a:rPr lang="en-AU" dirty="0" smtClean="0"/>
              <a:t>Calibrated to equilibrium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029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588455" y="1648238"/>
            <a:ext cx="10320910" cy="17872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406396" y="1648220"/>
            <a:ext cx="15956793" cy="17873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AU" dirty="0" smtClean="0">
              <a:ea typeface="Times New Roman"/>
              <a:cs typeface="Times New Roman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Infection 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</a:t>
            </a:r>
            <a:r>
              <a:rPr lang="en-AU" sz="3200" dirty="0" smtClean="0">
                <a:latin typeface="+mn-lt"/>
                <a:cs typeface="+mn-cs"/>
              </a:rPr>
              <a:t>	Treatment </a:t>
            </a:r>
            <a:r>
              <a:rPr lang="en-AU" sz="3200" dirty="0" smtClean="0">
                <a:latin typeface="+mn-lt"/>
                <a:cs typeface="+mn-cs"/>
              </a:rPr>
              <a:t>and loss rate</a:t>
            </a: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Maximum 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 </a:t>
            </a:r>
            <a:br>
              <a:rPr lang="en-AU" sz="3200" dirty="0" smtClean="0">
                <a:latin typeface="+mn-lt"/>
                <a:cs typeface="+mn-cs"/>
              </a:rPr>
            </a:b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nfection level among males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 l="46180" r="46179" b="30303"/>
          <a:stretch>
            <a:fillRect/>
          </a:stretch>
        </p:blipFill>
        <p:spPr bwMode="auto">
          <a:xfrm>
            <a:off x="215289" y="4296444"/>
            <a:ext cx="788621" cy="3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rcRect l="48504" t="3031" r="48174" b="12120"/>
          <a:stretch>
            <a:fillRect/>
          </a:stretch>
        </p:blipFill>
        <p:spPr bwMode="auto">
          <a:xfrm>
            <a:off x="426971" y="4859954"/>
            <a:ext cx="342860" cy="48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224338" y="5485949"/>
            <a:ext cx="15956793" cy="57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638820"/>
            <a:ext cx="9144000" cy="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A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</a:t>
            </a:r>
            <a:r>
              <a:rPr lang="en-AU" dirty="0" smtClean="0"/>
              <a:t>equations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3238500" y="1130300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FSW</a:t>
            </a:r>
            <a:endParaRPr lang="en-A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8500" y="1135755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General females</a:t>
            </a:r>
            <a:endParaRPr lang="en-A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8500" y="1141210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General males</a:t>
            </a:r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8500" y="1146665"/>
            <a:ext cx="2209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MSMW</a:t>
            </a:r>
            <a:endParaRPr lang="en-A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6482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Susceptible proportion: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221868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Infected proportion: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27891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Infection rate: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rcRect l="47772" r="47772" b="19913"/>
          <a:stretch>
            <a:fillRect/>
          </a:stretch>
        </p:blipFill>
        <p:spPr bwMode="auto">
          <a:xfrm>
            <a:off x="292876" y="3683599"/>
            <a:ext cx="711034" cy="4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1" grpId="0" build="allAtOnce" animBg="1"/>
      <p:bldP spid="22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20"/>
            <a:ext cx="8229600" cy="4525963"/>
          </a:xfrm>
        </p:spPr>
        <p:txBody>
          <a:bodyPr/>
          <a:lstStyle/>
          <a:p>
            <a:r>
              <a:rPr lang="en-AU" dirty="0" smtClean="0"/>
              <a:t>Structure of intervention scenarios</a:t>
            </a:r>
          </a:p>
          <a:p>
            <a:pPr lvl="1"/>
            <a:r>
              <a:rPr lang="en-AU" dirty="0" smtClean="0"/>
              <a:t>Frequency (6 visits/year, 12 visits/year)</a:t>
            </a:r>
          </a:p>
          <a:p>
            <a:pPr lvl="1"/>
            <a:r>
              <a:rPr lang="en-AU" dirty="0" smtClean="0"/>
              <a:t>Coverage (50% FSWs, 75% FSWs)</a:t>
            </a:r>
          </a:p>
          <a:p>
            <a:r>
              <a:rPr lang="en-AU" dirty="0" smtClean="0"/>
              <a:t>Will-receive-treatment and will-never-receive-treatment</a:t>
            </a:r>
          </a:p>
          <a:p>
            <a:r>
              <a:rPr lang="en-AU" dirty="0" smtClean="0"/>
              <a:t>Proportion protected by PPT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3389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with </a:t>
            </a:r>
            <a:r>
              <a:rPr lang="en-AU" dirty="0" smtClean="0"/>
              <a:t>PPT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r>
              <a:rPr lang="en-AU" dirty="0" smtClean="0"/>
              <a:t>	 	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		PPT rate</a:t>
            </a:r>
          </a:p>
          <a:p>
            <a:pPr>
              <a:buNone/>
            </a:pPr>
            <a:r>
              <a:rPr lang="en-AU" dirty="0" smtClean="0"/>
              <a:t>		Recovery rate </a:t>
            </a:r>
            <a:endParaRPr lang="en-AU" dirty="0" smtClean="0"/>
          </a:p>
          <a:p>
            <a:pPr>
              <a:buNone/>
            </a:pP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AU" dirty="0" smtClean="0"/>
              <a:t>	 	Infection </a:t>
            </a:r>
            <a:r>
              <a:rPr lang="en-AU" dirty="0" smtClean="0"/>
              <a:t>rate used in calculating      and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49171" r="48945" b="42500"/>
          <a:stretch>
            <a:fillRect/>
          </a:stretch>
        </p:blipFill>
        <p:spPr bwMode="auto">
          <a:xfrm>
            <a:off x="331939" y="3489062"/>
            <a:ext cx="300625" cy="32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47619" t="-30145" r="46982" b="29585"/>
          <a:stretch>
            <a:fillRect/>
          </a:stretch>
        </p:blipFill>
        <p:spPr bwMode="auto">
          <a:xfrm>
            <a:off x="225021" y="3913594"/>
            <a:ext cx="557226" cy="57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 l="48992" r="49213"/>
          <a:stretch>
            <a:fillRect/>
          </a:stretch>
        </p:blipFill>
        <p:spPr bwMode="auto">
          <a:xfrm>
            <a:off x="304090" y="5261349"/>
            <a:ext cx="286425" cy="57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48812" r="48855" b="30000"/>
          <a:stretch>
            <a:fillRect/>
          </a:stretch>
        </p:blipFill>
        <p:spPr bwMode="auto">
          <a:xfrm>
            <a:off x="6429752" y="5261348"/>
            <a:ext cx="372272" cy="39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rcRect r="98062" b="37489"/>
          <a:stretch>
            <a:fillRect/>
          </a:stretch>
        </p:blipFill>
        <p:spPr bwMode="auto">
          <a:xfrm>
            <a:off x="7640030" y="5261349"/>
            <a:ext cx="309242" cy="35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406396" y="1417638"/>
            <a:ext cx="15956793" cy="191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3406396" y="4583894"/>
            <a:ext cx="15956793" cy="58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93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564</Words>
  <Application>Microsoft Office PowerPoint</Application>
  <PresentationFormat>On-screen Show (4:3)</PresentationFormat>
  <Paragraphs>79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  HIV and periodic presumptive treatment of sexually transmitted infections in Papua New Guinea  Christopher Rock John Murray and Richard Gray UNSW  </vt:lpstr>
      <vt:lpstr>Project outline</vt:lpstr>
      <vt:lpstr>STIs and HIV</vt:lpstr>
      <vt:lpstr>Periodic presumptive treatment (PPT)</vt:lpstr>
      <vt:lpstr>Model approach</vt:lpstr>
      <vt:lpstr>Description of calibration stage</vt:lpstr>
      <vt:lpstr>Prevalence equations</vt:lpstr>
      <vt:lpstr>Intervention description</vt:lpstr>
      <vt:lpstr>Prevalence equations with PPT</vt:lpstr>
      <vt:lpstr>STI results</vt:lpstr>
      <vt:lpstr>STI results – breakdown by region</vt:lpstr>
      <vt:lpstr>HIV results</vt:lpstr>
      <vt:lpstr>Interventions into different populations</vt:lpstr>
      <vt:lpstr>Limitations and areas for further work</vt:lpstr>
      <vt:lpstr>Recommendations</vt:lpstr>
      <vt:lpstr>Acknowledgements </vt:lpstr>
    </vt:vector>
  </TitlesOfParts>
  <Company>AMSI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Crock</cp:lastModifiedBy>
  <cp:revision>133</cp:revision>
  <dcterms:created xsi:type="dcterms:W3CDTF">2012-11-28T05:35:13Z</dcterms:created>
  <dcterms:modified xsi:type="dcterms:W3CDTF">2015-02-09T08:32:34Z</dcterms:modified>
</cp:coreProperties>
</file>