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tiff" ContentType="image/tiff"/>
  <Override PartName="/ppt/comments/comment1.xml" ContentType="application/vnd.openxmlformats-officedocument.presentationml.comment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60" r:id="rId3"/>
    <p:sldId id="261" r:id="rId4"/>
    <p:sldId id="263" r:id="rId5"/>
    <p:sldId id="264" r:id="rId6"/>
    <p:sldId id="266" r:id="rId7"/>
    <p:sldId id="267" r:id="rId8"/>
    <p:sldId id="287" r:id="rId9"/>
    <p:sldId id="270" r:id="rId10"/>
    <p:sldId id="269" r:id="rId11"/>
    <p:sldId id="281" r:id="rId12"/>
    <p:sldId id="290" r:id="rId13"/>
    <p:sldId id="279" r:id="rId14"/>
    <p:sldId id="292" r:id="rId15"/>
    <p:sldId id="282" r:id="rId16"/>
    <p:sldId id="280" r:id="rId17"/>
    <p:sldId id="288" r:id="rId18"/>
    <p:sldId id="278" r:id="rId19"/>
    <p:sldId id="285" r:id="rId20"/>
    <p:sldId id="276" r:id="rId21"/>
    <p:sldId id="277" r:id="rId22"/>
  </p:sldIdLst>
  <p:sldSz cx="9144000" cy="6858000" type="screen4x3"/>
  <p:notesSz cx="6819900" cy="99187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W RROCK" initials="AR" lastIdx="2" clrIdx="0">
    <p:extLst>
      <p:ext uri="{19B8F6BF-5375-455C-9EA6-DF929625EA0E}">
        <p15:presenceInfo xmlns="" xmlns:p15="http://schemas.microsoft.com/office/powerpoint/2012/main" userId="83463212d2c3e3b2" providerId="Windows Live"/>
      </p:ext>
    </p:extLst>
  </p:cmAuthor>
  <p:cmAuthor id="2" name="Crock" initials="C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4B498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126" d="100"/>
          <a:sy n="126" d="100"/>
        </p:scale>
        <p:origin x="-119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2-06T12:43:59.363" idx="1">
    <p:pos x="4994" y="1342"/>
    <p:text>Will add graphs from T drive</p:text>
    <p:extLst>
      <p:ext uri="{C676402C-5697-4E1C-873F-D02D1690AC5C}">
        <p15:threadingInfo xmlns="" xmlns:p15="http://schemas.microsoft.com/office/powerpoint/2012/main" timeZoneBias="-6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5925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62388" y="0"/>
            <a:ext cx="2955925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DA4704-8DA1-4170-90C7-2D83FD4FF6F0}" type="datetimeFigureOut">
              <a:rPr lang="en-AU" smtClean="0"/>
              <a:pPr/>
              <a:t>6/02/2015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1813"/>
            <a:ext cx="2955925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62388" y="9421813"/>
            <a:ext cx="2955925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C80C0-B29B-4FA6-A1DE-DD77E2B5996B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5290" cy="4959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63032" y="0"/>
            <a:ext cx="2955290" cy="4959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3931528-4AEC-48BB-8D77-7D4398274F20}" type="datetimeFigureOut">
              <a:rPr lang="en-US"/>
              <a:pPr>
                <a:defRPr/>
              </a:pPr>
              <a:t>2/6/2015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44538"/>
            <a:ext cx="4959350" cy="3719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990" y="4711383"/>
            <a:ext cx="5455920" cy="44634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1044"/>
            <a:ext cx="2955290" cy="4959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63032" y="9421044"/>
            <a:ext cx="2955290" cy="4959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E4068DF5-795D-4014-9B42-975697A86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5988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C97BBA1-4093-4BF7-98C2-FF9CC9DC4633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413671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Could ask Richard for list of key donors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068DF5-795D-4014-9B42-975697A86D1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47893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Periodic – if you treat</a:t>
            </a:r>
            <a:r>
              <a:rPr lang="en-AU" baseline="0" dirty="0" smtClean="0"/>
              <a:t> people once, STI levels go back up again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068DF5-795D-4014-9B42-975697A86D1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8937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 smtClean="0"/>
              <a:t>Click to edit Master subtitle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13911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00160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38920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40238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7754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339288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7721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0471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79080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668508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167474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61977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dirty="0" smtClean="0"/>
              <a:t>Click to edit Master text styles</a:t>
            </a:r>
          </a:p>
          <a:p>
            <a:pPr lvl="1"/>
            <a:r>
              <a:rPr lang="en-AU" altLang="en-US" dirty="0" smtClean="0"/>
              <a:t>Second level</a:t>
            </a:r>
          </a:p>
          <a:p>
            <a:pPr lvl="2"/>
            <a:r>
              <a:rPr lang="en-AU" altLang="en-US" dirty="0" smtClean="0"/>
              <a:t>Third level</a:t>
            </a:r>
          </a:p>
          <a:p>
            <a:pPr lvl="3"/>
            <a:r>
              <a:rPr lang="en-AU" altLang="en-US" dirty="0" smtClean="0"/>
              <a:t>Fourth level</a:t>
            </a:r>
          </a:p>
          <a:p>
            <a:pPr lvl="4"/>
            <a:r>
              <a:rPr lang="en-AU" altLang="en-US" dirty="0" smtClean="0"/>
              <a:t>Fifth level</a:t>
            </a:r>
            <a:endParaRPr lang="en-US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731FC2C-E1F8-4675-A029-E5BFB9CC8AAA}" type="datetimeFigureOut">
              <a:rPr lang="en-US"/>
              <a:pPr>
                <a:defRPr/>
              </a:pPr>
              <a:t>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9B9A7BC-68FE-4270-A9D0-7767E173B6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 flipV="1">
            <a:off x="0" y="6657973"/>
            <a:ext cx="9144000" cy="200026"/>
          </a:xfrm>
          <a:prstGeom prst="rect">
            <a:avLst/>
          </a:prstGeom>
          <a:solidFill>
            <a:srgbClr val="4B498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openxmlformats.org/officeDocument/2006/relationships/image" Target="../media/image16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257175" y="1296988"/>
            <a:ext cx="8620125" cy="2652712"/>
          </a:xfrm>
        </p:spPr>
        <p:txBody>
          <a:bodyPr/>
          <a:lstStyle/>
          <a:p>
            <a:r>
              <a:rPr lang="en-US" altLang="en-US" sz="2800" dirty="0" smtClean="0"/>
              <a:t> </a:t>
            </a:r>
            <a:br>
              <a:rPr lang="en-US" altLang="en-US" sz="2800" dirty="0" smtClean="0"/>
            </a:br>
            <a:r>
              <a:rPr lang="en-US" altLang="en-US" sz="2800" b="1" dirty="0" smtClean="0"/>
              <a:t>HIV and periodic presumptive treatment of STIs in Papua New Guinea</a:t>
            </a:r>
            <a:br>
              <a:rPr lang="en-US" altLang="en-US" sz="2800" b="1" dirty="0" smtClean="0"/>
            </a:br>
            <a:r>
              <a:rPr lang="en-US" altLang="en-US" sz="2800" b="1" dirty="0" smtClean="0"/>
              <a:t/>
            </a:r>
            <a:br>
              <a:rPr lang="en-US" altLang="en-US" sz="2800" b="1" dirty="0" smtClean="0"/>
            </a:br>
            <a:r>
              <a:rPr lang="en-US" altLang="en-US" sz="2800" dirty="0" smtClean="0"/>
              <a:t>Christopher Rock</a:t>
            </a:r>
            <a:r>
              <a:rPr lang="en-US" altLang="en-US" sz="2800" b="1" dirty="0" smtClean="0"/>
              <a:t/>
            </a:r>
            <a:br>
              <a:rPr lang="en-US" altLang="en-US" sz="2800" b="1" dirty="0" smtClean="0"/>
            </a:br>
            <a:r>
              <a:rPr lang="en-US" altLang="en-US" sz="2800" dirty="0" smtClean="0"/>
              <a:t>John Murray and Richard Gray</a:t>
            </a:r>
            <a:br>
              <a:rPr lang="en-US" altLang="en-US" sz="2800" dirty="0" smtClean="0"/>
            </a:br>
            <a:r>
              <a:rPr lang="en-US" altLang="en-US" sz="2800" dirty="0" smtClean="0"/>
              <a:t>UNSW  </a:t>
            </a:r>
          </a:p>
        </p:txBody>
      </p:sp>
      <p:pic>
        <p:nvPicPr>
          <p:cNvPr id="205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54438" y="4862192"/>
            <a:ext cx="1635122" cy="101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421476" y="5931932"/>
            <a:ext cx="43010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Vacation Research Scholarships are funded jointly by the Department of </a:t>
            </a: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Education 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and the Australian Mathematical Sciences Institute. 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13911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 flipV="1">
            <a:off x="0" y="6657973"/>
            <a:ext cx="9144000" cy="200026"/>
          </a:xfrm>
          <a:prstGeom prst="rect">
            <a:avLst/>
          </a:prstGeom>
          <a:solidFill>
            <a:srgbClr val="4B498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Prevalence equations (FSW given as example)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AU" dirty="0" smtClean="0">
              <a:ea typeface="Times New Roman"/>
              <a:cs typeface="Times New Roman"/>
            </a:endParaRPr>
          </a:p>
          <a:p>
            <a:endParaRPr lang="en-AU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09600" y="1752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AU" sz="3200" dirty="0" smtClean="0">
              <a:latin typeface="+mn-lt"/>
              <a:cs typeface="+mn-cs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A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AU" sz="3200" dirty="0" smtClean="0">
              <a:latin typeface="+mn-lt"/>
              <a:cs typeface="+mn-cs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AU" sz="3200" dirty="0" smtClean="0">
                <a:latin typeface="+mn-lt"/>
                <a:cs typeface="+mn-cs"/>
              </a:rPr>
              <a:t> 		Treatment and loss rate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A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Infection rate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AU" sz="3200" dirty="0" smtClean="0">
                <a:latin typeface="+mn-lt"/>
                <a:cs typeface="+mn-cs"/>
              </a:rPr>
              <a:t> 	</a:t>
            </a:r>
            <a:r>
              <a:rPr kumimoji="0" lang="en-A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Maximum infection rate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AU" sz="3200" dirty="0" smtClean="0">
                <a:latin typeface="+mn-lt"/>
                <a:cs typeface="+mn-cs"/>
              </a:rPr>
              <a:t>	 </a:t>
            </a:r>
            <a:br>
              <a:rPr lang="en-AU" sz="3200" dirty="0" smtClean="0">
                <a:latin typeface="+mn-lt"/>
                <a:cs typeface="+mn-cs"/>
              </a:rPr>
            </a:br>
            <a:r>
              <a:rPr kumimoji="0" lang="en-A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I</a:t>
            </a:r>
            <a:r>
              <a:rPr kumimoji="0" lang="en-AU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nfection level among males</a:t>
            </a:r>
            <a:endParaRPr kumimoji="0" lang="en-A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Picture 9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8441" y="1752600"/>
            <a:ext cx="8600759" cy="1489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rcRect l="46180" r="46179" b="30303"/>
          <a:stretch>
            <a:fillRect/>
          </a:stretch>
        </p:blipFill>
        <p:spPr bwMode="auto">
          <a:xfrm>
            <a:off x="238441" y="3650625"/>
            <a:ext cx="657185" cy="331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/>
          <p:cNvPicPr/>
          <p:nvPr/>
        </p:nvPicPr>
        <p:blipFill>
          <a:blip r:embed="rId4"/>
          <a:srcRect l="46844" t="-9091" r="47342" b="24242"/>
          <a:stretch>
            <a:fillRect/>
          </a:stretch>
        </p:blipFill>
        <p:spPr bwMode="auto">
          <a:xfrm>
            <a:off x="283783" y="4210050"/>
            <a:ext cx="500048" cy="403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/>
          <p:cNvPicPr/>
          <p:nvPr/>
        </p:nvPicPr>
        <p:blipFill>
          <a:blip r:embed="rId5"/>
          <a:srcRect l="48504" t="3031" r="48174" b="12120"/>
          <a:stretch>
            <a:fillRect/>
          </a:stretch>
        </p:blipFill>
        <p:spPr bwMode="auto">
          <a:xfrm>
            <a:off x="426972" y="4859954"/>
            <a:ext cx="285717" cy="403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/>
          <p:cNvPicPr/>
          <p:nvPr/>
        </p:nvPicPr>
        <p:blipFill>
          <a:blip r:embed="rId6"/>
          <a:srcRect l="36877" t="-6061" r="37541" b="21212"/>
          <a:stretch>
            <a:fillRect/>
          </a:stretch>
        </p:blipFill>
        <p:spPr bwMode="auto">
          <a:xfrm>
            <a:off x="426972" y="5381389"/>
            <a:ext cx="2200247" cy="403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5"/>
          <p:cNvPicPr/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-2095719" y="1752600"/>
            <a:ext cx="13297328" cy="148942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Intervention description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1620"/>
            <a:ext cx="8229600" cy="4525963"/>
          </a:xfrm>
        </p:spPr>
        <p:txBody>
          <a:bodyPr/>
          <a:lstStyle/>
          <a:p>
            <a:r>
              <a:rPr lang="en-AU" dirty="0" smtClean="0"/>
              <a:t>PNG population has relatively high willingness to participate in health programs – </a:t>
            </a:r>
            <a:r>
              <a:rPr lang="en-AU" dirty="0" err="1" smtClean="0"/>
              <a:t>Vallely</a:t>
            </a:r>
            <a:r>
              <a:rPr lang="en-AU" dirty="0" smtClean="0"/>
              <a:t>, 2014 -&gt; can assume relatively high coverage and retention rates</a:t>
            </a:r>
          </a:p>
          <a:p>
            <a:r>
              <a:rPr lang="en-AU" dirty="0" smtClean="0"/>
              <a:t>4 interventions targeting FSW – two coverage scenarios and two treatment scenarios</a:t>
            </a:r>
          </a:p>
          <a:p>
            <a:r>
              <a:rPr lang="en-AU" dirty="0" smtClean="0"/>
              <a:t>Interventions targeting all females, all males, whole population with half coverage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="" xmlns:p14="http://schemas.microsoft.com/office/powerpoint/2010/main" val="233895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Prevalence equations with PPT (FSW)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 smtClean="0"/>
          </a:p>
          <a:p>
            <a:endParaRPr lang="en-AU" dirty="0" smtClean="0"/>
          </a:p>
          <a:p>
            <a:pPr>
              <a:buNone/>
            </a:pPr>
            <a:r>
              <a:rPr lang="en-AU" dirty="0" smtClean="0"/>
              <a:t>	 	PPT rate</a:t>
            </a:r>
          </a:p>
          <a:p>
            <a:pPr lvl="1"/>
            <a:r>
              <a:rPr lang="en-AU" dirty="0" smtClean="0">
                <a:solidFill>
                  <a:schemeClr val="bg1">
                    <a:lumMod val="65000"/>
                  </a:schemeClr>
                </a:solidFill>
              </a:rPr>
              <a:t>Identical for infected and susceptible</a:t>
            </a:r>
          </a:p>
          <a:p>
            <a:pPr lvl="1"/>
            <a:r>
              <a:rPr lang="en-AU" dirty="0" smtClean="0">
                <a:solidFill>
                  <a:schemeClr val="bg1">
                    <a:lumMod val="65000"/>
                  </a:schemeClr>
                </a:solidFill>
              </a:rPr>
              <a:t>Calculated as fraction of whole population, but only applied to susceptible or infected</a:t>
            </a:r>
          </a:p>
          <a:p>
            <a:pPr lvl="1"/>
            <a:r>
              <a:rPr lang="en-AU" dirty="0" smtClean="0">
                <a:solidFill>
                  <a:schemeClr val="bg1">
                    <a:lumMod val="65000"/>
                  </a:schemeClr>
                </a:solidFill>
              </a:rPr>
              <a:t>Constant (</a:t>
            </a:r>
            <a:r>
              <a:rPr lang="en-AU" dirty="0" err="1" smtClean="0">
                <a:solidFill>
                  <a:schemeClr val="bg1">
                    <a:lumMod val="65000"/>
                  </a:schemeClr>
                </a:solidFill>
              </a:rPr>
              <a:t>memoryless</a:t>
            </a:r>
            <a:r>
              <a:rPr lang="en-AU" dirty="0" smtClean="0">
                <a:solidFill>
                  <a:schemeClr val="bg1">
                    <a:lumMod val="65000"/>
                  </a:schemeClr>
                </a:solidFill>
              </a:rPr>
              <a:t>) rate</a:t>
            </a:r>
          </a:p>
          <a:p>
            <a:pPr>
              <a:buNone/>
            </a:pPr>
            <a:r>
              <a:rPr lang="en-AU" dirty="0" smtClean="0"/>
              <a:t>		Recovery rate </a:t>
            </a:r>
          </a:p>
          <a:p>
            <a:pPr lvl="1"/>
            <a:r>
              <a:rPr lang="en-AU" dirty="0" smtClean="0">
                <a:solidFill>
                  <a:schemeClr val="bg1">
                    <a:lumMod val="65000"/>
                  </a:schemeClr>
                </a:solidFill>
              </a:rPr>
              <a:t>1/theta is expected duration of </a:t>
            </a:r>
            <a:r>
              <a:rPr lang="en-AU" dirty="0" smtClean="0">
                <a:solidFill>
                  <a:schemeClr val="bg1">
                    <a:lumMod val="65000"/>
                  </a:schemeClr>
                </a:solidFill>
              </a:rPr>
              <a:t>protection</a:t>
            </a:r>
          </a:p>
          <a:p>
            <a:r>
              <a:rPr lang="en-AU" dirty="0" smtClean="0">
                <a:solidFill>
                  <a:schemeClr val="bg1">
                    <a:lumMod val="65000"/>
                  </a:schemeClr>
                </a:solidFill>
              </a:rPr>
              <a:t>Infection rate used in calculating      and </a:t>
            </a:r>
            <a:endParaRPr lang="en-AU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9" name="Picture 8"/>
          <p:cNvPicPr/>
          <p:nvPr/>
        </p:nvPicPr>
        <p:blipFill>
          <a:blip r:embed="rId2"/>
          <a:srcRect l="49171" r="48945" b="42500"/>
          <a:stretch>
            <a:fillRect/>
          </a:stretch>
        </p:blipFill>
        <p:spPr bwMode="auto">
          <a:xfrm>
            <a:off x="331939" y="2958170"/>
            <a:ext cx="250521" cy="273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3"/>
          <a:srcRect l="47619" t="-30145" r="46982" b="29585"/>
          <a:stretch>
            <a:fillRect/>
          </a:stretch>
        </p:blipFill>
        <p:spPr bwMode="auto">
          <a:xfrm>
            <a:off x="225022" y="5385939"/>
            <a:ext cx="464355" cy="477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1939" y="1600200"/>
            <a:ext cx="8600759" cy="208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/>
          <p:cNvPicPr/>
          <p:nvPr/>
        </p:nvPicPr>
        <p:blipFill>
          <a:blip r:embed="rId5"/>
          <a:srcRect l="48992" r="49213"/>
          <a:stretch>
            <a:fillRect/>
          </a:stretch>
        </p:blipFill>
        <p:spPr bwMode="auto">
          <a:xfrm>
            <a:off x="423434" y="6345683"/>
            <a:ext cx="238688" cy="475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/>
          <p:cNvPicPr/>
          <p:nvPr/>
        </p:nvPicPr>
        <p:blipFill>
          <a:blip r:embed="rId6"/>
          <a:srcRect l="48812" r="48855" b="30000"/>
          <a:stretch>
            <a:fillRect/>
          </a:stretch>
        </p:blipFill>
        <p:spPr bwMode="auto">
          <a:xfrm>
            <a:off x="6350332" y="6525391"/>
            <a:ext cx="310227" cy="332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/>
          <p:cNvPicPr/>
          <p:nvPr/>
        </p:nvPicPr>
        <p:blipFill>
          <a:blip r:embed="rId7"/>
          <a:srcRect r="98062" b="37489"/>
          <a:stretch>
            <a:fillRect/>
          </a:stretch>
        </p:blipFill>
        <p:spPr bwMode="auto">
          <a:xfrm>
            <a:off x="7693051" y="6560976"/>
            <a:ext cx="257702" cy="297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55937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all UBSTI sce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596" y="1417638"/>
            <a:ext cx="7287167" cy="4855063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502928"/>
            <a:ext cx="8229600" cy="4525963"/>
          </a:xfrm>
        </p:spPr>
        <p:txBody>
          <a:bodyPr/>
          <a:lstStyle/>
          <a:p>
            <a:r>
              <a:rPr lang="en-AU" dirty="0" smtClean="0"/>
              <a:t>Overall, there is a moderate decrease in STI levels at high </a:t>
            </a:r>
            <a:r>
              <a:rPr lang="en-AU" dirty="0" err="1" smtClean="0"/>
              <a:t>coverages</a:t>
            </a:r>
            <a:endParaRPr lang="en-AU" dirty="0" smtClean="0"/>
          </a:p>
          <a:p>
            <a:r>
              <a:rPr lang="en-AU" dirty="0" smtClean="0"/>
              <a:t>Overall success rate is sensitive to coverage, but 6 PPT sessions per year seem to be enough (this also means that a non-systematic failure rate for treatment is tolerable)</a:t>
            </a:r>
          </a:p>
          <a:p>
            <a:r>
              <a:rPr lang="en-AU" dirty="0" smtClean="0"/>
              <a:t>We are only treating 1.5% of the population</a:t>
            </a:r>
          </a:p>
          <a:p>
            <a:endParaRPr lang="en-AU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UBSTI results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ural UBSTI sce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615526"/>
            <a:ext cx="3886488" cy="2589367"/>
          </a:xfrm>
          <a:prstGeom prst="rect">
            <a:avLst/>
          </a:prstGeom>
        </p:spPr>
      </p:pic>
      <p:pic>
        <p:nvPicPr>
          <p:cNvPr id="5" name="Picture 4" descr="urban UBSTI sce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626" y="2615526"/>
            <a:ext cx="3886488" cy="2589367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502928"/>
            <a:ext cx="8229600" cy="4525963"/>
          </a:xfrm>
        </p:spPr>
        <p:txBody>
          <a:bodyPr/>
          <a:lstStyle/>
          <a:p>
            <a:r>
              <a:rPr lang="en-AU" dirty="0" smtClean="0"/>
              <a:t>In rural setting, moderate amount of decrease</a:t>
            </a:r>
          </a:p>
          <a:p>
            <a:r>
              <a:rPr lang="en-AU" dirty="0" smtClean="0"/>
              <a:t>In urban setting, we are essentially wiping out UBSTI</a:t>
            </a:r>
          </a:p>
          <a:p>
            <a:pPr lvl="1"/>
            <a:r>
              <a:rPr lang="en-AU" dirty="0" smtClean="0"/>
              <a:t>More FSW in urban areas</a:t>
            </a:r>
          </a:p>
          <a:p>
            <a:pPr lvl="2"/>
            <a:r>
              <a:rPr lang="en-AU" dirty="0" smtClean="0"/>
              <a:t>FSW are more responsible for infection levels in urban areas</a:t>
            </a:r>
          </a:p>
          <a:p>
            <a:endParaRPr lang="en-AU" dirty="0" smtClean="0"/>
          </a:p>
          <a:p>
            <a:endParaRPr lang="en-AU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UBSTI results – breakdown by region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IV sce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945" y="2244827"/>
            <a:ext cx="4858109" cy="3236708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AU" dirty="0" smtClean="0">
                <a:solidFill>
                  <a:schemeClr val="bg1">
                    <a:lumMod val="65000"/>
                  </a:schemeClr>
                </a:solidFill>
              </a:rPr>
              <a:t>Decrease of 4-6%.</a:t>
            </a:r>
          </a:p>
          <a:p>
            <a:r>
              <a:rPr lang="en-AU" dirty="0" smtClean="0">
                <a:solidFill>
                  <a:schemeClr val="bg1">
                    <a:lumMod val="65000"/>
                  </a:schemeClr>
                </a:solidFill>
              </a:rPr>
              <a:t>Fairly low for the size of the project we’re considering</a:t>
            </a:r>
          </a:p>
          <a:p>
            <a:endParaRPr lang="en-AU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AU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AU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AU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AU" dirty="0" smtClean="0"/>
              <a:t>Measure incidence, not prevalence</a:t>
            </a:r>
          </a:p>
          <a:p>
            <a:endParaRPr lang="en-AU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HIV results</a:t>
            </a:r>
            <a:endParaRPr lang="en-AU" dirty="0"/>
          </a:p>
        </p:txBody>
      </p:sp>
    </p:spTree>
    <p:extLst>
      <p:ext uri="{BB962C8B-B14F-4D97-AF65-F5344CB8AC3E}">
        <p14:creationId xmlns="" xmlns:p14="http://schemas.microsoft.com/office/powerpoint/2010/main" val="1917238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Interventions into different populations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These interventions involve 25 times more people than the FSW interventions</a:t>
            </a:r>
          </a:p>
          <a:p>
            <a:r>
              <a:rPr lang="en-AU" dirty="0" smtClean="0"/>
              <a:t>May be easier to implement </a:t>
            </a:r>
          </a:p>
          <a:p>
            <a:pPr lvl="1"/>
            <a:r>
              <a:rPr lang="en-AU" dirty="0" smtClean="0">
                <a:solidFill>
                  <a:schemeClr val="bg1">
                    <a:lumMod val="65000"/>
                  </a:schemeClr>
                </a:solidFill>
              </a:rPr>
              <a:t>Politically more appealing</a:t>
            </a:r>
          </a:p>
          <a:p>
            <a:pPr lvl="1"/>
            <a:r>
              <a:rPr lang="en-AU" dirty="0" smtClean="0">
                <a:solidFill>
                  <a:schemeClr val="bg1">
                    <a:lumMod val="65000"/>
                  </a:schemeClr>
                </a:solidFill>
              </a:rPr>
              <a:t>Less stigmatisation of FSW as “unclean”</a:t>
            </a:r>
          </a:p>
          <a:p>
            <a:pPr lvl="1"/>
            <a:r>
              <a:rPr lang="en-AU" dirty="0" smtClean="0">
                <a:solidFill>
                  <a:schemeClr val="bg1">
                    <a:lumMod val="65000"/>
                  </a:schemeClr>
                </a:solidFill>
              </a:rPr>
              <a:t>Reaching a smaller fraction of the whole population is easier than reaching a larger fraction of a sub-population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BSTI allpo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134" y="1600201"/>
            <a:ext cx="2914865" cy="1942025"/>
          </a:xfrm>
          <a:prstGeom prst="rect">
            <a:avLst/>
          </a:prstGeom>
        </p:spPr>
      </p:pic>
      <p:pic>
        <p:nvPicPr>
          <p:cNvPr id="5" name="Picture 4" descr="UBSTI femal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1807" y="1600201"/>
            <a:ext cx="2914865" cy="1942025"/>
          </a:xfrm>
          <a:prstGeom prst="rect">
            <a:avLst/>
          </a:prstGeom>
        </p:spPr>
      </p:pic>
      <p:pic>
        <p:nvPicPr>
          <p:cNvPr id="6" name="Picture 5" descr="UBSTI male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1600201"/>
            <a:ext cx="2914865" cy="1942025"/>
          </a:xfrm>
          <a:prstGeom prst="rect">
            <a:avLst/>
          </a:prstGeom>
        </p:spPr>
      </p:pic>
      <p:pic>
        <p:nvPicPr>
          <p:cNvPr id="7" name="Picture 6" descr="HIV allpop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201" y="3884138"/>
            <a:ext cx="2914865" cy="1942025"/>
          </a:xfrm>
          <a:prstGeom prst="rect">
            <a:avLst/>
          </a:prstGeom>
        </p:spPr>
      </p:pic>
      <p:pic>
        <p:nvPicPr>
          <p:cNvPr id="8" name="Picture 7" descr="HIV men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9134" y="3884138"/>
            <a:ext cx="2914865" cy="1942025"/>
          </a:xfrm>
          <a:prstGeom prst="rect">
            <a:avLst/>
          </a:prstGeom>
        </p:spPr>
      </p:pic>
      <p:pic>
        <p:nvPicPr>
          <p:cNvPr id="9" name="Picture 8" descr="HIV women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71807" y="3884138"/>
            <a:ext cx="2914865" cy="194202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Achieve a similar effect</a:t>
            </a:r>
          </a:p>
          <a:p>
            <a:r>
              <a:rPr lang="en-AU" dirty="0" smtClean="0"/>
              <a:t>Intervention for females has more effect – females have higher prevalence, so more often treatment is effective</a:t>
            </a:r>
          </a:p>
          <a:p>
            <a:r>
              <a:rPr lang="en-AU" dirty="0" smtClean="0"/>
              <a:t>More sensitive to frequency than FSW</a:t>
            </a:r>
          </a:p>
          <a:p>
            <a:r>
              <a:rPr lang="en-AU" dirty="0" smtClean="0"/>
              <a:t>Combined intervention much less effective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UBSTI results, interventions into different populations</a:t>
            </a:r>
            <a:endParaRPr lang="en-AU" dirty="0"/>
          </a:p>
        </p:txBody>
      </p:sp>
    </p:spTree>
    <p:extLst>
      <p:ext uri="{BB962C8B-B14F-4D97-AF65-F5344CB8AC3E}">
        <p14:creationId xmlns="" xmlns:p14="http://schemas.microsoft.com/office/powerpoint/2010/main" val="268161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Possible extensions to model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Build integrated model with interaction between USTI and HIV</a:t>
            </a:r>
          </a:p>
          <a:p>
            <a:r>
              <a:rPr lang="en-AU" dirty="0" smtClean="0"/>
              <a:t>Include multiple USTIs</a:t>
            </a:r>
          </a:p>
          <a:p>
            <a:r>
              <a:rPr lang="en-AU" dirty="0" smtClean="0"/>
              <a:t>Include bridging populations</a:t>
            </a:r>
          </a:p>
          <a:p>
            <a:r>
              <a:rPr lang="en-AU" dirty="0" smtClean="0"/>
              <a:t>Include information about disease stages</a:t>
            </a:r>
          </a:p>
          <a:p>
            <a:r>
              <a:rPr lang="en-AU" dirty="0" smtClean="0"/>
              <a:t>Model explicitly for development of resistance</a:t>
            </a:r>
          </a:p>
          <a:p>
            <a:endParaRPr lang="en-A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Possible extensions to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Include death rates, migration, </a:t>
            </a:r>
            <a:r>
              <a:rPr lang="en-AU" dirty="0" smtClean="0">
                <a:solidFill>
                  <a:schemeClr val="bg1">
                    <a:lumMod val="65000"/>
                  </a:schemeClr>
                </a:solidFill>
              </a:rPr>
              <a:t>regional difference in treatment, condom </a:t>
            </a: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use, </a:t>
            </a:r>
            <a:r>
              <a:rPr lang="en-AU" dirty="0" smtClean="0">
                <a:solidFill>
                  <a:schemeClr val="bg1">
                    <a:lumMod val="65000"/>
                  </a:schemeClr>
                </a:solidFill>
              </a:rPr>
              <a:t>explicit consideration of effect </a:t>
            </a: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of mother-to-child transmission and ante-natal care, starting and stopping PPT, starting and stopping sex work, age structure of treatment and effect on age-varying partnerships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="" xmlns:p14="http://schemas.microsoft.com/office/powerpoint/2010/main" val="3406016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Talk layout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Title slide</a:t>
            </a:r>
          </a:p>
          <a:p>
            <a:r>
              <a:rPr lang="en-AU" dirty="0" smtClean="0"/>
              <a:t>Introduction</a:t>
            </a:r>
          </a:p>
          <a:p>
            <a:r>
              <a:rPr lang="en-AU" dirty="0" smtClean="0"/>
              <a:t>Model</a:t>
            </a:r>
          </a:p>
          <a:p>
            <a:r>
              <a:rPr lang="en-AU" dirty="0" smtClean="0"/>
              <a:t>Results &amp; discussion</a:t>
            </a:r>
          </a:p>
          <a:p>
            <a:r>
              <a:rPr lang="en-AU" dirty="0" smtClean="0"/>
              <a:t>Conclusions</a:t>
            </a:r>
          </a:p>
          <a:p>
            <a:r>
              <a:rPr lang="en-AU" dirty="0" smtClean="0"/>
              <a:t>Acknowledgements</a:t>
            </a:r>
            <a:endParaRPr lang="en-AU" dirty="0"/>
          </a:p>
        </p:txBody>
      </p:sp>
    </p:spTree>
    <p:extLst>
      <p:ext uri="{BB962C8B-B14F-4D97-AF65-F5344CB8AC3E}">
        <p14:creationId xmlns="" xmlns:p14="http://schemas.microsoft.com/office/powerpoint/2010/main" val="273209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Recommendations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PPT could be effective in PNG in wiping out UBSTI in urban settings</a:t>
            </a:r>
          </a:p>
          <a:p>
            <a:r>
              <a:rPr lang="en-AU" dirty="0" smtClean="0"/>
              <a:t>PPT has moderate impact on HIV levels</a:t>
            </a:r>
          </a:p>
          <a:p>
            <a:pPr lvl="1"/>
            <a:r>
              <a:rPr lang="en-AU" dirty="0" smtClean="0">
                <a:solidFill>
                  <a:schemeClr val="bg1">
                    <a:lumMod val="65000"/>
                  </a:schemeClr>
                </a:solidFill>
              </a:rPr>
              <a:t>Likely there are more effective ways to reduce HIV if this is only objective, but certainly provides additional benefit if trying to lower UBSTIs already</a:t>
            </a:r>
          </a:p>
          <a:p>
            <a:r>
              <a:rPr lang="en-AU" dirty="0" smtClean="0"/>
              <a:t>Could combine PPT with rapid tests for those UBSTIs for which there is a moderate failure rate</a:t>
            </a:r>
          </a:p>
          <a:p>
            <a:r>
              <a:rPr lang="en-AU" dirty="0" smtClean="0"/>
              <a:t>Complete model is justified</a:t>
            </a:r>
          </a:p>
          <a:p>
            <a:endParaRPr lang="en-A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Acknowledgements	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I would like to thank the Kirby Institute and the UNSW School of Mathematics for their support for this project, </a:t>
            </a:r>
            <a:r>
              <a:rPr lang="en-US" dirty="0" smtClean="0"/>
              <a:t>the Department of Education for sponsoring this program,</a:t>
            </a:r>
            <a:r>
              <a:rPr lang="en-AU" dirty="0" smtClean="0"/>
              <a:t>and </a:t>
            </a:r>
            <a:r>
              <a:rPr lang="en-US" dirty="0" smtClean="0"/>
              <a:t>the Australian Mathematical Sciences Institute for sponsoring and </a:t>
            </a:r>
            <a:r>
              <a:rPr lang="en-US" dirty="0" err="1" smtClean="0"/>
              <a:t>organising</a:t>
            </a:r>
            <a:r>
              <a:rPr lang="en-US" dirty="0" smtClean="0"/>
              <a:t> the program. They did all the really hard work to prepare for this event - the </a:t>
            </a:r>
            <a:r>
              <a:rPr lang="en-US" dirty="0" err="1" smtClean="0"/>
              <a:t>maths</a:t>
            </a:r>
            <a:r>
              <a:rPr lang="en-US" dirty="0" smtClean="0"/>
              <a:t> is the easy part!</a:t>
            </a:r>
            <a:endParaRPr lang="en-A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Intro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This is PNG</a:t>
            </a:r>
          </a:p>
          <a:p>
            <a:pPr lvl="1"/>
            <a:r>
              <a:rPr lang="en-AU" dirty="0" smtClean="0"/>
              <a:t>Location, size</a:t>
            </a:r>
          </a:p>
          <a:p>
            <a:pPr lvl="1"/>
            <a:r>
              <a:rPr lang="en-AU" dirty="0" smtClean="0"/>
              <a:t>HIV level</a:t>
            </a:r>
          </a:p>
          <a:p>
            <a:r>
              <a:rPr lang="en-AU" dirty="0" smtClean="0"/>
              <a:t>HIV</a:t>
            </a:r>
          </a:p>
          <a:p>
            <a:pPr lvl="1"/>
            <a:r>
              <a:rPr lang="en-AU" dirty="0" smtClean="0"/>
              <a:t>Uncurable, but can be suppressed</a:t>
            </a:r>
          </a:p>
          <a:p>
            <a:pPr lvl="1"/>
            <a:r>
              <a:rPr lang="en-AU" dirty="0" smtClean="0"/>
              <a:t>HIV death rate</a:t>
            </a:r>
          </a:p>
          <a:p>
            <a:pPr lvl="1"/>
            <a:endParaRPr lang="en-A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Ulcerating STIs and HIV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Some STIs make people more likely to receive or transmit HIV</a:t>
            </a:r>
          </a:p>
          <a:p>
            <a:r>
              <a:rPr lang="en-AU" i="1" dirty="0" smtClean="0"/>
              <a:t>Ulcerating STIs</a:t>
            </a:r>
          </a:p>
          <a:p>
            <a:r>
              <a:rPr lang="en-AU" dirty="0" smtClean="0"/>
              <a:t>Main ulcerating STIs in PNG</a:t>
            </a:r>
          </a:p>
          <a:p>
            <a:pPr lvl="1"/>
            <a:r>
              <a:rPr lang="en-AU" dirty="0" smtClean="0">
                <a:solidFill>
                  <a:schemeClr val="bg1">
                    <a:lumMod val="65000"/>
                  </a:schemeClr>
                </a:solidFill>
              </a:rPr>
              <a:t>Viral </a:t>
            </a:r>
            <a:r>
              <a:rPr lang="en-AU" dirty="0" err="1" smtClean="0">
                <a:solidFill>
                  <a:schemeClr val="bg1">
                    <a:lumMod val="65000"/>
                  </a:schemeClr>
                </a:solidFill>
              </a:rPr>
              <a:t>vs</a:t>
            </a:r>
            <a:r>
              <a:rPr lang="en-AU" dirty="0" smtClean="0">
                <a:solidFill>
                  <a:schemeClr val="bg1">
                    <a:lumMod val="65000"/>
                  </a:schemeClr>
                </a:solidFill>
              </a:rPr>
              <a:t> bacterial</a:t>
            </a:r>
          </a:p>
          <a:p>
            <a:pPr lvl="1"/>
            <a:r>
              <a:rPr lang="en-AU" dirty="0" smtClean="0">
                <a:solidFill>
                  <a:schemeClr val="bg1">
                    <a:lumMod val="65000"/>
                  </a:schemeClr>
                </a:solidFill>
              </a:rPr>
              <a:t>Syphilis, yaws, </a:t>
            </a:r>
            <a:r>
              <a:rPr lang="en-AU" dirty="0" err="1" smtClean="0">
                <a:solidFill>
                  <a:schemeClr val="bg1">
                    <a:lumMod val="65000"/>
                  </a:schemeClr>
                </a:solidFill>
              </a:rPr>
              <a:t>chancroid</a:t>
            </a:r>
            <a:r>
              <a:rPr lang="en-AU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r>
              <a:rPr lang="en-AU" dirty="0" smtClean="0"/>
              <a:t>How big is this effect</a:t>
            </a:r>
          </a:p>
          <a:p>
            <a:r>
              <a:rPr lang="en-AU" dirty="0" smtClean="0"/>
              <a:t>Some ulcerating STIs often don’t have symptoms</a:t>
            </a:r>
          </a:p>
          <a:p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Periodic presumptive treatment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How it works</a:t>
            </a:r>
          </a:p>
          <a:p>
            <a:pPr lvl="1"/>
            <a:r>
              <a:rPr lang="en-AU" dirty="0" smtClean="0">
                <a:solidFill>
                  <a:schemeClr val="bg1">
                    <a:lumMod val="65000"/>
                  </a:schemeClr>
                </a:solidFill>
              </a:rPr>
              <a:t>‘Presumptive’</a:t>
            </a:r>
          </a:p>
          <a:p>
            <a:pPr lvl="1"/>
            <a:r>
              <a:rPr lang="en-AU" dirty="0" smtClean="0">
                <a:solidFill>
                  <a:schemeClr val="bg1">
                    <a:lumMod val="65000"/>
                  </a:schemeClr>
                </a:solidFill>
              </a:rPr>
              <a:t>‘Periodic’</a:t>
            </a:r>
          </a:p>
          <a:p>
            <a:pPr lvl="1"/>
            <a:r>
              <a:rPr lang="en-AU" dirty="0" smtClean="0">
                <a:solidFill>
                  <a:schemeClr val="bg1">
                    <a:lumMod val="65000"/>
                  </a:schemeClr>
                </a:solidFill>
              </a:rPr>
              <a:t>Feedback</a:t>
            </a:r>
          </a:p>
          <a:p>
            <a:r>
              <a:rPr lang="en-AU" dirty="0" smtClean="0"/>
              <a:t>Problems</a:t>
            </a:r>
            <a:endParaRPr lang="en-AU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AU" dirty="0" smtClean="0">
                <a:solidFill>
                  <a:schemeClr val="bg1">
                    <a:lumMod val="65000"/>
                  </a:schemeClr>
                </a:solidFill>
              </a:rPr>
              <a:t>Expensive</a:t>
            </a:r>
          </a:p>
          <a:p>
            <a:pPr lvl="1"/>
            <a:r>
              <a:rPr lang="en-AU" dirty="0" smtClean="0">
                <a:solidFill>
                  <a:schemeClr val="bg1">
                    <a:lumMod val="65000"/>
                  </a:schemeClr>
                </a:solidFill>
              </a:rPr>
              <a:t>Risk of drug-resistant bacteria</a:t>
            </a:r>
          </a:p>
          <a:p>
            <a:r>
              <a:rPr lang="en-AU" dirty="0" smtClean="0"/>
              <a:t>Stop-gap measure</a:t>
            </a:r>
          </a:p>
          <a:p>
            <a:r>
              <a:rPr lang="en-AU" dirty="0" smtClean="0"/>
              <a:t>HIV never observed to fall</a:t>
            </a:r>
          </a:p>
          <a:p>
            <a:r>
              <a:rPr lang="en-AU" dirty="0" smtClean="0"/>
              <a:t>We need to build a model</a:t>
            </a:r>
          </a:p>
          <a:p>
            <a:endParaRPr lang="en-AU" dirty="0" smtClean="0"/>
          </a:p>
          <a:p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PNG HIV Model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Discrete, compartmental, deterministic homogenous mixing model to simulate HIV transmission</a:t>
            </a:r>
          </a:p>
          <a:p>
            <a:r>
              <a:rPr lang="en-AU" dirty="0" smtClean="0"/>
              <a:t>One input is USTI levels in each population – these are constant for the calibration period, but the model also allows for projections with different USTI levels</a:t>
            </a:r>
          </a:p>
          <a:p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2195"/>
            <a:ext cx="8229600" cy="1143000"/>
          </a:xfrm>
        </p:spPr>
        <p:txBody>
          <a:bodyPr/>
          <a:lstStyle/>
          <a:p>
            <a:r>
              <a:rPr lang="en-AU" dirty="0" smtClean="0"/>
              <a:t>Model approach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AU" dirty="0" smtClean="0">
                <a:solidFill>
                  <a:schemeClr val="bg1">
                    <a:lumMod val="65000"/>
                  </a:schemeClr>
                </a:solidFill>
              </a:rPr>
              <a:t>Build a model for STIs</a:t>
            </a:r>
          </a:p>
          <a:p>
            <a:pPr lvl="1"/>
            <a:r>
              <a:rPr lang="en-AU" dirty="0" smtClean="0">
                <a:solidFill>
                  <a:schemeClr val="bg1">
                    <a:lumMod val="65000"/>
                  </a:schemeClr>
                </a:solidFill>
              </a:rPr>
              <a:t>Feed into existing model for HIV</a:t>
            </a:r>
          </a:p>
          <a:p>
            <a:pPr lvl="1"/>
            <a:r>
              <a:rPr lang="en-AU" dirty="0" smtClean="0">
                <a:solidFill>
                  <a:schemeClr val="bg1">
                    <a:lumMod val="65000"/>
                  </a:schemeClr>
                </a:solidFill>
              </a:rPr>
              <a:t>Bulk of my work went into simple model for STIs</a:t>
            </a:r>
            <a:endParaRPr lang="en-AU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Description of calibration stage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Demographic</a:t>
            </a:r>
            <a:endParaRPr lang="en-AU" dirty="0"/>
          </a:p>
          <a:p>
            <a:pPr lvl="1"/>
            <a:r>
              <a:rPr lang="en-AU" dirty="0"/>
              <a:t>86% in rural areas, 14% in urban areas</a:t>
            </a:r>
          </a:p>
          <a:p>
            <a:pPr lvl="1"/>
            <a:r>
              <a:rPr lang="en-AU" dirty="0"/>
              <a:t>1% of rural women are FSW, 5% of urban women</a:t>
            </a:r>
          </a:p>
          <a:p>
            <a:pPr lvl="1"/>
            <a:r>
              <a:rPr lang="en-AU" dirty="0"/>
              <a:t>4%/6% of rural/urban men are MSMW</a:t>
            </a:r>
          </a:p>
          <a:p>
            <a:r>
              <a:rPr lang="en-AU" dirty="0" smtClean="0"/>
              <a:t>UBSTIs in around 4% of population</a:t>
            </a:r>
          </a:p>
          <a:p>
            <a:pPr lvl="1"/>
            <a:r>
              <a:rPr lang="en-AU" dirty="0"/>
              <a:t>1</a:t>
            </a:r>
            <a:r>
              <a:rPr lang="en-AU" dirty="0" smtClean="0"/>
              <a:t>% lower in men than in women</a:t>
            </a:r>
          </a:p>
          <a:p>
            <a:pPr lvl="1"/>
            <a:r>
              <a:rPr lang="en-AU" dirty="0" smtClean="0"/>
              <a:t>15%-16% in FSW</a:t>
            </a:r>
          </a:p>
          <a:p>
            <a:pPr lvl="1"/>
            <a:r>
              <a:rPr lang="en-AU" dirty="0"/>
              <a:t>1</a:t>
            </a:r>
            <a:r>
              <a:rPr lang="en-AU" dirty="0" smtClean="0"/>
              <a:t>% higher in rural areas</a:t>
            </a:r>
          </a:p>
          <a:p>
            <a:r>
              <a:rPr lang="en-AU" dirty="0" smtClean="0"/>
              <a:t>Calibrated model by assuming UBSTIs are in equilibrium</a:t>
            </a:r>
          </a:p>
          <a:p>
            <a:pPr lvl="1"/>
            <a:endParaRPr lang="en-AU" dirty="0" smtClean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="" xmlns:p14="http://schemas.microsoft.com/office/powerpoint/2010/main" val="170290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Model – no PPT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Separate rural and urban model runs</a:t>
            </a:r>
          </a:p>
          <a:p>
            <a:r>
              <a:rPr lang="en-AU" dirty="0" smtClean="0"/>
              <a:t>Susceptible and infected proportions for each population</a:t>
            </a:r>
            <a:endParaRPr lang="en-AU" dirty="0"/>
          </a:p>
        </p:txBody>
      </p:sp>
      <p:pic>
        <p:nvPicPr>
          <p:cNvPr id="14" name="Picture 1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06245" y="3590756"/>
            <a:ext cx="5731510" cy="2986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1109</TotalTime>
  <Words>785</Words>
  <Application>Microsoft Office PowerPoint</Application>
  <PresentationFormat>On-screen Show (4:3)</PresentationFormat>
  <Paragraphs>126</Paragraphs>
  <Slides>21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  HIV and periodic presumptive treatment of STIs in Papua New Guinea  Christopher Rock John Murray and Richard Gray UNSW  </vt:lpstr>
      <vt:lpstr>Talk layout</vt:lpstr>
      <vt:lpstr>Intro</vt:lpstr>
      <vt:lpstr>Ulcerating STIs and HIV</vt:lpstr>
      <vt:lpstr>Periodic presumptive treatment</vt:lpstr>
      <vt:lpstr>PNG HIV Model</vt:lpstr>
      <vt:lpstr>Model approach</vt:lpstr>
      <vt:lpstr>Description of calibration stage</vt:lpstr>
      <vt:lpstr>Model – no PPT</vt:lpstr>
      <vt:lpstr>Prevalence equations (FSW given as example)</vt:lpstr>
      <vt:lpstr>Intervention description</vt:lpstr>
      <vt:lpstr>Prevalence equations with PPT (FSW)</vt:lpstr>
      <vt:lpstr>UBSTI results</vt:lpstr>
      <vt:lpstr>UBSTI results – breakdown by region</vt:lpstr>
      <vt:lpstr>HIV results</vt:lpstr>
      <vt:lpstr>Interventions into different populations</vt:lpstr>
      <vt:lpstr>UBSTI results, interventions into different populations</vt:lpstr>
      <vt:lpstr>Possible extensions to model</vt:lpstr>
      <vt:lpstr>Possible extensions to model</vt:lpstr>
      <vt:lpstr>Recommendations</vt:lpstr>
      <vt:lpstr>Acknowledgements </vt:lpstr>
    </vt:vector>
  </TitlesOfParts>
  <Company>AMSI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  Project title University Supervisor</dc:title>
  <dc:creator>jo wilson</dc:creator>
  <cp:lastModifiedBy>Crock</cp:lastModifiedBy>
  <cp:revision>94</cp:revision>
  <dcterms:created xsi:type="dcterms:W3CDTF">2012-11-28T05:35:13Z</dcterms:created>
  <dcterms:modified xsi:type="dcterms:W3CDTF">2015-02-06T08:04:02Z</dcterms:modified>
</cp:coreProperties>
</file>