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1" r:id="rId3"/>
    <p:sldId id="263" r:id="rId4"/>
    <p:sldId id="264" r:id="rId5"/>
    <p:sldId id="267" r:id="rId6"/>
    <p:sldId id="287" r:id="rId7"/>
    <p:sldId id="269" r:id="rId8"/>
    <p:sldId id="281" r:id="rId9"/>
    <p:sldId id="290" r:id="rId10"/>
    <p:sldId id="279" r:id="rId11"/>
    <p:sldId id="292" r:id="rId12"/>
    <p:sldId id="282" r:id="rId13"/>
    <p:sldId id="280" r:id="rId14"/>
    <p:sldId id="278" r:id="rId15"/>
    <p:sldId id="276" r:id="rId16"/>
    <p:sldId id="277" r:id="rId17"/>
  </p:sldIdLst>
  <p:sldSz cx="9144000" cy="6858000" type="screen4x3"/>
  <p:notesSz cx="6819900" cy="99187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RROCK" initials="AR" lastIdx="2" clrIdx="0">
    <p:extLst>
      <p:ext uri="{19B8F6BF-5375-455C-9EA6-DF929625EA0E}">
        <p15:presenceInfo xmlns="" xmlns:p15="http://schemas.microsoft.com/office/powerpoint/2012/main" userId="83463212d2c3e3b2" providerId="Windows Live"/>
      </p:ext>
    </p:extLst>
  </p:cmAuthor>
  <p:cmAuthor id="2" name="Crock" initials="C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B498C"/>
    <a:srgbClr val="3333B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75" d="100"/>
          <a:sy n="75" d="100"/>
        </p:scale>
        <p:origin x="-2664" y="-11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9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62388" y="0"/>
            <a:ext cx="29559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A4704-8DA1-4170-90C7-2D83FD4FF6F0}" type="datetimeFigureOut">
              <a:rPr lang="en-AU" smtClean="0"/>
              <a:pPr/>
              <a:t>16/02/2015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559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62388" y="9421813"/>
            <a:ext cx="29559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C80C0-B29B-4FA6-A1DE-DD77E2B5996B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63032" y="0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3931528-4AEC-48BB-8D77-7D4398274F20}" type="datetimeFigureOut">
              <a:rPr lang="en-US"/>
              <a:pPr>
                <a:defRPr/>
              </a:pPr>
              <a:t>2/16/2015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990" y="4711383"/>
            <a:ext cx="5455920" cy="44634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044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63032" y="9421044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4068DF5-795D-4014-9B42-975697A86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5988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97BBA1-4093-4BF7-98C2-FF9CC9DC4633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13671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068DF5-795D-4014-9B42-975697A86D1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47893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068DF5-795D-4014-9B42-975697A86D1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937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1391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00160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8920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4023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754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339288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721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0471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79080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668508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167474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61977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dirty="0" smtClean="0"/>
              <a:t>Click to edit Master text styles</a:t>
            </a:r>
          </a:p>
          <a:p>
            <a:pPr lvl="1"/>
            <a:r>
              <a:rPr lang="en-AU" altLang="en-US" dirty="0" smtClean="0"/>
              <a:t>Second level</a:t>
            </a:r>
          </a:p>
          <a:p>
            <a:pPr lvl="2"/>
            <a:r>
              <a:rPr lang="en-AU" altLang="en-US" dirty="0" smtClean="0"/>
              <a:t>Third level</a:t>
            </a:r>
          </a:p>
          <a:p>
            <a:pPr lvl="3"/>
            <a:r>
              <a:rPr lang="en-AU" altLang="en-US" dirty="0" smtClean="0"/>
              <a:t>Fourth level</a:t>
            </a:r>
          </a:p>
          <a:p>
            <a:pPr lvl="4"/>
            <a:r>
              <a:rPr lang="en-AU" altLang="en-US" dirty="0" smtClean="0"/>
              <a:t>Fifth level</a:t>
            </a:r>
            <a:endParaRPr lang="en-US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31FC2C-E1F8-4675-A029-E5BFB9CC8AAA}" type="datetimeFigureOut">
              <a:rPr lang="en-US"/>
              <a:pPr>
                <a:defRPr/>
              </a:pPr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9B9A7BC-68FE-4270-A9D0-7767E173B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flipV="1">
            <a:off x="0" y="6657973"/>
            <a:ext cx="9144000" cy="200026"/>
          </a:xfrm>
          <a:prstGeom prst="rect">
            <a:avLst/>
          </a:prstGeom>
          <a:solidFill>
            <a:srgbClr val="4B49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257175" y="1296988"/>
            <a:ext cx="8620125" cy="2652712"/>
          </a:xfrm>
        </p:spPr>
        <p:txBody>
          <a:bodyPr/>
          <a:lstStyle/>
          <a:p>
            <a:r>
              <a:rPr lang="en-US" altLang="en-US" sz="2800" dirty="0" smtClean="0"/>
              <a:t> </a:t>
            </a:r>
            <a:br>
              <a:rPr lang="en-US" altLang="en-US" sz="2800" dirty="0" smtClean="0"/>
            </a:br>
            <a:r>
              <a:rPr lang="en-US" altLang="en-US" sz="2800" b="1" dirty="0" smtClean="0">
                <a:solidFill>
                  <a:srgbClr val="3333B2"/>
                </a:solidFill>
              </a:rPr>
              <a:t>HIV and periodic presumptive treatment of sexually transmitted infections in Papua New Guinea</a:t>
            </a:r>
            <a:r>
              <a:rPr lang="en-US" altLang="en-US" sz="2800" b="1" dirty="0" smtClean="0"/>
              <a:t/>
            </a:r>
            <a:br>
              <a:rPr lang="en-US" altLang="en-US" sz="2800" b="1" dirty="0" smtClean="0"/>
            </a:br>
            <a:r>
              <a:rPr lang="en-US" altLang="en-US" sz="2800" b="1" dirty="0" smtClean="0"/>
              <a:t/>
            </a:r>
            <a:br>
              <a:rPr lang="en-US" altLang="en-US" sz="2800" b="1" dirty="0" smtClean="0"/>
            </a:br>
            <a:r>
              <a:rPr lang="en-US" altLang="en-US" sz="2800" dirty="0" smtClean="0"/>
              <a:t>Christopher Rock</a:t>
            </a:r>
            <a:r>
              <a:rPr lang="en-US" altLang="en-US" sz="2800" b="1" dirty="0" smtClean="0"/>
              <a:t/>
            </a:r>
            <a:br>
              <a:rPr lang="en-US" altLang="en-US" sz="2800" b="1" dirty="0" smtClean="0"/>
            </a:br>
            <a:r>
              <a:rPr lang="en-US" altLang="en-US" sz="2800" dirty="0" smtClean="0"/>
              <a:t>John Murray and Richard Gray</a:t>
            </a:r>
            <a:br>
              <a:rPr lang="en-US" altLang="en-US" sz="2800" dirty="0" smtClean="0"/>
            </a:br>
            <a:r>
              <a:rPr lang="en-US" altLang="en-US" sz="2800" dirty="0" smtClean="0"/>
              <a:t>UNSW  </a:t>
            </a:r>
          </a:p>
        </p:txBody>
      </p:sp>
      <p:pic>
        <p:nvPicPr>
          <p:cNvPr id="205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54438" y="4862192"/>
            <a:ext cx="1635122" cy="101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21476" y="5931932"/>
            <a:ext cx="4301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Vacation Research Scholarships are funded jointly by the Department of 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Education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and the Australian Mathematical Sciences Institute.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1391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flipV="1">
            <a:off x="0" y="6657973"/>
            <a:ext cx="9144000" cy="200026"/>
          </a:xfrm>
          <a:prstGeom prst="rect">
            <a:avLst/>
          </a:prstGeom>
          <a:solidFill>
            <a:srgbClr val="4B49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all UBSTI sc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97" y="1417638"/>
            <a:ext cx="7287165" cy="48550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STI results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ural UBSTI sc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15526"/>
            <a:ext cx="3886488" cy="2589366"/>
          </a:xfrm>
          <a:prstGeom prst="rect">
            <a:avLst/>
          </a:prstGeom>
        </p:spPr>
      </p:pic>
      <p:pic>
        <p:nvPicPr>
          <p:cNvPr id="5" name="Picture 4" descr="urban UBSTI sc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626" y="2615526"/>
            <a:ext cx="3886488" cy="2589366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502928"/>
            <a:ext cx="8229600" cy="4525963"/>
          </a:xfrm>
        </p:spPr>
        <p:txBody>
          <a:bodyPr/>
          <a:lstStyle/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STI results – breakdown by region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IV sc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00" y="1418400"/>
            <a:ext cx="7287167" cy="4855064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HIV results</a:t>
            </a:r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191723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Interventions into different populations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Target all males or all females with coverages of 20% or 30%, or target the whole population with coverages 10% or 15%</a:t>
            </a:r>
          </a:p>
          <a:p>
            <a:r>
              <a:rPr lang="en-AU" dirty="0" smtClean="0"/>
              <a:t>Achieve a similar effect with 25 times more people treated</a:t>
            </a:r>
          </a:p>
          <a:p>
            <a:r>
              <a:rPr lang="en-AU" dirty="0" smtClean="0"/>
              <a:t>Interventions targeting general population more sensitive to frequency than FSW</a:t>
            </a:r>
          </a:p>
          <a:p>
            <a:r>
              <a:rPr lang="en-AU" dirty="0" smtClean="0"/>
              <a:t>Combined intervention much less effective than either male or female intervention</a:t>
            </a:r>
          </a:p>
          <a:p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Limitations and areas for further work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Model dependent on accuracy of data values and assumptions</a:t>
            </a:r>
          </a:p>
          <a:p>
            <a:r>
              <a:rPr lang="en-AU" dirty="0" smtClean="0"/>
              <a:t>Did not include uncertainty</a:t>
            </a:r>
          </a:p>
          <a:p>
            <a:r>
              <a:rPr lang="en-AU" dirty="0" smtClean="0"/>
              <a:t>Assumed homogenous mixing</a:t>
            </a:r>
          </a:p>
          <a:p>
            <a:r>
              <a:rPr lang="en-AU" dirty="0" smtClean="0"/>
              <a:t>Bridging populations</a:t>
            </a:r>
          </a:p>
          <a:p>
            <a:r>
              <a:rPr lang="en-AU" dirty="0" smtClean="0"/>
              <a:t>Modelling the spread of antibiotic resistance</a:t>
            </a:r>
          </a:p>
          <a:p>
            <a:pPr>
              <a:buNone/>
            </a:pP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853942" y="5602240"/>
            <a:ext cx="72613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The HIV model used comes from Gray, Richard T.; </a:t>
            </a:r>
            <a:r>
              <a:rPr lang="en-AU" sz="1100" dirty="0" err="1" smtClean="0"/>
              <a:t>Vallely</a:t>
            </a:r>
            <a:r>
              <a:rPr lang="en-AU" sz="1100" dirty="0" smtClean="0"/>
              <a:t>, Andrew; Wilson, David P.; </a:t>
            </a:r>
            <a:r>
              <a:rPr lang="en-AU" sz="1100" dirty="0" err="1" smtClean="0"/>
              <a:t>Kaldor</a:t>
            </a:r>
            <a:r>
              <a:rPr lang="en-AU" sz="1100" dirty="0" smtClean="0"/>
              <a:t>, John; </a:t>
            </a:r>
            <a:r>
              <a:rPr lang="en-AU" sz="1100" dirty="0" err="1" smtClean="0"/>
              <a:t>MacLaren</a:t>
            </a:r>
            <a:r>
              <a:rPr lang="en-AU" sz="1100" dirty="0" smtClean="0"/>
              <a:t>, David; Kelly-</a:t>
            </a:r>
            <a:r>
              <a:rPr lang="en-AU" sz="1100" dirty="0" err="1" smtClean="0"/>
              <a:t>Hanku</a:t>
            </a:r>
            <a:r>
              <a:rPr lang="en-AU" sz="1100" dirty="0" smtClean="0"/>
              <a:t>, Angela; </a:t>
            </a:r>
            <a:r>
              <a:rPr lang="en-AU" sz="1100" dirty="0" err="1" smtClean="0"/>
              <a:t>Siba</a:t>
            </a:r>
            <a:r>
              <a:rPr lang="en-AU" sz="1100" dirty="0" smtClean="0"/>
              <a:t> ,Peter; Murray, John M. 2014. “Impact of Male Circumcision on the HIV Epidemic in Papua New Guinea: A Country with Extensive Foreskin Cutting Practices”, in  </a:t>
            </a:r>
            <a:r>
              <a:rPr lang="en-AU" sz="1100" i="1" dirty="0" err="1" smtClean="0"/>
              <a:t>PLoS</a:t>
            </a:r>
            <a:r>
              <a:rPr lang="en-AU" sz="1100" i="1" dirty="0" smtClean="0"/>
              <a:t> ONE</a:t>
            </a:r>
            <a:r>
              <a:rPr lang="en-AU" sz="1100" dirty="0" smtClean="0"/>
              <a:t>, Vol. 9, Issue 8. </a:t>
            </a:r>
          </a:p>
          <a:p>
            <a:pPr algn="r"/>
            <a:r>
              <a:rPr lang="en-AU" sz="1100" dirty="0" smtClean="0"/>
              <a:t>All modelling was performed using  commercial the software package MATLAB® 8.4 (The </a:t>
            </a:r>
            <a:r>
              <a:rPr lang="en-AU" sz="1100" dirty="0" err="1" smtClean="0"/>
              <a:t>MathWorks</a:t>
            </a:r>
            <a:r>
              <a:rPr lang="en-AU" sz="1100" dirty="0" smtClean="0"/>
              <a:t> Inc., 2014).</a:t>
            </a:r>
          </a:p>
          <a:p>
            <a:pPr algn="r"/>
            <a:endParaRPr lang="en-AU" sz="1100" dirty="0" smtClean="0"/>
          </a:p>
          <a:p>
            <a:pPr algn="r"/>
            <a:endParaRPr lang="en-AU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Recommendations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PPT could be effective in PNG in wiping out some STIs in urban settings</a:t>
            </a:r>
          </a:p>
          <a:p>
            <a:r>
              <a:rPr lang="en-AU" dirty="0" smtClean="0"/>
              <a:t>PPT has moderate impact on HIV levels</a:t>
            </a:r>
          </a:p>
          <a:p>
            <a:r>
              <a:rPr lang="en-AU" dirty="0" smtClean="0"/>
              <a:t>A complete model is merited for informing </a:t>
            </a:r>
            <a:r>
              <a:rPr lang="en-AU" smtClean="0"/>
              <a:t>a potential policy</a:t>
            </a:r>
            <a:endParaRPr lang="en-AU" dirty="0" smtClean="0"/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Acknowledgements	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 would like to thank the Kirby Institute and the UNSW School of Mathematics for their support for this project, </a:t>
            </a:r>
            <a:r>
              <a:rPr lang="en-US" dirty="0" smtClean="0"/>
              <a:t>the Department of Education for sponsoring this program,</a:t>
            </a:r>
            <a:r>
              <a:rPr lang="en-AU" dirty="0" smtClean="0"/>
              <a:t>and </a:t>
            </a:r>
            <a:r>
              <a:rPr lang="en-US" dirty="0" smtClean="0"/>
              <a:t>the Australian Mathematical Sciences Institute for sponsoring and </a:t>
            </a:r>
            <a:r>
              <a:rPr lang="en-US" dirty="0" err="1" smtClean="0"/>
              <a:t>organising</a:t>
            </a:r>
            <a:r>
              <a:rPr lang="en-US" dirty="0" smtClean="0"/>
              <a:t> the program. They did all the really hard work to prepare for this event - the </a:t>
            </a:r>
            <a:r>
              <a:rPr lang="en-US" dirty="0" err="1" smtClean="0"/>
              <a:t>maths</a:t>
            </a:r>
            <a:r>
              <a:rPr lang="en-US" dirty="0" smtClean="0"/>
              <a:t> is the fun part!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Project outline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dirty="0" smtClean="0"/>
              <a:t>Papua New Guinea (PNG)</a:t>
            </a:r>
          </a:p>
          <a:p>
            <a:pPr>
              <a:buNone/>
            </a:pPr>
            <a:r>
              <a:rPr lang="en-AU" dirty="0" smtClean="0"/>
              <a:t>HIV</a:t>
            </a:r>
            <a:endParaRPr lang="en-AU" dirty="0" smtClean="0"/>
          </a:p>
        </p:txBody>
      </p:sp>
      <p:pic>
        <p:nvPicPr>
          <p:cNvPr id="4" name="Picture 2" descr="http://wikitravel.org/upload/shared/7/70/PNG_Regions_map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9CCEC9"/>
              </a:clrFrom>
              <a:clrTo>
                <a:srgbClr val="9CCEC9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03134" y="3577960"/>
            <a:ext cx="4774856" cy="296299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53944" y="5602240"/>
            <a:ext cx="154919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Image credit: </a:t>
            </a:r>
            <a:r>
              <a:rPr lang="en-AU" sz="1100" dirty="0" err="1" smtClean="0"/>
              <a:t>Burmesedays</a:t>
            </a:r>
            <a:r>
              <a:rPr lang="en-AU" sz="1100" dirty="0" smtClean="0"/>
              <a:t>, 2010. </a:t>
            </a:r>
            <a:r>
              <a:rPr lang="en-AU" sz="1100" i="1" dirty="0" smtClean="0"/>
              <a:t>PNG Regions Map.</a:t>
            </a:r>
            <a:r>
              <a:rPr lang="en-AU" sz="1100" dirty="0" smtClean="0"/>
              <a:t> </a:t>
            </a:r>
          </a:p>
          <a:p>
            <a:pPr algn="r"/>
            <a:r>
              <a:rPr lang="en-AU" sz="1100" dirty="0" smtClean="0"/>
              <a:t>wikitravel.org/en/ </a:t>
            </a:r>
            <a:r>
              <a:rPr lang="en-AU" sz="1100" dirty="0" err="1" smtClean="0"/>
              <a:t>Papua_New_Guinea</a:t>
            </a:r>
            <a:endParaRPr lang="en-AU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Sexually transmitted infections (STIs) </a:t>
            </a:r>
            <a:r>
              <a:rPr lang="en-AU" dirty="0" smtClean="0"/>
              <a:t>and HIV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STIs and HIV</a:t>
            </a:r>
          </a:p>
          <a:p>
            <a:r>
              <a:rPr lang="en-AU" dirty="0" smtClean="0"/>
              <a:t>Levels of STIs</a:t>
            </a:r>
          </a:p>
          <a:p>
            <a:pPr lvl="1"/>
            <a:r>
              <a:rPr lang="en-AU" dirty="0" smtClean="0"/>
              <a:t>Syphilis: males </a:t>
            </a:r>
            <a:r>
              <a:rPr lang="en-AU" dirty="0" smtClean="0"/>
              <a:t>1 in 20, females 1 in 12, </a:t>
            </a:r>
            <a:r>
              <a:rPr lang="en-AU" dirty="0" smtClean="0"/>
              <a:t>female sex workers (FSW</a:t>
            </a:r>
            <a:r>
              <a:rPr lang="en-AU" dirty="0" smtClean="0"/>
              <a:t>) 1 in 3</a:t>
            </a:r>
          </a:p>
          <a:p>
            <a:r>
              <a:rPr lang="en-AU" dirty="0" smtClean="0"/>
              <a:t>Asymptomatic STIs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853943" y="5602240"/>
            <a:ext cx="68994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Source: </a:t>
            </a:r>
            <a:r>
              <a:rPr lang="en-AU" sz="1100" dirty="0" err="1" smtClean="0"/>
              <a:t>Vallely</a:t>
            </a:r>
            <a:r>
              <a:rPr lang="en-AU" sz="1100" dirty="0" smtClean="0"/>
              <a:t>, Andrew; Page, Andrew; Dias, Shannon; </a:t>
            </a:r>
            <a:r>
              <a:rPr lang="en-AU" sz="1100" dirty="0" err="1" smtClean="0"/>
              <a:t>Siba</a:t>
            </a:r>
            <a:r>
              <a:rPr lang="en-AU" sz="1100" dirty="0" smtClean="0"/>
              <a:t>, Peter; </a:t>
            </a:r>
            <a:r>
              <a:rPr lang="en-AU" sz="1100" dirty="0" err="1" smtClean="0"/>
              <a:t>Lupiwa</a:t>
            </a:r>
            <a:r>
              <a:rPr lang="en-AU" sz="1100" dirty="0" smtClean="0"/>
              <a:t>, Tony; Law, Greg; </a:t>
            </a:r>
            <a:r>
              <a:rPr lang="en-AU" sz="1100" dirty="0" err="1" smtClean="0"/>
              <a:t>Millan</a:t>
            </a:r>
            <a:r>
              <a:rPr lang="en-AU" sz="1100" dirty="0" smtClean="0"/>
              <a:t>, John; Wilson, David P.; Murray, John M.; </a:t>
            </a:r>
            <a:r>
              <a:rPr lang="en-AU" sz="1100" dirty="0" err="1" smtClean="0"/>
              <a:t>Toole</a:t>
            </a:r>
            <a:r>
              <a:rPr lang="en-AU" sz="1100" dirty="0" smtClean="0"/>
              <a:t>, Michael; </a:t>
            </a:r>
            <a:r>
              <a:rPr lang="en-AU" sz="1100" dirty="0" err="1" smtClean="0"/>
              <a:t>Kaldor</a:t>
            </a:r>
            <a:r>
              <a:rPr lang="en-AU" sz="1100" dirty="0" smtClean="0"/>
              <a:t>, John M. 2010. “The Prevalence of Sexually Transmitted Infections in Papua New Guinea: A Systematic Review and Meta-Analysis”, in  </a:t>
            </a:r>
            <a:r>
              <a:rPr lang="en-AU" sz="1100" i="1" dirty="0" err="1" smtClean="0"/>
              <a:t>PLoS</a:t>
            </a:r>
            <a:r>
              <a:rPr lang="en-AU" sz="1100" i="1" dirty="0" smtClean="0"/>
              <a:t> ONE</a:t>
            </a:r>
            <a:r>
              <a:rPr lang="en-AU" sz="1100" dirty="0" smtClean="0"/>
              <a:t>, Vol. 5 Issue 12</a:t>
            </a:r>
          </a:p>
          <a:p>
            <a:pPr algn="r"/>
            <a:endParaRPr lang="en-AU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Periodic presumptive treatment (PPT)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Why PPT</a:t>
            </a:r>
          </a:p>
          <a:p>
            <a:r>
              <a:rPr lang="en-AU" dirty="0" smtClean="0"/>
              <a:t>What is PPT</a:t>
            </a:r>
          </a:p>
          <a:p>
            <a:r>
              <a:rPr lang="en-AU" dirty="0" smtClean="0"/>
              <a:t>Past experiences</a:t>
            </a:r>
          </a:p>
          <a:p>
            <a:endParaRPr lang="en-AU" dirty="0" smtClean="0"/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195"/>
            <a:ext cx="8229600" cy="1143000"/>
          </a:xfrm>
        </p:spPr>
        <p:txBody>
          <a:bodyPr/>
          <a:lstStyle/>
          <a:p>
            <a:r>
              <a:rPr lang="en-AU" dirty="0" smtClean="0"/>
              <a:t>Model approach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Build a model for STIs</a:t>
            </a:r>
          </a:p>
          <a:p>
            <a:r>
              <a:rPr lang="en-AU" dirty="0" smtClean="0"/>
              <a:t>Feed into existing model for HIV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Description of calibration stage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Two model runs (urban, rural)</a:t>
            </a:r>
          </a:p>
          <a:p>
            <a:r>
              <a:rPr lang="en-AU" dirty="0" smtClean="0"/>
              <a:t>Sub-populations (general females, FSW, general males, MSMW)</a:t>
            </a:r>
            <a:endParaRPr lang="en-AU" dirty="0"/>
          </a:p>
          <a:p>
            <a:r>
              <a:rPr lang="en-AU" dirty="0" smtClean="0"/>
              <a:t>Proportions susceptible and infected</a:t>
            </a:r>
          </a:p>
          <a:p>
            <a:r>
              <a:rPr lang="en-AU" dirty="0" smtClean="0"/>
              <a:t>Calibrated to equilibrium</a:t>
            </a:r>
          </a:p>
          <a:p>
            <a:pPr lvl="1"/>
            <a:endParaRPr lang="en-AU" dirty="0" smtClean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170290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406396" y="1648220"/>
            <a:ext cx="15956793" cy="178731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406396" y="1648220"/>
            <a:ext cx="15956793" cy="178731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31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588455" y="1648238"/>
            <a:ext cx="10320910" cy="178729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31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3406396" y="1648220"/>
            <a:ext cx="15956793" cy="178731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AU" dirty="0" smtClean="0">
              <a:ea typeface="Times New Roman"/>
              <a:cs typeface="Times New Roman"/>
            </a:endParaRPr>
          </a:p>
          <a:p>
            <a:endParaRPr lang="en-AU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AU" sz="3200" dirty="0" smtClean="0">
              <a:latin typeface="+mn-lt"/>
              <a:cs typeface="+mn-cs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A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AU" sz="3200" dirty="0" smtClean="0">
              <a:latin typeface="+mn-lt"/>
              <a:cs typeface="+mn-cs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AU" sz="3200" dirty="0" smtClean="0">
                <a:latin typeface="+mn-lt"/>
                <a:cs typeface="+mn-cs"/>
              </a:rPr>
              <a:t> 	</a:t>
            </a: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Infection rate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AU" sz="3200" dirty="0" smtClean="0">
                <a:latin typeface="+mn-lt"/>
                <a:cs typeface="+mn-cs"/>
              </a:rPr>
              <a:t>		Treatment and loss rate</a:t>
            </a:r>
            <a:endParaRPr kumimoji="0" lang="en-A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AU" sz="3200" dirty="0" smtClean="0">
                <a:latin typeface="+mn-lt"/>
                <a:cs typeface="+mn-cs"/>
              </a:rPr>
              <a:t> 	</a:t>
            </a: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Maximum infection rate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AU" sz="3200" dirty="0" smtClean="0">
                <a:latin typeface="+mn-lt"/>
                <a:cs typeface="+mn-cs"/>
              </a:rPr>
              <a:t>	 </a:t>
            </a:r>
            <a:br>
              <a:rPr lang="en-AU" sz="3200" dirty="0" smtClean="0">
                <a:latin typeface="+mn-lt"/>
                <a:cs typeface="+mn-cs"/>
              </a:rPr>
            </a:b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I</a:t>
            </a:r>
            <a:r>
              <a:rPr kumimoji="0" lang="en-A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nfection level among males</a:t>
            </a:r>
            <a:endParaRPr kumimoji="0" lang="en-A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rcRect l="46180" r="46179" b="30303"/>
          <a:stretch>
            <a:fillRect/>
          </a:stretch>
        </p:blipFill>
        <p:spPr bwMode="auto">
          <a:xfrm>
            <a:off x="215289" y="4296444"/>
            <a:ext cx="788621" cy="397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rcRect l="48504" t="3031" r="48174" b="12120"/>
          <a:stretch>
            <a:fillRect/>
          </a:stretch>
        </p:blipFill>
        <p:spPr bwMode="auto">
          <a:xfrm>
            <a:off x="426971" y="4859954"/>
            <a:ext cx="342860" cy="48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6224338" y="5485949"/>
            <a:ext cx="15956793" cy="570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2638820"/>
            <a:ext cx="9144000" cy="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4419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en-A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Prevalence equations</a:t>
            </a:r>
            <a:endParaRPr lang="en-AU" dirty="0"/>
          </a:p>
        </p:txBody>
      </p:sp>
      <p:sp>
        <p:nvSpPr>
          <p:cNvPr id="19" name="TextBox 18"/>
          <p:cNvSpPr txBox="1"/>
          <p:nvPr/>
        </p:nvSpPr>
        <p:spPr>
          <a:xfrm>
            <a:off x="3238500" y="1130300"/>
            <a:ext cx="2209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/>
              <a:t>FSW</a:t>
            </a:r>
            <a:endParaRPr lang="en-A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238500" y="1135755"/>
            <a:ext cx="2209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/>
              <a:t>General females</a:t>
            </a:r>
            <a:endParaRPr lang="en-AU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3238500" y="1141210"/>
            <a:ext cx="2209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/>
              <a:t>General males</a:t>
            </a:r>
            <a:endParaRPr lang="en-A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238500" y="1146665"/>
            <a:ext cx="2209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/>
              <a:t>MSMW</a:t>
            </a:r>
            <a:endParaRPr lang="en-A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457200" y="164823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Susceptible proportion: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457200" y="221868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Infected proportion:</a:t>
            </a:r>
            <a:endParaRPr lang="en-AU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" y="278913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Infection rate:</a:t>
            </a:r>
            <a:endParaRPr lang="en-AU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rcRect l="47772" r="47772" b="19913"/>
          <a:stretch>
            <a:fillRect/>
          </a:stretch>
        </p:blipFill>
        <p:spPr bwMode="auto">
          <a:xfrm>
            <a:off x="292876" y="3683599"/>
            <a:ext cx="711034" cy="456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 animBg="1"/>
      <p:bldP spid="21" grpId="0" build="allAtOnce" animBg="1"/>
      <p:bldP spid="22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Intervention description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1620"/>
            <a:ext cx="8229600" cy="4525963"/>
          </a:xfrm>
        </p:spPr>
        <p:txBody>
          <a:bodyPr/>
          <a:lstStyle/>
          <a:p>
            <a:r>
              <a:rPr lang="en-AU" dirty="0" smtClean="0"/>
              <a:t>Structure of intervention scenarios</a:t>
            </a:r>
          </a:p>
          <a:p>
            <a:pPr lvl="1"/>
            <a:r>
              <a:rPr lang="en-AU" dirty="0" smtClean="0"/>
              <a:t>Frequency (6 visits/year, 12 visits/year)</a:t>
            </a:r>
          </a:p>
          <a:p>
            <a:pPr lvl="1"/>
            <a:r>
              <a:rPr lang="en-AU" dirty="0" smtClean="0"/>
              <a:t>Coverage (50% FSWs, 75% FSWs)</a:t>
            </a:r>
          </a:p>
          <a:p>
            <a:r>
              <a:rPr lang="en-AU" dirty="0" smtClean="0"/>
              <a:t>Will-receive-treatment and will-never-receive-treatment</a:t>
            </a:r>
          </a:p>
          <a:p>
            <a:r>
              <a:rPr lang="en-AU" dirty="0" smtClean="0"/>
              <a:t>Proportion protected by PPT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233895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Prevalence equations with PPT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 smtClean="0"/>
          </a:p>
          <a:p>
            <a:endParaRPr lang="en-AU" dirty="0" smtClean="0"/>
          </a:p>
          <a:p>
            <a:pPr>
              <a:buNone/>
            </a:pPr>
            <a:r>
              <a:rPr lang="en-AU" dirty="0" smtClean="0"/>
              <a:t>	 	</a:t>
            </a:r>
          </a:p>
          <a:p>
            <a:pPr>
              <a:buNone/>
            </a:pPr>
            <a:r>
              <a:rPr lang="en-AU" dirty="0" smtClean="0"/>
              <a:t>		PPT rate</a:t>
            </a:r>
          </a:p>
          <a:p>
            <a:pPr>
              <a:buNone/>
            </a:pPr>
            <a:r>
              <a:rPr lang="en-AU" dirty="0" smtClean="0"/>
              <a:t>		Recovery rate </a:t>
            </a:r>
          </a:p>
          <a:p>
            <a:pPr>
              <a:buNone/>
            </a:pPr>
            <a:endParaRPr lang="en-AU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en-AU" dirty="0" smtClean="0"/>
              <a:t>	 	Infection rate used in calculating      and </a:t>
            </a:r>
            <a:endParaRPr lang="en-A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rcRect l="49171" r="48945" b="42500"/>
          <a:stretch>
            <a:fillRect/>
          </a:stretch>
        </p:blipFill>
        <p:spPr bwMode="auto">
          <a:xfrm>
            <a:off x="331939" y="3489062"/>
            <a:ext cx="300625" cy="327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rcRect l="47619" t="-30145" r="46982" b="29585"/>
          <a:stretch>
            <a:fillRect/>
          </a:stretch>
        </p:blipFill>
        <p:spPr bwMode="auto">
          <a:xfrm>
            <a:off x="225021" y="3913594"/>
            <a:ext cx="557226" cy="573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rcRect l="48992" r="49213"/>
          <a:stretch>
            <a:fillRect/>
          </a:stretch>
        </p:blipFill>
        <p:spPr bwMode="auto">
          <a:xfrm>
            <a:off x="304090" y="5261349"/>
            <a:ext cx="286425" cy="570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rcRect l="48812" r="48855" b="30000"/>
          <a:stretch>
            <a:fillRect/>
          </a:stretch>
        </p:blipFill>
        <p:spPr bwMode="auto">
          <a:xfrm>
            <a:off x="6429752" y="5261348"/>
            <a:ext cx="372272" cy="399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rcRect r="98062" b="37489"/>
          <a:stretch>
            <a:fillRect/>
          </a:stretch>
        </p:blipFill>
        <p:spPr bwMode="auto">
          <a:xfrm>
            <a:off x="7640030" y="5261349"/>
            <a:ext cx="309242" cy="35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-3406396" y="1417638"/>
            <a:ext cx="15956793" cy="1916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-3406396" y="4583894"/>
            <a:ext cx="15956793" cy="58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55937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561</Words>
  <Application>Microsoft Office PowerPoint</Application>
  <PresentationFormat>On-screen Show (4:3)</PresentationFormat>
  <Paragraphs>80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  HIV and periodic presumptive treatment of sexually transmitted infections in Papua New Guinea  Christopher Rock John Murray and Richard Gray UNSW  </vt:lpstr>
      <vt:lpstr>Project outline</vt:lpstr>
      <vt:lpstr>Sexually transmitted infections (STIs) and HIV</vt:lpstr>
      <vt:lpstr>Periodic presumptive treatment (PPT)</vt:lpstr>
      <vt:lpstr>Model approach</vt:lpstr>
      <vt:lpstr>Description of calibration stage</vt:lpstr>
      <vt:lpstr>Prevalence equations</vt:lpstr>
      <vt:lpstr>Intervention description</vt:lpstr>
      <vt:lpstr>Prevalence equations with PPT</vt:lpstr>
      <vt:lpstr>STI results</vt:lpstr>
      <vt:lpstr>STI results – breakdown by region</vt:lpstr>
      <vt:lpstr>HIV results</vt:lpstr>
      <vt:lpstr>Interventions into different populations</vt:lpstr>
      <vt:lpstr>Limitations and areas for further work</vt:lpstr>
      <vt:lpstr>Recommendations</vt:lpstr>
      <vt:lpstr>Acknowledgements </vt:lpstr>
    </vt:vector>
  </TitlesOfParts>
  <Company>AMSI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  Project title University Supervisor</dc:title>
  <dc:creator>jo wilson</dc:creator>
  <cp:lastModifiedBy>Crock</cp:lastModifiedBy>
  <cp:revision>134</cp:revision>
  <dcterms:created xsi:type="dcterms:W3CDTF">2012-11-28T05:35:13Z</dcterms:created>
  <dcterms:modified xsi:type="dcterms:W3CDTF">2015-02-16T00:32:07Z</dcterms:modified>
</cp:coreProperties>
</file>