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tiff" ContentType="image/tiff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0" r:id="rId3"/>
    <p:sldId id="261" r:id="rId4"/>
    <p:sldId id="263" r:id="rId5"/>
    <p:sldId id="264" r:id="rId6"/>
    <p:sldId id="266" r:id="rId7"/>
    <p:sldId id="267" r:id="rId8"/>
    <p:sldId id="287" r:id="rId9"/>
    <p:sldId id="270" r:id="rId10"/>
    <p:sldId id="269" r:id="rId11"/>
    <p:sldId id="274" r:id="rId12"/>
    <p:sldId id="281" r:id="rId13"/>
    <p:sldId id="289" r:id="rId14"/>
    <p:sldId id="290" r:id="rId15"/>
    <p:sldId id="279" r:id="rId16"/>
    <p:sldId id="292" r:id="rId17"/>
    <p:sldId id="282" r:id="rId18"/>
    <p:sldId id="280" r:id="rId19"/>
    <p:sldId id="288" r:id="rId20"/>
    <p:sldId id="278" r:id="rId21"/>
    <p:sldId id="285" r:id="rId22"/>
    <p:sldId id="276" r:id="rId23"/>
    <p:sldId id="277" r:id="rId24"/>
  </p:sldIdLst>
  <p:sldSz cx="9144000" cy="6858000" type="screen4x3"/>
  <p:notesSz cx="6819900" cy="99187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RROCK" initials="AR" lastIdx="2" clrIdx="0">
    <p:extLst>
      <p:ext uri="{19B8F6BF-5375-455C-9EA6-DF929625EA0E}">
        <p15:presenceInfo xmlns:p15="http://schemas.microsoft.com/office/powerpoint/2012/main" xmlns="" userId="83463212d2c3e3b2" providerId="Windows Live"/>
      </p:ext>
    </p:extLst>
  </p:cmAuthor>
  <p:cmAuthor id="2" name="Crock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B49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2:43:59.363" idx="1">
    <p:pos x="4994" y="1342"/>
    <p:text>Will add graphs from T drive</p:text>
    <p:extLst>
      <p:ext uri="{C676402C-5697-4E1C-873F-D02D1690AC5C}">
        <p15:threadingInfo xmlns:p15="http://schemas.microsoft.com/office/powerpoint/2012/main" xmlns="" timeZoneBias="-6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2388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A4704-8DA1-4170-90C7-2D83FD4FF6F0}" type="datetimeFigureOut">
              <a:rPr lang="en-AU" smtClean="0"/>
              <a:t>6/02/2015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2388" y="9421813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C80C0-B29B-4FA6-A1DE-DD77E2B5996B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3931528-4AEC-48BB-8D77-7D4398274F20}" type="datetimeFigureOut">
              <a:rPr lang="en-US"/>
              <a:pPr>
                <a:defRPr/>
              </a:pPr>
              <a:t>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990" y="4711383"/>
            <a:ext cx="5455920" cy="44634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4068DF5-795D-4014-9B42-975697A86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988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97BBA1-4093-4BF7-98C2-FF9CC9DC463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1367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Could ask Richard for list of key donors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7893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Periodic – if you treat</a:t>
            </a:r>
            <a:r>
              <a:rPr lang="en-AU" baseline="0" dirty="0" smtClean="0"/>
              <a:t> people once, STI levels go back up again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93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11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016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892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023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75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39288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721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471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9080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68508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6747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197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text styles</a:t>
            </a:r>
          </a:p>
          <a:p>
            <a:pPr lvl="1"/>
            <a:r>
              <a:rPr lang="en-AU" altLang="en-US" dirty="0" smtClean="0"/>
              <a:t>Second level</a:t>
            </a:r>
          </a:p>
          <a:p>
            <a:pPr lvl="2"/>
            <a:r>
              <a:rPr lang="en-AU" altLang="en-US" dirty="0" smtClean="0"/>
              <a:t>Third level</a:t>
            </a:r>
          </a:p>
          <a:p>
            <a:pPr lvl="3"/>
            <a:r>
              <a:rPr lang="en-AU" altLang="en-US" dirty="0" smtClean="0"/>
              <a:t>Fourth level</a:t>
            </a:r>
          </a:p>
          <a:p>
            <a:pPr lvl="4"/>
            <a:r>
              <a:rPr lang="en-AU" altLang="en-US" dirty="0" smtClean="0"/>
              <a:t>Fifth level</a:t>
            </a:r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31FC2C-E1F8-4675-A029-E5BFB9CC8AAA}" type="datetimeFigureOut">
              <a:rPr lang="en-US"/>
              <a:pPr>
                <a:defRPr/>
              </a:pPr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B9A7BC-68FE-4270-A9D0-7767E173B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657973"/>
            <a:ext cx="9144000" cy="200026"/>
          </a:xfrm>
          <a:prstGeom prst="rect">
            <a:avLst/>
          </a:prstGeom>
          <a:solidFill>
            <a:srgbClr val="4B49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57175" y="1296988"/>
            <a:ext cx="8620125" cy="2652712"/>
          </a:xfrm>
        </p:spPr>
        <p:txBody>
          <a:bodyPr/>
          <a:lstStyle/>
          <a:p>
            <a:r>
              <a:rPr lang="en-US" altLang="en-US" sz="2800" dirty="0" smtClean="0"/>
              <a:t> </a:t>
            </a:r>
            <a:br>
              <a:rPr lang="en-US" altLang="en-US" sz="2800" dirty="0" smtClean="0"/>
            </a:br>
            <a:r>
              <a:rPr lang="en-US" altLang="en-US" sz="2800" b="1" dirty="0" smtClean="0"/>
              <a:t>HIV and periodic presumptive treatment of STIs in Papua New Guinea</a:t>
            </a:r>
            <a:br>
              <a:rPr lang="en-US" altLang="en-US" sz="2800" b="1" dirty="0" smtClean="0"/>
            </a:br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dirty="0" smtClean="0"/>
              <a:t>Christopher Rock</a:t>
            </a:r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dirty="0" smtClean="0"/>
              <a:t>John Murray and Richard Gray</a:t>
            </a:r>
            <a:br>
              <a:rPr lang="en-US" altLang="en-US" sz="2800" dirty="0" smtClean="0"/>
            </a:br>
            <a:r>
              <a:rPr lang="en-US" altLang="en-US" sz="2800" dirty="0" smtClean="0"/>
              <a:t>UNSW  </a:t>
            </a:r>
          </a:p>
        </p:txBody>
      </p:sp>
      <p:pic>
        <p:nvPicPr>
          <p:cNvPr id="205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754438" y="4862192"/>
            <a:ext cx="1635122" cy="101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21476" y="5931932"/>
            <a:ext cx="430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Vacation Research Scholarships are funded jointly by the Department of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Education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and the Australian Mathematical Sciences Institute.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11391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V="1">
            <a:off x="0" y="6657973"/>
            <a:ext cx="9144000" cy="200026"/>
          </a:xfrm>
          <a:prstGeom prst="rect">
            <a:avLst/>
          </a:prstGeom>
          <a:solidFill>
            <a:srgbClr val="4B49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Prevalence equations (FSW given as example)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AU" dirty="0" smtClean="0">
              <a:ea typeface="Times New Roman"/>
              <a:cs typeface="Times New Roman"/>
            </a:endParaRPr>
          </a:p>
          <a:p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AU" sz="3200" dirty="0" smtClean="0">
              <a:latin typeface="+mn-lt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A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AU" sz="3200" dirty="0" smtClean="0">
              <a:latin typeface="+mn-lt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AU" sz="3200" dirty="0" smtClean="0">
                <a:latin typeface="+mn-lt"/>
                <a:cs typeface="+mn-cs"/>
              </a:rPr>
              <a:t> 	</a:t>
            </a:r>
            <a:r>
              <a:rPr lang="en-AU" sz="3200" dirty="0" smtClean="0">
                <a:latin typeface="+mn-lt"/>
                <a:cs typeface="+mn-cs"/>
              </a:rPr>
              <a:t>	</a:t>
            </a:r>
            <a:r>
              <a:rPr lang="en-AU" sz="3200" dirty="0" smtClean="0">
                <a:latin typeface="+mn-lt"/>
                <a:cs typeface="+mn-cs"/>
              </a:rPr>
              <a:t>Treatment </a:t>
            </a:r>
            <a:r>
              <a:rPr lang="en-AU" sz="3200" dirty="0" smtClean="0">
                <a:latin typeface="+mn-lt"/>
                <a:cs typeface="+mn-cs"/>
              </a:rPr>
              <a:t>and loss rate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Infection </a:t>
            </a: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AU" sz="3200" dirty="0" smtClean="0">
                <a:latin typeface="+mn-lt"/>
                <a:cs typeface="+mn-cs"/>
              </a:rPr>
              <a:t> 	</a:t>
            </a: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Maximum infection </a:t>
            </a: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AU" sz="3200" dirty="0" smtClean="0">
                <a:latin typeface="+mn-lt"/>
                <a:cs typeface="+mn-cs"/>
              </a:rPr>
              <a:t>	</a:t>
            </a:r>
            <a:r>
              <a:rPr lang="en-AU" sz="3200" dirty="0" smtClean="0">
                <a:latin typeface="+mn-lt"/>
                <a:cs typeface="+mn-cs"/>
              </a:rPr>
              <a:t> </a:t>
            </a:r>
            <a:br>
              <a:rPr lang="en-AU" sz="3200" dirty="0" smtClean="0">
                <a:latin typeface="+mn-lt"/>
                <a:cs typeface="+mn-cs"/>
              </a:rPr>
            </a:b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I</a:t>
            </a:r>
            <a:r>
              <a:rPr kumimoji="0" lang="en-A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nfection </a:t>
            </a:r>
            <a:r>
              <a:rPr kumimoji="0" lang="en-A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among males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441" y="1752600"/>
            <a:ext cx="8600759" cy="14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 l="46180" r="46179" b="30303"/>
          <a:stretch>
            <a:fillRect/>
          </a:stretch>
        </p:blipFill>
        <p:spPr bwMode="auto">
          <a:xfrm>
            <a:off x="238441" y="3650625"/>
            <a:ext cx="657185" cy="33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4"/>
          <a:srcRect l="46844" t="-9091" r="47342" b="24242"/>
          <a:stretch>
            <a:fillRect/>
          </a:stretch>
        </p:blipFill>
        <p:spPr bwMode="auto">
          <a:xfrm>
            <a:off x="283783" y="4210050"/>
            <a:ext cx="500048" cy="40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5"/>
          <a:srcRect l="48504" t="3031" r="48174" b="12120"/>
          <a:stretch>
            <a:fillRect/>
          </a:stretch>
        </p:blipFill>
        <p:spPr bwMode="auto">
          <a:xfrm>
            <a:off x="426972" y="4859954"/>
            <a:ext cx="285717" cy="40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6"/>
          <a:srcRect l="36877" t="-6061" r="37541" b="21212"/>
          <a:stretch>
            <a:fillRect/>
          </a:stretch>
        </p:blipFill>
        <p:spPr bwMode="auto">
          <a:xfrm>
            <a:off x="426972" y="5381389"/>
            <a:ext cx="2200247" cy="40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Infection rates in other populations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pPr lvl="0">
              <a:buNone/>
              <a:defRPr/>
            </a:pPr>
            <a:r>
              <a:rPr lang="en-AU" dirty="0" smtClean="0"/>
              <a:t>			Proportion </a:t>
            </a:r>
            <a:r>
              <a:rPr lang="en-AU" dirty="0" smtClean="0"/>
              <a:t>of males who aren’t </a:t>
            </a:r>
            <a:r>
              <a:rPr lang="en-AU" dirty="0" smtClean="0"/>
              <a:t>MSMW</a:t>
            </a:r>
            <a:endParaRPr lang="en-AU" dirty="0" smtClean="0"/>
          </a:p>
          <a:p>
            <a:pPr lvl="0" indent="0">
              <a:buNone/>
              <a:defRPr/>
            </a:pPr>
            <a:r>
              <a:rPr lang="en-AU" dirty="0" smtClean="0"/>
              <a:t>	</a:t>
            </a:r>
            <a:r>
              <a:rPr lang="en-AU" dirty="0" smtClean="0"/>
              <a:t> 	Proportion of sex acts performed by 				general females </a:t>
            </a:r>
            <a:endParaRPr lang="en-AU" dirty="0" smtClean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634" y="1820452"/>
            <a:ext cx="7832050" cy="139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392059"/>
            <a:ext cx="8500490" cy="53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47857" r="48095" b="30367"/>
          <a:stretch>
            <a:fillRect/>
          </a:stretch>
        </p:blipFill>
        <p:spPr bwMode="auto">
          <a:xfrm>
            <a:off x="457200" y="3485248"/>
            <a:ext cx="348159" cy="330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5"/>
          <a:srcRect l="48279" r="48391" b="24971"/>
          <a:stretch>
            <a:fillRect/>
          </a:stretch>
        </p:blipFill>
        <p:spPr bwMode="auto">
          <a:xfrm>
            <a:off x="494985" y="4059680"/>
            <a:ext cx="286406" cy="356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Intervention description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20"/>
            <a:ext cx="8229600" cy="4525963"/>
          </a:xfrm>
        </p:spPr>
        <p:txBody>
          <a:bodyPr/>
          <a:lstStyle/>
          <a:p>
            <a:r>
              <a:rPr lang="en-AU" dirty="0" smtClean="0"/>
              <a:t>PNG population has relatively high willingness to participate in health programs – </a:t>
            </a:r>
            <a:r>
              <a:rPr lang="en-AU" dirty="0" err="1" smtClean="0"/>
              <a:t>Vallely</a:t>
            </a:r>
            <a:r>
              <a:rPr lang="en-AU" dirty="0" smtClean="0"/>
              <a:t>, 2014 -&gt; can assume relatively high coverage and retention rates</a:t>
            </a:r>
          </a:p>
          <a:p>
            <a:r>
              <a:rPr lang="en-AU" dirty="0" smtClean="0"/>
              <a:t>4 interventions targeting FSW – two coverage scenarios and two treatment scenarios</a:t>
            </a:r>
          </a:p>
          <a:p>
            <a:r>
              <a:rPr lang="en-AU" dirty="0" smtClean="0"/>
              <a:t>Interventions targeting all females, all males, whole population with half coverage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3389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Intervention description</a:t>
            </a:r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2812098"/>
            <a:ext cx="8229600" cy="324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Infected overall is used in calculating infection rate for males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112" y="1417638"/>
            <a:ext cx="8863330" cy="164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4969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Prevalence equations with PPT (FSW)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 smtClean="0"/>
          </a:p>
          <a:p>
            <a:pPr>
              <a:buNone/>
            </a:pPr>
            <a:r>
              <a:rPr lang="en-AU" dirty="0" smtClean="0"/>
              <a:t>	 	PPT </a:t>
            </a:r>
            <a:r>
              <a:rPr lang="en-AU" dirty="0" smtClean="0"/>
              <a:t>rate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Identical for infected and susceptible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Calculated as fraction of whole population, but only applied to susceptible or infected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Constant (</a:t>
            </a:r>
            <a:r>
              <a:rPr lang="en-AU" dirty="0" err="1" smtClean="0">
                <a:solidFill>
                  <a:schemeClr val="bg1">
                    <a:lumMod val="65000"/>
                  </a:schemeClr>
                </a:solidFill>
              </a:rPr>
              <a:t>memoryless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) rate</a:t>
            </a:r>
          </a:p>
          <a:p>
            <a:pPr>
              <a:buNone/>
            </a:pPr>
            <a:r>
              <a:rPr lang="en-AU" dirty="0" smtClean="0"/>
              <a:t>		Recovery rate 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1/theta is expected 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duration of 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protection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rcRect l="37494" r="38287" b="7678"/>
          <a:stretch>
            <a:fillRect/>
          </a:stretch>
        </p:blipFill>
        <p:spPr bwMode="auto">
          <a:xfrm>
            <a:off x="2863784" y="1600200"/>
            <a:ext cx="3220479" cy="143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 l="49171" r="48945" b="42500"/>
          <a:stretch>
            <a:fillRect/>
          </a:stretch>
        </p:blipFill>
        <p:spPr bwMode="auto">
          <a:xfrm>
            <a:off x="331939" y="2958170"/>
            <a:ext cx="250521" cy="27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4"/>
          <a:srcRect l="47619" t="-30145" r="46982" b="29585"/>
          <a:stretch>
            <a:fillRect/>
          </a:stretch>
        </p:blipFill>
        <p:spPr bwMode="auto">
          <a:xfrm>
            <a:off x="225022" y="5385939"/>
            <a:ext cx="464355" cy="47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5937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all UBSTI sc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96" y="1417638"/>
            <a:ext cx="7287167" cy="485506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02928"/>
            <a:ext cx="8229600" cy="4525963"/>
          </a:xfrm>
        </p:spPr>
        <p:txBody>
          <a:bodyPr/>
          <a:lstStyle/>
          <a:p>
            <a:r>
              <a:rPr lang="en-AU" dirty="0" smtClean="0"/>
              <a:t>Overall, there is a moderate decrease in STI levels at high </a:t>
            </a:r>
            <a:r>
              <a:rPr lang="en-AU" dirty="0" err="1" smtClean="0"/>
              <a:t>coverages</a:t>
            </a:r>
            <a:endParaRPr lang="en-AU" dirty="0" smtClean="0"/>
          </a:p>
          <a:p>
            <a:r>
              <a:rPr lang="en-AU" dirty="0" smtClean="0"/>
              <a:t>Overall success rate is sensitive to coverage, but 6 PPT sessions per year seem to be enough (this also means that a non-systematic failure rate for treatment is tolerable)</a:t>
            </a:r>
          </a:p>
          <a:p>
            <a:r>
              <a:rPr lang="en-AU" dirty="0" smtClean="0"/>
              <a:t>We are only treating 1.5% of the population</a:t>
            </a:r>
          </a:p>
          <a:p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UBSTI results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ral UBSTI sc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15526"/>
            <a:ext cx="3886488" cy="2589367"/>
          </a:xfrm>
          <a:prstGeom prst="rect">
            <a:avLst/>
          </a:prstGeom>
        </p:spPr>
      </p:pic>
      <p:pic>
        <p:nvPicPr>
          <p:cNvPr id="5" name="Picture 4" descr="urban UBSTI sc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626" y="2615526"/>
            <a:ext cx="3886488" cy="258936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02928"/>
            <a:ext cx="8229600" cy="4525963"/>
          </a:xfrm>
        </p:spPr>
        <p:txBody>
          <a:bodyPr/>
          <a:lstStyle/>
          <a:p>
            <a:r>
              <a:rPr lang="en-AU" dirty="0" smtClean="0"/>
              <a:t>In rural setting, moderate amount of decrease</a:t>
            </a:r>
          </a:p>
          <a:p>
            <a:r>
              <a:rPr lang="en-AU" dirty="0" smtClean="0"/>
              <a:t>In </a:t>
            </a:r>
            <a:r>
              <a:rPr lang="en-AU" dirty="0" smtClean="0"/>
              <a:t>urban </a:t>
            </a:r>
            <a:r>
              <a:rPr lang="en-AU" dirty="0" smtClean="0"/>
              <a:t>setting, we are essentially wiping out UBSTI</a:t>
            </a:r>
          </a:p>
          <a:p>
            <a:pPr lvl="1"/>
            <a:r>
              <a:rPr lang="en-AU" dirty="0" smtClean="0"/>
              <a:t>More FSW in urban areas</a:t>
            </a:r>
          </a:p>
          <a:p>
            <a:pPr lvl="2"/>
            <a:r>
              <a:rPr lang="en-AU" dirty="0" smtClean="0"/>
              <a:t>FSW are more responsible for infection levels in urban areas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UBSTI results – breakdown by region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IV sc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45" y="2244827"/>
            <a:ext cx="4858109" cy="3236708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Decrease 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of 4-6%.</a:t>
            </a:r>
          </a:p>
          <a:p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Fairly low for the size of the project we’re considering</a:t>
            </a:r>
          </a:p>
          <a:p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AU" dirty="0" smtClean="0"/>
              <a:t>Measure incidence, not prevalence</a:t>
            </a:r>
          </a:p>
          <a:p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HIV results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917238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Interventions into different populations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These interventions involve 25 times more people than the FSW interventions</a:t>
            </a:r>
          </a:p>
          <a:p>
            <a:r>
              <a:rPr lang="en-AU" dirty="0" smtClean="0"/>
              <a:t>May be easier to implement 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Politically more appealing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Less stigmatisation of FSW as 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“unclean”</a:t>
            </a:r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Reaching a 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smaller fraction of the whole population is 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easier than reaching a 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larger fraction of a sub-population</a:t>
            </a:r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BSTI allp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34" y="1600201"/>
            <a:ext cx="2914865" cy="1942025"/>
          </a:xfrm>
          <a:prstGeom prst="rect">
            <a:avLst/>
          </a:prstGeom>
        </p:spPr>
      </p:pic>
      <p:pic>
        <p:nvPicPr>
          <p:cNvPr id="5" name="Picture 4" descr="UBSTI fema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07" y="1600201"/>
            <a:ext cx="2914865" cy="1942025"/>
          </a:xfrm>
          <a:prstGeom prst="rect">
            <a:avLst/>
          </a:prstGeom>
        </p:spPr>
      </p:pic>
      <p:pic>
        <p:nvPicPr>
          <p:cNvPr id="6" name="Picture 5" descr="UBSTI ma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600201"/>
            <a:ext cx="2914865" cy="1942025"/>
          </a:xfrm>
          <a:prstGeom prst="rect">
            <a:avLst/>
          </a:prstGeom>
        </p:spPr>
      </p:pic>
      <p:pic>
        <p:nvPicPr>
          <p:cNvPr id="7" name="Picture 6" descr="HIV allpo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01" y="3884138"/>
            <a:ext cx="2914865" cy="1942025"/>
          </a:xfrm>
          <a:prstGeom prst="rect">
            <a:avLst/>
          </a:prstGeom>
        </p:spPr>
      </p:pic>
      <p:pic>
        <p:nvPicPr>
          <p:cNvPr id="8" name="Picture 7" descr="HIV me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134" y="3884138"/>
            <a:ext cx="2914865" cy="1942025"/>
          </a:xfrm>
          <a:prstGeom prst="rect">
            <a:avLst/>
          </a:prstGeom>
        </p:spPr>
      </p:pic>
      <p:pic>
        <p:nvPicPr>
          <p:cNvPr id="9" name="Picture 8" descr="HIV wom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1807" y="3884138"/>
            <a:ext cx="2914865" cy="19420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Achieve a similar effect</a:t>
            </a:r>
          </a:p>
          <a:p>
            <a:r>
              <a:rPr lang="en-AU" dirty="0" smtClean="0"/>
              <a:t>Intervention for females has more effect – females have higher prevalence, so more often treatment is </a:t>
            </a:r>
            <a:r>
              <a:rPr lang="en-AU" dirty="0" smtClean="0"/>
              <a:t>effective</a:t>
            </a:r>
          </a:p>
          <a:p>
            <a:r>
              <a:rPr lang="en-AU" dirty="0" smtClean="0"/>
              <a:t>More sensitive to frequency than FSW</a:t>
            </a:r>
          </a:p>
          <a:p>
            <a:r>
              <a:rPr lang="en-AU" dirty="0" smtClean="0"/>
              <a:t>Combined intervention much less effective</a:t>
            </a:r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UBSTI results, interventions into different populations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6816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Talk layout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Title slide</a:t>
            </a:r>
          </a:p>
          <a:p>
            <a:r>
              <a:rPr lang="en-AU" dirty="0" smtClean="0"/>
              <a:t>Introduction</a:t>
            </a:r>
            <a:endParaRPr lang="en-AU" dirty="0" smtClean="0"/>
          </a:p>
          <a:p>
            <a:r>
              <a:rPr lang="en-AU" dirty="0" smtClean="0"/>
              <a:t>Model</a:t>
            </a:r>
          </a:p>
          <a:p>
            <a:r>
              <a:rPr lang="en-AU" dirty="0" smtClean="0"/>
              <a:t>Results &amp; </a:t>
            </a:r>
            <a:r>
              <a:rPr lang="en-AU" dirty="0" smtClean="0"/>
              <a:t>discussion</a:t>
            </a:r>
          </a:p>
          <a:p>
            <a:r>
              <a:rPr lang="en-AU" dirty="0" smtClean="0"/>
              <a:t>Conclusions</a:t>
            </a:r>
          </a:p>
          <a:p>
            <a:r>
              <a:rPr lang="en-AU" dirty="0" smtClean="0"/>
              <a:t>Acknowledgements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7320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Possible extensions to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Build integrated model with interaction between USTI and HIV</a:t>
            </a:r>
          </a:p>
          <a:p>
            <a:r>
              <a:rPr lang="en-AU" dirty="0" smtClean="0"/>
              <a:t>Include multiple </a:t>
            </a:r>
            <a:r>
              <a:rPr lang="en-AU" dirty="0" smtClean="0"/>
              <a:t>USTIs</a:t>
            </a:r>
          </a:p>
          <a:p>
            <a:r>
              <a:rPr lang="en-AU" dirty="0" smtClean="0"/>
              <a:t>Include bridging populations</a:t>
            </a:r>
          </a:p>
          <a:p>
            <a:r>
              <a:rPr lang="en-AU" dirty="0" smtClean="0"/>
              <a:t>Include </a:t>
            </a:r>
            <a:r>
              <a:rPr lang="en-AU" dirty="0" smtClean="0"/>
              <a:t>information about disease </a:t>
            </a:r>
            <a:r>
              <a:rPr lang="en-AU" dirty="0" smtClean="0"/>
              <a:t>stages</a:t>
            </a:r>
          </a:p>
          <a:p>
            <a:r>
              <a:rPr lang="en-AU" dirty="0" smtClean="0"/>
              <a:t>Model explicitly for development of resistance</a:t>
            </a: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extensions to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Include death rates, migration, 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regional difference in treatment, condom 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use, 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explicit consideration of effect 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of mother-to-child transmission and ante-natal care, starting and stopping PPT, starting and stopping sex work, age structure of treatment and effect on age-varying partnerships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406016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Recommendations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PPT could be effective in PNG </a:t>
            </a:r>
            <a:r>
              <a:rPr lang="en-AU" dirty="0" smtClean="0"/>
              <a:t>in wiping out UBSTI in </a:t>
            </a:r>
            <a:r>
              <a:rPr lang="en-AU" dirty="0" smtClean="0"/>
              <a:t>urban </a:t>
            </a:r>
            <a:r>
              <a:rPr lang="en-AU" dirty="0" smtClean="0"/>
              <a:t>settings</a:t>
            </a:r>
          </a:p>
          <a:p>
            <a:r>
              <a:rPr lang="en-AU" dirty="0" smtClean="0"/>
              <a:t>PPT has moderate impact on HIV levels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Likely there are more effective ways to reduce HIV if this is only objective, but certainly provides additional benefit if trying to lower UBSTIs already</a:t>
            </a:r>
          </a:p>
          <a:p>
            <a:r>
              <a:rPr lang="en-AU" dirty="0" smtClean="0"/>
              <a:t>Could combine PPT with rapid tests for those UBSTIs for which there is a moderate failure rate</a:t>
            </a:r>
          </a:p>
          <a:p>
            <a:r>
              <a:rPr lang="en-AU" dirty="0" smtClean="0"/>
              <a:t>Complete </a:t>
            </a:r>
            <a:r>
              <a:rPr lang="en-AU" dirty="0" smtClean="0"/>
              <a:t>model is </a:t>
            </a:r>
            <a:r>
              <a:rPr lang="en-AU" dirty="0" smtClean="0"/>
              <a:t>justified</a:t>
            </a: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Acknowledgements</a:t>
            </a:r>
            <a:r>
              <a:rPr lang="en-AU" dirty="0" smtClean="0"/>
              <a:t>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 would like to thank the Kirby Institute</a:t>
            </a:r>
            <a:r>
              <a:rPr lang="en-AU" dirty="0" smtClean="0"/>
              <a:t> </a:t>
            </a:r>
            <a:r>
              <a:rPr lang="en-AU" dirty="0" smtClean="0"/>
              <a:t>and</a:t>
            </a:r>
            <a:r>
              <a:rPr lang="en-AU" dirty="0" smtClean="0"/>
              <a:t> the UNSW School of Mathematics for their support for this project, </a:t>
            </a:r>
            <a:r>
              <a:rPr lang="en-US" dirty="0" smtClean="0"/>
              <a:t>the Department of Education for sponsoring this program,</a:t>
            </a:r>
            <a:r>
              <a:rPr lang="en-AU" dirty="0" smtClean="0"/>
              <a:t>and </a:t>
            </a:r>
            <a:r>
              <a:rPr lang="en-US" dirty="0" smtClean="0"/>
              <a:t>the Australian Mathematical Sciences </a:t>
            </a:r>
            <a:r>
              <a:rPr lang="en-US" dirty="0" smtClean="0"/>
              <a:t>Institute for sponsoring and </a:t>
            </a:r>
            <a:r>
              <a:rPr lang="en-US" dirty="0" err="1" smtClean="0"/>
              <a:t>organising</a:t>
            </a:r>
            <a:r>
              <a:rPr lang="en-US" dirty="0" smtClean="0"/>
              <a:t> the program. They did all the really hard work to prepare for this event - the </a:t>
            </a:r>
            <a:r>
              <a:rPr lang="en-US" dirty="0" err="1" smtClean="0"/>
              <a:t>maths</a:t>
            </a:r>
            <a:r>
              <a:rPr lang="en-US" dirty="0" smtClean="0"/>
              <a:t> is the easy part!</a:t>
            </a: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is PNG</a:t>
            </a:r>
          </a:p>
          <a:p>
            <a:pPr lvl="1"/>
            <a:r>
              <a:rPr lang="en-AU" dirty="0" smtClean="0"/>
              <a:t>Location, </a:t>
            </a:r>
            <a:r>
              <a:rPr lang="en-AU" dirty="0" smtClean="0"/>
              <a:t>size</a:t>
            </a:r>
            <a:endParaRPr lang="en-AU" dirty="0" smtClean="0"/>
          </a:p>
          <a:p>
            <a:pPr lvl="1"/>
            <a:r>
              <a:rPr lang="en-AU" dirty="0" smtClean="0"/>
              <a:t>HIV </a:t>
            </a:r>
            <a:r>
              <a:rPr lang="en-AU" dirty="0" smtClean="0"/>
              <a:t>level</a:t>
            </a:r>
          </a:p>
          <a:p>
            <a:r>
              <a:rPr lang="en-AU" dirty="0" smtClean="0"/>
              <a:t>HIV</a:t>
            </a:r>
          </a:p>
          <a:p>
            <a:pPr lvl="1"/>
            <a:r>
              <a:rPr lang="en-AU" dirty="0" smtClean="0"/>
              <a:t>Uncurable, but can be suppressed</a:t>
            </a:r>
          </a:p>
          <a:p>
            <a:pPr lvl="1"/>
            <a:r>
              <a:rPr lang="en-AU" dirty="0" smtClean="0"/>
              <a:t>HIV death rate</a:t>
            </a:r>
          </a:p>
          <a:p>
            <a:pPr lvl="1"/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Ulcerating STIs and HIV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Some STIs make people more likely to receive or transmit HIV</a:t>
            </a:r>
          </a:p>
          <a:p>
            <a:r>
              <a:rPr lang="en-AU" i="1" dirty="0" smtClean="0"/>
              <a:t>Ulcerating STIs</a:t>
            </a:r>
          </a:p>
          <a:p>
            <a:r>
              <a:rPr lang="en-AU" dirty="0" smtClean="0"/>
              <a:t>Main ulcerating STIs in PNG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Viral </a:t>
            </a:r>
            <a:r>
              <a:rPr lang="en-AU" dirty="0" err="1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 bacterial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Syphilis, yaws, </a:t>
            </a:r>
            <a:r>
              <a:rPr lang="en-AU" dirty="0" err="1" smtClean="0">
                <a:solidFill>
                  <a:schemeClr val="bg1">
                    <a:lumMod val="65000"/>
                  </a:schemeClr>
                </a:solidFill>
              </a:rPr>
              <a:t>chancroid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AU" dirty="0" smtClean="0"/>
              <a:t>How big is this effect</a:t>
            </a:r>
          </a:p>
          <a:p>
            <a:r>
              <a:rPr lang="en-AU" dirty="0" smtClean="0"/>
              <a:t>Some ulcerating STIs often don’t have </a:t>
            </a:r>
            <a:r>
              <a:rPr lang="en-AU" dirty="0" smtClean="0"/>
              <a:t>symptoms</a:t>
            </a: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Periodic presumptive treatment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How it works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‘Presumptive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’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‘Periodic’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  <a:p>
            <a:r>
              <a:rPr lang="en-AU" dirty="0" smtClean="0"/>
              <a:t>Problems</a:t>
            </a:r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Expensive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Risk of drug-resistant bacteria</a:t>
            </a:r>
          </a:p>
          <a:p>
            <a:r>
              <a:rPr lang="en-AU" dirty="0" smtClean="0"/>
              <a:t>Stop-gap measure</a:t>
            </a:r>
          </a:p>
          <a:p>
            <a:r>
              <a:rPr lang="en-AU" dirty="0" smtClean="0"/>
              <a:t>HIV never observed to fall</a:t>
            </a:r>
          </a:p>
          <a:p>
            <a:r>
              <a:rPr lang="en-AU" dirty="0" smtClean="0"/>
              <a:t>We need to build a model</a:t>
            </a:r>
          </a:p>
          <a:p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PNG HIV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Discrete, compartmental, deterministic </a:t>
            </a:r>
            <a:r>
              <a:rPr lang="en-AU" dirty="0" smtClean="0"/>
              <a:t>homogenous mixing </a:t>
            </a:r>
            <a:r>
              <a:rPr lang="en-AU" dirty="0" smtClean="0"/>
              <a:t>model </a:t>
            </a:r>
            <a:r>
              <a:rPr lang="en-AU" dirty="0" smtClean="0"/>
              <a:t>to </a:t>
            </a:r>
            <a:r>
              <a:rPr lang="en-AU" dirty="0" smtClean="0"/>
              <a:t>simulate HIV transmission</a:t>
            </a:r>
          </a:p>
          <a:p>
            <a:r>
              <a:rPr lang="en-AU" dirty="0" smtClean="0"/>
              <a:t>One input is USTI levels in each population – these are constant for the calibration period, but the model also allows for projections with different USTI levels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195"/>
            <a:ext cx="8229600" cy="1143000"/>
          </a:xfrm>
        </p:spPr>
        <p:txBody>
          <a:bodyPr/>
          <a:lstStyle/>
          <a:p>
            <a:r>
              <a:rPr lang="en-AU" dirty="0" smtClean="0"/>
              <a:t>Model approach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Build a model for STIs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Feed into existing model for HIV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Bulk of my work went into simple model for STIs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Description of calibration stage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Demographic</a:t>
            </a:r>
            <a:endParaRPr lang="en-AU" dirty="0"/>
          </a:p>
          <a:p>
            <a:pPr lvl="1"/>
            <a:r>
              <a:rPr lang="en-AU" dirty="0"/>
              <a:t>86% in rural areas, 14% in urban areas</a:t>
            </a:r>
          </a:p>
          <a:p>
            <a:pPr lvl="1"/>
            <a:r>
              <a:rPr lang="en-AU" dirty="0"/>
              <a:t>1% of rural women are FSW, 5% of urban women</a:t>
            </a:r>
          </a:p>
          <a:p>
            <a:pPr lvl="1"/>
            <a:r>
              <a:rPr lang="en-AU" dirty="0"/>
              <a:t>4%/6% of rural/urban men are MSMW</a:t>
            </a:r>
          </a:p>
          <a:p>
            <a:r>
              <a:rPr lang="en-AU" dirty="0" smtClean="0"/>
              <a:t>UBSTIs in around 4% of population</a:t>
            </a:r>
          </a:p>
          <a:p>
            <a:pPr lvl="1"/>
            <a:r>
              <a:rPr lang="en-AU" dirty="0"/>
              <a:t>1</a:t>
            </a:r>
            <a:r>
              <a:rPr lang="en-AU" dirty="0" smtClean="0"/>
              <a:t>% lower in men than in women</a:t>
            </a:r>
          </a:p>
          <a:p>
            <a:pPr lvl="1"/>
            <a:r>
              <a:rPr lang="en-AU" dirty="0" smtClean="0"/>
              <a:t>15%-16% in FSW</a:t>
            </a:r>
          </a:p>
          <a:p>
            <a:pPr lvl="1"/>
            <a:r>
              <a:rPr lang="en-AU" dirty="0"/>
              <a:t>1</a:t>
            </a:r>
            <a:r>
              <a:rPr lang="en-AU" dirty="0" smtClean="0"/>
              <a:t>% higher in rural </a:t>
            </a:r>
            <a:r>
              <a:rPr lang="en-AU" dirty="0" smtClean="0"/>
              <a:t>areas</a:t>
            </a:r>
          </a:p>
          <a:p>
            <a:r>
              <a:rPr lang="en-AU" dirty="0" smtClean="0"/>
              <a:t>Calibrated model by assuming </a:t>
            </a:r>
            <a:r>
              <a:rPr lang="en-AU" dirty="0" smtClean="0"/>
              <a:t>UBSTIs are in equilibrium</a:t>
            </a:r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7029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 – no PPT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Separate rural and urban model runs</a:t>
            </a:r>
          </a:p>
          <a:p>
            <a:r>
              <a:rPr lang="en-AU" dirty="0" smtClean="0"/>
              <a:t>Susceptible and infected proportions for each population</a:t>
            </a:r>
            <a:endParaRPr lang="en-AU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6245" y="3590756"/>
            <a:ext cx="5731510" cy="298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802</Words>
  <Application>Microsoft Office PowerPoint</Application>
  <PresentationFormat>On-screen Show (4:3)</PresentationFormat>
  <Paragraphs>133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  HIV and periodic presumptive treatment of STIs in Papua New Guinea  Christopher Rock John Murray and Richard Gray UNSW  </vt:lpstr>
      <vt:lpstr>Talk layout</vt:lpstr>
      <vt:lpstr>Intro</vt:lpstr>
      <vt:lpstr>Ulcerating STIs and HIV</vt:lpstr>
      <vt:lpstr>Periodic presumptive treatment</vt:lpstr>
      <vt:lpstr>PNG HIV Model</vt:lpstr>
      <vt:lpstr>Model approach</vt:lpstr>
      <vt:lpstr>Description of calibration stage</vt:lpstr>
      <vt:lpstr>Model – no PPT</vt:lpstr>
      <vt:lpstr>Prevalence equations (FSW given as example)</vt:lpstr>
      <vt:lpstr>Infection rates in other populations</vt:lpstr>
      <vt:lpstr>Intervention description</vt:lpstr>
      <vt:lpstr>Intervention description</vt:lpstr>
      <vt:lpstr>Prevalence equations with PPT (FSW)</vt:lpstr>
      <vt:lpstr>UBSTI results</vt:lpstr>
      <vt:lpstr>UBSTI results – breakdown by region</vt:lpstr>
      <vt:lpstr>HIV results</vt:lpstr>
      <vt:lpstr>Interventions into different populations</vt:lpstr>
      <vt:lpstr>UBSTI results, interventions into different populations</vt:lpstr>
      <vt:lpstr>Possible extensions to model</vt:lpstr>
      <vt:lpstr>Possible extensions to model</vt:lpstr>
      <vt:lpstr>Recommendations</vt:lpstr>
      <vt:lpstr>Acknowledgements </vt:lpstr>
    </vt:vector>
  </TitlesOfParts>
  <Company>AMSI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  Project title University Supervisor</dc:title>
  <dc:creator>jo wilson</dc:creator>
  <cp:lastModifiedBy>Crock</cp:lastModifiedBy>
  <cp:revision>91</cp:revision>
  <dcterms:created xsi:type="dcterms:W3CDTF">2012-11-28T05:35:13Z</dcterms:created>
  <dcterms:modified xsi:type="dcterms:W3CDTF">2015-02-06T07:49:25Z</dcterms:modified>
</cp:coreProperties>
</file>