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13" r:id="rId3"/>
    <p:sldId id="258" r:id="rId4"/>
    <p:sldId id="315" r:id="rId5"/>
    <p:sldId id="316" r:id="rId6"/>
    <p:sldId id="314" r:id="rId7"/>
    <p:sldId id="317" r:id="rId8"/>
    <p:sldId id="259" r:id="rId9"/>
    <p:sldId id="277" r:id="rId10"/>
    <p:sldId id="288" r:id="rId11"/>
    <p:sldId id="278" r:id="rId12"/>
    <p:sldId id="289" r:id="rId13"/>
    <p:sldId id="291" r:id="rId14"/>
    <p:sldId id="292" r:id="rId15"/>
    <p:sldId id="294" r:id="rId16"/>
    <p:sldId id="295" r:id="rId17"/>
    <p:sldId id="293" r:id="rId18"/>
    <p:sldId id="318" r:id="rId19"/>
    <p:sldId id="319" r:id="rId20"/>
    <p:sldId id="320" r:id="rId21"/>
    <p:sldId id="321" r:id="rId22"/>
    <p:sldId id="322" r:id="rId23"/>
    <p:sldId id="323" r:id="rId24"/>
    <p:sldId id="324" r:id="rId25"/>
    <p:sldId id="325" r:id="rId26"/>
    <p:sldId id="326" r:id="rId27"/>
    <p:sldId id="327" r:id="rId28"/>
    <p:sldId id="328" r:id="rId29"/>
    <p:sldId id="281" r:id="rId30"/>
    <p:sldId id="282" r:id="rId31"/>
    <p:sldId id="296" r:id="rId32"/>
    <p:sldId id="284" r:id="rId33"/>
    <p:sldId id="285" r:id="rId34"/>
    <p:sldId id="283" r:id="rId35"/>
    <p:sldId id="309" r:id="rId36"/>
    <p:sldId id="299" r:id="rId37"/>
    <p:sldId id="312" r:id="rId38"/>
    <p:sldId id="310" r:id="rId39"/>
    <p:sldId id="302" r:id="rId40"/>
    <p:sldId id="305" r:id="rId41"/>
    <p:sldId id="306" r:id="rId42"/>
    <p:sldId id="307" r:id="rId43"/>
    <p:sldId id="303" r:id="rId44"/>
    <p:sldId id="308" r:id="rId45"/>
    <p:sldId id="304" r:id="rId46"/>
    <p:sldId id="286" r:id="rId47"/>
    <p:sldId id="280" r:id="rId48"/>
    <p:sldId id="290" r:id="rId49"/>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xmlns=""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3" autoAdjust="0"/>
  </p:normalViewPr>
  <p:slideViewPr>
    <p:cSldViewPr snapToGrid="0">
      <p:cViewPr varScale="1">
        <p:scale>
          <a:sx n="80" d="100"/>
          <a:sy n="80" d="100"/>
        </p:scale>
        <p:origin x="-81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B6E834AD-DCA7-45CF-AA2E-31B7FFF22FFE}" type="datetimeFigureOut">
              <a:rPr lang="zh-CN" altLang="en-US" smtClean="0"/>
              <a:t>2016/11/30</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0BAE9B4B-E299-491C-B804-72AE6EF06921}" type="slidenum">
              <a:rPr lang="zh-CN" altLang="en-US" smtClean="0"/>
              <a:t>‹#›</a:t>
            </a:fld>
            <a:endParaRPr lang="zh-CN" altLang="en-US"/>
          </a:p>
        </p:txBody>
      </p:sp>
    </p:spTree>
    <p:extLst>
      <p:ext uri="{BB962C8B-B14F-4D97-AF65-F5344CB8AC3E}">
        <p14:creationId xmlns:p14="http://schemas.microsoft.com/office/powerpoint/2010/main" val="300773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AE9B4B-E299-491C-B804-72AE6EF06921}" type="slidenum">
              <a:rPr lang="zh-CN" altLang="en-US" smtClean="0"/>
              <a:t>10</a:t>
            </a:fld>
            <a:endParaRPr lang="zh-CN" altLang="en-US"/>
          </a:p>
        </p:txBody>
      </p:sp>
    </p:spTree>
    <p:extLst>
      <p:ext uri="{BB962C8B-B14F-4D97-AF65-F5344CB8AC3E}">
        <p14:creationId xmlns:p14="http://schemas.microsoft.com/office/powerpoint/2010/main" val="307764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56134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338557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163220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22404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47165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223393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46655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7475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235408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26195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D32E3A-9818-4671-A28F-00F46F43F07C}" type="datetimeFigureOut">
              <a:rPr lang="zh-CN" altLang="en-US" smtClean="0"/>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329057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2E3A-9818-4671-A28F-00F46F43F07C}" type="datetimeFigureOut">
              <a:rPr lang="zh-CN" altLang="en-US" smtClean="0"/>
              <a:t>2016/11/30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629DB-7FC4-4DFC-996B-07CDE2F8D81B}" type="slidenum">
              <a:rPr lang="zh-CN" altLang="en-US" smtClean="0"/>
              <a:t>‹#›</a:t>
            </a:fld>
            <a:endParaRPr lang="zh-CN" altLang="en-US"/>
          </a:p>
        </p:txBody>
      </p:sp>
    </p:spTree>
    <p:extLst>
      <p:ext uri="{BB962C8B-B14F-4D97-AF65-F5344CB8AC3E}">
        <p14:creationId xmlns:p14="http://schemas.microsoft.com/office/powerpoint/2010/main" val="764671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38.png"/><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6.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solidFill>
                  <a:srgbClr val="FF0066"/>
                </a:solidFill>
              </a:rPr>
              <a:t>数据分析与统计软件</a:t>
            </a:r>
          </a:p>
        </p:txBody>
      </p:sp>
    </p:spTree>
    <p:extLst>
      <p:ext uri="{BB962C8B-B14F-4D97-AF65-F5344CB8AC3E}">
        <p14:creationId xmlns:p14="http://schemas.microsoft.com/office/powerpoint/2010/main" val="772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320" y="409657"/>
            <a:ext cx="10515600" cy="1325563"/>
          </a:xfrm>
        </p:spPr>
        <p:txBody>
          <a:bodyPr>
            <a:normAutofit/>
          </a:bodyPr>
          <a:lstStyle/>
          <a:p>
            <a:pPr algn="ctr"/>
            <a:r>
              <a:rPr lang="en-US" altLang="zh-CN" sz="3600" dirty="0" smtClean="0">
                <a:solidFill>
                  <a:srgbClr val="0000FF"/>
                </a:solidFill>
                <a:latin typeface="Times New Roman" panose="02020603050405020304" pitchFamily="18" charset="0"/>
                <a:cs typeface="Times New Roman" panose="02020603050405020304" pitchFamily="18" charset="0"/>
              </a:rPr>
              <a:t>Model specification</a:t>
            </a:r>
            <a:endParaRPr lang="zh-CN" altLang="en-US" sz="3600" dirty="0">
              <a:solidFill>
                <a:srgbClr val="0000FF"/>
              </a:solidFill>
              <a:latin typeface="Times New Roman" panose="02020603050405020304" pitchFamily="18" charset="0"/>
              <a:cs typeface="Times New Roman" panose="02020603050405020304" pitchFamily="18" charset="0"/>
            </a:endParaRPr>
          </a:p>
        </p:txBody>
      </p:sp>
      <p:sp>
        <p:nvSpPr>
          <p:cNvPr id="7" name="标题 1"/>
          <p:cNvSpPr txBox="1">
            <a:spLocks/>
          </p:cNvSpPr>
          <p:nvPr/>
        </p:nvSpPr>
        <p:spPr>
          <a:xfrm>
            <a:off x="-354874" y="401303"/>
            <a:ext cx="4913680" cy="3904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dirty="0" smtClean="0">
                <a:solidFill>
                  <a:srgbClr val="0000FF"/>
                </a:solidFill>
                <a:latin typeface="华文彩云" panose="02010800040101010101" pitchFamily="2" charset="-122"/>
                <a:ea typeface="华文彩云" panose="02010800040101010101" pitchFamily="2" charset="-122"/>
                <a:cs typeface="Segoe UI Black" panose="020B0A02040204020203" pitchFamily="34" charset="0"/>
              </a:rPr>
              <a:t>Normal linear models</a:t>
            </a:r>
            <a: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t/>
            </a:r>
            <a:b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br>
            <a:endParaRPr lang="zh-CN" altLang="en-US" sz="3200" dirty="0">
              <a:solidFill>
                <a:srgbClr val="0000FF"/>
              </a:solidFill>
              <a:latin typeface="Segoe UI Black" panose="020B0A02040204020203" pitchFamily="34" charset="0"/>
              <a:cs typeface="Segoe UI Black" panose="020B0A02040204020203" pitchFamily="34" charset="0"/>
            </a:endParaRPr>
          </a:p>
        </p:txBody>
      </p:sp>
      <p:pic>
        <p:nvPicPr>
          <p:cNvPr id="8" name="图片 7"/>
          <p:cNvPicPr>
            <a:picLocks noChangeAspect="1"/>
          </p:cNvPicPr>
          <p:nvPr/>
        </p:nvPicPr>
        <p:blipFill>
          <a:blip r:embed="rId3"/>
          <a:stretch>
            <a:fillRect/>
          </a:stretch>
        </p:blipFill>
        <p:spPr>
          <a:xfrm>
            <a:off x="3189379" y="2242079"/>
            <a:ext cx="5414660" cy="632369"/>
          </a:xfrm>
          <a:prstGeom prst="rect">
            <a:avLst/>
          </a:prstGeom>
        </p:spPr>
      </p:pic>
      <p:pic>
        <p:nvPicPr>
          <p:cNvPr id="10" name="图片 9"/>
          <p:cNvPicPr>
            <a:picLocks noChangeAspect="1"/>
          </p:cNvPicPr>
          <p:nvPr/>
        </p:nvPicPr>
        <p:blipFill>
          <a:blip r:embed="rId4"/>
          <a:stretch>
            <a:fillRect/>
          </a:stretch>
        </p:blipFill>
        <p:spPr>
          <a:xfrm>
            <a:off x="2553930" y="3302930"/>
            <a:ext cx="7201202" cy="816224"/>
          </a:xfrm>
          <a:prstGeom prst="rect">
            <a:avLst/>
          </a:prstGeom>
        </p:spPr>
      </p:pic>
      <p:pic>
        <p:nvPicPr>
          <p:cNvPr id="11" name="图片 10"/>
          <p:cNvPicPr>
            <a:picLocks noChangeAspect="1"/>
          </p:cNvPicPr>
          <p:nvPr/>
        </p:nvPicPr>
        <p:blipFill>
          <a:blip r:embed="rId5"/>
          <a:stretch>
            <a:fillRect/>
          </a:stretch>
        </p:blipFill>
        <p:spPr>
          <a:xfrm>
            <a:off x="3153087" y="4368476"/>
            <a:ext cx="2811437" cy="647661"/>
          </a:xfrm>
          <a:prstGeom prst="rect">
            <a:avLst/>
          </a:prstGeom>
        </p:spPr>
      </p:pic>
      <p:sp>
        <p:nvSpPr>
          <p:cNvPr id="12" name="文本框 11"/>
          <p:cNvSpPr txBox="1"/>
          <p:nvPr/>
        </p:nvSpPr>
        <p:spPr>
          <a:xfrm>
            <a:off x="1027611" y="5538652"/>
            <a:ext cx="10683239" cy="461665"/>
          </a:xfrm>
          <a:prstGeom prst="rect">
            <a:avLst/>
          </a:prstGeom>
          <a:noFill/>
        </p:spPr>
        <p:txBody>
          <a:bodyPr wrap="square" rtlCol="0">
            <a:spAutoFit/>
          </a:bodyPr>
          <a:lstStyle/>
          <a:p>
            <a:r>
              <a:rPr lang="en-US" altLang="zh-CN" sz="2400" dirty="0" smtClean="0">
                <a:solidFill>
                  <a:schemeClr val="accent2">
                    <a:lumMod val="75000"/>
                  </a:schemeClr>
                </a:solidFill>
                <a:latin typeface="Times New Roman" panose="02020603050405020304" pitchFamily="18" charset="0"/>
                <a:cs typeface="Times New Roman" panose="02020603050405020304" pitchFamily="18" charset="0"/>
              </a:rPr>
              <a:t>Multiple linear regression and analysis of variance (ANOVA) are all of this form.</a:t>
            </a:r>
            <a:endParaRPr lang="zh-CN" alt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56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008" y="219773"/>
            <a:ext cx="10515600" cy="1197547"/>
          </a:xfrm>
        </p:spPr>
        <p:txBody>
          <a:bodyPr>
            <a:normAutofit fontScale="90000"/>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Step 2: Estimation </a:t>
            </a:r>
            <a:r>
              <a:rPr lang="en-US" altLang="zh-CN" dirty="0">
                <a:solidFill>
                  <a:srgbClr val="FF0066"/>
                </a:solidFill>
                <a:latin typeface="Times New Roman" panose="02020603050405020304" pitchFamily="18" charset="0"/>
                <a:cs typeface="Times New Roman" panose="02020603050405020304" pitchFamily="18" charset="0"/>
              </a:rPr>
              <a:t>of the </a:t>
            </a:r>
            <a:r>
              <a:rPr lang="en-US" altLang="zh-CN" dirty="0" smtClean="0">
                <a:solidFill>
                  <a:srgbClr val="FF0066"/>
                </a:solidFill>
                <a:latin typeface="Times New Roman" panose="02020603050405020304" pitchFamily="18" charset="0"/>
                <a:cs typeface="Times New Roman" panose="02020603050405020304" pitchFamily="18" charset="0"/>
              </a:rPr>
              <a:t>parameters </a:t>
            </a:r>
            <a:r>
              <a:rPr lang="en-US" altLang="zh-CN" dirty="0">
                <a:solidFill>
                  <a:srgbClr val="FF0066"/>
                </a:solidFill>
                <a:latin typeface="Times New Roman" panose="02020603050405020304" pitchFamily="18" charset="0"/>
                <a:cs typeface="Times New Roman" panose="02020603050405020304" pitchFamily="18" charset="0"/>
              </a:rPr>
              <a:t>of the model</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45336"/>
            <a:ext cx="10515600" cy="4937760"/>
          </a:xfrm>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most commonly used estimation methods are </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Least Squares</a:t>
            </a:r>
            <a:endParaRPr lang="zh-CN" altLang="en-US"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aximum Likelihood </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960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3655"/>
            <a:ext cx="10515600" cy="1325563"/>
          </a:xfrm>
        </p:spPr>
        <p:txBody>
          <a:bodyPr/>
          <a:lstStyle/>
          <a:p>
            <a:pPr algn="ctr"/>
            <a:r>
              <a:rPr lang="en-US" altLang="zh-CN" dirty="0" smtClean="0">
                <a:solidFill>
                  <a:srgbClr val="0000FF"/>
                </a:solidFill>
                <a:latin typeface="Times New Roman" panose="02020603050405020304" pitchFamily="18" charset="0"/>
                <a:cs typeface="Times New Roman" panose="02020603050405020304" pitchFamily="18" charset="0"/>
              </a:rPr>
              <a:t>Estimation</a:t>
            </a:r>
            <a:endParaRPr lang="zh-CN" altLang="en-US" dirty="0">
              <a:solidFill>
                <a:srgbClr val="0000FF"/>
              </a:solidFill>
            </a:endParaRPr>
          </a:p>
        </p:txBody>
      </p:sp>
      <p:sp>
        <p:nvSpPr>
          <p:cNvPr id="11" name="矩形 10"/>
          <p:cNvSpPr/>
          <p:nvPr/>
        </p:nvSpPr>
        <p:spPr>
          <a:xfrm>
            <a:off x="961861" y="1652169"/>
            <a:ext cx="9003792" cy="830997"/>
          </a:xfrm>
          <a:prstGeom prst="rect">
            <a:avLst/>
          </a:prstGeom>
        </p:spPr>
        <p:txBody>
          <a:bodyPr wrap="square">
            <a:spAutoFit/>
          </a:bodyPr>
          <a:lstStyle/>
          <a:p>
            <a:pPr>
              <a:spcBef>
                <a:spcPct val="0"/>
              </a:spcBef>
            </a:pPr>
            <a:r>
              <a:rPr lang="zh-CN" altLang="en-US" sz="2400" dirty="0"/>
              <a:t>假定由位于大学校园附近的</a:t>
            </a:r>
            <a:r>
              <a:rPr lang="en-US" altLang="zh-CN" sz="2400" dirty="0"/>
              <a:t>10</a:t>
            </a:r>
            <a:r>
              <a:rPr lang="zh-CN" altLang="en-US" sz="2400" dirty="0"/>
              <a:t>家</a:t>
            </a:r>
            <a:r>
              <a:rPr lang="en-US" altLang="zh-CN" sz="2400" dirty="0"/>
              <a:t>Armand</a:t>
            </a:r>
            <a:r>
              <a:rPr lang="zh-CN" altLang="en-US" sz="2400" dirty="0"/>
              <a:t>比萨饼连锁店组成一个样本。</a:t>
            </a:r>
          </a:p>
        </p:txBody>
      </p:sp>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8200" y="2129416"/>
            <a:ext cx="5500688" cy="3403600"/>
          </a:xfrm>
          <a:prstGeom prst="rect">
            <a:avLst/>
          </a:prstGeom>
          <a:noFill/>
        </p:spPr>
      </p:pic>
      <p:graphicFrame>
        <p:nvGraphicFramePr>
          <p:cNvPr id="13" name="Object 6"/>
          <p:cNvGraphicFramePr>
            <a:graphicFrameLocks noChangeAspect="1"/>
          </p:cNvGraphicFramePr>
          <p:nvPr>
            <p:extLst>
              <p:ext uri="{D42A27DB-BD31-4B8C-83A1-F6EECF244321}">
                <p14:modId xmlns:p14="http://schemas.microsoft.com/office/powerpoint/2010/main" val="3562290459"/>
              </p:ext>
            </p:extLst>
          </p:nvPr>
        </p:nvGraphicFramePr>
        <p:xfrm>
          <a:off x="5931408" y="2688599"/>
          <a:ext cx="4959096" cy="2600975"/>
        </p:xfrm>
        <a:graphic>
          <a:graphicData uri="http://schemas.openxmlformats.org/presentationml/2006/ole">
            <mc:AlternateContent xmlns:mc="http://schemas.openxmlformats.org/markup-compatibility/2006">
              <mc:Choice xmlns:v="urn:schemas-microsoft-com:vml" Requires="v">
                <p:oleObj spid="_x0000_s1394" name="Worksheet" r:id="rId4" imgW="4667402" imgH="2447849" progId="Excel.Sheet.8">
                  <p:embed/>
                </p:oleObj>
              </mc:Choice>
              <mc:Fallback>
                <p:oleObj name="Worksheet" r:id="rId4" imgW="4667402" imgH="2447849"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1408" y="2688599"/>
                        <a:ext cx="4959096" cy="2600975"/>
                      </a:xfrm>
                      <a:prstGeom prst="rect">
                        <a:avLst/>
                      </a:prstGeom>
                      <a:noFill/>
                      <a:ln>
                        <a:noFill/>
                      </a:ln>
                    </p:spPr>
                  </p:pic>
                </p:oleObj>
              </mc:Fallback>
            </mc:AlternateContent>
          </a:graphicData>
        </a:graphic>
      </p:graphicFrame>
      <p:sp>
        <p:nvSpPr>
          <p:cNvPr id="6" name="标题 1"/>
          <p:cNvSpPr txBox="1">
            <a:spLocks/>
          </p:cNvSpPr>
          <p:nvPr/>
        </p:nvSpPr>
        <p:spPr>
          <a:xfrm>
            <a:off x="-354874" y="401303"/>
            <a:ext cx="4913680" cy="3904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dirty="0" smtClean="0">
                <a:solidFill>
                  <a:srgbClr val="0000FF"/>
                </a:solidFill>
                <a:latin typeface="华文彩云" panose="02010800040101010101" pitchFamily="2" charset="-122"/>
                <a:ea typeface="华文彩云" panose="02010800040101010101" pitchFamily="2" charset="-122"/>
                <a:cs typeface="Segoe UI Black" panose="020B0A02040204020203" pitchFamily="34" charset="0"/>
              </a:rPr>
              <a:t>Normal linear models</a:t>
            </a:r>
            <a: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t/>
            </a:r>
            <a:b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br>
            <a:endParaRPr lang="zh-CN" altLang="en-US" sz="3200" dirty="0">
              <a:solidFill>
                <a:srgbClr val="0000FF"/>
              </a:solidFill>
              <a:latin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847843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105406" y="457200"/>
            <a:ext cx="7772400" cy="8143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0000FF"/>
                </a:solidFill>
                <a:ea typeface="宋体" panose="02010600030101010101" pitchFamily="2" charset="-122"/>
              </a:rPr>
              <a:t>针对具体样本应该选择一条什么直线</a:t>
            </a:r>
            <a:endParaRPr lang="zh-CN" altLang="en-US" sz="3200" dirty="0">
              <a:solidFill>
                <a:srgbClr val="0000FF"/>
              </a:solidFill>
              <a:ea typeface="宋体" panose="02010600030101010101" pitchFamily="2" charset="-122"/>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40" y="1271588"/>
            <a:ext cx="6429375"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115" y="4125659"/>
            <a:ext cx="2447925" cy="2143125"/>
          </a:xfrm>
          <a:prstGeom prst="rect">
            <a:avLst/>
          </a:prstGeom>
          <a:noFill/>
          <a:ln>
            <a:noFill/>
          </a:ln>
          <a:effectLst>
            <a:prstShdw prst="shdw13" dist="53882" dir="13500000">
              <a:schemeClr val="bg2">
                <a:alpha val="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179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972056" y="1767649"/>
            <a:ext cx="7772400" cy="3743325"/>
          </a:xfrm>
          <a:prstGeom prst="rect">
            <a:avLst/>
          </a:prstGeom>
        </p:spPr>
      </p:pic>
      <p:sp>
        <p:nvSpPr>
          <p:cNvPr id="16" name="标题 15"/>
          <p:cNvSpPr>
            <a:spLocks noGrp="1"/>
          </p:cNvSpPr>
          <p:nvPr>
            <p:ph type="title"/>
          </p:nvPr>
        </p:nvSpPr>
        <p:spPr>
          <a:xfrm>
            <a:off x="1908048" y="163957"/>
            <a:ext cx="10515600" cy="1325563"/>
          </a:xfrm>
        </p:spPr>
        <p:txBody>
          <a:bodyPr>
            <a:normAutofit/>
          </a:bodyPr>
          <a:lstStyle/>
          <a:p>
            <a:r>
              <a:rPr lang="en-US" altLang="zh-CN" dirty="0">
                <a:solidFill>
                  <a:srgbClr val="0000FF"/>
                </a:solidFill>
                <a:latin typeface="Times New Roman" panose="02020603050405020304" pitchFamily="18" charset="0"/>
                <a:cs typeface="Times New Roman" panose="02020603050405020304" pitchFamily="18" charset="0"/>
              </a:rPr>
              <a:t>The Least Square Estimation</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013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375351556"/>
              </p:ext>
            </p:extLst>
          </p:nvPr>
        </p:nvGraphicFramePr>
        <p:xfrm>
          <a:off x="1901825" y="263525"/>
          <a:ext cx="6951663" cy="5994400"/>
        </p:xfrm>
        <a:graphic>
          <a:graphicData uri="http://schemas.openxmlformats.org/presentationml/2006/ole">
            <mc:AlternateContent xmlns:mc="http://schemas.openxmlformats.org/markup-compatibility/2006">
              <mc:Choice xmlns:v="urn:schemas-microsoft-com:vml" Requires="v">
                <p:oleObj spid="_x0000_s2405" name="公式" r:id="rId3" imgW="3124200" imgH="2705100" progId="Equation.3">
                  <p:embed/>
                </p:oleObj>
              </mc:Choice>
              <mc:Fallback>
                <p:oleObj name="公式" r:id="rId3" imgW="3124200" imgH="270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825" y="263525"/>
                        <a:ext cx="6951663" cy="599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733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latin typeface="Times New Roman" panose="02020603050405020304" pitchFamily="18" charset="0"/>
                <a:cs typeface="Times New Roman" panose="02020603050405020304" pitchFamily="18" charset="0"/>
              </a:rPr>
              <a:t>Maximum Likelihood Estimation</a:t>
            </a:r>
            <a:br>
              <a:rPr lang="en-US" altLang="zh-CN" dirty="0" smtClean="0">
                <a:solidFill>
                  <a:srgbClr val="0000FF"/>
                </a:solidFill>
                <a:latin typeface="Times New Roman" panose="02020603050405020304" pitchFamily="18" charset="0"/>
                <a:cs typeface="Times New Roman" panose="02020603050405020304" pitchFamily="18" charset="0"/>
              </a:rPr>
            </a:br>
            <a:endParaRPr lang="zh-CN" altLang="en-US" dirty="0">
              <a:solidFill>
                <a:srgbClr val="0000FF"/>
              </a:solidFill>
            </a:endParaRPr>
          </a:p>
        </p:txBody>
      </p:sp>
      <p:pic>
        <p:nvPicPr>
          <p:cNvPr id="3" name="图片 2"/>
          <p:cNvPicPr>
            <a:picLocks noChangeAspect="1"/>
          </p:cNvPicPr>
          <p:nvPr/>
        </p:nvPicPr>
        <p:blipFill>
          <a:blip r:embed="rId2"/>
          <a:stretch>
            <a:fillRect/>
          </a:stretch>
        </p:blipFill>
        <p:spPr>
          <a:xfrm>
            <a:off x="1498282" y="1332357"/>
            <a:ext cx="6543675" cy="4705350"/>
          </a:xfrm>
          <a:prstGeom prst="rect">
            <a:avLst/>
          </a:prstGeom>
        </p:spPr>
      </p:pic>
    </p:spTree>
    <p:extLst>
      <p:ext uri="{BB962C8B-B14F-4D97-AF65-F5344CB8AC3E}">
        <p14:creationId xmlns:p14="http://schemas.microsoft.com/office/powerpoint/2010/main" val="42942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FF"/>
                </a:solidFill>
                <a:latin typeface="Times New Roman" panose="02020603050405020304" pitchFamily="18" charset="0"/>
                <a:cs typeface="Times New Roman" panose="02020603050405020304" pitchFamily="18" charset="0"/>
              </a:rPr>
              <a:t>D</a:t>
            </a:r>
            <a:r>
              <a:rPr lang="en-US" altLang="zh-CN" dirty="0" smtClean="0">
                <a:solidFill>
                  <a:srgbClr val="0000FF"/>
                </a:solidFill>
                <a:latin typeface="Times New Roman" panose="02020603050405020304" pitchFamily="18" charset="0"/>
                <a:cs typeface="Times New Roman" panose="02020603050405020304" pitchFamily="18" charset="0"/>
              </a:rPr>
              <a:t>istinction between the least squares and  maximum likelihood</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060757"/>
            <a:ext cx="9629503" cy="3033758"/>
          </a:xfrm>
        </p:spPr>
        <p:txBody>
          <a:bodyPr/>
          <a:lstStyle/>
          <a:p>
            <a:pPr algn="just"/>
            <a:r>
              <a:rPr lang="en-US" altLang="zh-CN" dirty="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east </a:t>
            </a:r>
            <a:r>
              <a:rPr lang="en-US" altLang="zh-CN" dirty="0">
                <a:latin typeface="Times New Roman" panose="02020603050405020304" pitchFamily="18" charset="0"/>
                <a:cs typeface="Times New Roman" panose="02020603050405020304" pitchFamily="18" charset="0"/>
              </a:rPr>
              <a:t>squares is that the method </a:t>
            </a:r>
            <a:r>
              <a:rPr lang="en-US" altLang="zh-CN" dirty="0" smtClean="0">
                <a:latin typeface="Times New Roman" panose="02020603050405020304" pitchFamily="18" charset="0"/>
                <a:cs typeface="Times New Roman" panose="02020603050405020304" pitchFamily="18" charset="0"/>
              </a:rPr>
              <a:t>of least </a:t>
            </a:r>
            <a:r>
              <a:rPr lang="en-US" altLang="zh-CN" dirty="0">
                <a:latin typeface="Times New Roman" panose="02020603050405020304" pitchFamily="18" charset="0"/>
                <a:cs typeface="Times New Roman" panose="02020603050405020304" pitchFamily="18" charset="0"/>
              </a:rPr>
              <a:t>squares can be used without </a:t>
            </a:r>
            <a:r>
              <a:rPr lang="en-US" altLang="zh-CN" dirty="0" smtClean="0">
                <a:latin typeface="Times New Roman" panose="02020603050405020304" pitchFamily="18" charset="0"/>
                <a:cs typeface="Times New Roman" panose="02020603050405020304" pitchFamily="18" charset="0"/>
              </a:rPr>
              <a:t>making assumptions </a:t>
            </a:r>
            <a:r>
              <a:rPr lang="en-US" altLang="zh-CN" dirty="0">
                <a:latin typeface="Times New Roman" panose="02020603050405020304" pitchFamily="18" charset="0"/>
                <a:cs typeface="Times New Roman" panose="02020603050405020304" pitchFamily="18" charset="0"/>
              </a:rPr>
              <a:t>about the distributions </a:t>
            </a:r>
            <a:r>
              <a:rPr lang="en-US" altLang="zh-CN" dirty="0" smtClean="0">
                <a:latin typeface="Times New Roman" panose="02020603050405020304" pitchFamily="18" charset="0"/>
                <a:cs typeface="Times New Roman" panose="02020603050405020304" pitchFamily="18" charset="0"/>
              </a:rPr>
              <a:t>of the </a:t>
            </a:r>
            <a:r>
              <a:rPr lang="en-US" altLang="zh-CN" dirty="0">
                <a:latin typeface="Times New Roman" panose="02020603050405020304" pitchFamily="18" charset="0"/>
                <a:cs typeface="Times New Roman" panose="02020603050405020304" pitchFamily="18" charset="0"/>
              </a:rPr>
              <a:t>response variables </a:t>
            </a:r>
            <a:r>
              <a:rPr lang="en-US" altLang="zh-CN" i="1" dirty="0">
                <a:latin typeface="Times New Roman" panose="02020603050405020304" pitchFamily="18" charset="0"/>
                <a:cs typeface="Times New Roman" panose="02020603050405020304" pitchFamily="18" charset="0"/>
              </a:rPr>
              <a:t>Y</a:t>
            </a:r>
            <a:r>
              <a:rPr lang="en-US" altLang="zh-CN" i="1" baseline="-25000" dirty="0">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t>
            </a:r>
          </a:p>
          <a:p>
            <a:pPr algn="just"/>
            <a:endParaRPr lang="en-US" altLang="zh-CN" i="1"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contrast, to obtain maximum likelihood estimators we </a:t>
            </a:r>
            <a:r>
              <a:rPr lang="en-US" altLang="zh-CN" dirty="0" smtClean="0">
                <a:latin typeface="Times New Roman" panose="02020603050405020304" pitchFamily="18" charset="0"/>
                <a:cs typeface="Times New Roman" panose="02020603050405020304" pitchFamily="18" charset="0"/>
              </a:rPr>
              <a:t>need to </a:t>
            </a:r>
            <a:r>
              <a:rPr lang="en-US" altLang="zh-CN" dirty="0">
                <a:latin typeface="Times New Roman" panose="02020603050405020304" pitchFamily="18" charset="0"/>
                <a:cs typeface="Times New Roman" panose="02020603050405020304" pitchFamily="18" charset="0"/>
              </a:rPr>
              <a:t>specify the </a:t>
            </a:r>
            <a:r>
              <a:rPr lang="en-US" altLang="zh-CN" dirty="0" smtClean="0">
                <a:latin typeface="Times New Roman" panose="02020603050405020304" pitchFamily="18" charset="0"/>
                <a:cs typeface="Times New Roman" panose="02020603050405020304" pitchFamily="18" charset="0"/>
              </a:rPr>
              <a:t>probability </a:t>
            </a:r>
            <a:r>
              <a:rPr lang="en-US" altLang="zh-CN" dirty="0">
                <a:latin typeface="Times New Roman" panose="02020603050405020304" pitchFamily="18" charset="0"/>
                <a:cs typeface="Times New Roman" panose="02020603050405020304" pitchFamily="18" charset="0"/>
              </a:rPr>
              <a:t>distribution of the </a:t>
            </a:r>
            <a:r>
              <a:rPr lang="en-US" altLang="zh-CN" i="1" dirty="0">
                <a:latin typeface="Times New Roman" panose="02020603050405020304" pitchFamily="18" charset="0"/>
                <a:cs typeface="Times New Roman" panose="02020603050405020304" pitchFamily="18" charset="0"/>
              </a:rPr>
              <a:t>Y</a:t>
            </a:r>
            <a:r>
              <a:rPr lang="en-US" altLang="zh-CN" sz="2000"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141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26875"/>
            <a:ext cx="10515600" cy="4650088"/>
          </a:xfrm>
        </p:spPr>
        <p:txBody>
          <a:bodyPr>
            <a:normAutofit/>
          </a:bodyPr>
          <a:lstStyle/>
          <a:p>
            <a:pPr marL="0" indent="0" algn="just">
              <a:buNone/>
            </a:pPr>
            <a:r>
              <a:rPr lang="en-US" altLang="zh-CN" sz="3200" dirty="0">
                <a:latin typeface="Times New Roman" panose="02020603050405020304" pitchFamily="18" charset="0"/>
                <a:cs typeface="Times New Roman" panose="02020603050405020304" pitchFamily="18" charset="0"/>
              </a:rPr>
              <a:t>The data in </a:t>
            </a:r>
            <a:r>
              <a:rPr lang="en-US" altLang="zh-CN" sz="3200" dirty="0" smtClean="0">
                <a:latin typeface="Times New Roman" panose="02020603050405020304" pitchFamily="18" charset="0"/>
                <a:cs typeface="Times New Roman" panose="02020603050405020304" pitchFamily="18" charset="0"/>
              </a:rPr>
              <a:t>Table </a:t>
            </a:r>
            <a:r>
              <a:rPr lang="en-US" altLang="zh-CN" sz="3200" dirty="0">
                <a:latin typeface="Times New Roman" panose="02020603050405020304" pitchFamily="18" charset="0"/>
                <a:cs typeface="Times New Roman" panose="02020603050405020304" pitchFamily="18" charset="0"/>
              </a:rPr>
              <a:t>are the </a:t>
            </a:r>
            <a:r>
              <a:rPr lang="en-US" altLang="zh-CN" sz="3200" dirty="0" smtClean="0">
                <a:latin typeface="Times New Roman" panose="02020603050405020304" pitchFamily="18" charset="0"/>
                <a:cs typeface="Times New Roman" panose="02020603050405020304" pitchFamily="18" charset="0"/>
              </a:rPr>
              <a:t>birth weights </a:t>
            </a:r>
            <a:r>
              <a:rPr lang="en-US" altLang="zh-CN" sz="3200" dirty="0">
                <a:latin typeface="Times New Roman" panose="02020603050405020304" pitchFamily="18" charset="0"/>
                <a:cs typeface="Times New Roman" panose="02020603050405020304" pitchFamily="18" charset="0"/>
              </a:rPr>
              <a:t>(in grams) and estimated </a:t>
            </a:r>
            <a:r>
              <a:rPr lang="en-US" altLang="zh-CN" sz="3200" dirty="0" smtClean="0">
                <a:latin typeface="Times New Roman" panose="02020603050405020304" pitchFamily="18" charset="0"/>
                <a:cs typeface="Times New Roman" panose="02020603050405020304" pitchFamily="18" charset="0"/>
              </a:rPr>
              <a:t>gestational ages </a:t>
            </a:r>
            <a:r>
              <a:rPr lang="en-US" altLang="zh-CN" sz="3200" dirty="0">
                <a:latin typeface="Times New Roman" panose="02020603050405020304" pitchFamily="18" charset="0"/>
                <a:cs typeface="Times New Roman" panose="02020603050405020304" pitchFamily="18" charset="0"/>
              </a:rPr>
              <a:t>(in weeks) </a:t>
            </a:r>
            <a:r>
              <a:rPr lang="en-US" altLang="zh-CN" sz="3200" dirty="0" smtClean="0">
                <a:latin typeface="Times New Roman" panose="02020603050405020304" pitchFamily="18" charset="0"/>
                <a:cs typeface="Times New Roman" panose="02020603050405020304" pitchFamily="18" charset="0"/>
              </a:rPr>
              <a:t>of 12 </a:t>
            </a:r>
            <a:r>
              <a:rPr lang="en-US" altLang="zh-CN" sz="3200" dirty="0">
                <a:latin typeface="Times New Roman" panose="02020603050405020304" pitchFamily="18" charset="0"/>
                <a:cs typeface="Times New Roman" panose="02020603050405020304" pitchFamily="18" charset="0"/>
              </a:rPr>
              <a:t>male and female babies born in a certain </a:t>
            </a:r>
            <a:r>
              <a:rPr lang="en-US" altLang="zh-CN" sz="3200" dirty="0" smtClean="0">
                <a:latin typeface="Times New Roman" panose="02020603050405020304" pitchFamily="18" charset="0"/>
                <a:cs typeface="Times New Roman" panose="02020603050405020304" pitchFamily="18" charset="0"/>
              </a:rPr>
              <a:t>hospital. The </a:t>
            </a:r>
            <a:r>
              <a:rPr lang="en-US" altLang="zh-CN" sz="3200" dirty="0">
                <a:latin typeface="Times New Roman" panose="02020603050405020304" pitchFamily="18" charset="0"/>
                <a:cs typeface="Times New Roman" panose="02020603050405020304" pitchFamily="18" charset="0"/>
              </a:rPr>
              <a:t>mean ages are almost the same for both sexes but the mean </a:t>
            </a:r>
            <a:r>
              <a:rPr lang="en-US" altLang="zh-CN" sz="3200" dirty="0" smtClean="0">
                <a:latin typeface="Times New Roman" panose="02020603050405020304" pitchFamily="18" charset="0"/>
                <a:cs typeface="Times New Roman" panose="02020603050405020304" pitchFamily="18" charset="0"/>
              </a:rPr>
              <a:t>birth weight for </a:t>
            </a:r>
            <a:r>
              <a:rPr lang="en-US" altLang="zh-CN" sz="3200" dirty="0">
                <a:latin typeface="Times New Roman" panose="02020603050405020304" pitchFamily="18" charset="0"/>
                <a:cs typeface="Times New Roman" panose="02020603050405020304" pitchFamily="18" charset="0"/>
              </a:rPr>
              <a:t>boys is higher than the mean </a:t>
            </a:r>
            <a:r>
              <a:rPr lang="en-US" altLang="zh-CN" sz="3200" dirty="0" smtClean="0">
                <a:latin typeface="Times New Roman" panose="02020603050405020304" pitchFamily="18" charset="0"/>
                <a:cs typeface="Times New Roman" panose="02020603050405020304" pitchFamily="18" charset="0"/>
              </a:rPr>
              <a:t>birth weight </a:t>
            </a:r>
            <a:r>
              <a:rPr lang="en-US" altLang="zh-CN" sz="3200" dirty="0">
                <a:latin typeface="Times New Roman" panose="02020603050405020304" pitchFamily="18" charset="0"/>
                <a:cs typeface="Times New Roman" panose="02020603050405020304" pitchFamily="18" charset="0"/>
              </a:rPr>
              <a:t>for girls. The data are shown </a:t>
            </a:r>
            <a:r>
              <a:rPr lang="en-US" altLang="zh-CN" sz="3200" dirty="0" smtClean="0">
                <a:latin typeface="Times New Roman" panose="02020603050405020304" pitchFamily="18" charset="0"/>
                <a:cs typeface="Times New Roman" panose="02020603050405020304" pitchFamily="18" charset="0"/>
              </a:rPr>
              <a:t>in the </a:t>
            </a:r>
            <a:r>
              <a:rPr lang="en-US" altLang="zh-CN" sz="3200" dirty="0">
                <a:latin typeface="Times New Roman" panose="02020603050405020304" pitchFamily="18" charset="0"/>
                <a:cs typeface="Times New Roman" panose="02020603050405020304" pitchFamily="18" charset="0"/>
              </a:rPr>
              <a:t>scatter plot in </a:t>
            </a:r>
            <a:r>
              <a:rPr lang="en-US" altLang="zh-CN" sz="3200" dirty="0" smtClean="0">
                <a:latin typeface="Times New Roman" panose="02020603050405020304" pitchFamily="18" charset="0"/>
                <a:cs typeface="Times New Roman" panose="02020603050405020304" pitchFamily="18" charset="0"/>
              </a:rPr>
              <a:t>Figure. </a:t>
            </a:r>
            <a:r>
              <a:rPr lang="en-US" altLang="zh-CN" sz="3200" dirty="0">
                <a:latin typeface="Times New Roman" panose="02020603050405020304" pitchFamily="18" charset="0"/>
                <a:cs typeface="Times New Roman" panose="02020603050405020304" pitchFamily="18" charset="0"/>
              </a:rPr>
              <a:t>There is a linear trend </a:t>
            </a:r>
            <a:r>
              <a:rPr lang="en-US" altLang="zh-CN" sz="3200" dirty="0" smtClean="0">
                <a:latin typeface="Times New Roman" panose="02020603050405020304" pitchFamily="18" charset="0"/>
                <a:cs typeface="Times New Roman" panose="02020603050405020304" pitchFamily="18" charset="0"/>
              </a:rPr>
              <a:t>of birth </a:t>
            </a:r>
            <a:r>
              <a:rPr lang="en-US" altLang="zh-CN" sz="3200" dirty="0">
                <a:latin typeface="Times New Roman" panose="02020603050405020304" pitchFamily="18" charset="0"/>
                <a:cs typeface="Times New Roman" panose="02020603050405020304" pitchFamily="18" charset="0"/>
              </a:rPr>
              <a:t>weight </a:t>
            </a:r>
            <a:r>
              <a:rPr lang="en-US" altLang="zh-CN" sz="3200" dirty="0" smtClean="0">
                <a:latin typeface="Times New Roman" panose="02020603050405020304" pitchFamily="18" charset="0"/>
                <a:cs typeface="Times New Roman" panose="02020603050405020304" pitchFamily="18" charset="0"/>
              </a:rPr>
              <a:t>increasing with </a:t>
            </a:r>
            <a:r>
              <a:rPr lang="en-US" altLang="zh-CN" sz="3200" dirty="0">
                <a:latin typeface="Times New Roman" panose="02020603050405020304" pitchFamily="18" charset="0"/>
                <a:cs typeface="Times New Roman" panose="02020603050405020304" pitchFamily="18" charset="0"/>
              </a:rPr>
              <a:t>gestational age and the girls tend to weigh less than the boys </a:t>
            </a:r>
            <a:r>
              <a:rPr lang="en-US" altLang="zh-CN" sz="3200" dirty="0" smtClean="0">
                <a:latin typeface="Times New Roman" panose="02020603050405020304" pitchFamily="18" charset="0"/>
                <a:cs typeface="Times New Roman" panose="02020603050405020304" pitchFamily="18" charset="0"/>
              </a:rPr>
              <a:t>of the same </a:t>
            </a:r>
            <a:r>
              <a:rPr lang="en-US" altLang="zh-CN" sz="3200" dirty="0">
                <a:latin typeface="Times New Roman" panose="02020603050405020304" pitchFamily="18" charset="0"/>
                <a:cs typeface="Times New Roman" panose="02020603050405020304" pitchFamily="18" charset="0"/>
              </a:rPr>
              <a:t>gestational age. The question </a:t>
            </a:r>
            <a:r>
              <a:rPr lang="en-US" altLang="zh-CN" sz="3200" dirty="0" smtClean="0">
                <a:latin typeface="Times New Roman" panose="02020603050405020304" pitchFamily="18" charset="0"/>
                <a:cs typeface="Times New Roman" panose="02020603050405020304" pitchFamily="18" charset="0"/>
              </a:rPr>
              <a:t>of interest </a:t>
            </a:r>
            <a:r>
              <a:rPr lang="en-US" altLang="zh-CN" sz="3200" dirty="0">
                <a:latin typeface="Times New Roman" panose="02020603050405020304" pitchFamily="18" charset="0"/>
                <a:cs typeface="Times New Roman" panose="02020603050405020304" pitchFamily="18" charset="0"/>
              </a:rPr>
              <a:t>is whether the rate </a:t>
            </a:r>
            <a:r>
              <a:rPr lang="en-US" altLang="zh-CN" sz="3200" dirty="0" smtClean="0">
                <a:latin typeface="Times New Roman" panose="02020603050405020304" pitchFamily="18" charset="0"/>
                <a:cs typeface="Times New Roman" panose="02020603050405020304" pitchFamily="18" charset="0"/>
              </a:rPr>
              <a:t>of increase of birth </a:t>
            </a:r>
            <a:r>
              <a:rPr lang="en-US" altLang="zh-CN" sz="3200" dirty="0">
                <a:latin typeface="Times New Roman" panose="02020603050405020304" pitchFamily="18" charset="0"/>
                <a:cs typeface="Times New Roman" panose="02020603050405020304" pitchFamily="18" charset="0"/>
              </a:rPr>
              <a:t>weight with gestational age is the same for boys and girls.</a:t>
            </a:r>
            <a:endParaRPr lang="zh-CN" altLang="en-US" sz="32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a:xfrm>
            <a:off x="838200" y="677041"/>
            <a:ext cx="10310836" cy="701731"/>
          </a:xfrm>
          <a:prstGeom prst="rect">
            <a:avLst/>
          </a:prstGeom>
        </p:spPr>
        <p:txBody>
          <a:bodyPr wrap="none">
            <a:spAutoFit/>
          </a:bodyPr>
          <a:lstStyle/>
          <a:p>
            <a:r>
              <a:rPr lang="en-US" altLang="zh-CN" smtClean="0">
                <a:solidFill>
                  <a:srgbClr val="0000FF"/>
                </a:solidFill>
                <a:latin typeface="Times New Roman" panose="02020603050405020304" pitchFamily="18" charset="0"/>
                <a:cs typeface="Times New Roman" panose="02020603050405020304" pitchFamily="18" charset="0"/>
              </a:rPr>
              <a:t>Example : </a:t>
            </a:r>
            <a:r>
              <a:rPr lang="en-US" altLang="zh-CN" i="1" dirty="0" smtClean="0">
                <a:solidFill>
                  <a:srgbClr val="0000FF"/>
                </a:solidFill>
                <a:latin typeface="Times New Roman" panose="02020603050405020304" pitchFamily="18" charset="0"/>
                <a:cs typeface="Times New Roman" panose="02020603050405020304" pitchFamily="18" charset="0"/>
              </a:rPr>
              <a:t>Birth weight and gestational age</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942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30814" y="111065"/>
            <a:ext cx="7343775" cy="6515100"/>
          </a:xfrm>
          <a:prstGeom prst="rect">
            <a:avLst/>
          </a:prstGeom>
        </p:spPr>
      </p:pic>
    </p:spTree>
    <p:extLst>
      <p:ext uri="{BB962C8B-B14F-4D97-AF65-F5344CB8AC3E}">
        <p14:creationId xmlns:p14="http://schemas.microsoft.com/office/powerpoint/2010/main" val="2881102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798608" y="454324"/>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i="1" dirty="0" smtClean="0">
                <a:solidFill>
                  <a:srgbClr val="FF0066"/>
                </a:solidFill>
                <a:latin typeface="Times New Roman" panose="02020603050405020304" pitchFamily="18" charset="0"/>
                <a:cs typeface="Times New Roman" panose="02020603050405020304" pitchFamily="18" charset="0"/>
              </a:rPr>
              <a:t>Welcome Aboard!</a:t>
            </a:r>
          </a:p>
        </p:txBody>
      </p:sp>
      <p:sp>
        <p:nvSpPr>
          <p:cNvPr id="8" name="Rectangle 3"/>
          <p:cNvSpPr txBox="1">
            <a:spLocks noChangeArrowheads="1"/>
          </p:cNvSpPr>
          <p:nvPr/>
        </p:nvSpPr>
        <p:spPr>
          <a:xfrm>
            <a:off x="836762" y="1025824"/>
            <a:ext cx="840212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altLang="zh-CN" dirty="0" smtClean="0"/>
          </a:p>
          <a:p>
            <a:pPr>
              <a:spcBef>
                <a:spcPct val="20000"/>
              </a:spcBef>
              <a:buClr>
                <a:schemeClr val="tx2"/>
              </a:buClr>
              <a:buSzPct val="75000"/>
              <a:buFont typeface="Monotype Sorts" pitchFamily="2" charset="2"/>
              <a:buNone/>
            </a:pPr>
            <a:r>
              <a:rPr lang="en-US" altLang="zh-CN" dirty="0" smtClean="0">
                <a:latin typeface="Book Antiqua" panose="02040602050305030304" pitchFamily="18" charset="0"/>
              </a:rPr>
              <a:t>  </a:t>
            </a:r>
            <a:r>
              <a:rPr lang="en-US" altLang="zh-CN" dirty="0" smtClean="0">
                <a:latin typeface="Times New Roman" panose="02020603050405020304" pitchFamily="18" charset="0"/>
                <a:cs typeface="Times New Roman" panose="02020603050405020304" pitchFamily="18" charset="0"/>
              </a:rPr>
              <a:t>Instructor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Minya</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Xu</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徐敏亚)</a:t>
            </a:r>
          </a:p>
          <a:p>
            <a:pPr>
              <a:spcBef>
                <a:spcPct val="20000"/>
              </a:spcBef>
              <a:buClr>
                <a:schemeClr val="tx2"/>
              </a:buClr>
              <a:buSzPct val="75000"/>
              <a:buFont typeface="Monotype Sorts" pitchFamily="2" charset="2"/>
              <a:buNone/>
            </a:pPr>
            <a:r>
              <a:rPr lang="en-US" altLang="zh-CN" dirty="0">
                <a:latin typeface="Times New Roman" panose="02020603050405020304" pitchFamily="18" charset="0"/>
                <a:cs typeface="Times New Roman" panose="02020603050405020304" pitchFamily="18" charset="0"/>
              </a:rPr>
              <a:t>	Phone: 62756274</a:t>
            </a:r>
          </a:p>
          <a:p>
            <a:pPr>
              <a:spcBef>
                <a:spcPct val="20000"/>
              </a:spcBef>
              <a:buClr>
                <a:schemeClr val="tx2"/>
              </a:buClr>
              <a:buSzPct val="75000"/>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Email: minyaxu@gsm.pku.edu.cn</a:t>
            </a:r>
            <a:endParaRPr lang="en-US" altLang="zh-CN" u="sng" dirty="0">
              <a:latin typeface="Times New Roman" panose="02020603050405020304" pitchFamily="18"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Office: Room </a:t>
            </a:r>
            <a:r>
              <a:rPr lang="en-US" altLang="zh-CN" dirty="0">
                <a:latin typeface="Times New Roman" panose="02020603050405020304" pitchFamily="18" charset="0"/>
                <a:cs typeface="Times New Roman" panose="02020603050405020304" pitchFamily="18" charset="0"/>
              </a:rPr>
              <a:t>365,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Guanghua</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Building No. </a:t>
            </a:r>
            <a:r>
              <a:rPr lang="en-US" altLang="zh-CN" dirty="0" smtClean="0">
                <a:latin typeface="Times New Roman" panose="02020603050405020304" pitchFamily="18" charset="0"/>
                <a:cs typeface="Times New Roman" panose="02020603050405020304" pitchFamily="18" charset="0"/>
              </a:rPr>
              <a:t>2</a:t>
            </a:r>
          </a:p>
          <a:p>
            <a:pPr>
              <a:spcBef>
                <a:spcPct val="20000"/>
              </a:spcBef>
              <a:buClr>
                <a:schemeClr val="tx2"/>
              </a:buClr>
              <a:buSzPct val="75000"/>
              <a:buFont typeface="Monotype Sorts" pitchFamily="2" charset="2"/>
              <a:buNone/>
            </a:pPr>
            <a:endParaRPr lang="en-US" altLang="zh-CN" dirty="0">
              <a:latin typeface="Times New Roman" panose="02020603050405020304" pitchFamily="18"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助教：</a:t>
            </a:r>
            <a:r>
              <a:rPr lang="zh-CN" altLang="zh-CN" dirty="0">
                <a:latin typeface="Times New Roman" panose="02020603050405020304" pitchFamily="18" charset="0"/>
                <a:cs typeface="Times New Roman" panose="02020603050405020304" pitchFamily="18" charset="0"/>
              </a:rPr>
              <a:t>杨光</a:t>
            </a:r>
            <a:r>
              <a:rPr lang="zh-CN" altLang="zh-CN" dirty="0" smtClean="0">
                <a:latin typeface="Times New Roman" panose="02020603050405020304" pitchFamily="18" charset="0"/>
                <a:cs typeface="Times New Roman" panose="02020603050405020304" pitchFamily="18" charset="0"/>
              </a:rPr>
              <a:t>艺</a:t>
            </a:r>
            <a:endParaRPr lang="en-US" altLang="zh-CN" dirty="0" smtClean="0">
              <a:latin typeface="Times New Roman" panose="02020603050405020304" pitchFamily="18"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Phone</a:t>
            </a:r>
            <a:r>
              <a:rPr lang="en-US" altLang="zh-CN" dirty="0">
                <a:latin typeface="Times New Roman" panose="02020603050405020304" pitchFamily="18" charset="0"/>
                <a:cs typeface="Times New Roman" panose="02020603050405020304" pitchFamily="18" charset="0"/>
              </a:rPr>
              <a:t>: 18811782969	</a:t>
            </a:r>
            <a:endParaRPr lang="en-US" altLang="zh-CN" dirty="0" smtClean="0">
              <a:latin typeface="Times New Roman" panose="02020603050405020304" pitchFamily="18"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Email</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1401211867@pku.edu.cn</a:t>
            </a:r>
          </a:p>
        </p:txBody>
      </p:sp>
    </p:spTree>
    <p:extLst>
      <p:ext uri="{BB962C8B-B14F-4D97-AF65-F5344CB8AC3E}">
        <p14:creationId xmlns:p14="http://schemas.microsoft.com/office/powerpoint/2010/main" val="277515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32586" y="842063"/>
            <a:ext cx="7705725" cy="5191125"/>
          </a:xfrm>
          <a:prstGeom prst="rect">
            <a:avLst/>
          </a:prstGeom>
        </p:spPr>
      </p:pic>
    </p:spTree>
    <p:extLst>
      <p:ext uri="{BB962C8B-B14F-4D97-AF65-F5344CB8AC3E}">
        <p14:creationId xmlns:p14="http://schemas.microsoft.com/office/powerpoint/2010/main" val="2825767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8276" y="735042"/>
            <a:ext cx="7429500" cy="2247900"/>
          </a:xfrm>
          <a:prstGeom prst="rect">
            <a:avLst/>
          </a:prstGeom>
        </p:spPr>
      </p:pic>
      <p:pic>
        <p:nvPicPr>
          <p:cNvPr id="3" name="图片 2"/>
          <p:cNvPicPr>
            <a:picLocks noChangeAspect="1"/>
          </p:cNvPicPr>
          <p:nvPr/>
        </p:nvPicPr>
        <p:blipFill>
          <a:blip r:embed="rId3"/>
          <a:stretch>
            <a:fillRect/>
          </a:stretch>
        </p:blipFill>
        <p:spPr>
          <a:xfrm>
            <a:off x="885193" y="2866846"/>
            <a:ext cx="7781925" cy="3505200"/>
          </a:xfrm>
          <a:prstGeom prst="rect">
            <a:avLst/>
          </a:prstGeom>
        </p:spPr>
      </p:pic>
    </p:spTree>
    <p:extLst>
      <p:ext uri="{BB962C8B-B14F-4D97-AF65-F5344CB8AC3E}">
        <p14:creationId xmlns:p14="http://schemas.microsoft.com/office/powerpoint/2010/main" val="3915175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1650" y="117624"/>
            <a:ext cx="7734300" cy="6467475"/>
          </a:xfrm>
          <a:prstGeom prst="rect">
            <a:avLst/>
          </a:prstGeom>
        </p:spPr>
      </p:pic>
    </p:spTree>
    <p:extLst>
      <p:ext uri="{BB962C8B-B14F-4D97-AF65-F5344CB8AC3E}">
        <p14:creationId xmlns:p14="http://schemas.microsoft.com/office/powerpoint/2010/main" val="543460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19634" y="898226"/>
            <a:ext cx="7448550" cy="1714500"/>
          </a:xfrm>
          <a:prstGeom prst="rect">
            <a:avLst/>
          </a:prstGeom>
        </p:spPr>
      </p:pic>
      <p:pic>
        <p:nvPicPr>
          <p:cNvPr id="5" name="图片 4"/>
          <p:cNvPicPr>
            <a:picLocks noChangeAspect="1"/>
          </p:cNvPicPr>
          <p:nvPr/>
        </p:nvPicPr>
        <p:blipFill>
          <a:blip r:embed="rId3"/>
          <a:stretch>
            <a:fillRect/>
          </a:stretch>
        </p:blipFill>
        <p:spPr>
          <a:xfrm>
            <a:off x="1819634" y="2853995"/>
            <a:ext cx="7553325" cy="2771775"/>
          </a:xfrm>
          <a:prstGeom prst="rect">
            <a:avLst/>
          </a:prstGeom>
        </p:spPr>
      </p:pic>
    </p:spTree>
    <p:extLst>
      <p:ext uri="{BB962C8B-B14F-4D97-AF65-F5344CB8AC3E}">
        <p14:creationId xmlns:p14="http://schemas.microsoft.com/office/powerpoint/2010/main" val="3803062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07568" y="496738"/>
            <a:ext cx="7372350" cy="3276600"/>
          </a:xfrm>
          <a:prstGeom prst="rect">
            <a:avLst/>
          </a:prstGeom>
        </p:spPr>
      </p:pic>
      <p:pic>
        <p:nvPicPr>
          <p:cNvPr id="3" name="图片 2"/>
          <p:cNvPicPr>
            <a:picLocks noChangeAspect="1"/>
          </p:cNvPicPr>
          <p:nvPr/>
        </p:nvPicPr>
        <p:blipFill>
          <a:blip r:embed="rId3"/>
          <a:stretch>
            <a:fillRect/>
          </a:stretch>
        </p:blipFill>
        <p:spPr>
          <a:xfrm>
            <a:off x="1607568" y="3988009"/>
            <a:ext cx="7572375" cy="1590675"/>
          </a:xfrm>
          <a:prstGeom prst="rect">
            <a:avLst/>
          </a:prstGeom>
        </p:spPr>
      </p:pic>
    </p:spTree>
    <p:extLst>
      <p:ext uri="{BB962C8B-B14F-4D97-AF65-F5344CB8AC3E}">
        <p14:creationId xmlns:p14="http://schemas.microsoft.com/office/powerpoint/2010/main" val="1159133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8235" y="871716"/>
            <a:ext cx="7581900" cy="4562475"/>
          </a:xfrm>
          <a:prstGeom prst="rect">
            <a:avLst/>
          </a:prstGeom>
        </p:spPr>
      </p:pic>
    </p:spTree>
    <p:extLst>
      <p:ext uri="{BB962C8B-B14F-4D97-AF65-F5344CB8AC3E}">
        <p14:creationId xmlns:p14="http://schemas.microsoft.com/office/powerpoint/2010/main" val="283878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01752" y="774400"/>
            <a:ext cx="7553325" cy="1962150"/>
          </a:xfrm>
          <a:prstGeom prst="rect">
            <a:avLst/>
          </a:prstGeom>
        </p:spPr>
      </p:pic>
    </p:spTree>
    <p:extLst>
      <p:ext uri="{BB962C8B-B14F-4D97-AF65-F5344CB8AC3E}">
        <p14:creationId xmlns:p14="http://schemas.microsoft.com/office/powerpoint/2010/main" val="4066125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29724" y="3711156"/>
            <a:ext cx="7200900" cy="2247900"/>
          </a:xfrm>
          <a:prstGeom prst="rect">
            <a:avLst/>
          </a:prstGeom>
        </p:spPr>
      </p:pic>
      <p:pic>
        <p:nvPicPr>
          <p:cNvPr id="4" name="图片 3"/>
          <p:cNvPicPr>
            <a:picLocks noChangeAspect="1"/>
          </p:cNvPicPr>
          <p:nvPr/>
        </p:nvPicPr>
        <p:blipFill>
          <a:blip r:embed="rId3"/>
          <a:stretch>
            <a:fillRect/>
          </a:stretch>
        </p:blipFill>
        <p:spPr>
          <a:xfrm>
            <a:off x="2029724" y="585877"/>
            <a:ext cx="7696200" cy="2667000"/>
          </a:xfrm>
          <a:prstGeom prst="rect">
            <a:avLst/>
          </a:prstGeom>
        </p:spPr>
      </p:pic>
    </p:spTree>
    <p:extLst>
      <p:ext uri="{BB962C8B-B14F-4D97-AF65-F5344CB8AC3E}">
        <p14:creationId xmlns:p14="http://schemas.microsoft.com/office/powerpoint/2010/main" val="3637556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86797" y="166059"/>
            <a:ext cx="6248400" cy="6629400"/>
          </a:xfrm>
          <a:prstGeom prst="rect">
            <a:avLst/>
          </a:prstGeom>
        </p:spPr>
      </p:pic>
    </p:spTree>
    <p:extLst>
      <p:ext uri="{BB962C8B-B14F-4D97-AF65-F5344CB8AC3E}">
        <p14:creationId xmlns:p14="http://schemas.microsoft.com/office/powerpoint/2010/main" val="2203071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Step 3: Checking the adequacy of the model</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21664" y="1615313"/>
            <a:ext cx="10515600" cy="3349880"/>
          </a:xfrm>
        </p:spPr>
        <p:txBody>
          <a:bodyPr>
            <a:normAutofit/>
          </a:bodyPr>
          <a:lstStyle/>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Residuals</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Measure of goodness of fit </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Hypothesis testing of competing models</a:t>
            </a:r>
          </a:p>
          <a:p>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356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638" y="261697"/>
            <a:ext cx="10515600" cy="1325563"/>
          </a:xfrm>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Learning goals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87260"/>
            <a:ext cx="10515600" cy="4589703"/>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Introduce generalized linear models</a:t>
            </a:r>
            <a:r>
              <a:rPr lang="en-US" altLang="zh-CN" sz="3600" dirty="0">
                <a:latin typeface="Times New Roman" panose="02020603050405020304" pitchFamily="18" charset="0"/>
                <a:cs typeface="Times New Roman" panose="02020603050405020304" pitchFamily="18" charset="0"/>
              </a:rPr>
              <a:t>.</a:t>
            </a:r>
            <a:endParaRPr lang="en-US" altLang="zh-CN" sz="3600" dirty="0" smtClean="0">
              <a:latin typeface="Times New Roman" panose="02020603050405020304" pitchFamily="18" charset="0"/>
              <a:cs typeface="Times New Roman" panose="02020603050405020304" pitchFamily="18" charset="0"/>
            </a:endParaRPr>
          </a:p>
          <a:p>
            <a:pPr algn="just"/>
            <a:r>
              <a:rPr lang="en-US" altLang="zh-CN" sz="3600" dirty="0" smtClean="0">
                <a:latin typeface="Times New Roman" panose="02020603050405020304" pitchFamily="18" charset="0"/>
                <a:cs typeface="Times New Roman" panose="02020603050405020304" pitchFamily="18" charset="0"/>
              </a:rPr>
              <a:t>Provide a unifying framework for many commonly used statistical techniques and illustrate the ideas of statistical modelling.</a:t>
            </a:r>
          </a:p>
          <a:p>
            <a:pPr algn="just"/>
            <a:r>
              <a:rPr lang="en-US" altLang="zh-CN" sz="3600" dirty="0" smtClean="0">
                <a:latin typeface="Times New Roman" panose="02020603050405020304" pitchFamily="18" charset="0"/>
                <a:cs typeface="Times New Roman" panose="02020603050405020304" pitchFamily="18" charset="0"/>
              </a:rPr>
              <a:t>Students are assumed to have some familiarity with statistical principles and methods. In particular, understanding the concepts of estimation, sampling distributions and hypothesis testing is necessary. </a:t>
            </a:r>
            <a:endParaRPr lang="zh-CN" altLang="en-US" sz="3600" dirty="0" smtClean="0">
              <a:latin typeface="Times New Roman" panose="02020603050405020304" pitchFamily="18" charset="0"/>
              <a:cs typeface="Times New Roman" panose="02020603050405020304" pitchFamily="18" charset="0"/>
            </a:endParaRPr>
          </a:p>
          <a:p>
            <a:pPr marL="0" indent="0">
              <a:buNone/>
            </a:pP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03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55617" y="0"/>
            <a:ext cx="10515600" cy="1325563"/>
          </a:xfrm>
        </p:spPr>
        <p:txBody>
          <a:bodyPr/>
          <a:lstStyle/>
          <a:p>
            <a:pPr algn="ctr"/>
            <a:r>
              <a:rPr lang="en-US" altLang="zh-CN" dirty="0" smtClean="0">
                <a:solidFill>
                  <a:srgbClr val="0000FF"/>
                </a:solidFill>
                <a:latin typeface="Times New Roman" panose="02020603050405020304" pitchFamily="18" charset="0"/>
                <a:cs typeface="Times New Roman" panose="02020603050405020304" pitchFamily="18" charset="0"/>
              </a:rPr>
              <a:t>Residuals</a:t>
            </a:r>
            <a:endParaRPr lang="zh-CN" altLang="en-US" dirty="0">
              <a:solidFill>
                <a:srgbClr val="0000FF"/>
              </a:solidFill>
            </a:endParaRPr>
          </a:p>
        </p:txBody>
      </p:sp>
      <p:sp>
        <p:nvSpPr>
          <p:cNvPr id="5" name="标题 1"/>
          <p:cNvSpPr txBox="1">
            <a:spLocks/>
          </p:cNvSpPr>
          <p:nvPr/>
        </p:nvSpPr>
        <p:spPr>
          <a:xfrm>
            <a:off x="545386" y="272311"/>
            <a:ext cx="4913680" cy="3904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dirty="0" smtClean="0">
                <a:solidFill>
                  <a:srgbClr val="0000FF"/>
                </a:solidFill>
                <a:latin typeface="华文彩云" panose="02010800040101010101" pitchFamily="2" charset="-122"/>
                <a:ea typeface="华文彩云" panose="02010800040101010101" pitchFamily="2" charset="-122"/>
                <a:cs typeface="Segoe UI Black" panose="020B0A02040204020203" pitchFamily="34" charset="0"/>
              </a:rPr>
              <a:t>Normal linear models</a:t>
            </a:r>
            <a: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t/>
            </a:r>
            <a:b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br>
            <a:endParaRPr lang="zh-CN" altLang="en-US" sz="3200" dirty="0">
              <a:solidFill>
                <a:srgbClr val="0000FF"/>
              </a:solidFill>
              <a:latin typeface="Segoe UI Black" panose="020B0A02040204020203" pitchFamily="34" charset="0"/>
              <a:cs typeface="Segoe UI Black" panose="020B0A02040204020203" pitchFamily="34" charset="0"/>
            </a:endParaRPr>
          </a:p>
        </p:txBody>
      </p:sp>
      <p:pic>
        <p:nvPicPr>
          <p:cNvPr id="2" name="图片 1"/>
          <p:cNvPicPr>
            <a:picLocks noChangeAspect="1"/>
          </p:cNvPicPr>
          <p:nvPr/>
        </p:nvPicPr>
        <p:blipFill>
          <a:blip r:embed="rId2"/>
          <a:stretch>
            <a:fillRect/>
          </a:stretch>
        </p:blipFill>
        <p:spPr>
          <a:xfrm>
            <a:off x="3254774" y="1056304"/>
            <a:ext cx="6124357" cy="5481299"/>
          </a:xfrm>
          <a:prstGeom prst="rect">
            <a:avLst/>
          </a:prstGeom>
        </p:spPr>
      </p:pic>
    </p:spTree>
    <p:extLst>
      <p:ext uri="{BB962C8B-B14F-4D97-AF65-F5344CB8AC3E}">
        <p14:creationId xmlns:p14="http://schemas.microsoft.com/office/powerpoint/2010/main" val="460283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50818" y="1262744"/>
            <a:ext cx="7798662" cy="4914220"/>
          </a:xfrm>
        </p:spPr>
        <p:txBody>
          <a:bodyPr>
            <a:normAutofit fontScale="92500" lnSpcReduction="20000"/>
          </a:bodyPr>
          <a:lstStyle/>
          <a:p>
            <a:pPr marL="0" indent="0" algn="just">
              <a:buNone/>
            </a:pPr>
            <a:r>
              <a:rPr lang="en-US" altLang="zh-CN" sz="3200" dirty="0" smtClean="0">
                <a:solidFill>
                  <a:schemeClr val="accent2">
                    <a:lumMod val="75000"/>
                  </a:schemeClr>
                </a:solidFill>
                <a:latin typeface="Times New Roman" panose="02020603050405020304" pitchFamily="18" charset="0"/>
                <a:cs typeface="Times New Roman" panose="02020603050405020304" pitchFamily="18" charset="0"/>
              </a:rPr>
              <a:t>Residuals are important tools for checking the assumptions made in formulating a model.</a:t>
            </a:r>
          </a:p>
          <a:p>
            <a:pPr marL="0" indent="0" algn="just">
              <a:buNone/>
            </a:pPr>
            <a:endParaRPr lang="en-US" altLang="zh-CN" sz="3200"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They should usually be independent and have distribution which is approximately Normal with a mean of zero and constant variance.</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 standardized residuals can be compared to the Normal distribution. </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No more than 5% should be less than -1.96 or greater than 1.96; and no more than 1% should be beyond -2.58 and 2.58. </a:t>
            </a:r>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8349480" y="1831184"/>
            <a:ext cx="3480663" cy="2523101"/>
          </a:xfrm>
          <a:prstGeom prst="rect">
            <a:avLst/>
          </a:prstGeom>
        </p:spPr>
      </p:pic>
    </p:spTree>
    <p:extLst>
      <p:ext uri="{BB962C8B-B14F-4D97-AF65-F5344CB8AC3E}">
        <p14:creationId xmlns:p14="http://schemas.microsoft.com/office/powerpoint/2010/main" val="693481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566056"/>
            <a:ext cx="7408817" cy="5556069"/>
          </a:xfrm>
        </p:spPr>
        <p:txBody>
          <a:bodyPr>
            <a:normAutofit fontScale="85000" lnSpcReduction="20000"/>
          </a:bodyPr>
          <a:lstStyle/>
          <a:p>
            <a:pPr marL="0" indent="0" algn="just">
              <a:buNone/>
            </a:pPr>
            <a:r>
              <a:rPr lang="en-US" altLang="zh-CN" sz="3500" dirty="0" smtClean="0">
                <a:solidFill>
                  <a:schemeClr val="accent2">
                    <a:lumMod val="75000"/>
                  </a:schemeClr>
                </a:solidFill>
                <a:latin typeface="Times New Roman" panose="02020603050405020304" pitchFamily="18" charset="0"/>
                <a:cs typeface="Times New Roman" panose="02020603050405020304" pitchFamily="18" charset="0"/>
              </a:rPr>
              <a:t>Residuals should be unrelated to the explanatory variables.</a:t>
            </a:r>
          </a:p>
          <a:p>
            <a:pPr marL="0" indent="0" algn="just">
              <a:buNone/>
            </a:pPr>
            <a:endParaRPr lang="en-US" altLang="zh-CN" sz="3500"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 standardized residuals should be plotted against each of the explanatory variables. </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If the model adequately describes the effect of the variable, there should be no apparent pattern in the plot. If it is inadequate, the points may display curvature or some other systematic pattern which would suggest that additional or alternative terms may need to be included in the model. </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 residuals should also be plotted against other potential explanatory variables that are not in the model. If these is any systematic pattern, this suggests that additional variables should be included. </a:t>
            </a:r>
          </a:p>
          <a:p>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8476235" y="1660888"/>
            <a:ext cx="3254283" cy="2184083"/>
          </a:xfrm>
          <a:prstGeom prst="rect">
            <a:avLst/>
          </a:prstGeom>
        </p:spPr>
      </p:pic>
      <p:pic>
        <p:nvPicPr>
          <p:cNvPr id="7" name="图片 6"/>
          <p:cNvPicPr>
            <a:picLocks noChangeAspect="1"/>
          </p:cNvPicPr>
          <p:nvPr/>
        </p:nvPicPr>
        <p:blipFill>
          <a:blip r:embed="rId3"/>
          <a:stretch>
            <a:fillRect/>
          </a:stretch>
        </p:blipFill>
        <p:spPr>
          <a:xfrm>
            <a:off x="8501141" y="3844971"/>
            <a:ext cx="3204470" cy="2224904"/>
          </a:xfrm>
          <a:prstGeom prst="rect">
            <a:avLst/>
          </a:prstGeom>
        </p:spPr>
      </p:pic>
    </p:spTree>
    <p:extLst>
      <p:ext uri="{BB962C8B-B14F-4D97-AF65-F5344CB8AC3E}">
        <p14:creationId xmlns:p14="http://schemas.microsoft.com/office/powerpoint/2010/main" val="2451807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76943" y="1165099"/>
                <a:ext cx="7757160" cy="4334127"/>
              </a:xfrm>
            </p:spPr>
            <p:txBody>
              <a:bodyPr/>
              <a:lstStyle/>
              <a:p>
                <a:pPr algn="just"/>
                <a:r>
                  <a:rPr lang="en-US" altLang="zh-CN" dirty="0" smtClean="0">
                    <a:latin typeface="Times New Roman" panose="02020603050405020304" pitchFamily="18" charset="0"/>
                    <a:cs typeface="Times New Roman" panose="02020603050405020304" pitchFamily="18" charset="0"/>
                  </a:rPr>
                  <a:t>The standardized residuals should be plotted against the fitted values </a:t>
                </a:r>
                <a14:m>
                  <m:oMath xmlns:m="http://schemas.openxmlformats.org/officeDocument/2006/math">
                    <m:acc>
                      <m:accPr>
                        <m:chr m:val="̂"/>
                        <m:ctrlPr>
                          <a:rPr lang="en-US" altLang="zh-CN" i="1" smtClean="0">
                            <a:latin typeface="Cambria Math"/>
                            <a:cs typeface="Times New Roman" panose="02020603050405020304" pitchFamily="18" charset="0"/>
                          </a:rPr>
                        </m:ctrlPr>
                      </m:accPr>
                      <m:e>
                        <m:r>
                          <a:rPr lang="en-US" altLang="zh-CN" b="0" i="1" smtClean="0">
                            <a:latin typeface="Cambria Math" panose="02040503050406030204" pitchFamily="18" charset="0"/>
                            <a:cs typeface="Times New Roman" panose="02020603050405020304" pitchFamily="18" charset="0"/>
                          </a:rPr>
                          <m:t>𝑦</m:t>
                        </m:r>
                        <m:r>
                          <a:rPr lang="en-US" altLang="zh-CN" b="0" i="1" baseline="-25000" smtClean="0">
                            <a:latin typeface="Cambria Math" panose="02040503050406030204" pitchFamily="18" charset="0"/>
                            <a:cs typeface="Times New Roman" panose="02020603050405020304" pitchFamily="18" charset="0"/>
                          </a:rPr>
                          <m:t>𝑖</m:t>
                        </m:r>
                      </m:e>
                    </m:acc>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to detect changes in variance. </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Finally, a sequence plot of the residuals should be made using the order in which the values were collected. This might be in time order, spatial order or any other sequential effect that might cause lack of independence among the observations.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576943" y="1165099"/>
                <a:ext cx="7757160" cy="4334127"/>
              </a:xfrm>
              <a:blipFill rotWithShape="0">
                <a:blip r:embed="rId3"/>
                <a:stretch>
                  <a:fillRect l="-1415" t="-2391" r="-1572"/>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448286458"/>
              </p:ext>
            </p:extLst>
          </p:nvPr>
        </p:nvGraphicFramePr>
        <p:xfrm>
          <a:off x="6038850" y="3332163"/>
          <a:ext cx="114300" cy="190500"/>
        </p:xfrm>
        <a:graphic>
          <a:graphicData uri="http://schemas.openxmlformats.org/presentationml/2006/ole">
            <mc:AlternateContent xmlns:mc="http://schemas.openxmlformats.org/markup-compatibility/2006">
              <mc:Choice xmlns:v="urn:schemas-microsoft-com:vml" Requires="v">
                <p:oleObj spid="_x0000_s6199" name="公式" r:id="rId4" imgW="114120" imgH="190440" progId="Equation.3">
                  <p:embed/>
                </p:oleObj>
              </mc:Choice>
              <mc:Fallback>
                <p:oleObj name="公式" r:id="rId4" imgW="114120" imgH="190440" progId="Equation.3">
                  <p:embed/>
                  <p:pic>
                    <p:nvPicPr>
                      <p:cNvPr id="0" name=""/>
                      <p:cNvPicPr/>
                      <p:nvPr/>
                    </p:nvPicPr>
                    <p:blipFill>
                      <a:blip r:embed="rId5"/>
                      <a:stretch>
                        <a:fillRect/>
                      </a:stretch>
                    </p:blipFill>
                    <p:spPr>
                      <a:xfrm>
                        <a:off x="6038850" y="3332163"/>
                        <a:ext cx="114300" cy="190500"/>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8556218" y="1195842"/>
            <a:ext cx="3496445" cy="2136321"/>
          </a:xfrm>
          <a:prstGeom prst="rect">
            <a:avLst/>
          </a:prstGeom>
        </p:spPr>
      </p:pic>
    </p:spTree>
    <p:extLst>
      <p:ext uri="{BB962C8B-B14F-4D97-AF65-F5344CB8AC3E}">
        <p14:creationId xmlns:p14="http://schemas.microsoft.com/office/powerpoint/2010/main" val="2403018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15686" y="940525"/>
            <a:ext cx="7643949" cy="5637032"/>
          </a:xfrm>
        </p:spPr>
        <p:txBody>
          <a:bodyPr/>
          <a:lstStyle/>
          <a:p>
            <a:pPr marL="0" indent="0" algn="just">
              <a:buNone/>
            </a:pPr>
            <a:r>
              <a:rPr lang="en-US" altLang="zh-CN" dirty="0" smtClean="0">
                <a:latin typeface="Times New Roman" panose="02020603050405020304" pitchFamily="18" charset="0"/>
                <a:cs typeface="Times New Roman" panose="02020603050405020304" pitchFamily="18" charset="0"/>
              </a:rPr>
              <a:t>In addition to the plots we mentioned before to check the model assumptions, we also need to assess distribution assumption. </a:t>
            </a:r>
          </a:p>
          <a:p>
            <a:pPr algn="just"/>
            <a:r>
              <a:rPr lang="en-US" altLang="zh-CN" dirty="0" smtClean="0">
                <a:latin typeface="Times New Roman" panose="02020603050405020304" pitchFamily="18" charset="0"/>
                <a:cs typeface="Times New Roman" panose="02020603050405020304" pitchFamily="18" charset="0"/>
              </a:rPr>
              <a:t> We can use a Normal probability plot (Q-Q plot, </a:t>
            </a:r>
            <a:r>
              <a:rPr lang="en-US" altLang="zh-CN" dirty="0">
                <a:latin typeface="Times New Roman" panose="02020603050405020304" pitchFamily="18" charset="0"/>
                <a:cs typeface="Times New Roman" panose="02020603050405020304" pitchFamily="18" charset="0"/>
              </a:rPr>
              <a:t>("Q" stands for </a:t>
            </a:r>
            <a:r>
              <a:rPr lang="en-US" altLang="zh-CN" dirty="0" smtClean="0">
                <a:latin typeface="Times New Roman" panose="02020603050405020304" pitchFamily="18" charset="0"/>
                <a:cs typeface="Times New Roman" panose="02020603050405020304" pitchFamily="18" charset="0"/>
              </a:rPr>
              <a:t>quantile), which </a:t>
            </a:r>
            <a:r>
              <a:rPr lang="en-US" altLang="zh-CN" dirty="0">
                <a:latin typeface="Times New Roman" panose="02020603050405020304" pitchFamily="18" charset="0"/>
                <a:cs typeface="Times New Roman" panose="02020603050405020304" pitchFamily="18" charset="0"/>
              </a:rPr>
              <a:t>is a graphical method for comparing two probability distributions by plotting their quantiles against each other</a:t>
            </a:r>
            <a:r>
              <a:rPr lang="en-US" altLang="zh-CN" dirty="0" smtClean="0">
                <a:latin typeface="Times New Roman" panose="02020603050405020304" pitchFamily="18" charset="0"/>
                <a:cs typeface="Times New Roman" panose="02020603050405020304" pitchFamily="18" charset="0"/>
              </a:rPr>
              <a:t>.</a:t>
            </a:r>
          </a:p>
          <a:p>
            <a:pPr algn="just"/>
            <a:r>
              <a:rPr lang="en-US" altLang="zh-CN" dirty="0" smtClean="0">
                <a:latin typeface="Times New Roman" panose="02020603050405020304" pitchFamily="18" charset="0"/>
                <a:cs typeface="Times New Roman" panose="02020603050405020304" pitchFamily="18" charset="0"/>
              </a:rPr>
              <a:t>In the plot the points should lie on or near a straight line representing Normality and systematic deviations or outlying observations indicate a departure from this distribution. </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403364" y="1805258"/>
            <a:ext cx="3352773" cy="2958329"/>
          </a:xfrm>
          <a:prstGeom prst="rect">
            <a:avLst/>
          </a:prstGeom>
        </p:spPr>
      </p:pic>
      <p:sp>
        <p:nvSpPr>
          <p:cNvPr id="6" name="文本框 5"/>
          <p:cNvSpPr txBox="1"/>
          <p:nvPr/>
        </p:nvSpPr>
        <p:spPr>
          <a:xfrm>
            <a:off x="1314994" y="182880"/>
            <a:ext cx="6644641" cy="701731"/>
          </a:xfrm>
          <a:prstGeom prst="rect">
            <a:avLst/>
          </a:prstGeom>
          <a:noFill/>
        </p:spPr>
        <p:txBody>
          <a:bodyPr wrap="square" rtlCol="0">
            <a:spAutoFit/>
          </a:bodyPr>
          <a:lstStyle/>
          <a:p>
            <a:pPr algn="ctr">
              <a:lnSpc>
                <a:spcPct val="90000"/>
              </a:lnSpc>
              <a:spcBef>
                <a:spcPct val="0"/>
              </a:spcBef>
            </a:pPr>
            <a:r>
              <a:rPr lang="en-US" altLang="zh-CN" sz="4400" dirty="0">
                <a:solidFill>
                  <a:srgbClr val="0000FF"/>
                </a:solidFill>
                <a:latin typeface="Times New Roman" panose="02020603050405020304" pitchFamily="18" charset="0"/>
                <a:ea typeface="+mj-ea"/>
                <a:cs typeface="Times New Roman" panose="02020603050405020304" pitchFamily="18" charset="0"/>
              </a:rPr>
              <a:t>Normality check</a:t>
            </a:r>
            <a:endParaRPr lang="zh-CN" altLang="en-US" sz="4400" dirty="0">
              <a:solidFill>
                <a:srgbClr val="0000FF"/>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02522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776" y="0"/>
            <a:ext cx="10515600" cy="1325563"/>
          </a:xfrm>
        </p:spPr>
        <p:txBody>
          <a:bodyPr/>
          <a:lstStyle/>
          <a:p>
            <a:pPr algn="ctr"/>
            <a:r>
              <a:rPr lang="en-US" altLang="zh-CN" dirty="0" smtClean="0">
                <a:solidFill>
                  <a:srgbClr val="0000FF"/>
                </a:solidFill>
                <a:latin typeface="Times New Roman" panose="02020603050405020304" pitchFamily="18" charset="0"/>
                <a:cs typeface="Times New Roman" panose="02020603050405020304" pitchFamily="18" charset="0"/>
              </a:rPr>
              <a:t>Other diagnostics</a:t>
            </a:r>
            <a:endParaRPr lang="zh-CN" altLang="en-US" dirty="0">
              <a:solidFill>
                <a:srgbClr val="0000FF"/>
              </a:solidFill>
            </a:endParaRPr>
          </a:p>
        </p:txBody>
      </p:sp>
      <p:sp>
        <p:nvSpPr>
          <p:cNvPr id="3" name="内容占位符 2"/>
          <p:cNvSpPr>
            <a:spLocks noGrp="1"/>
          </p:cNvSpPr>
          <p:nvPr>
            <p:ph idx="1"/>
          </p:nvPr>
        </p:nvSpPr>
        <p:spPr>
          <a:xfrm>
            <a:off x="938784" y="1252728"/>
            <a:ext cx="10515600" cy="4750499"/>
          </a:xfrm>
        </p:spPr>
        <p:txBody>
          <a:bodyPr/>
          <a:lstStyle/>
          <a:p>
            <a:pPr marL="0" indent="0" algn="just">
              <a:buNone/>
            </a:pPr>
            <a:r>
              <a:rPr lang="en-US" altLang="zh-CN" dirty="0" smtClean="0">
                <a:latin typeface="Times New Roman" panose="02020603050405020304" pitchFamily="18" charset="0"/>
                <a:cs typeface="Times New Roman" panose="02020603050405020304" pitchFamily="18" charset="0"/>
              </a:rPr>
              <a:t>Unusual data are problematic in a linear regression because they can unduly influence the results of the analysis, and because their presence may be a signal that the regression model fails to capture important characteristics of the data.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837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6488" y="1014984"/>
            <a:ext cx="10515600" cy="4713923"/>
          </a:xfrm>
        </p:spPr>
        <p:txBody>
          <a:bodyPr/>
          <a:lstStyle/>
          <a:p>
            <a:pPr marL="0" indent="0">
              <a:buNone/>
            </a:pPr>
            <a:r>
              <a:rPr lang="en-US" altLang="zh-CN" sz="3200" dirty="0" smtClean="0">
                <a:latin typeface="Times New Roman" panose="02020603050405020304" pitchFamily="18" charset="0"/>
                <a:cs typeface="Times New Roman" panose="02020603050405020304" pitchFamily="18" charset="0"/>
              </a:rPr>
              <a:t>Influential observation</a:t>
            </a:r>
          </a:p>
          <a:p>
            <a:pPr marL="0" indent="0">
              <a:buNone/>
            </a:pPr>
            <a:r>
              <a:rPr lang="en-US" altLang="zh-CN" dirty="0" smtClean="0">
                <a:latin typeface="Times New Roman" panose="02020603050405020304" pitchFamily="18" charset="0"/>
                <a:cs typeface="Times New Roman" panose="02020603050405020304" pitchFamily="18" charset="0"/>
              </a:rPr>
              <a:t>	An </a:t>
            </a:r>
            <a:r>
              <a:rPr lang="en-US" altLang="zh-CN" b="1" dirty="0" smtClean="0">
                <a:latin typeface="Times New Roman" panose="02020603050405020304" pitchFamily="18" charset="0"/>
                <a:cs typeface="Times New Roman" panose="02020603050405020304" pitchFamily="18" charset="0"/>
              </a:rPr>
              <a:t>influential observation </a:t>
            </a:r>
            <a:r>
              <a:rPr lang="en-US" altLang="zh-CN" dirty="0">
                <a:latin typeface="Times New Roman" panose="02020603050405020304" pitchFamily="18" charset="0"/>
                <a:cs typeface="Times New Roman" panose="02020603050405020304" pitchFamily="18" charset="0"/>
              </a:rPr>
              <a:t>is one which has a relatively large effect on </a:t>
            </a:r>
            <a:r>
              <a:rPr lang="en-US" altLang="zh-CN" dirty="0" smtClean="0">
                <a:latin typeface="Times New Roman" panose="02020603050405020304" pitchFamily="18" charset="0"/>
                <a:cs typeface="Times New Roman" panose="02020603050405020304" pitchFamily="18" charset="0"/>
              </a:rPr>
              <a:t>inferences based </a:t>
            </a:r>
            <a:r>
              <a:rPr lang="en-US" altLang="zh-CN" dirty="0">
                <a:latin typeface="Times New Roman" panose="02020603050405020304" pitchFamily="18" charset="0"/>
                <a:cs typeface="Times New Roman" panose="02020603050405020304" pitchFamily="18" charset="0"/>
              </a:rPr>
              <a:t>on the model. </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p>
        </p:txBody>
      </p:sp>
      <p:pic>
        <p:nvPicPr>
          <p:cNvPr id="6" name="图片 5"/>
          <p:cNvPicPr>
            <a:picLocks noChangeAspect="1"/>
          </p:cNvPicPr>
          <p:nvPr/>
        </p:nvPicPr>
        <p:blipFill>
          <a:blip r:embed="rId2"/>
          <a:stretch>
            <a:fillRect/>
          </a:stretch>
        </p:blipFill>
        <p:spPr>
          <a:xfrm>
            <a:off x="1542097" y="2966085"/>
            <a:ext cx="8467725" cy="2571750"/>
          </a:xfrm>
          <a:prstGeom prst="rect">
            <a:avLst/>
          </a:prstGeom>
        </p:spPr>
      </p:pic>
    </p:spTree>
    <p:extLst>
      <p:ext uri="{BB962C8B-B14F-4D97-AF65-F5344CB8AC3E}">
        <p14:creationId xmlns:p14="http://schemas.microsoft.com/office/powerpoint/2010/main" val="3620101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838200" y="557350"/>
                <a:ext cx="10515600" cy="6516170"/>
              </a:xfrm>
            </p:spPr>
            <p:txBody>
              <a:bodyPr>
                <a:normAutofit/>
              </a:bodyPr>
              <a:lstStyle/>
              <a:p>
                <a:r>
                  <a:rPr lang="en-US" altLang="zh-CN" i="1" dirty="0" err="1" smtClean="0">
                    <a:latin typeface="Times New Roman" panose="02020603050405020304" pitchFamily="18" charset="0"/>
                    <a:cs typeface="Times New Roman" panose="02020603050405020304" pitchFamily="18" charset="0"/>
                  </a:rPr>
                  <a:t>DFFITS</a:t>
                </a:r>
                <a:r>
                  <a:rPr lang="en-US" altLang="zh-CN" i="1" baseline="-25000" dirty="0" err="1" smtClean="0">
                    <a:latin typeface="Times New Roman" panose="02020603050405020304" pitchFamily="18" charset="0"/>
                    <a:cs typeface="Times New Roman" panose="02020603050405020304" pitchFamily="18" charset="0"/>
                  </a:rPr>
                  <a:t>i</a:t>
                </a:r>
                <a:endParaRPr lang="en-US" altLang="zh-CN" i="1" baseline="-25000"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Considers the influence of the </a:t>
                </a:r>
                <a:r>
                  <a:rPr lang="en-US" altLang="zh-CN" i="1"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case on the fitted value </a:t>
                </a:r>
                <a14:m>
                  <m:oMath xmlns:m="http://schemas.openxmlformats.org/officeDocument/2006/math">
                    <m:acc>
                      <m:accPr>
                        <m:chr m:val="̂"/>
                        <m:ctrlPr>
                          <a:rPr lang="en-US" altLang="zh-CN" i="1">
                            <a:latin typeface="Cambria Math"/>
                            <a:cs typeface="Times New Roman" panose="02020603050405020304" pitchFamily="18" charset="0"/>
                          </a:rPr>
                        </m:ctrlPr>
                      </m:accPr>
                      <m:e>
                        <m:r>
                          <a:rPr lang="en-US" altLang="zh-CN" i="1">
                            <a:latin typeface="Cambria Math" panose="02040503050406030204" pitchFamily="18" charset="0"/>
                            <a:cs typeface="Times New Roman" panose="02020603050405020304" pitchFamily="18" charset="0"/>
                          </a:rPr>
                          <m:t>𝑦</m:t>
                        </m:r>
                        <m:r>
                          <a:rPr lang="en-US" altLang="zh-CN" i="1" baseline="-25000">
                            <a:latin typeface="Cambria Math" panose="02040503050406030204" pitchFamily="18" charset="0"/>
                            <a:cs typeface="Times New Roman" panose="02020603050405020304" pitchFamily="18" charset="0"/>
                          </a:rPr>
                          <m:t>𝑖</m:t>
                        </m:r>
                      </m:e>
                    </m:acc>
                  </m:oMath>
                </a14:m>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baseline="-25000" dirty="0">
                  <a:latin typeface="Times New Roman" panose="02020603050405020304" pitchFamily="18" charset="0"/>
                  <a:cs typeface="Times New Roman" panose="02020603050405020304" pitchFamily="18" charset="0"/>
                </a:endParaRPr>
              </a:p>
              <a:p>
                <a:pPr marL="0" indent="0">
                  <a:buNone/>
                </a:pPr>
                <a:endParaRPr lang="en-US" altLang="zh-CN" sz="3200" baseline="-25000"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Cook’s </a:t>
                </a:r>
                <a:r>
                  <a:rPr lang="en-US" altLang="zh-CN" i="1" dirty="0" smtClean="0">
                    <a:latin typeface="Times New Roman" panose="02020603050405020304" pitchFamily="18" charset="0"/>
                    <a:cs typeface="Times New Roman" panose="02020603050405020304" pitchFamily="18" charset="0"/>
                  </a:rPr>
                  <a:t>distance   </a:t>
                </a:r>
              </a:p>
              <a:p>
                <a:pPr marL="0" indent="0">
                  <a:buNone/>
                </a:pPr>
                <a:r>
                  <a:rPr lang="en-US" altLang="zh-CN" dirty="0" smtClean="0">
                    <a:latin typeface="Times New Roman" panose="02020603050405020304" pitchFamily="18" charset="0"/>
                    <a:cs typeface="Times New Roman" panose="02020603050405020304" pitchFamily="18" charset="0"/>
                  </a:rPr>
                  <a:t>Considers the </a:t>
                </a:r>
                <a:r>
                  <a:rPr lang="en-US" altLang="zh-CN" dirty="0">
                    <a:latin typeface="Times New Roman" panose="02020603050405020304" pitchFamily="18" charset="0"/>
                    <a:cs typeface="Times New Roman" panose="02020603050405020304" pitchFamily="18" charset="0"/>
                  </a:rPr>
                  <a:t>of the </a:t>
                </a:r>
                <a:r>
                  <a:rPr lang="en-US" altLang="zh-CN" i="1"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case on </a:t>
                </a:r>
                <a:r>
                  <a:rPr lang="en-US" altLang="zh-CN" dirty="0" smtClean="0">
                    <a:latin typeface="Times New Roman" panose="02020603050405020304" pitchFamily="18" charset="0"/>
                    <a:cs typeface="Times New Roman" panose="02020603050405020304" pitchFamily="18" charset="0"/>
                  </a:rPr>
                  <a:t>all </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fitted value </a:t>
                </a:r>
                <a14:m>
                  <m:oMath xmlns:m="http://schemas.openxmlformats.org/officeDocument/2006/math">
                    <m:acc>
                      <m:accPr>
                        <m:chr m:val="̂"/>
                        <m:ctrlPr>
                          <a:rPr lang="en-US" altLang="zh-CN" i="1">
                            <a:latin typeface="Cambria Math"/>
                            <a:cs typeface="Times New Roman" panose="02020603050405020304" pitchFamily="18" charset="0"/>
                          </a:rPr>
                        </m:ctrlPr>
                      </m:accPr>
                      <m:e>
                        <m:r>
                          <a:rPr lang="en-US" altLang="zh-CN" i="1">
                            <a:latin typeface="Cambria Math" panose="02040503050406030204" pitchFamily="18" charset="0"/>
                            <a:cs typeface="Times New Roman" panose="02020603050405020304" pitchFamily="18" charset="0"/>
                          </a:rPr>
                          <m:t>𝑦</m:t>
                        </m:r>
                        <m:r>
                          <a:rPr lang="en-US" altLang="zh-CN" i="1" baseline="-25000">
                            <a:latin typeface="Cambria Math" panose="02040503050406030204" pitchFamily="18" charset="0"/>
                            <a:cs typeface="Times New Roman" panose="02020603050405020304" pitchFamily="18" charset="0"/>
                          </a:rPr>
                          <m:t>𝑖</m:t>
                        </m:r>
                      </m:e>
                    </m:acc>
                  </m:oMath>
                </a14:m>
                <a:r>
                  <a:rPr lang="en-US" altLang="zh-CN" dirty="0">
                    <a:latin typeface="Times New Roman" panose="02020603050405020304" pitchFamily="18" charset="0"/>
                    <a:cs typeface="Times New Roman" panose="02020603050405020304" pitchFamily="18" charset="0"/>
                  </a:rPr>
                  <a:t> .</a:t>
                </a:r>
              </a:p>
              <a:p>
                <a:pPr marL="0" indent="0">
                  <a:buNone/>
                </a:pPr>
                <a:endParaRPr lang="en-US" altLang="zh-CN" i="1" dirty="0" smtClean="0">
                  <a:latin typeface="Times New Roman" panose="02020603050405020304" pitchFamily="18" charset="0"/>
                  <a:cs typeface="Times New Roman" panose="02020603050405020304" pitchFamily="18" charset="0"/>
                </a:endParaRPr>
              </a:p>
              <a:p>
                <a:pPr marL="0" indent="0" algn="just">
                  <a:buNone/>
                </a:pPr>
                <a:r>
                  <a:rPr lang="en-US" altLang="zh-CN" dirty="0" smtClean="0">
                    <a:latin typeface="Times New Roman" panose="02020603050405020304" pitchFamily="18" charset="0"/>
                    <a:cs typeface="Times New Roman" panose="02020603050405020304" pitchFamily="18" charset="0"/>
                  </a:rPr>
                  <a:t>Large values of these statistics indicate that the </a:t>
                </a:r>
                <a:r>
                  <a:rPr lang="en-US" altLang="zh-CN" i="1"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observation is influential; for example, it is suggested that values of Cook’s distance greater than unity may require further investigation.</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838200" y="557350"/>
                <a:ext cx="10515600" cy="6516170"/>
              </a:xfrm>
              <a:blipFill rotWithShape="0">
                <a:blip r:embed="rId2"/>
                <a:stretch>
                  <a:fillRect l="-1217" t="-1590"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8884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5760"/>
            <a:ext cx="10515600" cy="5811203"/>
          </a:xfrm>
        </p:spPr>
        <p:txBody>
          <a:bodyPr>
            <a:normAutofit/>
          </a:bodyPr>
          <a:lstStyle/>
          <a:p>
            <a:pPr marL="0" indent="0" algn="just">
              <a:buNone/>
            </a:pPr>
            <a:endParaRPr lang="en-US" altLang="zh-CN" dirty="0" smtClean="0">
              <a:latin typeface="Times New Roman" panose="02020603050405020304" pitchFamily="18" charset="0"/>
              <a:cs typeface="Times New Roman" panose="02020603050405020304" pitchFamily="18" charset="0"/>
            </a:endParaRPr>
          </a:p>
          <a:p>
            <a:pPr algn="just"/>
            <a:r>
              <a:rPr lang="en-US" altLang="zh-CN" i="1" dirty="0" smtClean="0">
                <a:latin typeface="Times New Roman" panose="02020603050405020304" pitchFamily="18" charset="0"/>
                <a:cs typeface="Times New Roman" panose="02020603050405020304" pitchFamily="18" charset="0"/>
              </a:rPr>
              <a:t>DFBETA</a:t>
            </a:r>
            <a:r>
              <a:rPr lang="en-US" altLang="zh-CN" i="1" baseline="-25000" dirty="0" smtClean="0">
                <a:latin typeface="Times New Roman" panose="02020603050405020304" pitchFamily="18" charset="0"/>
                <a:cs typeface="Times New Roman" panose="02020603050405020304" pitchFamily="18" charset="0"/>
              </a:rPr>
              <a:t>i </a:t>
            </a:r>
            <a:r>
              <a:rPr lang="en-US" altLang="zh-CN" i="1" dirty="0" smtClean="0">
                <a:latin typeface="Times New Roman" panose="02020603050405020304" pitchFamily="18" charset="0"/>
                <a:cs typeface="Times New Roman" panose="02020603050405020304" pitchFamily="18" charset="0"/>
              </a:rPr>
              <a:t>=b - b(</a:t>
            </a:r>
            <a:r>
              <a:rPr lang="en-US" altLang="zh-CN" i="1"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a:t>
            </a:r>
          </a:p>
          <a:p>
            <a:pPr marL="0" indent="0" algn="just">
              <a:buNone/>
            </a:pPr>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look at </a:t>
            </a:r>
            <a:r>
              <a:rPr lang="en-US" altLang="zh-CN" dirty="0" smtClean="0">
                <a:latin typeface="Times New Roman" panose="02020603050405020304" pitchFamily="18" charset="0"/>
                <a:cs typeface="Times New Roman" panose="02020603050405020304" pitchFamily="18" charset="0"/>
              </a:rPr>
              <a:t>the change in the estimated regression coefficients that would occur if the </a:t>
            </a:r>
            <a:r>
              <a:rPr lang="en-US" altLang="zh-CN" i="1"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observation was deleted. </a:t>
            </a:r>
            <a:r>
              <a:rPr lang="en-US" altLang="zh-CN" i="1" dirty="0" smtClean="0">
                <a:latin typeface="Times New Roman" panose="02020603050405020304" pitchFamily="18" charset="0"/>
                <a:cs typeface="Times New Roman" panose="02020603050405020304" pitchFamily="18" charset="0"/>
              </a:rPr>
              <a:t>b(</a:t>
            </a:r>
            <a:r>
              <a:rPr lang="en-US" altLang="zh-CN" i="1"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denotes the coefficients estimated with the </a:t>
            </a:r>
            <a:r>
              <a:rPr lang="en-US" altLang="zh-CN" i="1"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row deleted. </a:t>
            </a:r>
          </a:p>
          <a:p>
            <a:pPr marL="0" indent="0" algn="just">
              <a:buNone/>
            </a:pPr>
            <a:endParaRPr lang="en-US" altLang="zh-CN" dirty="0" smtClean="0">
              <a:latin typeface="Times New Roman" panose="02020603050405020304" pitchFamily="18" charset="0"/>
              <a:cs typeface="Times New Roman" panose="02020603050405020304" pitchFamily="18" charset="0"/>
            </a:endParaRPr>
          </a:p>
          <a:p>
            <a:pPr algn="just"/>
            <a:r>
              <a:rPr lang="en-US" altLang="zh-CN" i="1" dirty="0" err="1" smtClean="0">
                <a:latin typeface="Times New Roman" panose="02020603050405020304" pitchFamily="18" charset="0"/>
                <a:cs typeface="Times New Roman" panose="02020603050405020304" pitchFamily="18" charset="0"/>
              </a:rPr>
              <a:t>DFBETAS</a:t>
            </a:r>
            <a:r>
              <a:rPr lang="en-US" altLang="zh-CN" i="1" baseline="-25000" dirty="0" err="1" smtClean="0">
                <a:latin typeface="Times New Roman" panose="02020603050405020304" pitchFamily="18" charset="0"/>
                <a:cs typeface="Times New Roman" panose="02020603050405020304" pitchFamily="18" charset="0"/>
              </a:rPr>
              <a:t>i</a:t>
            </a:r>
            <a:r>
              <a:rPr lang="en-US" altLang="zh-CN" i="1" baseline="-25000"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standardized DFBETA</a:t>
            </a:r>
            <a:r>
              <a:rPr lang="en-US" altLang="zh-CN" i="1" baseline="-25000" dirty="0" smtClean="0">
                <a:latin typeface="Times New Roman" panose="02020603050405020304" pitchFamily="18" charset="0"/>
                <a:cs typeface="Times New Roman" panose="02020603050405020304" pitchFamily="18" charset="0"/>
              </a:rPr>
              <a:t>i </a:t>
            </a:r>
            <a:endParaRPr lang="en-US" altLang="zh-CN" i="1" dirty="0" smtClean="0">
              <a:latin typeface="Times New Roman" panose="02020603050405020304" pitchFamily="18" charset="0"/>
              <a:cs typeface="Times New Roman" panose="02020603050405020304" pitchFamily="18" charset="0"/>
            </a:endParaRPr>
          </a:p>
          <a:p>
            <a:pPr marL="0" indent="0" algn="just">
              <a:buNone/>
            </a:pPr>
            <a:r>
              <a:rPr lang="en-US" altLang="zh-CN" dirty="0" smtClean="0">
                <a:latin typeface="Times New Roman" panose="02020603050405020304" pitchFamily="18" charset="0"/>
                <a:cs typeface="Times New Roman" panose="02020603050405020304" pitchFamily="18" charset="0"/>
              </a:rPr>
              <a:t>dividing</a:t>
            </a:r>
            <a:r>
              <a:rPr lang="en-US" altLang="zh-CN" i="1" dirty="0" smtClean="0">
                <a:latin typeface="Times New Roman" panose="02020603050405020304" pitchFamily="18" charset="0"/>
                <a:cs typeface="Times New Roman" panose="02020603050405020304" pitchFamily="18" charset="0"/>
              </a:rPr>
              <a:t> DFBETA</a:t>
            </a:r>
            <a:r>
              <a:rPr lang="en-US" altLang="zh-CN" i="1" baseline="-25000" dirty="0" smtClean="0">
                <a:latin typeface="Times New Roman" panose="02020603050405020304" pitchFamily="18" charset="0"/>
                <a:cs typeface="Times New Roman" panose="02020603050405020304" pitchFamily="18" charset="0"/>
              </a:rPr>
              <a:t>i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by their standard errors, and then they can be compared with the standard Normal distribution to identify unusually large ones. They can be plotted against the observation numbers </a:t>
            </a:r>
            <a:r>
              <a:rPr lang="en-US" altLang="zh-CN" i="1"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so that the “offending” observations can be easily identified.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685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64694" y="991083"/>
            <a:ext cx="5544312" cy="3217347"/>
          </a:xfrm>
          <a:prstGeom prst="rect">
            <a:avLst/>
          </a:prstGeom>
        </p:spPr>
      </p:pic>
      <p:graphicFrame>
        <p:nvGraphicFramePr>
          <p:cNvPr id="6" name="Object 2"/>
          <p:cNvGraphicFramePr>
            <a:graphicFrameLocks noChangeAspect="1"/>
          </p:cNvGraphicFramePr>
          <p:nvPr>
            <p:extLst>
              <p:ext uri="{D42A27DB-BD31-4B8C-83A1-F6EECF244321}">
                <p14:modId xmlns:p14="http://schemas.microsoft.com/office/powerpoint/2010/main" val="940870506"/>
              </p:ext>
            </p:extLst>
          </p:nvPr>
        </p:nvGraphicFramePr>
        <p:xfrm>
          <a:off x="6164263" y="1258888"/>
          <a:ext cx="5646737" cy="2936875"/>
        </p:xfrm>
        <a:graphic>
          <a:graphicData uri="http://schemas.openxmlformats.org/presentationml/2006/ole">
            <mc:AlternateContent xmlns:mc="http://schemas.openxmlformats.org/markup-compatibility/2006">
              <mc:Choice xmlns:v="urn:schemas-microsoft-com:vml" Requires="v">
                <p:oleObj spid="_x0000_s3698" name="公式" r:id="rId4" imgW="2895600" imgH="1498600" progId="Equation.3">
                  <p:embed/>
                </p:oleObj>
              </mc:Choice>
              <mc:Fallback>
                <p:oleObj name="公式" r:id="rId4" imgW="2895600" imgH="149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4263" y="1258888"/>
                        <a:ext cx="5646737" cy="293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319531119"/>
              </p:ext>
            </p:extLst>
          </p:nvPr>
        </p:nvGraphicFramePr>
        <p:xfrm>
          <a:off x="3080703" y="4313806"/>
          <a:ext cx="4829175" cy="1020763"/>
        </p:xfrm>
        <a:graphic>
          <a:graphicData uri="http://schemas.openxmlformats.org/presentationml/2006/ole">
            <mc:AlternateContent xmlns:mc="http://schemas.openxmlformats.org/markup-compatibility/2006">
              <mc:Choice xmlns:v="urn:schemas-microsoft-com:vml" Requires="v">
                <p:oleObj spid="_x0000_s3699" name="Equation" r:id="rId6" imgW="2476500" imgH="520700" progId="Equation.DSMT4">
                  <p:embed/>
                </p:oleObj>
              </mc:Choice>
              <mc:Fallback>
                <p:oleObj name="Equation" r:id="rId6" imgW="2476500" imgH="520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0703" y="4313806"/>
                        <a:ext cx="482917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 name="矩形 7"/>
              <p:cNvSpPr/>
              <p:nvPr/>
            </p:nvSpPr>
            <p:spPr>
              <a:xfrm>
                <a:off x="803022" y="5452174"/>
                <a:ext cx="10411968" cy="1244508"/>
              </a:xfrm>
              <a:prstGeom prst="rect">
                <a:avLst/>
              </a:prstGeom>
            </p:spPr>
            <p:txBody>
              <a:bodyPr wrap="square">
                <a:spAutoFit/>
              </a:bodyPr>
              <a:lstStyle/>
              <a:p>
                <a:pPr>
                  <a:buFont typeface="Monotype Sorts" pitchFamily="2" charset="2"/>
                  <a:buNone/>
                </a:pPr>
                <a:r>
                  <a:rPr lang="en-US" altLang="zh-CN" sz="2400" i="1" dirty="0" smtClean="0">
                    <a:latin typeface="Times New Roman" panose="02020603050405020304" pitchFamily="18" charset="0"/>
                    <a:cs typeface="Times New Roman" panose="02020603050405020304" pitchFamily="18" charset="0"/>
                  </a:rPr>
                  <a:t>R</a:t>
                </a:r>
                <a:r>
                  <a:rPr lang="en-US" altLang="zh-CN" sz="2400" i="1" baseline="30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is called the coefficient of determination. It is the proportion of variation in </a:t>
                </a:r>
                <a:r>
                  <a:rPr lang="en-US" altLang="zh-CN" sz="2400" i="1" dirty="0" smtClean="0">
                    <a:latin typeface="Times New Roman" panose="02020603050405020304" pitchFamily="18" charset="0"/>
                    <a:cs typeface="Times New Roman" panose="02020603050405020304" pitchFamily="18" charset="0"/>
                  </a:rPr>
                  <a:t>Y</a:t>
                </a:r>
                <a:r>
                  <a:rPr lang="en-US" altLang="zh-CN" sz="2400" dirty="0" smtClean="0">
                    <a:latin typeface="Times New Roman" panose="02020603050405020304" pitchFamily="18" charset="0"/>
                    <a:cs typeface="Times New Roman" panose="02020603050405020304" pitchFamily="18" charset="0"/>
                  </a:rPr>
                  <a:t> explained by the regression. It holds that </a:t>
                </a:r>
                <a:r>
                  <a:rPr lang="en-US" altLang="zh-CN" sz="2400" i="1" dirty="0" smtClean="0">
                    <a:latin typeface="Times New Roman" panose="02020603050405020304" pitchFamily="18" charset="0"/>
                    <a:cs typeface="Times New Roman" panose="02020603050405020304" pitchFamily="18" charset="0"/>
                  </a:rPr>
                  <a:t>0 ≤ R</a:t>
                </a:r>
                <a:r>
                  <a:rPr lang="en-US" altLang="zh-CN" sz="2400" i="1" baseline="30000" dirty="0" smtClean="0">
                    <a:latin typeface="Times New Roman" panose="02020603050405020304" pitchFamily="18" charset="0"/>
                    <a:cs typeface="Times New Roman" panose="02020603050405020304" pitchFamily="18" charset="0"/>
                  </a:rPr>
                  <a:t>2</a:t>
                </a:r>
                <a:r>
                  <a:rPr lang="en-US" altLang="zh-CN" sz="2400" i="1" dirty="0" smtClean="0">
                    <a:latin typeface="Times New Roman" panose="02020603050405020304" pitchFamily="18" charset="0"/>
                    <a:cs typeface="Times New Roman" panose="02020603050405020304" pitchFamily="18" charset="0"/>
                  </a:rPr>
                  <a:t> ≤ 1</a:t>
                </a:r>
                <a:r>
                  <a:rPr lang="en-US" altLang="zh-CN" sz="2400" dirty="0" smtClean="0">
                    <a:latin typeface="Times New Roman" panose="02020603050405020304" pitchFamily="18" charset="0"/>
                    <a:cs typeface="Times New Roman" panose="02020603050405020304" pitchFamily="18" charset="0"/>
                  </a:rPr>
                  <a:t>. For data where the predicted values </a:t>
                </a:r>
                <a14:m>
                  <m:oMath xmlns:m="http://schemas.openxmlformats.org/officeDocument/2006/math">
                    <m:acc>
                      <m:accPr>
                        <m:chr m:val="̂"/>
                        <m:ctrlPr>
                          <a:rPr lang="en-US" altLang="zh-CN" sz="2400" i="1" smtClean="0">
                            <a:latin typeface="Cambria Math"/>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𝑦</m:t>
                        </m:r>
                        <m:r>
                          <a:rPr lang="en-US" altLang="zh-CN" sz="2400" b="0" i="1" baseline="-25000" smtClean="0">
                            <a:latin typeface="Cambria Math" panose="02040503050406030204" pitchFamily="18" charset="0"/>
                            <a:cs typeface="Times New Roman" panose="02020603050405020304" pitchFamily="18" charset="0"/>
                          </a:rPr>
                          <m:t>𝑖</m:t>
                        </m:r>
                      </m:e>
                    </m:acc>
                  </m:oMath>
                </a14:m>
                <a:r>
                  <a:rPr lang="en-US" altLang="zh-CN" sz="2400" dirty="0" smtClean="0">
                    <a:latin typeface="Times New Roman" panose="02020603050405020304" pitchFamily="18" charset="0"/>
                    <a:cs typeface="Times New Roman" panose="02020603050405020304" pitchFamily="18" charset="0"/>
                  </a:rPr>
                  <a:t> all are equal to the corresponding observed values </a:t>
                </a:r>
                <a:r>
                  <a:rPr lang="en-US" altLang="zh-CN" sz="2400" i="1" dirty="0" smtClean="0">
                    <a:latin typeface="Times New Roman" panose="02020603050405020304" pitchFamily="18" charset="0"/>
                    <a:cs typeface="Times New Roman" panose="02020603050405020304" pitchFamily="18" charset="0"/>
                  </a:rPr>
                  <a:t>y</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R</a:t>
                </a:r>
                <a:r>
                  <a:rPr lang="en-US" altLang="zh-CN" sz="2400" i="1" baseline="30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would be 1.</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803022" y="5452174"/>
                <a:ext cx="10411968" cy="1244508"/>
              </a:xfrm>
              <a:prstGeom prst="rect">
                <a:avLst/>
              </a:prstGeom>
              <a:blipFill rotWithShape="0">
                <a:blip r:embed="rId8"/>
                <a:stretch>
                  <a:fillRect l="-937" t="-3902" b="-6341"/>
                </a:stretch>
              </a:blipFill>
            </p:spPr>
            <p:txBody>
              <a:bodyPr/>
              <a:lstStyle/>
              <a:p>
                <a:r>
                  <a:rPr lang="zh-CN" altLang="en-US">
                    <a:noFill/>
                  </a:rPr>
                  <a:t> </a:t>
                </a:r>
              </a:p>
            </p:txBody>
          </p:sp>
        </mc:Fallback>
      </mc:AlternateContent>
      <p:sp>
        <p:nvSpPr>
          <p:cNvPr id="9" name="矩形 8"/>
          <p:cNvSpPr/>
          <p:nvPr/>
        </p:nvSpPr>
        <p:spPr>
          <a:xfrm>
            <a:off x="1673352" y="112958"/>
            <a:ext cx="9541638" cy="1132618"/>
          </a:xfrm>
          <a:prstGeom prst="rect">
            <a:avLst/>
          </a:prstGeom>
        </p:spPr>
        <p:txBody>
          <a:bodyPr wrap="square">
            <a:spAutoFit/>
          </a:bodyPr>
          <a:lstStyle/>
          <a:p>
            <a:pPr algn="ctr">
              <a:lnSpc>
                <a:spcPct val="90000"/>
              </a:lnSpc>
              <a:spcBef>
                <a:spcPct val="0"/>
              </a:spcBef>
            </a:pPr>
            <a:r>
              <a:rPr lang="en-US" altLang="zh-CN" sz="4400" dirty="0">
                <a:solidFill>
                  <a:srgbClr val="0000FF"/>
                </a:solidFill>
                <a:latin typeface="Times New Roman" panose="02020603050405020304" pitchFamily="18" charset="0"/>
                <a:ea typeface="+mj-ea"/>
                <a:cs typeface="Times New Roman" panose="02020603050405020304" pitchFamily="18" charset="0"/>
              </a:rPr>
              <a:t>Measure of goodness of fit: R square</a:t>
            </a:r>
          </a:p>
          <a:p>
            <a:r>
              <a:rPr lang="en-US" altLang="zh-CN" sz="2800" b="1" dirty="0" smtClean="0">
                <a:solidFill>
                  <a:srgbClr val="FF0066"/>
                </a:solidFill>
                <a:latin typeface="Times New Roman" panose="02020603050405020304" pitchFamily="18" charset="0"/>
                <a:cs typeface="Times New Roman" panose="02020603050405020304" pitchFamily="18" charset="0"/>
              </a:rPr>
              <a:t> </a:t>
            </a:r>
            <a:endParaRPr lang="zh-CN" altLang="en-US" sz="2800" b="1" dirty="0"/>
          </a:p>
        </p:txBody>
      </p:sp>
    </p:spTree>
    <p:extLst>
      <p:ext uri="{BB962C8B-B14F-4D97-AF65-F5344CB8AC3E}">
        <p14:creationId xmlns:p14="http://schemas.microsoft.com/office/powerpoint/2010/main" val="134762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01366"/>
          </a:xfrm>
        </p:spPr>
        <p:txBody>
          <a:bodyPr>
            <a:normAutofit fontScale="90000"/>
          </a:bodyPr>
          <a:lstStyle/>
          <a:p>
            <a:pPr lvl="0" algn="ctr"/>
            <a:r>
              <a:rPr lang="zh-CN" altLang="en-US" b="1" dirty="0">
                <a:solidFill>
                  <a:srgbClr val="FF0066"/>
                </a:solidFill>
              </a:rPr>
              <a:t>学习</a:t>
            </a:r>
            <a:r>
              <a:rPr lang="zh-CN" altLang="zh-CN" b="1" dirty="0">
                <a:solidFill>
                  <a:srgbClr val="FF0066"/>
                </a:solidFill>
              </a:rPr>
              <a:t>方式</a:t>
            </a:r>
            <a:r>
              <a:rPr lang="zh-CN" altLang="zh-CN" dirty="0"/>
              <a:t/>
            </a:r>
            <a:br>
              <a:rPr lang="zh-CN" altLang="zh-CN" dirty="0"/>
            </a:br>
            <a:endParaRPr lang="zh-CN" altLang="en-US" dirty="0"/>
          </a:p>
        </p:txBody>
      </p:sp>
      <p:sp>
        <p:nvSpPr>
          <p:cNvPr id="3" name="内容占位符 2"/>
          <p:cNvSpPr>
            <a:spLocks noGrp="1"/>
          </p:cNvSpPr>
          <p:nvPr>
            <p:ph idx="1"/>
          </p:nvPr>
        </p:nvSpPr>
        <p:spPr>
          <a:xfrm>
            <a:off x="838200" y="1173192"/>
            <a:ext cx="10515600" cy="5003771"/>
          </a:xfrm>
        </p:spPr>
        <p:txBody>
          <a:bodyPr/>
          <a:lstStyle/>
          <a:p>
            <a:r>
              <a:rPr lang="zh-CN" altLang="en-US" dirty="0"/>
              <a:t>上课</a:t>
            </a:r>
            <a:r>
              <a:rPr lang="zh-CN" altLang="zh-CN" dirty="0" smtClean="0"/>
              <a:t>和</a:t>
            </a:r>
            <a:r>
              <a:rPr lang="zh-CN" altLang="zh-CN" dirty="0"/>
              <a:t>上机为主</a:t>
            </a:r>
            <a:r>
              <a:rPr lang="zh-CN" altLang="zh-CN" dirty="0" smtClean="0"/>
              <a:t>。</a:t>
            </a:r>
            <a:endParaRPr lang="en-US" altLang="zh-CN" dirty="0" smtClean="0"/>
          </a:p>
          <a:p>
            <a:r>
              <a:rPr lang="zh-CN" altLang="en-US" dirty="0" smtClean="0"/>
              <a:t>分</a:t>
            </a:r>
            <a:r>
              <a:rPr lang="zh-CN" altLang="zh-CN" dirty="0" smtClean="0"/>
              <a:t>小组</a:t>
            </a:r>
            <a:r>
              <a:rPr lang="zh-CN" altLang="zh-CN" dirty="0"/>
              <a:t>，共同</a:t>
            </a:r>
            <a:r>
              <a:rPr lang="zh-CN" altLang="zh-CN" dirty="0" smtClean="0"/>
              <a:t>完成一个项目研究。</a:t>
            </a:r>
            <a:endParaRPr lang="en-US" altLang="zh-CN" dirty="0" smtClean="0"/>
          </a:p>
          <a:p>
            <a:r>
              <a:rPr lang="zh-CN" altLang="en-US" dirty="0" smtClean="0"/>
              <a:t>研究要求：（</a:t>
            </a:r>
            <a:r>
              <a:rPr lang="en-US" altLang="zh-CN" dirty="0" smtClean="0"/>
              <a:t>1</a:t>
            </a:r>
            <a:r>
              <a:rPr lang="zh-CN" altLang="en-US" dirty="0" smtClean="0"/>
              <a:t>）背景</a:t>
            </a:r>
            <a:r>
              <a:rPr lang="zh-CN" altLang="en-US" dirty="0"/>
              <a:t>介绍</a:t>
            </a:r>
            <a:r>
              <a:rPr lang="zh-CN" altLang="en-US" dirty="0" smtClean="0"/>
              <a:t>；</a:t>
            </a:r>
            <a:r>
              <a:rPr lang="zh-CN" altLang="en-US" dirty="0"/>
              <a:t> </a:t>
            </a:r>
            <a:r>
              <a:rPr lang="zh-CN" altLang="en-US" dirty="0" smtClean="0"/>
              <a:t>（</a:t>
            </a:r>
            <a:r>
              <a:rPr lang="en-US" altLang="zh-CN" dirty="0" smtClean="0"/>
              <a:t>2</a:t>
            </a:r>
            <a:r>
              <a:rPr lang="zh-CN" altLang="en-US" dirty="0" smtClean="0"/>
              <a:t>）</a:t>
            </a:r>
            <a:r>
              <a:rPr lang="zh-CN" altLang="en-US" dirty="0"/>
              <a:t>实际数据</a:t>
            </a:r>
            <a:r>
              <a:rPr lang="zh-CN" altLang="en-US" dirty="0" smtClean="0"/>
              <a:t>；（</a:t>
            </a:r>
            <a:r>
              <a:rPr lang="en-US" altLang="zh-CN" dirty="0" smtClean="0"/>
              <a:t>3</a:t>
            </a:r>
            <a:r>
              <a:rPr lang="zh-CN" altLang="en-US" dirty="0" smtClean="0"/>
              <a:t>）</a:t>
            </a:r>
            <a:r>
              <a:rPr lang="zh-CN" altLang="en-US" dirty="0"/>
              <a:t>实践上次课程学习</a:t>
            </a:r>
            <a:r>
              <a:rPr lang="zh-CN" altLang="en-US" dirty="0" smtClean="0"/>
              <a:t>的广义线性方法；（</a:t>
            </a:r>
            <a:r>
              <a:rPr lang="en-US" altLang="zh-CN" dirty="0" smtClean="0"/>
              <a:t>4</a:t>
            </a:r>
            <a:r>
              <a:rPr lang="zh-CN" altLang="en-US" dirty="0" smtClean="0"/>
              <a:t>）</a:t>
            </a:r>
            <a:r>
              <a:rPr lang="zh-CN" altLang="en-US" dirty="0"/>
              <a:t>完成</a:t>
            </a:r>
            <a:r>
              <a:rPr lang="en-US" altLang="zh-CN" dirty="0"/>
              <a:t>WORD</a:t>
            </a:r>
            <a:r>
              <a:rPr lang="zh-CN" altLang="en-US" dirty="0" smtClean="0"/>
              <a:t>报告；（</a:t>
            </a:r>
            <a:r>
              <a:rPr lang="en-US" altLang="zh-CN" dirty="0" smtClean="0"/>
              <a:t>5</a:t>
            </a:r>
            <a:r>
              <a:rPr lang="zh-CN" altLang="en-US" dirty="0" smtClean="0"/>
              <a:t>）课堂</a:t>
            </a:r>
            <a:r>
              <a:rPr lang="en-US" altLang="zh-CN" dirty="0"/>
              <a:t>PPT</a:t>
            </a:r>
            <a:r>
              <a:rPr lang="zh-CN" altLang="en-US" dirty="0" smtClean="0"/>
              <a:t>展示研究成果。</a:t>
            </a:r>
            <a:endParaRPr lang="en-US" altLang="zh-CN" dirty="0" smtClean="0"/>
          </a:p>
          <a:p>
            <a:pPr marL="0" indent="0">
              <a:buNone/>
            </a:pPr>
            <a:endParaRPr lang="en-US" altLang="zh-CN" dirty="0" smtClean="0"/>
          </a:p>
          <a:p>
            <a:pPr marL="0" lvl="0" indent="0">
              <a:buNone/>
            </a:pPr>
            <a:r>
              <a:rPr lang="zh-CN" altLang="zh-CN" dirty="0" smtClean="0"/>
              <a:t>成绩</a:t>
            </a:r>
            <a:r>
              <a:rPr lang="zh-CN" altLang="zh-CN" dirty="0"/>
              <a:t>评定</a:t>
            </a:r>
            <a:r>
              <a:rPr lang="zh-CN" altLang="zh-CN" dirty="0" smtClean="0"/>
              <a:t>办法</a:t>
            </a:r>
            <a:endParaRPr lang="en-US" altLang="zh-CN" dirty="0" smtClean="0"/>
          </a:p>
          <a:p>
            <a:r>
              <a:rPr lang="zh-CN" altLang="zh-CN" dirty="0" smtClean="0"/>
              <a:t>期末</a:t>
            </a:r>
            <a:r>
              <a:rPr lang="zh-CN" altLang="zh-CN" dirty="0"/>
              <a:t>考试，占总分</a:t>
            </a:r>
            <a:r>
              <a:rPr lang="en-US" altLang="zh-CN" dirty="0"/>
              <a:t>40%</a:t>
            </a:r>
            <a:r>
              <a:rPr lang="zh-CN" altLang="zh-CN" dirty="0"/>
              <a:t>。</a:t>
            </a:r>
          </a:p>
          <a:p>
            <a:pPr lvl="0"/>
            <a:r>
              <a:rPr lang="zh-CN" altLang="zh-CN" dirty="0"/>
              <a:t>组成小组完成一个项目研究，占总分</a:t>
            </a:r>
            <a:r>
              <a:rPr lang="en-US" altLang="zh-CN" dirty="0"/>
              <a:t>60%</a:t>
            </a:r>
            <a:r>
              <a:rPr lang="zh-CN" altLang="zh-CN" dirty="0"/>
              <a:t>。</a:t>
            </a:r>
            <a:r>
              <a:rPr lang="en-US" altLang="zh-CN" dirty="0"/>
              <a:t>30%</a:t>
            </a:r>
            <a:r>
              <a:rPr lang="zh-CN" altLang="zh-CN" dirty="0"/>
              <a:t>来自项目研究报告的</a:t>
            </a:r>
            <a:r>
              <a:rPr lang="en-US" altLang="zh-CN" dirty="0">
                <a:latin typeface="Times New Roman" panose="02020603050405020304" pitchFamily="18" charset="0"/>
                <a:cs typeface="Times New Roman" panose="02020603050405020304" pitchFamily="18" charset="0"/>
              </a:rPr>
              <a:t>presentation</a:t>
            </a:r>
            <a:r>
              <a:rPr lang="zh-CN" altLang="zh-CN" dirty="0"/>
              <a:t>，</a:t>
            </a:r>
            <a:r>
              <a:rPr lang="en-US" altLang="zh-CN" dirty="0"/>
              <a:t>30%</a:t>
            </a:r>
            <a:r>
              <a:rPr lang="zh-CN" altLang="zh-CN" dirty="0"/>
              <a:t>来自组内成员的打分。</a:t>
            </a:r>
          </a:p>
          <a:p>
            <a:pPr marL="0" indent="0">
              <a:buNone/>
            </a:pPr>
            <a:endParaRPr lang="en-US" altLang="zh-CN" dirty="0"/>
          </a:p>
          <a:p>
            <a:pPr marL="0" indent="0">
              <a:buNone/>
            </a:pPr>
            <a:endParaRPr lang="zh-CN" altLang="en-US" dirty="0"/>
          </a:p>
          <a:p>
            <a:endParaRPr lang="zh-CN" altLang="en-US" dirty="0"/>
          </a:p>
        </p:txBody>
      </p:sp>
    </p:spTree>
    <p:extLst>
      <p:ext uri="{BB962C8B-B14F-4D97-AF65-F5344CB8AC3E}">
        <p14:creationId xmlns:p14="http://schemas.microsoft.com/office/powerpoint/2010/main" val="686367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880" y="310261"/>
            <a:ext cx="10515600" cy="1325563"/>
          </a:xfrm>
        </p:spPr>
        <p:txBody>
          <a:bodyPr>
            <a:normAutofit/>
          </a:bodyPr>
          <a:lstStyle/>
          <a:p>
            <a:pPr algn="ctr"/>
            <a:r>
              <a:rPr lang="en-US" altLang="zh-CN" dirty="0" smtClean="0">
                <a:solidFill>
                  <a:srgbClr val="0000FF"/>
                </a:solidFill>
                <a:latin typeface="Times New Roman" panose="02020603050405020304" pitchFamily="18" charset="0"/>
                <a:cs typeface="Times New Roman" panose="02020603050405020304" pitchFamily="18" charset="0"/>
              </a:rPr>
              <a:t>Adjusted </a:t>
            </a:r>
            <a:r>
              <a:rPr lang="en-US" altLang="zh-CN" i="1" dirty="0">
                <a:solidFill>
                  <a:srgbClr val="0000FF"/>
                </a:solidFill>
                <a:latin typeface="Times New Roman" panose="02020603050405020304" pitchFamily="18" charset="0"/>
                <a:cs typeface="Times New Roman" panose="02020603050405020304" pitchFamily="18" charset="0"/>
              </a:rPr>
              <a:t>R</a:t>
            </a:r>
            <a:r>
              <a:rPr lang="en-US" altLang="zh-CN" i="1" baseline="30000" dirty="0">
                <a:solidFill>
                  <a:srgbClr val="0000FF"/>
                </a:solidFill>
                <a:latin typeface="Times New Roman" panose="02020603050405020304" pitchFamily="18" charset="0"/>
                <a:cs typeface="Times New Roman" panose="02020603050405020304" pitchFamily="18" charset="0"/>
              </a:rPr>
              <a:t>2</a:t>
            </a:r>
            <a:endParaRPr lang="zh-CN" altLang="en-US" i="1" baseline="30000" dirty="0">
              <a:solidFill>
                <a:srgbClr val="0000FF"/>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362457"/>
            <a:ext cx="10241280" cy="4754880"/>
          </a:xfrm>
        </p:spPr>
        <p:txBody>
          <a:bodyPr>
            <a:normAutofit/>
          </a:bodyPr>
          <a:lstStyle/>
          <a:p>
            <a:pPr marL="0" indent="0" algn="just">
              <a:buNone/>
            </a:pPr>
            <a:r>
              <a:rPr lang="en-US" altLang="zh-CN" dirty="0" smtClean="0">
                <a:latin typeface="Times New Roman" panose="02020603050405020304" pitchFamily="18" charset="0"/>
                <a:cs typeface="Times New Roman" panose="02020603050405020304" pitchFamily="18" charset="0"/>
              </a:rPr>
              <a:t>When </a:t>
            </a:r>
            <a:r>
              <a:rPr lang="en-US" altLang="zh-CN" dirty="0">
                <a:latin typeface="Times New Roman" panose="02020603050405020304" pitchFamily="18" charset="0"/>
                <a:cs typeface="Times New Roman" panose="02020603050405020304" pitchFamily="18" charset="0"/>
              </a:rPr>
              <a:t>several </a:t>
            </a:r>
            <a:r>
              <a:rPr lang="en-US" altLang="zh-CN" dirty="0" smtClean="0">
                <a:latin typeface="Times New Roman" panose="02020603050405020304" pitchFamily="18" charset="0"/>
                <a:cs typeface="Times New Roman" panose="02020603050405020304" pitchFamily="18" charset="0"/>
              </a:rPr>
              <a:t>models have </a:t>
            </a:r>
            <a:r>
              <a:rPr lang="en-US" altLang="zh-CN" dirty="0">
                <a:latin typeface="Times New Roman" panose="02020603050405020304" pitchFamily="18" charset="0"/>
                <a:cs typeface="Times New Roman" panose="02020603050405020304" pitchFamily="18" charset="0"/>
              </a:rPr>
              <a:t>been fitted to the same data, </a:t>
            </a:r>
            <a:r>
              <a:rPr lang="en-US" altLang="zh-CN" i="1" dirty="0">
                <a:latin typeface="Times New Roman" panose="02020603050405020304" pitchFamily="18" charset="0"/>
                <a:cs typeface="Times New Roman" panose="02020603050405020304" pitchFamily="18" charset="0"/>
              </a:rPr>
              <a:t>R</a:t>
            </a:r>
            <a:r>
              <a:rPr lang="en-US" altLang="zh-CN" i="1" baseline="30000"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 be used to judge which model </a:t>
            </a:r>
            <a:r>
              <a:rPr lang="en-US" altLang="zh-CN" dirty="0" smtClean="0">
                <a:latin typeface="Times New Roman" panose="02020603050405020304" pitchFamily="18" charset="0"/>
                <a:cs typeface="Times New Roman" panose="02020603050405020304" pitchFamily="18" charset="0"/>
              </a:rPr>
              <a:t>to prefer</a:t>
            </a:r>
            <a:r>
              <a:rPr lang="en-US" altLang="zh-CN" dirty="0">
                <a:latin typeface="Times New Roman" panose="02020603050405020304" pitchFamily="18" charset="0"/>
                <a:cs typeface="Times New Roman" panose="02020603050405020304" pitchFamily="18" charset="0"/>
              </a:rPr>
              <a:t>. However, since </a:t>
            </a:r>
            <a:r>
              <a:rPr lang="en-US" altLang="zh-CN" i="1" dirty="0">
                <a:latin typeface="Times New Roman" panose="02020603050405020304" pitchFamily="18" charset="0"/>
                <a:cs typeface="Times New Roman" panose="02020603050405020304" pitchFamily="18" charset="0"/>
              </a:rPr>
              <a:t>R</a:t>
            </a:r>
            <a:r>
              <a:rPr lang="en-US" altLang="zh-CN" i="1" baseline="30000"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increases (or is unchanged) when new terms </a:t>
            </a:r>
            <a:r>
              <a:rPr lang="en-US" altLang="zh-CN" dirty="0" smtClean="0">
                <a:latin typeface="Times New Roman" panose="02020603050405020304" pitchFamily="18" charset="0"/>
                <a:cs typeface="Times New Roman" panose="02020603050405020304" pitchFamily="18" charset="0"/>
              </a:rPr>
              <a:t>are </a:t>
            </a:r>
            <a:r>
              <a:rPr lang="en-US" altLang="zh-CN" dirty="0">
                <a:latin typeface="Times New Roman" panose="02020603050405020304" pitchFamily="18" charset="0"/>
                <a:cs typeface="Times New Roman" panose="02020603050405020304" pitchFamily="18" charset="0"/>
              </a:rPr>
              <a:t>added to the model, model comparisons are often based on the adjusted </a:t>
            </a:r>
            <a:r>
              <a:rPr lang="en-US" altLang="zh-CN" i="1" dirty="0">
                <a:latin typeface="Times New Roman" panose="02020603050405020304" pitchFamily="18" charset="0"/>
                <a:cs typeface="Times New Roman" panose="02020603050405020304" pitchFamily="18" charset="0"/>
              </a:rPr>
              <a:t>R</a:t>
            </a:r>
            <a:r>
              <a:rPr lang="en-US" altLang="zh-CN" i="1" baseline="30000"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The </a:t>
            </a:r>
            <a:r>
              <a:rPr lang="en-US" altLang="zh-CN" dirty="0">
                <a:latin typeface="Times New Roman" panose="02020603050405020304" pitchFamily="18" charset="0"/>
                <a:cs typeface="Times New Roman" panose="02020603050405020304" pitchFamily="18" charset="0"/>
              </a:rPr>
              <a:t>adjusted </a:t>
            </a:r>
            <a:r>
              <a:rPr lang="en-US" altLang="zh-CN" i="1" dirty="0">
                <a:latin typeface="Times New Roman" panose="02020603050405020304" pitchFamily="18" charset="0"/>
                <a:cs typeface="Times New Roman" panose="02020603050405020304" pitchFamily="18" charset="0"/>
              </a:rPr>
              <a:t>R</a:t>
            </a:r>
            <a:r>
              <a:rPr lang="en-US" altLang="zh-CN" i="1" baseline="30000"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decreases when irrelevant terms are added to the model. </a:t>
            </a:r>
            <a:r>
              <a:rPr lang="en-US" altLang="zh-CN" dirty="0" smtClean="0">
                <a:latin typeface="Times New Roman" panose="02020603050405020304" pitchFamily="18" charset="0"/>
                <a:cs typeface="Times New Roman" panose="02020603050405020304" pitchFamily="18" charset="0"/>
              </a:rPr>
              <a:t>It is </a:t>
            </a:r>
            <a:r>
              <a:rPr lang="en-US" altLang="zh-CN" dirty="0">
                <a:latin typeface="Times New Roman" panose="02020603050405020304" pitchFamily="18" charset="0"/>
                <a:cs typeface="Times New Roman" panose="02020603050405020304" pitchFamily="18" charset="0"/>
              </a:rPr>
              <a:t>defined as</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133725" y="3539681"/>
            <a:ext cx="6677160" cy="977455"/>
          </a:xfrm>
          <a:prstGeom prst="rect">
            <a:avLst/>
          </a:prstGeom>
        </p:spPr>
      </p:pic>
    </p:spTree>
    <p:extLst>
      <p:ext uri="{BB962C8B-B14F-4D97-AF65-F5344CB8AC3E}">
        <p14:creationId xmlns:p14="http://schemas.microsoft.com/office/powerpoint/2010/main" val="3026909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62784" y="1449324"/>
            <a:ext cx="7467600" cy="2057400"/>
          </a:xfrm>
          <a:prstGeom prst="rect">
            <a:avLst/>
          </a:prstGeom>
        </p:spPr>
      </p:pic>
      <p:sp>
        <p:nvSpPr>
          <p:cNvPr id="3" name="标题 2"/>
          <p:cNvSpPr>
            <a:spLocks noGrp="1"/>
          </p:cNvSpPr>
          <p:nvPr>
            <p:ph type="title"/>
          </p:nvPr>
        </p:nvSpPr>
        <p:spPr/>
        <p:txBody>
          <a:bodyPr>
            <a:normAutofit/>
          </a:bodyPr>
          <a:lstStyle/>
          <a:p>
            <a:pPr algn="ctr"/>
            <a:r>
              <a:rPr lang="en-US" altLang="zh-CN" i="1" dirty="0">
                <a:solidFill>
                  <a:srgbClr val="0000FF"/>
                </a:solidFill>
                <a:latin typeface="Times New Roman" panose="02020603050405020304" pitchFamily="18" charset="0"/>
                <a:cs typeface="Times New Roman" panose="02020603050405020304" pitchFamily="18" charset="0"/>
              </a:rPr>
              <a:t>F</a:t>
            </a:r>
            <a:r>
              <a:rPr lang="en-US" altLang="zh-CN" dirty="0">
                <a:solidFill>
                  <a:srgbClr val="0000FF"/>
                </a:solidFill>
                <a:latin typeface="Times New Roman" panose="02020603050405020304" pitchFamily="18" charset="0"/>
                <a:cs typeface="Times New Roman" panose="02020603050405020304" pitchFamily="18" charset="0"/>
              </a:rPr>
              <a:t> test</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381250" y="3709035"/>
            <a:ext cx="7429500" cy="2000250"/>
          </a:xfrm>
          <a:prstGeom prst="rect">
            <a:avLst/>
          </a:prstGeom>
        </p:spPr>
      </p:pic>
    </p:spTree>
    <p:extLst>
      <p:ext uri="{BB962C8B-B14F-4D97-AF65-F5344CB8AC3E}">
        <p14:creationId xmlns:p14="http://schemas.microsoft.com/office/powerpoint/2010/main" val="5876986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olidFill>
                  <a:srgbClr val="0000FF"/>
                </a:solidFill>
                <a:latin typeface="Times New Roman" panose="02020603050405020304" pitchFamily="18" charset="0"/>
                <a:cs typeface="Times New Roman" panose="02020603050405020304" pitchFamily="18" charset="0"/>
              </a:rPr>
              <a:t>Tests on subsets of the parameters</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342578" y="1534096"/>
            <a:ext cx="7871270" cy="4510286"/>
          </a:xfrm>
          <a:prstGeom prst="rect">
            <a:avLst/>
          </a:prstGeom>
        </p:spPr>
      </p:pic>
    </p:spTree>
    <p:extLst>
      <p:ext uri="{BB962C8B-B14F-4D97-AF65-F5344CB8AC3E}">
        <p14:creationId xmlns:p14="http://schemas.microsoft.com/office/powerpoint/2010/main" val="485974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8310"/>
            <a:ext cx="10515600" cy="1325563"/>
          </a:xfrm>
        </p:spPr>
        <p:txBody>
          <a:bodyPr>
            <a:normAutofit/>
          </a:bodyPr>
          <a:lstStyle/>
          <a:p>
            <a:pPr algn="ctr"/>
            <a:r>
              <a:rPr lang="en-US" altLang="zh-CN" dirty="0" smtClean="0">
                <a:solidFill>
                  <a:srgbClr val="0000FF"/>
                </a:solidFill>
                <a:latin typeface="Times New Roman" panose="02020603050405020304" pitchFamily="18" charset="0"/>
                <a:cs typeface="Times New Roman" panose="02020603050405020304" pitchFamily="18" charset="0"/>
              </a:rPr>
              <a:t>Collinearity</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231264"/>
            <a:ext cx="10515600" cy="5032375"/>
          </a:xfrm>
        </p:spPr>
        <p:txBody>
          <a:bodyPr>
            <a:normAutofit lnSpcReduction="10000"/>
          </a:bodyPr>
          <a:lstStyle/>
          <a:p>
            <a:pPr algn="just"/>
            <a:r>
              <a:rPr lang="en-US" altLang="zh-CN" dirty="0">
                <a:latin typeface="Times New Roman" panose="02020603050405020304" pitchFamily="18" charset="0"/>
                <a:cs typeface="Times New Roman" panose="02020603050405020304" pitchFamily="18" charset="0"/>
              </a:rPr>
              <a:t>Many applications </a:t>
            </a:r>
            <a:r>
              <a:rPr lang="en-US" altLang="zh-CN" dirty="0" smtClean="0">
                <a:latin typeface="Times New Roman" panose="02020603050405020304" pitchFamily="18" charset="0"/>
                <a:cs typeface="Times New Roman" panose="02020603050405020304" pitchFamily="18" charset="0"/>
              </a:rPr>
              <a:t>of multiple </a:t>
            </a:r>
            <a:r>
              <a:rPr lang="en-US" altLang="zh-CN" dirty="0">
                <a:latin typeface="Times New Roman" panose="02020603050405020304" pitchFamily="18" charset="0"/>
                <a:cs typeface="Times New Roman" panose="02020603050405020304" pitchFamily="18" charset="0"/>
              </a:rPr>
              <a:t>linear regression involve numerous </a:t>
            </a:r>
            <a:r>
              <a:rPr lang="en-US" altLang="zh-CN" dirty="0" smtClean="0">
                <a:latin typeface="Times New Roman" panose="02020603050405020304" pitchFamily="18" charset="0"/>
                <a:cs typeface="Times New Roman" panose="02020603050405020304" pitchFamily="18" charset="0"/>
              </a:rPr>
              <a:t>explanatory variables </a:t>
            </a:r>
            <a:r>
              <a:rPr lang="en-US" altLang="zh-CN" dirty="0">
                <a:latin typeface="Times New Roman" panose="02020603050405020304" pitchFamily="18" charset="0"/>
                <a:cs typeface="Times New Roman" panose="02020603050405020304" pitchFamily="18" charset="0"/>
              </a:rPr>
              <a:t>and it is important to identify a subset of these variables that </a:t>
            </a:r>
            <a:r>
              <a:rPr lang="en-US" altLang="zh-CN" dirty="0" smtClean="0">
                <a:latin typeface="Times New Roman" panose="02020603050405020304" pitchFamily="18" charset="0"/>
                <a:cs typeface="Times New Roman" panose="02020603050405020304" pitchFamily="18" charset="0"/>
              </a:rPr>
              <a:t>provides a </a:t>
            </a:r>
            <a:r>
              <a:rPr lang="en-US" altLang="zh-CN" dirty="0">
                <a:latin typeface="Times New Roman" panose="02020603050405020304" pitchFamily="18" charset="0"/>
                <a:cs typeface="Times New Roman" panose="02020603050405020304" pitchFamily="18" charset="0"/>
              </a:rPr>
              <a:t>good, yet parsimonious, model for the response</a:t>
            </a:r>
            <a:r>
              <a:rPr lang="en-US" altLang="zh-CN" dirty="0" smtClean="0">
                <a:latin typeface="Times New Roman" panose="02020603050405020304" pitchFamily="18" charset="0"/>
                <a:cs typeface="Times New Roman" panose="02020603050405020304" pitchFamily="18" charset="0"/>
              </a:rPr>
              <a:t>.</a:t>
            </a:r>
          </a:p>
          <a:p>
            <a:pPr algn="just"/>
            <a:r>
              <a:rPr lang="en-US" altLang="zh-CN" dirty="0">
                <a:latin typeface="Times New Roman" panose="02020603050405020304" pitchFamily="18" charset="0"/>
                <a:cs typeface="Times New Roman" panose="02020603050405020304" pitchFamily="18" charset="0"/>
              </a:rPr>
              <a:t>If some </a:t>
            </a:r>
            <a:r>
              <a:rPr lang="en-US" altLang="zh-CN" dirty="0" smtClean="0">
                <a:latin typeface="Times New Roman" panose="02020603050405020304" pitchFamily="18" charset="0"/>
                <a:cs typeface="Times New Roman" panose="02020603050405020304" pitchFamily="18" charset="0"/>
              </a:rPr>
              <a:t>of the </a:t>
            </a:r>
            <a:r>
              <a:rPr lang="en-US" altLang="zh-CN" dirty="0">
                <a:latin typeface="Times New Roman" panose="02020603050405020304" pitchFamily="18" charset="0"/>
                <a:cs typeface="Times New Roman" panose="02020603050405020304" pitchFamily="18" charset="0"/>
              </a:rPr>
              <a:t>explanatory variables are highly correlated with one another, this is called </a:t>
            </a:r>
            <a:r>
              <a:rPr lang="en-US" altLang="zh-CN" b="1" dirty="0" err="1">
                <a:latin typeface="Times New Roman" panose="02020603050405020304" pitchFamily="18" charset="0"/>
                <a:cs typeface="Times New Roman" panose="02020603050405020304" pitchFamily="18" charset="0"/>
              </a:rPr>
              <a:t>collinearity</a:t>
            </a:r>
            <a:r>
              <a:rPr lang="en-US" altLang="zh-CN" dirty="0">
                <a:latin typeface="Times New Roman" panose="02020603050405020304" pitchFamily="18" charset="0"/>
                <a:cs typeface="Times New Roman" panose="02020603050405020304" pitchFamily="18" charset="0"/>
              </a:rPr>
              <a:t> or </a:t>
            </a:r>
            <a:r>
              <a:rPr lang="en-US" altLang="zh-CN" b="1" dirty="0" err="1">
                <a:latin typeface="Times New Roman" panose="02020603050405020304" pitchFamily="18" charset="0"/>
                <a:cs typeface="Times New Roman" panose="02020603050405020304" pitchFamily="18" charset="0"/>
              </a:rPr>
              <a:t>multicollinearity</a:t>
            </a:r>
            <a:r>
              <a:rPr lang="en-US" altLang="zh-CN" dirty="0" smtClean="0">
                <a:latin typeface="Times New Roman" panose="02020603050405020304" pitchFamily="18" charset="0"/>
                <a:cs typeface="Times New Roman" panose="02020603050405020304" pitchFamily="18" charset="0"/>
              </a:rPr>
              <a:t>.</a:t>
            </a:r>
          </a:p>
          <a:p>
            <a:pPr marL="0" indent="0" algn="just">
              <a:buNone/>
            </a:pPr>
            <a:r>
              <a:rPr lang="en-US" altLang="zh-CN" dirty="0">
                <a:latin typeface="Times New Roman" panose="02020603050405020304" pitchFamily="18" charset="0"/>
                <a:cs typeface="Times New Roman" panose="02020603050405020304" pitchFamily="18" charset="0"/>
              </a:rPr>
              <a:t>	T</a:t>
            </a:r>
            <a:r>
              <a:rPr lang="en-US" altLang="zh-CN" dirty="0" smtClean="0">
                <a:latin typeface="Times New Roman" panose="02020603050405020304" pitchFamily="18" charset="0"/>
                <a:cs typeface="Times New Roman" panose="02020603050405020304" pitchFamily="18" charset="0"/>
              </a:rPr>
              <a:t>he </a:t>
            </a:r>
            <a:r>
              <a:rPr lang="en-US" altLang="zh-CN" dirty="0">
                <a:latin typeface="Times New Roman" panose="02020603050405020304" pitchFamily="18" charset="0"/>
                <a:cs typeface="Times New Roman" panose="02020603050405020304" pitchFamily="18" charset="0"/>
              </a:rPr>
              <a:t>columns of the design matrix X may be nearly linearly dependent so that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is nearly singular and the estimating equation </a:t>
            </a:r>
            <a:r>
              <a:rPr lang="en-US" altLang="zh-CN" i="1" dirty="0" smtClean="0">
                <a:latin typeface="Times New Roman" panose="02020603050405020304" pitchFamily="18" charset="0"/>
                <a:cs typeface="Times New Roman" panose="02020603050405020304" pitchFamily="18" charset="0"/>
              </a:rPr>
              <a:t>X</a:t>
            </a:r>
            <a:r>
              <a:rPr lang="en-US" altLang="zh-CN" i="1" baseline="30000" dirty="0" smtClean="0">
                <a:latin typeface="Times New Roman" panose="02020603050405020304" pitchFamily="18" charset="0"/>
                <a:cs typeface="Times New Roman" panose="02020603050405020304" pitchFamily="18" charset="0"/>
              </a:rPr>
              <a:t>T</a:t>
            </a:r>
            <a:r>
              <a:rPr lang="en-US" altLang="zh-CN" i="1" dirty="0" smtClean="0">
                <a:latin typeface="Times New Roman" panose="02020603050405020304" pitchFamily="18" charset="0"/>
                <a:cs typeface="Times New Roman" panose="02020603050405020304" pitchFamily="18" charset="0"/>
              </a:rPr>
              <a:t>X </a:t>
            </a:r>
            <a:r>
              <a:rPr lang="en-US" altLang="zh-CN" i="1" dirty="0">
                <a:latin typeface="Times New Roman" panose="02020603050405020304" pitchFamily="18" charset="0"/>
                <a:cs typeface="Times New Roman" panose="02020603050405020304" pitchFamily="18" charset="0"/>
              </a:rPr>
              <a:t>b = </a:t>
            </a:r>
            <a:r>
              <a:rPr lang="en-US" altLang="zh-CN" i="1" dirty="0" err="1" smtClean="0">
                <a:latin typeface="Times New Roman" panose="02020603050405020304" pitchFamily="18" charset="0"/>
                <a:cs typeface="Times New Roman" panose="02020603050405020304" pitchFamily="18" charset="0"/>
              </a:rPr>
              <a:t>X</a:t>
            </a:r>
            <a:r>
              <a:rPr lang="en-US" altLang="zh-CN" i="1" baseline="30000" dirty="0" err="1" smtClean="0">
                <a:latin typeface="Times New Roman" panose="02020603050405020304" pitchFamily="18" charset="0"/>
                <a:cs typeface="Times New Roman" panose="02020603050405020304" pitchFamily="18" charset="0"/>
              </a:rPr>
              <a:t>T</a:t>
            </a:r>
            <a:r>
              <a:rPr lang="en-US" altLang="zh-CN" i="1" dirty="0" err="1" smtClean="0">
                <a:latin typeface="Times New Roman" panose="02020603050405020304" pitchFamily="18" charset="0"/>
                <a:cs typeface="Times New Roman" panose="02020603050405020304" pitchFamily="18" charset="0"/>
              </a:rPr>
              <a:t>y</a:t>
            </a:r>
            <a:r>
              <a:rPr lang="en-US" altLang="zh-CN" i="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ill-conditioned. </a:t>
            </a:r>
            <a:r>
              <a:rPr lang="en-US" altLang="zh-CN" dirty="0" smtClean="0">
                <a:latin typeface="Times New Roman" panose="02020603050405020304" pitchFamily="18" charset="0"/>
                <a:cs typeface="Times New Roman" panose="02020603050405020304" pitchFamily="18" charset="0"/>
              </a:rPr>
              <a:t>The </a:t>
            </a:r>
            <a:r>
              <a:rPr lang="en-US" altLang="zh-CN" i="1"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’s standard errors are large, reflecting the imprecision of estimation of </a:t>
            </a:r>
            <a:r>
              <a:rPr lang="el-GR" altLang="zh-CN" i="1" dirty="0" smtClean="0">
                <a:latin typeface="Times New Roman" panose="02020603050405020304" pitchFamily="18" charset="0"/>
                <a:cs typeface="Times New Roman" panose="02020603050405020304" pitchFamily="18" charset="0"/>
              </a:rPr>
              <a:t>β</a:t>
            </a:r>
            <a:r>
              <a:rPr lang="en-US" altLang="zh-CN" dirty="0" smtClean="0">
                <a:latin typeface="Times New Roman" panose="02020603050405020304" pitchFamily="18" charset="0"/>
                <a:cs typeface="Times New Roman" panose="02020603050405020304" pitchFamily="18" charset="0"/>
              </a:rPr>
              <a:t>s; consequently, confidence intervals for the </a:t>
            </a:r>
            <a:r>
              <a:rPr lang="el-GR" altLang="zh-CN" i="1" dirty="0" smtClean="0">
                <a:latin typeface="Times New Roman" panose="02020603050405020304" pitchFamily="18" charset="0"/>
                <a:cs typeface="Times New Roman" panose="02020603050405020304" pitchFamily="18" charset="0"/>
              </a:rPr>
              <a:t>β</a:t>
            </a:r>
            <a:r>
              <a:rPr lang="en-US" altLang="zh-CN" dirty="0" smtClean="0">
                <a:latin typeface="Times New Roman" panose="02020603050405020304" pitchFamily="18" charset="0"/>
                <a:cs typeface="Times New Roman" panose="02020603050405020304" pitchFamily="18" charset="0"/>
              </a:rPr>
              <a:t>s are broad; small </a:t>
            </a:r>
            <a:r>
              <a:rPr lang="en-US" altLang="zh-CN" dirty="0">
                <a:latin typeface="Times New Roman" panose="02020603050405020304" pitchFamily="18" charset="0"/>
                <a:cs typeface="Times New Roman" panose="02020603050405020304" pitchFamily="18" charset="0"/>
              </a:rPr>
              <a:t>changes in the data may cause large charges in </a:t>
            </a:r>
            <a:r>
              <a:rPr lang="en-US" altLang="zh-CN" i="1" dirty="0" smtClean="0">
                <a:latin typeface="Times New Roman" panose="02020603050405020304" pitchFamily="18" charset="0"/>
                <a:cs typeface="Times New Roman" panose="02020603050405020304" pitchFamily="18" charset="0"/>
              </a:rPr>
              <a:t>b.</a:t>
            </a:r>
          </a:p>
          <a:p>
            <a:pPr marL="0" indent="0">
              <a:buNone/>
            </a:pPr>
            <a:r>
              <a:rPr lang="en-US" altLang="zh-CN" i="1"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173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7344" y="301752"/>
            <a:ext cx="10515600" cy="4878515"/>
          </a:xfrm>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For example, for  data with </a:t>
            </a: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en-US" altLang="zh-CN" i="1"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and </a:t>
            </a:r>
            <a:r>
              <a:rPr lang="en-US" altLang="zh-CN" i="1" dirty="0" smtClean="0">
                <a:latin typeface="Times New Roman" panose="02020603050405020304" pitchFamily="18" charset="0"/>
                <a:cs typeface="Times New Roman" panose="02020603050405020304" pitchFamily="18" charset="0"/>
              </a:rPr>
              <a:t>X</a:t>
            </a:r>
            <a:r>
              <a:rPr lang="en-US" altLang="zh-CN" i="1"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we can get the estimates for the linear model: </a:t>
            </a:r>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898904" y="1207009"/>
            <a:ext cx="8232648" cy="4742348"/>
          </a:xfrm>
          <a:prstGeom prst="rect">
            <a:avLst/>
          </a:prstGeom>
        </p:spPr>
      </p:pic>
    </p:spTree>
    <p:extLst>
      <p:ext uri="{BB962C8B-B14F-4D97-AF65-F5344CB8AC3E}">
        <p14:creationId xmlns:p14="http://schemas.microsoft.com/office/powerpoint/2010/main" val="21552536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2341"/>
            <a:ext cx="10515600" cy="1325563"/>
          </a:xfrm>
        </p:spPr>
        <p:txBody>
          <a:bodyPr>
            <a:normAutofit/>
          </a:bodyPr>
          <a:lstStyle/>
          <a:p>
            <a:pPr algn="ctr"/>
            <a:r>
              <a:rPr lang="en-US" altLang="zh-CN" dirty="0" smtClean="0">
                <a:solidFill>
                  <a:srgbClr val="0000FF"/>
                </a:solidFill>
                <a:latin typeface="Times New Roman" panose="02020603050405020304" pitchFamily="18" charset="0"/>
                <a:cs typeface="Times New Roman" panose="02020603050405020304" pitchFamily="18" charset="0"/>
              </a:rPr>
              <a:t>Variance Inflation Factor</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17904"/>
            <a:ext cx="10515600" cy="4659059"/>
          </a:xfrm>
        </p:spPr>
        <p:txBody>
          <a:bodyPr/>
          <a:lstStyle/>
          <a:p>
            <a:pPr marL="0" indent="0">
              <a:buNone/>
            </a:pPr>
            <a:r>
              <a:rPr lang="en-US" altLang="zh-CN" dirty="0">
                <a:latin typeface="Times New Roman" panose="02020603050405020304" pitchFamily="18" charset="0"/>
                <a:cs typeface="Times New Roman" panose="02020603050405020304" pitchFamily="18" charset="0"/>
              </a:rPr>
              <a:t>Collinearity can be detected by calculating the </a:t>
            </a:r>
            <a:r>
              <a:rPr lang="en-US" altLang="zh-CN" b="1" dirty="0">
                <a:latin typeface="Times New Roman" panose="02020603050405020304" pitchFamily="18" charset="0"/>
                <a:cs typeface="Times New Roman" panose="02020603050405020304" pitchFamily="18" charset="0"/>
              </a:rPr>
              <a:t>variance inflation </a:t>
            </a:r>
            <a:r>
              <a:rPr lang="en-US" altLang="zh-CN" b="1" dirty="0" smtClean="0">
                <a:latin typeface="Times New Roman" panose="02020603050405020304" pitchFamily="18" charset="0"/>
                <a:cs typeface="Times New Roman" panose="02020603050405020304" pitchFamily="18" charset="0"/>
              </a:rPr>
              <a:t>factor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explanatory variable</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311205" y="2702814"/>
            <a:ext cx="2826404" cy="854202"/>
          </a:xfrm>
          <a:prstGeom prst="rect">
            <a:avLst/>
          </a:prstGeom>
        </p:spPr>
      </p:pic>
      <p:pic>
        <p:nvPicPr>
          <p:cNvPr id="5" name="图片 4"/>
          <p:cNvPicPr>
            <a:picLocks noChangeAspect="1"/>
          </p:cNvPicPr>
          <p:nvPr/>
        </p:nvPicPr>
        <p:blipFill>
          <a:blip r:embed="rId3"/>
          <a:stretch>
            <a:fillRect/>
          </a:stretch>
        </p:blipFill>
        <p:spPr>
          <a:xfrm>
            <a:off x="838201" y="3724014"/>
            <a:ext cx="9649968" cy="1718824"/>
          </a:xfrm>
          <a:prstGeom prst="rect">
            <a:avLst/>
          </a:prstGeom>
        </p:spPr>
      </p:pic>
    </p:spTree>
    <p:extLst>
      <p:ext uri="{BB962C8B-B14F-4D97-AF65-F5344CB8AC3E}">
        <p14:creationId xmlns:p14="http://schemas.microsoft.com/office/powerpoint/2010/main" val="872908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olidFill>
                  <a:srgbClr val="FF0066"/>
                </a:solidFill>
                <a:latin typeface="Times New Roman" panose="02020603050405020304" pitchFamily="18" charset="0"/>
                <a:cs typeface="Times New Roman" panose="02020603050405020304" pitchFamily="18" charset="0"/>
              </a:rPr>
              <a:t> </a:t>
            </a:r>
            <a:r>
              <a:rPr lang="en-US" altLang="zh-CN" dirty="0" smtClean="0">
                <a:solidFill>
                  <a:srgbClr val="FF0066"/>
                </a:solidFill>
                <a:latin typeface="Times New Roman" panose="02020603050405020304" pitchFamily="18" charset="0"/>
                <a:cs typeface="Times New Roman" panose="02020603050405020304" pitchFamily="18" charset="0"/>
              </a:rPr>
              <a:t>Step 4: Inference </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marL="0" indent="0" algn="just">
              <a:buNone/>
            </a:pPr>
            <a:r>
              <a:rPr lang="en-US" altLang="zh-CN" sz="3200" dirty="0" smtClean="0">
                <a:latin typeface="Times New Roman" panose="02020603050405020304" pitchFamily="18" charset="0"/>
                <a:cs typeface="Times New Roman" panose="02020603050405020304" pitchFamily="18" charset="0"/>
              </a:rPr>
              <a:t>When model is fixed, the </a:t>
            </a:r>
            <a:r>
              <a:rPr lang="en-US" altLang="zh-CN" sz="3200" dirty="0">
                <a:latin typeface="Times New Roman" panose="02020603050405020304" pitchFamily="18" charset="0"/>
                <a:cs typeface="Times New Roman" panose="02020603050405020304" pitchFamily="18" charset="0"/>
              </a:rPr>
              <a:t>estimated magnitude of the parameter </a:t>
            </a:r>
            <a:r>
              <a:rPr lang="en-US" altLang="zh-CN" sz="3200" dirty="0" smtClean="0">
                <a:latin typeface="Times New Roman" panose="02020603050405020304" pitchFamily="18" charset="0"/>
                <a:cs typeface="Times New Roman" panose="02020603050405020304" pitchFamily="18" charset="0"/>
              </a:rPr>
              <a:t>and the </a:t>
            </a:r>
            <a:r>
              <a:rPr lang="en-US" altLang="zh-CN" sz="3200" dirty="0">
                <a:latin typeface="Times New Roman" panose="02020603050405020304" pitchFamily="18" charset="0"/>
                <a:cs typeface="Times New Roman" panose="02020603050405020304" pitchFamily="18" charset="0"/>
              </a:rPr>
              <a:t>reliability </a:t>
            </a:r>
            <a:r>
              <a:rPr lang="en-US" altLang="zh-CN" sz="3200" dirty="0" smtClean="0">
                <a:latin typeface="Times New Roman" panose="02020603050405020304" pitchFamily="18" charset="0"/>
                <a:cs typeface="Times New Roman" panose="02020603050405020304" pitchFamily="18" charset="0"/>
              </a:rPr>
              <a:t>of the </a:t>
            </a:r>
            <a:r>
              <a:rPr lang="en-US" altLang="zh-CN" sz="3200" dirty="0">
                <a:latin typeface="Times New Roman" panose="02020603050405020304" pitchFamily="18" charset="0"/>
                <a:cs typeface="Times New Roman" panose="02020603050405020304" pitchFamily="18" charset="0"/>
              </a:rPr>
              <a:t>estimate as indicated by its standard error or a </a:t>
            </a:r>
            <a:r>
              <a:rPr lang="en-US" altLang="zh-CN" sz="3200" dirty="0" smtClean="0">
                <a:latin typeface="Times New Roman" panose="02020603050405020304" pitchFamily="18" charset="0"/>
                <a:cs typeface="Times New Roman" panose="02020603050405020304" pitchFamily="18" charset="0"/>
              </a:rPr>
              <a:t>confidence interval </a:t>
            </a:r>
            <a:r>
              <a:rPr lang="en-US" altLang="zh-CN" sz="3200" dirty="0">
                <a:latin typeface="Times New Roman" panose="02020603050405020304" pitchFamily="18" charset="0"/>
                <a:cs typeface="Times New Roman" panose="02020603050405020304" pitchFamily="18" charset="0"/>
              </a:rPr>
              <a:t>are far more informative than significance levels or </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-values. </a:t>
            </a:r>
            <a:r>
              <a:rPr lang="en-US" altLang="zh-CN" sz="3200" dirty="0" smtClean="0">
                <a:latin typeface="Times New Roman" panose="02020603050405020304" pitchFamily="18" charset="0"/>
                <a:cs typeface="Times New Roman" panose="02020603050405020304" pitchFamily="18" charset="0"/>
              </a:rPr>
              <a:t>They make </a:t>
            </a:r>
            <a:r>
              <a:rPr lang="en-US" altLang="zh-CN" sz="3200" dirty="0">
                <a:latin typeface="Times New Roman" panose="02020603050405020304" pitchFamily="18" charset="0"/>
                <a:cs typeface="Times New Roman" panose="02020603050405020304" pitchFamily="18" charset="0"/>
              </a:rPr>
              <a:t>it possible to answer questions such as: is the effect estimated </a:t>
            </a:r>
            <a:r>
              <a:rPr lang="en-US" altLang="zh-CN" sz="3200" dirty="0" smtClean="0">
                <a:latin typeface="Times New Roman" panose="02020603050405020304" pitchFamily="18" charset="0"/>
                <a:cs typeface="Times New Roman" panose="02020603050405020304" pitchFamily="18" charset="0"/>
              </a:rPr>
              <a:t>with sufficient </a:t>
            </a:r>
            <a:r>
              <a:rPr lang="en-US" altLang="zh-CN" sz="3200" dirty="0">
                <a:latin typeface="Times New Roman" panose="02020603050405020304" pitchFamily="18" charset="0"/>
                <a:cs typeface="Times New Roman" panose="02020603050405020304" pitchFamily="18" charset="0"/>
              </a:rPr>
              <a:t>precision to be useful, or is the effect large enough to be of </a:t>
            </a:r>
            <a:r>
              <a:rPr lang="en-US" altLang="zh-CN" sz="3200" dirty="0" smtClean="0">
                <a:latin typeface="Times New Roman" panose="02020603050405020304" pitchFamily="18" charset="0"/>
                <a:cs typeface="Times New Roman" panose="02020603050405020304" pitchFamily="18" charset="0"/>
              </a:rPr>
              <a:t>practical significance</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552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65632" y="0"/>
            <a:ext cx="10515600" cy="1325563"/>
          </a:xfrm>
        </p:spPr>
        <p:txBody>
          <a:bodyPr>
            <a:normAutofit/>
          </a:bodyPr>
          <a:lstStyle/>
          <a:p>
            <a:pPr algn="ctr"/>
            <a:r>
              <a:rPr lang="en-US" altLang="zh-CN" sz="3600" dirty="0">
                <a:solidFill>
                  <a:srgbClr val="0000FF"/>
                </a:solidFill>
                <a:latin typeface="Times New Roman" panose="02020603050405020304" pitchFamily="18" charset="0"/>
                <a:cs typeface="Times New Roman" panose="02020603050405020304" pitchFamily="18" charset="0"/>
              </a:rPr>
              <a:t>Inference on single </a:t>
            </a:r>
            <a:r>
              <a:rPr lang="en-US" altLang="zh-CN" sz="3600" dirty="0" smtClean="0">
                <a:solidFill>
                  <a:srgbClr val="0000FF"/>
                </a:solidFill>
                <a:latin typeface="Times New Roman" panose="02020603050405020304" pitchFamily="18" charset="0"/>
                <a:cs typeface="Times New Roman" panose="02020603050405020304" pitchFamily="18" charset="0"/>
              </a:rPr>
              <a:t>parameter</a:t>
            </a:r>
            <a:endParaRPr lang="zh-CN" altLang="en-US" sz="3600" dirty="0">
              <a:solidFill>
                <a:srgbClr val="FF0066"/>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2737485" y="1059752"/>
            <a:ext cx="7448550" cy="5581650"/>
          </a:xfrm>
          <a:prstGeom prst="rect">
            <a:avLst/>
          </a:prstGeom>
        </p:spPr>
      </p:pic>
      <p:sp>
        <p:nvSpPr>
          <p:cNvPr id="5" name="标题 1"/>
          <p:cNvSpPr txBox="1">
            <a:spLocks/>
          </p:cNvSpPr>
          <p:nvPr/>
        </p:nvSpPr>
        <p:spPr>
          <a:xfrm>
            <a:off x="545386" y="272311"/>
            <a:ext cx="4913680" cy="3904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dirty="0" smtClean="0">
                <a:solidFill>
                  <a:srgbClr val="0000FF"/>
                </a:solidFill>
                <a:latin typeface="华文彩云" panose="02010800040101010101" pitchFamily="2" charset="-122"/>
                <a:ea typeface="华文彩云" panose="02010800040101010101" pitchFamily="2" charset="-122"/>
                <a:cs typeface="Segoe UI Black" panose="020B0A02040204020203" pitchFamily="34" charset="0"/>
              </a:rPr>
              <a:t>Normal linear models</a:t>
            </a:r>
            <a: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t/>
            </a:r>
            <a:br>
              <a:rPr lang="en-US" altLang="zh-CN" sz="3200" dirty="0" smtClean="0">
                <a:solidFill>
                  <a:srgbClr val="0000FF"/>
                </a:solidFill>
                <a:latin typeface="Segoe UI Black" panose="020B0A02040204020203" pitchFamily="34" charset="0"/>
                <a:ea typeface="Segoe UI Black" panose="020B0A02040204020203" pitchFamily="34" charset="0"/>
                <a:cs typeface="Segoe UI Black" panose="020B0A02040204020203" pitchFamily="34" charset="0"/>
              </a:rPr>
            </a:br>
            <a:endParaRPr lang="zh-CN" altLang="en-US" sz="3200" dirty="0">
              <a:solidFill>
                <a:srgbClr val="0000FF"/>
              </a:solidFill>
              <a:latin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8369962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13241" y="1070419"/>
            <a:ext cx="7980939" cy="4159949"/>
          </a:xfrm>
          <a:prstGeom prst="rect">
            <a:avLst/>
          </a:prstGeom>
        </p:spPr>
      </p:pic>
    </p:spTree>
    <p:extLst>
      <p:ext uri="{BB962C8B-B14F-4D97-AF65-F5344CB8AC3E}">
        <p14:creationId xmlns:p14="http://schemas.microsoft.com/office/powerpoint/2010/main" val="3566087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188" y="123675"/>
            <a:ext cx="10515600" cy="1325563"/>
          </a:xfrm>
        </p:spPr>
        <p:txBody>
          <a:bodyPr>
            <a:normAutofit/>
          </a:bodyPr>
          <a:lstStyle/>
          <a:p>
            <a:pPr algn="ctr"/>
            <a:r>
              <a:rPr lang="zh-CN" altLang="en-US" sz="4000" b="1" dirty="0">
                <a:solidFill>
                  <a:srgbClr val="FF0066"/>
                </a:solidFill>
              </a:rPr>
              <a:t>教材</a:t>
            </a:r>
          </a:p>
        </p:txBody>
      </p:sp>
      <p:sp>
        <p:nvSpPr>
          <p:cNvPr id="3" name="内容占位符 2"/>
          <p:cNvSpPr>
            <a:spLocks noGrp="1"/>
          </p:cNvSpPr>
          <p:nvPr>
            <p:ph idx="1"/>
          </p:nvPr>
        </p:nvSpPr>
        <p:spPr>
          <a:xfrm>
            <a:off x="838200" y="1449238"/>
            <a:ext cx="10515600" cy="4727725"/>
          </a:xfrm>
        </p:spPr>
        <p:txBody>
          <a:bodyPr/>
          <a:lstStyle/>
          <a:p>
            <a:r>
              <a:rPr lang="en-US" altLang="zh-CN" dirty="0">
                <a:latin typeface="Times New Roman" panose="02020603050405020304" pitchFamily="18" charset="0"/>
                <a:cs typeface="Times New Roman" panose="02020603050405020304" pitchFamily="18" charset="0"/>
              </a:rPr>
              <a:t>Dobson, A. J., &amp; Barnett, A. (2008). </a:t>
            </a:r>
          </a:p>
          <a:p>
            <a:pPr marL="0" indent="0">
              <a:buNone/>
            </a:pPr>
            <a:r>
              <a:rPr lang="en-US" altLang="zh-CN" i="1" dirty="0" smtClean="0">
                <a:latin typeface="Times New Roman" panose="02020603050405020304" pitchFamily="18" charset="0"/>
                <a:cs typeface="Times New Roman" panose="02020603050405020304" pitchFamily="18" charset="0"/>
              </a:rPr>
              <a:t>An </a:t>
            </a:r>
            <a:r>
              <a:rPr lang="en-US" altLang="zh-CN" i="1" dirty="0">
                <a:latin typeface="Times New Roman" panose="02020603050405020304" pitchFamily="18" charset="0"/>
                <a:cs typeface="Times New Roman" panose="02020603050405020304" pitchFamily="18" charset="0"/>
              </a:rPr>
              <a:t>introduction to generalized </a:t>
            </a:r>
            <a:r>
              <a:rPr lang="en-US" altLang="zh-CN" i="1" dirty="0" smtClean="0">
                <a:latin typeface="Times New Roman" panose="02020603050405020304" pitchFamily="18" charset="0"/>
                <a:cs typeface="Times New Roman" panose="02020603050405020304" pitchFamily="18" charset="0"/>
              </a:rPr>
              <a:t>linear </a:t>
            </a:r>
            <a:r>
              <a:rPr lang="en-US" altLang="zh-CN" i="1" dirty="0">
                <a:latin typeface="Times New Roman" panose="02020603050405020304" pitchFamily="18" charset="0"/>
                <a:cs typeface="Times New Roman" panose="02020603050405020304" pitchFamily="18" charset="0"/>
              </a:rPr>
              <a:t>models</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CRC </a:t>
            </a:r>
            <a:r>
              <a:rPr lang="en-US" altLang="zh-CN" dirty="0">
                <a:latin typeface="Times New Roman" panose="02020603050405020304" pitchFamily="18" charset="0"/>
                <a:cs typeface="Times New Roman" panose="02020603050405020304" pitchFamily="18" charset="0"/>
              </a:rPr>
              <a:t>press</a:t>
            </a:r>
            <a:r>
              <a:rPr lang="en-US" altLang="zh-CN" dirty="0" smtClean="0">
                <a:latin typeface="Times New Roman" panose="02020603050405020304" pitchFamily="18" charset="0"/>
                <a:cs typeface="Times New Roman" panose="02020603050405020304" pitchFamily="18" charset="0"/>
              </a:rPr>
              <a:t>.</a:t>
            </a: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Olsson, U. (2002). </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i="1" dirty="0" smtClean="0">
                <a:latin typeface="Times New Roman" panose="02020603050405020304" pitchFamily="18" charset="0"/>
                <a:cs typeface="Times New Roman" panose="02020603050405020304" pitchFamily="18" charset="0"/>
              </a:rPr>
              <a:t>Generalized </a:t>
            </a:r>
            <a:r>
              <a:rPr lang="en-US" altLang="zh-CN" i="1" dirty="0">
                <a:latin typeface="Times New Roman" panose="02020603050405020304" pitchFamily="18" charset="0"/>
                <a:cs typeface="Times New Roman" panose="02020603050405020304" pitchFamily="18" charset="0"/>
              </a:rPr>
              <a:t>linear models. </a:t>
            </a:r>
            <a:r>
              <a:rPr lang="en-US" altLang="zh-CN" i="1" dirty="0" smtClean="0">
                <a:latin typeface="Times New Roman" panose="02020603050405020304" pitchFamily="18" charset="0"/>
                <a:cs typeface="Times New Roman" panose="02020603050405020304" pitchFamily="18" charset="0"/>
              </a:rPr>
              <a:t>An </a:t>
            </a:r>
            <a:r>
              <a:rPr lang="en-US" altLang="zh-CN" i="1" dirty="0">
                <a:latin typeface="Times New Roman" panose="02020603050405020304" pitchFamily="18" charset="0"/>
                <a:cs typeface="Times New Roman" panose="02020603050405020304" pitchFamily="18" charset="0"/>
              </a:rPr>
              <a:t>applied approach. </a:t>
            </a:r>
            <a:endParaRPr lang="en-US" altLang="zh-CN" i="1" dirty="0" smtClean="0">
              <a:latin typeface="Times New Roman" panose="02020603050405020304" pitchFamily="18" charset="0"/>
              <a:cs typeface="Times New Roman" panose="02020603050405020304" pitchFamily="18" charset="0"/>
            </a:endParaRPr>
          </a:p>
          <a:p>
            <a:pPr marL="0" indent="0">
              <a:buNone/>
            </a:pPr>
            <a:r>
              <a:rPr lang="en-US" altLang="zh-CN" dirty="0" err="1" smtClean="0">
                <a:latin typeface="Times New Roman" panose="02020603050405020304" pitchFamily="18" charset="0"/>
                <a:cs typeface="Times New Roman" panose="02020603050405020304" pitchFamily="18" charset="0"/>
              </a:rPr>
              <a:t>Studentlitteratur</a:t>
            </a:r>
            <a:r>
              <a:rPr lang="en-US" altLang="zh-CN" dirty="0">
                <a:latin typeface="Times New Roman" panose="02020603050405020304" pitchFamily="18" charset="0"/>
                <a:cs typeface="Times New Roman" panose="02020603050405020304" pitchFamily="18" charset="0"/>
              </a:rPr>
              <a:t>, Lund, 18.</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8343545" y="1001510"/>
            <a:ext cx="1706881" cy="2669197"/>
          </a:xfrm>
          <a:prstGeom prst="rect">
            <a:avLst/>
          </a:prstGeom>
        </p:spPr>
      </p:pic>
      <p:pic>
        <p:nvPicPr>
          <p:cNvPr id="5" name="图片 4"/>
          <p:cNvPicPr>
            <a:picLocks noChangeAspect="1"/>
          </p:cNvPicPr>
          <p:nvPr/>
        </p:nvPicPr>
        <p:blipFill>
          <a:blip r:embed="rId3"/>
          <a:stretch>
            <a:fillRect/>
          </a:stretch>
        </p:blipFill>
        <p:spPr>
          <a:xfrm>
            <a:off x="8343545" y="3884695"/>
            <a:ext cx="1734384" cy="2611900"/>
          </a:xfrm>
          <a:prstGeom prst="rect">
            <a:avLst/>
          </a:prstGeom>
        </p:spPr>
      </p:pic>
    </p:spTree>
    <p:extLst>
      <p:ext uri="{BB962C8B-B14F-4D97-AF65-F5344CB8AC3E}">
        <p14:creationId xmlns:p14="http://schemas.microsoft.com/office/powerpoint/2010/main" val="139996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25319"/>
          </a:xfrm>
        </p:spPr>
        <p:txBody>
          <a:bodyPr/>
          <a:lstStyle/>
          <a:p>
            <a:pPr algn="ctr"/>
            <a:r>
              <a:rPr lang="zh-CN" altLang="en-US" b="1" dirty="0" smtClean="0">
                <a:solidFill>
                  <a:srgbClr val="FF0066"/>
                </a:solidFill>
              </a:rPr>
              <a:t>课程内容</a:t>
            </a:r>
            <a:endParaRPr lang="zh-CN" altLang="en-US" b="1" dirty="0">
              <a:solidFill>
                <a:srgbClr val="FF0066"/>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191443959"/>
              </p:ext>
            </p:extLst>
          </p:nvPr>
        </p:nvGraphicFramePr>
        <p:xfrm>
          <a:off x="1975449" y="1190445"/>
          <a:ext cx="8126083" cy="4698560"/>
        </p:xfrm>
        <a:graphic>
          <a:graphicData uri="http://schemas.openxmlformats.org/drawingml/2006/table">
            <a:tbl>
              <a:tblPr>
                <a:tableStyleId>{5C22544A-7EE6-4342-B048-85BDC9FD1C3A}</a:tableStyleId>
              </a:tblPr>
              <a:tblGrid>
                <a:gridCol w="1992702"/>
                <a:gridCol w="6133381"/>
              </a:tblGrid>
              <a:tr h="601984">
                <a:tc>
                  <a:txBody>
                    <a:bodyPr/>
                    <a:lstStyle/>
                    <a:p>
                      <a:pPr indent="266700" algn="ctr">
                        <a:spcAft>
                          <a:spcPts val="0"/>
                        </a:spcAft>
                      </a:pPr>
                      <a:r>
                        <a:rPr lang="zh-CN" sz="2400" kern="100" dirty="0">
                          <a:effectLst/>
                          <a:latin typeface="+mn-ea"/>
                          <a:ea typeface="+mn-ea"/>
                        </a:rPr>
                        <a:t>课堂编号</a:t>
                      </a:r>
                    </a:p>
                  </a:txBody>
                  <a:tcPr marL="68580" marR="68580" marT="0" marB="0"/>
                </a:tc>
                <a:tc>
                  <a:txBody>
                    <a:bodyPr/>
                    <a:lstStyle/>
                    <a:p>
                      <a:pPr indent="266700" algn="ctr">
                        <a:spcAft>
                          <a:spcPts val="0"/>
                        </a:spcAft>
                      </a:pPr>
                      <a:r>
                        <a:rPr lang="zh-CN" sz="2400" kern="100">
                          <a:effectLst/>
                          <a:latin typeface="+mn-ea"/>
                          <a:ea typeface="+mn-ea"/>
                        </a:rPr>
                        <a:t>讨论的问题</a:t>
                      </a:r>
                    </a:p>
                  </a:txBody>
                  <a:tcPr marL="68580" marR="68580" marT="0" marB="0"/>
                </a:tc>
              </a:tr>
              <a:tr h="300992">
                <a:tc>
                  <a:txBody>
                    <a:bodyPr/>
                    <a:lstStyle/>
                    <a:p>
                      <a:pPr indent="266700" algn="ctr">
                        <a:spcAft>
                          <a:spcPts val="0"/>
                        </a:spcAft>
                      </a:pPr>
                      <a:r>
                        <a:rPr lang="en-US" sz="2400" kern="100">
                          <a:effectLst/>
                          <a:latin typeface="+mn-ea"/>
                          <a:ea typeface="+mn-ea"/>
                        </a:rPr>
                        <a:t>1</a:t>
                      </a:r>
                      <a:endParaRPr lang="zh-CN" sz="2400" kern="100">
                        <a:effectLst/>
                        <a:latin typeface="+mn-ea"/>
                        <a:ea typeface="+mn-ea"/>
                      </a:endParaRPr>
                    </a:p>
                  </a:txBody>
                  <a:tcPr marL="68580" marR="68580" marT="0" marB="0"/>
                </a:tc>
                <a:tc>
                  <a:txBody>
                    <a:bodyPr/>
                    <a:lstStyle/>
                    <a:p>
                      <a:pPr indent="266700" algn="l">
                        <a:spcAft>
                          <a:spcPts val="0"/>
                        </a:spcAft>
                      </a:pPr>
                      <a:r>
                        <a:rPr lang="zh-CN" sz="2400" kern="100">
                          <a:effectLst/>
                          <a:latin typeface="+mn-ea"/>
                          <a:ea typeface="+mn-ea"/>
                        </a:rPr>
                        <a:t>线性回归</a:t>
                      </a:r>
                    </a:p>
                  </a:txBody>
                  <a:tcPr marL="68580" marR="68580" marT="0" marB="0"/>
                </a:tc>
              </a:tr>
              <a:tr h="300992">
                <a:tc>
                  <a:txBody>
                    <a:bodyPr/>
                    <a:lstStyle/>
                    <a:p>
                      <a:pPr indent="266700" algn="ctr">
                        <a:spcAft>
                          <a:spcPts val="0"/>
                        </a:spcAft>
                      </a:pPr>
                      <a:r>
                        <a:rPr lang="en-US" sz="2400" kern="100">
                          <a:effectLst/>
                          <a:latin typeface="+mn-ea"/>
                          <a:ea typeface="+mn-ea"/>
                        </a:rPr>
                        <a:t>2</a:t>
                      </a:r>
                      <a:endParaRPr lang="zh-CN" sz="2400" kern="100">
                        <a:effectLst/>
                        <a:latin typeface="+mn-ea"/>
                        <a:ea typeface="+mn-ea"/>
                      </a:endParaRPr>
                    </a:p>
                  </a:txBody>
                  <a:tcPr marL="68580" marR="68580" marT="0" marB="0"/>
                </a:tc>
                <a:tc>
                  <a:txBody>
                    <a:bodyPr/>
                    <a:lstStyle/>
                    <a:p>
                      <a:pPr indent="266700" algn="l">
                        <a:spcAft>
                          <a:spcPts val="0"/>
                        </a:spcAft>
                      </a:pPr>
                      <a:r>
                        <a:rPr lang="zh-CN" sz="2400" kern="100">
                          <a:effectLst/>
                          <a:latin typeface="+mn-ea"/>
                          <a:ea typeface="+mn-ea"/>
                        </a:rPr>
                        <a:t>方差分析</a:t>
                      </a:r>
                    </a:p>
                  </a:txBody>
                  <a:tcPr marL="68580" marR="68580" marT="0" marB="0"/>
                </a:tc>
              </a:tr>
              <a:tr h="300992">
                <a:tc>
                  <a:txBody>
                    <a:bodyPr/>
                    <a:lstStyle/>
                    <a:p>
                      <a:pPr indent="266700" algn="ctr">
                        <a:spcAft>
                          <a:spcPts val="0"/>
                        </a:spcAft>
                      </a:pPr>
                      <a:r>
                        <a:rPr lang="en-US" sz="2400" kern="100" dirty="0">
                          <a:effectLst/>
                          <a:latin typeface="+mn-ea"/>
                          <a:ea typeface="+mn-ea"/>
                        </a:rPr>
                        <a:t>3</a:t>
                      </a:r>
                      <a:endParaRPr lang="zh-CN" sz="2400" kern="100" dirty="0">
                        <a:effectLst/>
                        <a:latin typeface="+mn-ea"/>
                        <a:ea typeface="+mn-ea"/>
                      </a:endParaRPr>
                    </a:p>
                  </a:txBody>
                  <a:tcPr marL="68580" marR="68580" marT="0" marB="0"/>
                </a:tc>
                <a:tc>
                  <a:txBody>
                    <a:bodyPr/>
                    <a:lstStyle/>
                    <a:p>
                      <a:pPr indent="266700" algn="l">
                        <a:spcAft>
                          <a:spcPts val="0"/>
                        </a:spcAft>
                      </a:pPr>
                      <a:r>
                        <a:rPr lang="zh-CN" sz="2400" kern="100">
                          <a:effectLst/>
                          <a:latin typeface="+mn-ea"/>
                          <a:ea typeface="+mn-ea"/>
                        </a:rPr>
                        <a:t>上机</a:t>
                      </a:r>
                    </a:p>
                  </a:txBody>
                  <a:tcPr marL="68580" marR="68580" marT="0" marB="0"/>
                </a:tc>
              </a:tr>
              <a:tr h="300992">
                <a:tc>
                  <a:txBody>
                    <a:bodyPr/>
                    <a:lstStyle/>
                    <a:p>
                      <a:pPr indent="266700" algn="ctr">
                        <a:spcAft>
                          <a:spcPts val="0"/>
                        </a:spcAft>
                      </a:pPr>
                      <a:r>
                        <a:rPr lang="en-US" sz="2400" kern="100">
                          <a:effectLst/>
                          <a:latin typeface="+mn-ea"/>
                          <a:ea typeface="+mn-ea"/>
                        </a:rPr>
                        <a:t>4</a:t>
                      </a:r>
                      <a:endParaRPr lang="zh-CN" sz="2400" kern="100">
                        <a:effectLst/>
                        <a:latin typeface="+mn-ea"/>
                        <a:ea typeface="+mn-ea"/>
                      </a:endParaRPr>
                    </a:p>
                  </a:txBody>
                  <a:tcPr marL="68580" marR="68580" marT="0" marB="0"/>
                </a:tc>
                <a:tc>
                  <a:txBody>
                    <a:bodyPr/>
                    <a:lstStyle/>
                    <a:p>
                      <a:pPr indent="266700" algn="l">
                        <a:spcAft>
                          <a:spcPts val="0"/>
                        </a:spcAft>
                      </a:pPr>
                      <a:r>
                        <a:rPr lang="en-US" sz="2400" kern="100">
                          <a:effectLst/>
                          <a:latin typeface="+mn-ea"/>
                          <a:ea typeface="+mn-ea"/>
                        </a:rPr>
                        <a:t>0-1</a:t>
                      </a:r>
                      <a:r>
                        <a:rPr lang="zh-CN" sz="2400" kern="100">
                          <a:effectLst/>
                          <a:latin typeface="+mn-ea"/>
                          <a:ea typeface="+mn-ea"/>
                        </a:rPr>
                        <a:t>回归</a:t>
                      </a:r>
                    </a:p>
                  </a:txBody>
                  <a:tcPr marL="68580" marR="68580" marT="0" marB="0"/>
                </a:tc>
              </a:tr>
              <a:tr h="300992">
                <a:tc>
                  <a:txBody>
                    <a:bodyPr/>
                    <a:lstStyle/>
                    <a:p>
                      <a:pPr indent="266700" algn="ctr">
                        <a:spcAft>
                          <a:spcPts val="0"/>
                        </a:spcAft>
                      </a:pPr>
                      <a:r>
                        <a:rPr lang="en-US" sz="2400" kern="100">
                          <a:effectLst/>
                          <a:latin typeface="+mn-ea"/>
                          <a:ea typeface="+mn-ea"/>
                        </a:rPr>
                        <a:t>5</a:t>
                      </a:r>
                      <a:endParaRPr lang="zh-CN" sz="2400" kern="100">
                        <a:effectLst/>
                        <a:latin typeface="+mn-ea"/>
                        <a:ea typeface="+mn-ea"/>
                      </a:endParaRPr>
                    </a:p>
                  </a:txBody>
                  <a:tcPr marL="68580" marR="68580" marT="0" marB="0"/>
                </a:tc>
                <a:tc>
                  <a:txBody>
                    <a:bodyPr/>
                    <a:lstStyle/>
                    <a:p>
                      <a:pPr indent="266700" algn="l">
                        <a:spcAft>
                          <a:spcPts val="0"/>
                        </a:spcAft>
                      </a:pPr>
                      <a:r>
                        <a:rPr lang="zh-CN" sz="2400" kern="100">
                          <a:effectLst/>
                          <a:latin typeface="+mn-ea"/>
                          <a:ea typeface="+mn-ea"/>
                        </a:rPr>
                        <a:t>上机</a:t>
                      </a:r>
                    </a:p>
                  </a:txBody>
                  <a:tcPr marL="68580" marR="68580" marT="0" marB="0"/>
                </a:tc>
              </a:tr>
              <a:tr h="300992">
                <a:tc>
                  <a:txBody>
                    <a:bodyPr/>
                    <a:lstStyle/>
                    <a:p>
                      <a:pPr indent="266700" algn="ctr">
                        <a:spcAft>
                          <a:spcPts val="0"/>
                        </a:spcAft>
                      </a:pPr>
                      <a:r>
                        <a:rPr lang="en-US" sz="2400" kern="100">
                          <a:effectLst/>
                          <a:latin typeface="+mn-ea"/>
                          <a:ea typeface="+mn-ea"/>
                        </a:rPr>
                        <a:t>6</a:t>
                      </a:r>
                      <a:endParaRPr lang="zh-CN" sz="2400" kern="100">
                        <a:effectLst/>
                        <a:latin typeface="+mn-ea"/>
                        <a:ea typeface="+mn-ea"/>
                      </a:endParaRPr>
                    </a:p>
                  </a:txBody>
                  <a:tcPr marL="68580" marR="68580" marT="0" marB="0"/>
                </a:tc>
                <a:tc>
                  <a:txBody>
                    <a:bodyPr/>
                    <a:lstStyle/>
                    <a:p>
                      <a:pPr indent="266700" algn="l">
                        <a:spcAft>
                          <a:spcPts val="0"/>
                        </a:spcAft>
                      </a:pPr>
                      <a:r>
                        <a:rPr lang="zh-CN" sz="2400" kern="100" dirty="0">
                          <a:effectLst/>
                          <a:latin typeface="+mn-ea"/>
                          <a:ea typeface="+mn-ea"/>
                        </a:rPr>
                        <a:t>定序回归</a:t>
                      </a:r>
                      <a:r>
                        <a:rPr lang="en-US" sz="2400" kern="100" dirty="0">
                          <a:effectLst/>
                          <a:latin typeface="+mn-ea"/>
                          <a:ea typeface="+mn-ea"/>
                        </a:rPr>
                        <a:t>            </a:t>
                      </a:r>
                      <a:r>
                        <a:rPr lang="en-US" sz="2400" kern="100" dirty="0">
                          <a:effectLst/>
                          <a:latin typeface="Times New Roman" panose="02020603050405020304" pitchFamily="18" charset="0"/>
                          <a:ea typeface="+mn-ea"/>
                          <a:cs typeface="Times New Roman" panose="02020603050405020304" pitchFamily="18" charset="0"/>
                        </a:rPr>
                        <a:t>+ project presentation</a:t>
                      </a:r>
                      <a:endParaRPr lang="zh-CN" sz="2400" kern="100" dirty="0">
                        <a:effectLst/>
                        <a:latin typeface="Times New Roman" panose="02020603050405020304" pitchFamily="18" charset="0"/>
                        <a:ea typeface="+mn-ea"/>
                        <a:cs typeface="Times New Roman" panose="02020603050405020304" pitchFamily="18" charset="0"/>
                      </a:endParaRPr>
                    </a:p>
                  </a:txBody>
                  <a:tcPr marL="68580" marR="68580" marT="0" marB="0"/>
                </a:tc>
              </a:tr>
              <a:tr h="300992">
                <a:tc>
                  <a:txBody>
                    <a:bodyPr/>
                    <a:lstStyle/>
                    <a:p>
                      <a:pPr indent="266700" algn="ctr">
                        <a:spcAft>
                          <a:spcPts val="0"/>
                        </a:spcAft>
                      </a:pPr>
                      <a:r>
                        <a:rPr lang="en-US" sz="2400" kern="100">
                          <a:effectLst/>
                          <a:latin typeface="+mn-ea"/>
                          <a:ea typeface="+mn-ea"/>
                        </a:rPr>
                        <a:t>7</a:t>
                      </a:r>
                      <a:endParaRPr lang="zh-CN" sz="2400" kern="100">
                        <a:effectLst/>
                        <a:latin typeface="+mn-ea"/>
                        <a:ea typeface="+mn-ea"/>
                      </a:endParaRPr>
                    </a:p>
                  </a:txBody>
                  <a:tcPr marL="68580" marR="68580" marT="0" marB="0"/>
                </a:tc>
                <a:tc>
                  <a:txBody>
                    <a:bodyPr/>
                    <a:lstStyle/>
                    <a:p>
                      <a:pPr indent="266700" algn="l">
                        <a:spcAft>
                          <a:spcPts val="0"/>
                        </a:spcAft>
                      </a:pPr>
                      <a:r>
                        <a:rPr lang="zh-CN" sz="2400" kern="100" dirty="0">
                          <a:effectLst/>
                          <a:latin typeface="+mn-ea"/>
                          <a:ea typeface="+mn-ea"/>
                        </a:rPr>
                        <a:t>上机</a:t>
                      </a:r>
                      <a:r>
                        <a:rPr lang="en-US" sz="2400" kern="100" dirty="0">
                          <a:effectLst/>
                          <a:latin typeface="+mn-ea"/>
                          <a:ea typeface="+mn-ea"/>
                        </a:rPr>
                        <a:t>             </a:t>
                      </a:r>
                      <a:r>
                        <a:rPr lang="en-US" sz="2400" kern="100" dirty="0" smtClean="0">
                          <a:effectLst/>
                          <a:latin typeface="+mn-ea"/>
                          <a:ea typeface="+mn-ea"/>
                        </a:rPr>
                        <a:t>      </a:t>
                      </a:r>
                      <a:r>
                        <a:rPr lang="en-US" sz="2400" kern="1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kern="100" dirty="0">
                          <a:solidFill>
                            <a:schemeClr val="dk1"/>
                          </a:solidFill>
                          <a:effectLst/>
                          <a:latin typeface="Times New Roman" panose="02020603050405020304" pitchFamily="18" charset="0"/>
                          <a:ea typeface="+mn-ea"/>
                          <a:cs typeface="Times New Roman" panose="02020603050405020304" pitchFamily="18" charset="0"/>
                        </a:rPr>
                        <a:t>project presentation</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300992">
                <a:tc>
                  <a:txBody>
                    <a:bodyPr/>
                    <a:lstStyle/>
                    <a:p>
                      <a:pPr indent="266700" algn="ctr">
                        <a:spcAft>
                          <a:spcPts val="0"/>
                        </a:spcAft>
                      </a:pPr>
                      <a:r>
                        <a:rPr lang="en-US" sz="2400" kern="100">
                          <a:effectLst/>
                          <a:latin typeface="+mn-ea"/>
                          <a:ea typeface="+mn-ea"/>
                        </a:rPr>
                        <a:t>8</a:t>
                      </a:r>
                      <a:endParaRPr lang="zh-CN" sz="2400" kern="100">
                        <a:effectLst/>
                        <a:latin typeface="+mn-ea"/>
                        <a:ea typeface="+mn-ea"/>
                      </a:endParaRPr>
                    </a:p>
                  </a:txBody>
                  <a:tcPr marL="68580" marR="68580" marT="0" marB="0"/>
                </a:tc>
                <a:tc>
                  <a:txBody>
                    <a:bodyPr/>
                    <a:lstStyle/>
                    <a:p>
                      <a:pPr indent="266700" algn="l">
                        <a:spcAft>
                          <a:spcPts val="0"/>
                        </a:spcAft>
                      </a:pPr>
                      <a:r>
                        <a:rPr lang="zh-CN" sz="2400" kern="100" dirty="0">
                          <a:effectLst/>
                          <a:latin typeface="+mn-ea"/>
                          <a:ea typeface="+mn-ea"/>
                        </a:rPr>
                        <a:t>泊松回归</a:t>
                      </a:r>
                      <a:r>
                        <a:rPr lang="en-US" sz="2400" kern="100" dirty="0">
                          <a:effectLst/>
                          <a:latin typeface="+mn-ea"/>
                          <a:ea typeface="+mn-ea"/>
                        </a:rPr>
                        <a:t>           </a:t>
                      </a:r>
                      <a:r>
                        <a:rPr lang="en-US" sz="2400" kern="100" baseline="0" dirty="0" smtClean="0">
                          <a:effectLst/>
                          <a:latin typeface="+mn-ea"/>
                          <a:ea typeface="+mn-ea"/>
                        </a:rPr>
                        <a:t> </a:t>
                      </a:r>
                      <a:r>
                        <a:rPr lang="en-US" sz="2400" kern="1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kern="100" dirty="0">
                          <a:solidFill>
                            <a:schemeClr val="dk1"/>
                          </a:solidFill>
                          <a:effectLst/>
                          <a:latin typeface="Times New Roman" panose="02020603050405020304" pitchFamily="18" charset="0"/>
                          <a:ea typeface="+mn-ea"/>
                          <a:cs typeface="Times New Roman" panose="02020603050405020304" pitchFamily="18" charset="0"/>
                        </a:rPr>
                        <a:t>project presentation</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402368">
                <a:tc>
                  <a:txBody>
                    <a:bodyPr/>
                    <a:lstStyle/>
                    <a:p>
                      <a:pPr indent="266700" algn="ctr">
                        <a:spcAft>
                          <a:spcPts val="0"/>
                        </a:spcAft>
                      </a:pPr>
                      <a:r>
                        <a:rPr lang="en-US" sz="2400" kern="100">
                          <a:effectLst/>
                          <a:latin typeface="+mn-ea"/>
                          <a:ea typeface="+mn-ea"/>
                        </a:rPr>
                        <a:t>9</a:t>
                      </a:r>
                      <a:endParaRPr lang="zh-CN" sz="2400" kern="100">
                        <a:effectLst/>
                        <a:latin typeface="+mn-ea"/>
                        <a:ea typeface="+mn-ea"/>
                      </a:endParaRPr>
                    </a:p>
                  </a:txBody>
                  <a:tcPr marL="68580" marR="68580" marT="0" marB="0"/>
                </a:tc>
                <a:tc>
                  <a:txBody>
                    <a:bodyPr/>
                    <a:lstStyle/>
                    <a:p>
                      <a:pPr indent="266700" algn="l">
                        <a:spcAft>
                          <a:spcPts val="0"/>
                        </a:spcAft>
                      </a:pPr>
                      <a:r>
                        <a:rPr lang="zh-CN" sz="2400" kern="100" dirty="0">
                          <a:effectLst/>
                          <a:latin typeface="+mn-ea"/>
                          <a:ea typeface="+mn-ea"/>
                        </a:rPr>
                        <a:t>上机</a:t>
                      </a:r>
                      <a:r>
                        <a:rPr lang="en-US" sz="2400" kern="100" dirty="0">
                          <a:effectLst/>
                          <a:latin typeface="+mn-ea"/>
                          <a:ea typeface="+mn-ea"/>
                        </a:rPr>
                        <a:t>              </a:t>
                      </a:r>
                      <a:r>
                        <a:rPr lang="en-US" sz="2400" kern="100" dirty="0" smtClean="0">
                          <a:effectLst/>
                          <a:latin typeface="+mn-ea"/>
                          <a:ea typeface="+mn-ea"/>
                        </a:rPr>
                        <a:t>     </a:t>
                      </a:r>
                      <a:r>
                        <a:rPr lang="en-US" sz="2400" kern="1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kern="100" dirty="0">
                          <a:solidFill>
                            <a:schemeClr val="dk1"/>
                          </a:solidFill>
                          <a:effectLst/>
                          <a:latin typeface="Times New Roman" panose="02020603050405020304" pitchFamily="18" charset="0"/>
                          <a:ea typeface="+mn-ea"/>
                          <a:cs typeface="Times New Roman" panose="02020603050405020304" pitchFamily="18" charset="0"/>
                        </a:rPr>
                        <a:t>project presentation</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402368">
                <a:tc>
                  <a:txBody>
                    <a:bodyPr/>
                    <a:lstStyle/>
                    <a:p>
                      <a:pPr indent="266700" algn="ctr">
                        <a:spcAft>
                          <a:spcPts val="0"/>
                        </a:spcAft>
                      </a:pPr>
                      <a:r>
                        <a:rPr lang="en-US" sz="2400" kern="100">
                          <a:effectLst/>
                          <a:latin typeface="+mn-ea"/>
                          <a:ea typeface="+mn-ea"/>
                        </a:rPr>
                        <a:t>10</a:t>
                      </a:r>
                      <a:endParaRPr lang="zh-CN" sz="2400" kern="100">
                        <a:effectLst/>
                        <a:latin typeface="+mn-ea"/>
                        <a:ea typeface="+mn-ea"/>
                      </a:endParaRPr>
                    </a:p>
                  </a:txBody>
                  <a:tcPr marL="68580" marR="68580" marT="0" marB="0"/>
                </a:tc>
                <a:tc>
                  <a:txBody>
                    <a:bodyPr/>
                    <a:lstStyle/>
                    <a:p>
                      <a:pPr indent="266700" algn="l">
                        <a:spcAft>
                          <a:spcPts val="0"/>
                        </a:spcAft>
                      </a:pPr>
                      <a:r>
                        <a:rPr lang="zh-CN" sz="2400" kern="100" dirty="0">
                          <a:effectLst/>
                          <a:latin typeface="+mn-ea"/>
                          <a:ea typeface="+mn-ea"/>
                        </a:rPr>
                        <a:t>生存数据分析</a:t>
                      </a:r>
                      <a:r>
                        <a:rPr lang="en-US" sz="2400" kern="100" dirty="0">
                          <a:effectLst/>
                          <a:latin typeface="+mn-ea"/>
                          <a:ea typeface="+mn-ea"/>
                        </a:rPr>
                        <a:t>    </a:t>
                      </a:r>
                      <a:r>
                        <a:rPr lang="en-US" sz="2400" kern="100" dirty="0" smtClean="0">
                          <a:effectLst/>
                          <a:latin typeface="+mn-ea"/>
                          <a:ea typeface="+mn-ea"/>
                        </a:rPr>
                        <a:t> </a:t>
                      </a:r>
                      <a:r>
                        <a:rPr lang="en-US" sz="2400" kern="1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kern="100" dirty="0">
                          <a:solidFill>
                            <a:schemeClr val="dk1"/>
                          </a:solidFill>
                          <a:effectLst/>
                          <a:latin typeface="Times New Roman" panose="02020603050405020304" pitchFamily="18" charset="0"/>
                          <a:ea typeface="+mn-ea"/>
                          <a:cs typeface="Times New Roman" panose="02020603050405020304" pitchFamily="18" charset="0"/>
                        </a:rPr>
                        <a:t>project presentation</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300992">
                <a:tc>
                  <a:txBody>
                    <a:bodyPr/>
                    <a:lstStyle/>
                    <a:p>
                      <a:pPr indent="266700" algn="ctr">
                        <a:spcAft>
                          <a:spcPts val="0"/>
                        </a:spcAft>
                      </a:pPr>
                      <a:r>
                        <a:rPr lang="en-US" sz="2400" kern="100">
                          <a:effectLst/>
                          <a:latin typeface="+mn-ea"/>
                          <a:ea typeface="+mn-ea"/>
                        </a:rPr>
                        <a:t>11</a:t>
                      </a:r>
                      <a:endParaRPr lang="zh-CN" sz="2400" kern="100">
                        <a:effectLst/>
                        <a:latin typeface="+mn-ea"/>
                        <a:ea typeface="+mn-ea"/>
                      </a:endParaRPr>
                    </a:p>
                  </a:txBody>
                  <a:tcPr marL="68580" marR="68580" marT="0" marB="0"/>
                </a:tc>
                <a:tc>
                  <a:txBody>
                    <a:bodyPr/>
                    <a:lstStyle/>
                    <a:p>
                      <a:pPr indent="266700" algn="l">
                        <a:spcAft>
                          <a:spcPts val="0"/>
                        </a:spcAft>
                      </a:pPr>
                      <a:r>
                        <a:rPr lang="zh-CN" sz="2400" kern="100" dirty="0">
                          <a:effectLst/>
                          <a:latin typeface="+mn-ea"/>
                          <a:ea typeface="+mn-ea"/>
                        </a:rPr>
                        <a:t>上机</a:t>
                      </a:r>
                      <a:r>
                        <a:rPr lang="en-US" sz="2400" kern="100" dirty="0">
                          <a:effectLst/>
                          <a:latin typeface="+mn-ea"/>
                          <a:ea typeface="+mn-ea"/>
                        </a:rPr>
                        <a:t>             </a:t>
                      </a:r>
                      <a:r>
                        <a:rPr lang="en-US" sz="2400" kern="100" dirty="0" smtClean="0">
                          <a:effectLst/>
                          <a:latin typeface="+mn-ea"/>
                          <a:ea typeface="+mn-ea"/>
                        </a:rPr>
                        <a:t>     </a:t>
                      </a:r>
                      <a:r>
                        <a:rPr lang="en-US" sz="2400" kern="100" baseline="0" dirty="0" smtClean="0">
                          <a:effectLst/>
                          <a:latin typeface="+mn-ea"/>
                          <a:ea typeface="+mn-ea"/>
                        </a:rPr>
                        <a:t> </a:t>
                      </a:r>
                      <a:r>
                        <a:rPr lang="en-US" sz="2400" kern="1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kern="100" dirty="0">
                          <a:solidFill>
                            <a:schemeClr val="dk1"/>
                          </a:solidFill>
                          <a:effectLst/>
                          <a:latin typeface="Times New Roman" panose="02020603050405020304" pitchFamily="18" charset="0"/>
                          <a:ea typeface="+mn-ea"/>
                          <a:cs typeface="Times New Roman" panose="02020603050405020304" pitchFamily="18" charset="0"/>
                        </a:rPr>
                        <a:t>project presentation</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4537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6386" y="777921"/>
            <a:ext cx="10515600" cy="2852737"/>
          </a:xfrm>
        </p:spPr>
        <p:txBody>
          <a:bodyPr/>
          <a:lstStyle/>
          <a:p>
            <a:pPr algn="ctr"/>
            <a:r>
              <a:rPr lang="zh-CN" altLang="en-US" b="1" dirty="0" smtClean="0">
                <a:solidFill>
                  <a:srgbClr val="FF0066"/>
                </a:solidFill>
              </a:rPr>
              <a:t>第一讲：线性回归</a:t>
            </a:r>
            <a:endParaRPr lang="zh-CN" altLang="en-US" b="1" dirty="0">
              <a:solidFill>
                <a:srgbClr val="FF0066"/>
              </a:solidFill>
            </a:endParaRPr>
          </a:p>
        </p:txBody>
      </p:sp>
    </p:spTree>
    <p:extLst>
      <p:ext uri="{BB962C8B-B14F-4D97-AF65-F5344CB8AC3E}">
        <p14:creationId xmlns:p14="http://schemas.microsoft.com/office/powerpoint/2010/main" val="402785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8267" y="310358"/>
            <a:ext cx="7772400" cy="814387"/>
          </a:xfrm>
        </p:spPr>
        <p:txBody>
          <a:bodyPr>
            <a:normAutofit/>
          </a:bodyPr>
          <a:lstStyle/>
          <a:p>
            <a:pPr algn="ctr"/>
            <a:r>
              <a:rPr lang="en-US" altLang="zh-CN" dirty="0">
                <a:solidFill>
                  <a:srgbClr val="FF0066"/>
                </a:solidFill>
                <a:latin typeface="Times New Roman" panose="02020603050405020304" pitchFamily="18" charset="0"/>
                <a:cs typeface="Times New Roman" panose="02020603050405020304" pitchFamily="18" charset="0"/>
              </a:rPr>
              <a:t>Model fitting process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54016" y="1124745"/>
            <a:ext cx="10403456" cy="4643437"/>
          </a:xfrm>
        </p:spPr>
        <p:txBody>
          <a:bodyPr>
            <a:noAutofit/>
          </a:bodyPr>
          <a:lstStyle/>
          <a:p>
            <a:pPr marL="0" indent="0">
              <a:lnSpc>
                <a:spcPct val="100000"/>
              </a:lnSpc>
              <a:buNone/>
            </a:pPr>
            <a:r>
              <a:rPr lang="en-US" altLang="zh-CN" sz="3200" dirty="0">
                <a:latin typeface="Times New Roman" panose="02020603050405020304" pitchFamily="18" charset="0"/>
                <a:cs typeface="Times New Roman" panose="02020603050405020304" pitchFamily="18" charset="0"/>
              </a:rPr>
              <a:t>The model fitting process involves four steps:</a:t>
            </a:r>
          </a:p>
          <a:p>
            <a:pPr marL="0" indent="0">
              <a:lnSpc>
                <a:spcPct val="100000"/>
              </a:lnSpc>
              <a:buNone/>
            </a:pPr>
            <a:r>
              <a:rPr lang="en-US" altLang="zh-CN" sz="3200" dirty="0" smtClean="0">
                <a:latin typeface="Times New Roman" panose="02020603050405020304" pitchFamily="18" charset="0"/>
                <a:cs typeface="Times New Roman" panose="02020603050405020304" pitchFamily="18" charset="0"/>
              </a:rPr>
              <a:t>(1) </a:t>
            </a:r>
            <a:r>
              <a:rPr lang="en-US" altLang="zh-CN" sz="3200" dirty="0">
                <a:latin typeface="Times New Roman" panose="02020603050405020304" pitchFamily="18" charset="0"/>
                <a:cs typeface="Times New Roman" panose="02020603050405020304" pitchFamily="18" charset="0"/>
              </a:rPr>
              <a:t>Model specification – a model is specified in two parts: an equation linking the response and explanatory variables and the probability distribution of the response variable.</a:t>
            </a:r>
          </a:p>
          <a:p>
            <a:pPr marL="0" indent="0">
              <a:lnSpc>
                <a:spcPct val="100000"/>
              </a:lnSpc>
              <a:buNone/>
            </a:pPr>
            <a:r>
              <a:rPr lang="en-US" altLang="zh-CN" sz="3200" dirty="0" smtClean="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Estimation of the parameters of the model.</a:t>
            </a:r>
          </a:p>
          <a:p>
            <a:pPr marL="0" indent="0">
              <a:lnSpc>
                <a:spcPct val="100000"/>
              </a:lnSpc>
              <a:buNone/>
            </a:pPr>
            <a:r>
              <a:rPr lang="en-US" altLang="zh-CN" sz="3200" dirty="0" smtClean="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Checking the adequacy of the model – how well it fits or summarizes the data.</a:t>
            </a:r>
          </a:p>
          <a:p>
            <a:pPr marL="0" indent="0">
              <a:lnSpc>
                <a:spcPct val="100000"/>
              </a:lnSpc>
              <a:buNone/>
            </a:pPr>
            <a:r>
              <a:rPr lang="en-US" altLang="zh-CN" sz="3200" dirty="0" smtClean="0">
                <a:latin typeface="Times New Roman" panose="02020603050405020304" pitchFamily="18" charset="0"/>
                <a:cs typeface="Times New Roman" panose="02020603050405020304" pitchFamily="18" charset="0"/>
              </a:rPr>
              <a:t>(4</a:t>
            </a:r>
            <a:r>
              <a:rPr lang="en-US" altLang="zh-CN" sz="3200"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Inference – calculating confidence intervals and testing hypotheses about the parameters in the model and interpreting the results.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9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18468" y="236393"/>
            <a:ext cx="10515600" cy="1325563"/>
          </a:xfrm>
        </p:spPr>
        <p:txBody>
          <a:bodyPr>
            <a:normAutofit/>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Step 1: Model </a:t>
            </a:r>
            <a:r>
              <a:rPr lang="en-US" altLang="zh-CN" dirty="0">
                <a:solidFill>
                  <a:srgbClr val="FF0066"/>
                </a:solidFill>
                <a:latin typeface="Times New Roman" panose="02020603050405020304" pitchFamily="18" charset="0"/>
                <a:cs typeface="Times New Roman" panose="02020603050405020304" pitchFamily="18" charset="0"/>
              </a:rPr>
              <a:t>specification</a:t>
            </a:r>
            <a:endParaRPr lang="zh-CN" altLang="en-US" dirty="0">
              <a:solidFill>
                <a:srgbClr val="FF0066"/>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942011" y="1851522"/>
            <a:ext cx="8950653" cy="2267632"/>
          </a:xfrm>
          <a:prstGeom prst="rect">
            <a:avLst/>
          </a:prstGeom>
        </p:spPr>
      </p:pic>
    </p:spTree>
    <p:extLst>
      <p:ext uri="{BB962C8B-B14F-4D97-AF65-F5344CB8AC3E}">
        <p14:creationId xmlns:p14="http://schemas.microsoft.com/office/powerpoint/2010/main" val="8957323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1507</Words>
  <Application>Microsoft Office PowerPoint</Application>
  <PresentationFormat>自定义</PresentationFormat>
  <Paragraphs>158</Paragraphs>
  <Slides>48</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52" baseType="lpstr">
      <vt:lpstr>Office 主题</vt:lpstr>
      <vt:lpstr>Worksheet</vt:lpstr>
      <vt:lpstr>公式</vt:lpstr>
      <vt:lpstr>Equation</vt:lpstr>
      <vt:lpstr>数据分析与统计软件</vt:lpstr>
      <vt:lpstr>PowerPoint 演示文稿</vt:lpstr>
      <vt:lpstr>Learning goals</vt:lpstr>
      <vt:lpstr>学习方式 </vt:lpstr>
      <vt:lpstr>教材</vt:lpstr>
      <vt:lpstr>课程内容</vt:lpstr>
      <vt:lpstr>第一讲：线性回归</vt:lpstr>
      <vt:lpstr>Model fitting process</vt:lpstr>
      <vt:lpstr>Step 1: Model specification</vt:lpstr>
      <vt:lpstr>Model specification</vt:lpstr>
      <vt:lpstr>Step 2: Estimation of the parameters of the model</vt:lpstr>
      <vt:lpstr>Estimation</vt:lpstr>
      <vt:lpstr>PowerPoint 演示文稿</vt:lpstr>
      <vt:lpstr>The Least Square Estimation</vt:lpstr>
      <vt:lpstr>PowerPoint 演示文稿</vt:lpstr>
      <vt:lpstr>Maximum Likelihood Estimation </vt:lpstr>
      <vt:lpstr>Distinction between the least squares and  maximum likelihood</vt:lpstr>
      <vt:lpstr>Example : Birth weight and gestational 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Step 3: Checking the adequacy of the model</vt:lpstr>
      <vt:lpstr>Residuals</vt:lpstr>
      <vt:lpstr>PowerPoint 演示文稿</vt:lpstr>
      <vt:lpstr>PowerPoint 演示文稿</vt:lpstr>
      <vt:lpstr>PowerPoint 演示文稿</vt:lpstr>
      <vt:lpstr>PowerPoint 演示文稿</vt:lpstr>
      <vt:lpstr>Other diagnostics</vt:lpstr>
      <vt:lpstr>PowerPoint 演示文稿</vt:lpstr>
      <vt:lpstr>PowerPoint 演示文稿</vt:lpstr>
      <vt:lpstr>PowerPoint 演示文稿</vt:lpstr>
      <vt:lpstr>PowerPoint 演示文稿</vt:lpstr>
      <vt:lpstr>Adjusted R2</vt:lpstr>
      <vt:lpstr>F test</vt:lpstr>
      <vt:lpstr>Tests on subsets of the parameters</vt:lpstr>
      <vt:lpstr>Collinearity</vt:lpstr>
      <vt:lpstr>PowerPoint 演示文稿</vt:lpstr>
      <vt:lpstr>Variance Inflation Factor</vt:lpstr>
      <vt:lpstr> Step 4: Inference </vt:lpstr>
      <vt:lpstr>Inference on single parameter</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weimingjie</cp:lastModifiedBy>
  <cp:revision>466</cp:revision>
  <cp:lastPrinted>2016-09-13T03:46:26Z</cp:lastPrinted>
  <dcterms:created xsi:type="dcterms:W3CDTF">2016-09-12T02:41:48Z</dcterms:created>
  <dcterms:modified xsi:type="dcterms:W3CDTF">2016-11-30T08:53:56Z</dcterms:modified>
</cp:coreProperties>
</file>