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7"/>
  </p:handout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6" r:id="rId11"/>
    <p:sldId id="267" r:id="rId12"/>
    <p:sldId id="288" r:id="rId13"/>
    <p:sldId id="291" r:id="rId14"/>
    <p:sldId id="305" r:id="rId15"/>
    <p:sldId id="293" r:id="rId16"/>
    <p:sldId id="294" r:id="rId17"/>
    <p:sldId id="295" r:id="rId18"/>
    <p:sldId id="268" r:id="rId19"/>
    <p:sldId id="269" r:id="rId20"/>
    <p:sldId id="270" r:id="rId21"/>
    <p:sldId id="271" r:id="rId22"/>
    <p:sldId id="296" r:id="rId23"/>
    <p:sldId id="278" r:id="rId24"/>
    <p:sldId id="276" r:id="rId25"/>
    <p:sldId id="297" r:id="rId26"/>
    <p:sldId id="277" r:id="rId27"/>
    <p:sldId id="307" r:id="rId28"/>
    <p:sldId id="286" r:id="rId29"/>
    <p:sldId id="287" r:id="rId30"/>
    <p:sldId id="298" r:id="rId31"/>
    <p:sldId id="300" r:id="rId32"/>
    <p:sldId id="301" r:id="rId33"/>
    <p:sldId id="302" r:id="rId34"/>
    <p:sldId id="303" r:id="rId35"/>
    <p:sldId id="304" r:id="rId36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CCA20-1A7D-4B56-8031-764E32E3637C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2F740-AE1E-4792-9389-3D96F8262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729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224-D59A-436D-83ED-3F27F911EC9D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43F7-BC32-4521-9F4B-2926EF910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38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224-D59A-436D-83ED-3F27F911EC9D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43F7-BC32-4521-9F4B-2926EF910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0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224-D59A-436D-83ED-3F27F911EC9D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43F7-BC32-4521-9F4B-2926EF910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9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224-D59A-436D-83ED-3F27F911EC9D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43F7-BC32-4521-9F4B-2926EF910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51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224-D59A-436D-83ED-3F27F911EC9D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43F7-BC32-4521-9F4B-2926EF910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4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224-D59A-436D-83ED-3F27F911EC9D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43F7-BC32-4521-9F4B-2926EF910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8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224-D59A-436D-83ED-3F27F911EC9D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43F7-BC32-4521-9F4B-2926EF910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9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224-D59A-436D-83ED-3F27F911EC9D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43F7-BC32-4521-9F4B-2926EF910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11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224-D59A-436D-83ED-3F27F911EC9D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43F7-BC32-4521-9F4B-2926EF910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224-D59A-436D-83ED-3F27F911EC9D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43F7-BC32-4521-9F4B-2926EF910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2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5224-D59A-436D-83ED-3F27F911EC9D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43F7-BC32-4521-9F4B-2926EF910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45224-D59A-436D-83ED-3F27F911EC9D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143F7-BC32-4521-9F4B-2926EF910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01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7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2768" y="49628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10 </a:t>
            </a:r>
            <a:r>
              <a:rPr lang="zh-CN" altLang="en-US" dirty="0" smtClean="0">
                <a:solidFill>
                  <a:srgbClr val="FF0066"/>
                </a:solidFill>
              </a:rPr>
              <a:t>生存数据分析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7330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Terminology and Notation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330" y="1366624"/>
            <a:ext cx="10515600" cy="4351338"/>
          </a:xfrm>
        </p:spPr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Survival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function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218002"/>
              </p:ext>
            </p:extLst>
          </p:nvPr>
        </p:nvGraphicFramePr>
        <p:xfrm>
          <a:off x="1059635" y="3727579"/>
          <a:ext cx="44005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Equation" r:id="rId3" imgW="1612800" imgH="190440" progId="Equation.3">
                  <p:embed/>
                </p:oleObj>
              </mc:Choice>
              <mc:Fallback>
                <p:oleObj name="Equation" r:id="rId3" imgW="1612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635" y="3727579"/>
                        <a:ext cx="44005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635" y="2703063"/>
            <a:ext cx="3182852" cy="65103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724" y="2232154"/>
            <a:ext cx="54768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6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Survival Curve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0914" y="1690688"/>
            <a:ext cx="5982064" cy="4351338"/>
          </a:xfrm>
        </p:spPr>
      </p:pic>
    </p:spTree>
    <p:extLst>
      <p:ext uri="{BB962C8B-B14F-4D97-AF65-F5344CB8AC3E}">
        <p14:creationId xmlns:p14="http://schemas.microsoft.com/office/powerpoint/2010/main" val="24519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Draw the Survival Curves?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Kaplan-Meier Method </a:t>
            </a:r>
            <a:endParaRPr lang="nl-NL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Non-parametric estimate of the survival function.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to describe survivorship of study population/s.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to compare two study populations.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graphical presentation.</a:t>
            </a:r>
          </a:p>
          <a:p>
            <a:pPr marL="0" indent="0">
              <a:buNone/>
            </a:pPr>
            <a:endParaRPr lang="nl-NL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3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38200" y="1600200"/>
            <a:ext cx="8915400" cy="4953000"/>
            <a:chOff x="528" y="1008"/>
            <a:chExt cx="5616" cy="3120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939" y="1008"/>
              <a:ext cx="3470" cy="266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4399" y="1061"/>
              <a:ext cx="0" cy="2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949" y="1028"/>
              <a:ext cx="0" cy="26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576" y="3671"/>
              <a:ext cx="2029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Beginning of study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115" y="3671"/>
              <a:ext cx="2029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End of study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016" y="3844"/>
              <a:ext cx="1680" cy="28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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Time in months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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528" y="1440"/>
              <a:ext cx="148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Subject B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28" y="1056"/>
              <a:ext cx="148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Subject A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528" y="1824"/>
              <a:ext cx="148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Subject C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28" y="2256"/>
              <a:ext cx="148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Subject D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28" y="2736"/>
              <a:ext cx="148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Subject E</a:t>
              </a:r>
            </a:p>
          </p:txBody>
        </p:sp>
      </p:grpSp>
      <p:sp>
        <p:nvSpPr>
          <p:cNvPr id="14" name="Rectangle 14"/>
          <p:cNvSpPr txBox="1">
            <a:spLocks noChangeArrowheads="1"/>
          </p:cNvSpPr>
          <p:nvPr/>
        </p:nvSpPr>
        <p:spPr>
          <a:xfrm>
            <a:off x="685800" y="2286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Survival Data</a:t>
            </a:r>
            <a:endParaRPr lang="en-US" altLang="zh-CN" dirty="0" smtClean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568450" y="1676400"/>
            <a:ext cx="3992563" cy="781050"/>
            <a:chOff x="988" y="1056"/>
            <a:chExt cx="2515" cy="492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988" y="1323"/>
              <a:ext cx="16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640" y="1056"/>
              <a:ext cx="863" cy="4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2.  subject A drops out after 6 months</a:t>
              </a:r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1584325" y="4557713"/>
            <a:ext cx="4014788" cy="547687"/>
            <a:chOff x="998" y="2871"/>
            <a:chExt cx="2529" cy="345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998" y="2998"/>
              <a:ext cx="10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233" y="2871"/>
              <a:ext cx="1294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 subject E dies at 4 months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064" y="2928"/>
              <a:ext cx="96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1568450" y="2968625"/>
            <a:ext cx="4979988" cy="650875"/>
            <a:chOff x="988" y="1870"/>
            <a:chExt cx="3137" cy="410"/>
          </a:xfrm>
        </p:grpSpPr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988" y="2078"/>
              <a:ext cx="20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193" y="1870"/>
              <a:ext cx="932" cy="4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3. subject C dies at 7 months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024" y="2016"/>
              <a:ext cx="96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26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066314"/>
              </p:ext>
            </p:extLst>
          </p:nvPr>
        </p:nvGraphicFramePr>
        <p:xfrm>
          <a:off x="1359243" y="2676290"/>
          <a:ext cx="921265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385"/>
                <a:gridCol w="2257988"/>
                <a:gridCol w="1302952"/>
                <a:gridCol w="1563816"/>
                <a:gridCol w="1013254"/>
                <a:gridCol w="2029256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 </a:t>
                      </a:r>
                    </a:p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</a:t>
                      </a:r>
                      <a:r>
                        <a:rPr lang="en-US" altLang="zh-CN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i+1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=#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at risk at time </a:t>
                      </a:r>
                      <a:r>
                        <a:rPr lang="en-US" altLang="zh-CN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=#deaths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=#censored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1-d</a:t>
                      </a:r>
                      <a:r>
                        <a:rPr lang="en-US" altLang="zh-CN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S(t) Estimate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[0, 4)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[4, 7)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4/5=80%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[7,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end)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5-1-1=3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4/5*2/3=8/15=53%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61849" y="1876853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Kaplan-Meier Estimates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4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03FA85A-B3A2-4701-9739-64113D5EB33F}" type="slidenum">
              <a:rPr lang="en-US" altLang="zh-CN" sz="1400"/>
              <a:pPr eaLnBrk="1" hangingPunct="1"/>
              <a:t>15</a:t>
            </a:fld>
            <a:endParaRPr lang="en-US" altLang="zh-CN" sz="140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product limit estimate</a:t>
            </a:r>
            <a:endParaRPr lang="en-US" altLang="zh-CN" dirty="0" smtClean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2688" y="2017713"/>
            <a:ext cx="937822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probability of surviving in the entire study, taking into account censoring = (4/5) (2/3) = 53%</a:t>
            </a:r>
          </a:p>
          <a:p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NOTE: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40% (2/5) because the one drop-out survived at least a portion of the year.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&lt;60% (3/5) because we don’t know if the one drop-out would have survived until the end of the year.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6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ap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71" y="877330"/>
            <a:ext cx="7010400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76184" y="1905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Comparing 2 groups</a:t>
            </a:r>
            <a:endParaRPr lang="en-US" altLang="zh-CN" dirty="0" smtClean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97459" y="5743018"/>
            <a:ext cx="107709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log-rank test to test the null hypothesis of no difference between survival functions of the two groups </a:t>
            </a:r>
          </a:p>
        </p:txBody>
      </p:sp>
    </p:spTree>
    <p:extLst>
      <p:ext uri="{BB962C8B-B14F-4D97-AF65-F5344CB8AC3E}">
        <p14:creationId xmlns:p14="http://schemas.microsoft.com/office/powerpoint/2010/main" val="429388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70013" y="301625"/>
            <a:ext cx="7313612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Example:  </a:t>
            </a:r>
            <a:endParaRPr lang="en-US" altLang="zh-CN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43007" y="1225850"/>
            <a:ext cx="8787242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Event = time to relapse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Data:</a:t>
            </a: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10, 20+, 35, 40+, 50+, 55, 70+, 71+, 80, 90+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07" y="1927186"/>
            <a:ext cx="6604772" cy="474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66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Hazard function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14" y="1690688"/>
            <a:ext cx="5628571" cy="195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064640" y="3756978"/>
            <a:ext cx="89575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hazard function gives the instantaneous potential per unit time for the event to occur, given that the individual has survived up to time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4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 of hazard functions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5350" y="1330797"/>
            <a:ext cx="6101299" cy="46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is survival analysis?</a:t>
            </a:r>
            <a:endParaRPr lang="en-US" altLang="zh-CN" dirty="0" smtClean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89018" y="1527175"/>
            <a:ext cx="10086289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Outcome variable: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 until an event occurs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Time: years, months, weeks, or days</a:t>
            </a:r>
          </a:p>
          <a:p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 follow-up                             Event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Event: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death, disease, relapse, recovery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2" name="Right Arrow 3"/>
          <p:cNvSpPr/>
          <p:nvPr/>
        </p:nvSpPr>
        <p:spPr>
          <a:xfrm>
            <a:off x="3753879" y="2913063"/>
            <a:ext cx="2301875" cy="781050"/>
          </a:xfrm>
          <a:prstGeom prst="rightArrow">
            <a:avLst>
              <a:gd name="adj1" fmla="val 50000"/>
              <a:gd name="adj2" fmla="val 4155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Time</a:t>
            </a:r>
            <a:endParaRPr lang="en-US" b="1" dirty="0"/>
          </a:p>
        </p:txBody>
      </p:sp>
      <p:sp>
        <p:nvSpPr>
          <p:cNvPr id="14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5791200" y="6405563"/>
            <a:ext cx="3044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fld id="{BA63A89F-4324-44C7-8784-9D180F18A7DD}" type="datetime3">
              <a:rPr lang="en-US" altLang="zh-CN">
                <a:solidFill>
                  <a:srgbClr val="FFFFFF"/>
                </a:solidFill>
              </a:rPr>
              <a:pPr/>
              <a:t>21 November 2016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304800" y="6410325"/>
            <a:ext cx="3581400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Survival Analysis (N. Davarzani)</a:t>
            </a:r>
          </a:p>
        </p:txBody>
      </p:sp>
    </p:spTree>
    <p:extLst>
      <p:ext uri="{BB962C8B-B14F-4D97-AF65-F5344CB8AC3E}">
        <p14:creationId xmlns:p14="http://schemas.microsoft.com/office/powerpoint/2010/main" val="42044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Hazard function</a:t>
            </a:r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545651"/>
              </p:ext>
            </p:extLst>
          </p:nvPr>
        </p:nvGraphicFramePr>
        <p:xfrm>
          <a:off x="1738697" y="1838745"/>
          <a:ext cx="7862241" cy="125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" name="Equation" r:id="rId3" imgW="2552400" imgH="406080" progId="Equation.3">
                  <p:embed/>
                </p:oleObj>
              </mc:Choice>
              <mc:Fallback>
                <p:oleObj name="Equation" r:id="rId3" imgW="2552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697" y="1838745"/>
                        <a:ext cx="7862241" cy="125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893201" y="3238502"/>
            <a:ext cx="7885112" cy="1066800"/>
            <a:chOff x="409" y="3408"/>
            <a:chExt cx="4967" cy="67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32" y="3408"/>
              <a:ext cx="4944" cy="6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409" y="3648"/>
            <a:ext cx="4748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0" name="Equation" r:id="rId5" imgW="4787640" imgH="406080" progId="Equation.3">
                    <p:embed/>
                  </p:oleObj>
                </mc:Choice>
                <mc:Fallback>
                  <p:oleObj name="Equation" r:id="rId5" imgW="478764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" y="3648"/>
                          <a:ext cx="4748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28" y="3456"/>
              <a:ext cx="1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ea typeface="宋体" panose="02010600030101010101" pitchFamily="2" charset="-122"/>
                </a:rPr>
                <a:t>Derivation (Bayes’ rule):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6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298" y="19019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Hazard vs. density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9242" y="1515762"/>
            <a:ext cx="9994557" cy="466120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born, you have a certain probability of dying at any age; that’s the probability density (think: marginal probability)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 woman born today has, say, a 1% chance of dying at 80 years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as you survive for awhile, your probabilities keep changing (think: conditional probability)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a woman who is 79 today has, say, a 5% chance of dying at 80 years.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7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relationships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02332" y="1192715"/>
            <a:ext cx="10864718" cy="1253808"/>
            <a:chOff x="0" y="2044"/>
            <a:chExt cx="6316" cy="843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0" y="2257"/>
              <a:ext cx="371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Cumulative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probability </a:t>
              </a: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distribution: 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5014043"/>
                </p:ext>
              </p:extLst>
            </p:nvPr>
          </p:nvGraphicFramePr>
          <p:xfrm>
            <a:off x="3396" y="2044"/>
            <a:ext cx="2920" cy="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6" name="公式" r:id="rId3" imgW="1676160" imgH="482400" progId="Equation.3">
                    <p:embed/>
                  </p:oleObj>
                </mc:Choice>
                <mc:Fallback>
                  <p:oleObj name="公式" r:id="rId3" imgW="167616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6" y="2044"/>
                          <a:ext cx="2920" cy="8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750633" y="2184585"/>
            <a:ext cx="7762876" cy="523875"/>
            <a:chOff x="0" y="3072"/>
            <a:chExt cx="4890" cy="330"/>
          </a:xfrm>
        </p:grpSpPr>
        <p:graphicFrame>
          <p:nvGraphicFramePr>
            <p:cNvPr id="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0042351"/>
                </p:ext>
              </p:extLst>
            </p:nvPr>
          </p:nvGraphicFramePr>
          <p:xfrm>
            <a:off x="1988" y="3081"/>
            <a:ext cx="290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7" name="公式" r:id="rId5" imgW="1663560" imgH="177480" progId="Equation.3">
                    <p:embed/>
                  </p:oleObj>
                </mc:Choice>
                <mc:Fallback>
                  <p:oleObj name="公式" r:id="rId5" imgW="16635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8" y="3081"/>
                          <a:ext cx="290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0" y="3072"/>
              <a:ext cx="25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Survival function:</a:t>
              </a:r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50633" y="2722748"/>
            <a:ext cx="9167814" cy="1085850"/>
            <a:chOff x="384" y="1325"/>
            <a:chExt cx="5775" cy="684"/>
          </a:xfrm>
        </p:grpSpPr>
        <p:graphicFrame>
          <p:nvGraphicFramePr>
            <p:cNvPr id="1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6394160"/>
                </p:ext>
              </p:extLst>
            </p:nvPr>
          </p:nvGraphicFramePr>
          <p:xfrm>
            <a:off x="2322" y="1325"/>
            <a:ext cx="3837" cy="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8" name="公式" r:id="rId7" imgW="1993680" imgH="355320" progId="Equation.3">
                    <p:embed/>
                  </p:oleObj>
                </mc:Choice>
                <mc:Fallback>
                  <p:oleObj name="公式" r:id="rId7" imgW="199368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1325"/>
                          <a:ext cx="3837" cy="6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84" y="1488"/>
              <a:ext cx="25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Hazard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function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50633" y="3492685"/>
            <a:ext cx="9010748" cy="1335089"/>
            <a:chOff x="384" y="1257"/>
            <a:chExt cx="3662" cy="841"/>
          </a:xfrm>
        </p:grpSpPr>
        <p:graphicFrame>
          <p:nvGraphicFramePr>
            <p:cNvPr id="1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6509125"/>
                </p:ext>
              </p:extLst>
            </p:nvPr>
          </p:nvGraphicFramePr>
          <p:xfrm>
            <a:off x="2303" y="1257"/>
            <a:ext cx="1743" cy="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9" name="公式" r:id="rId9" imgW="1002960" imgH="482400" progId="Equation.3">
                    <p:embed/>
                  </p:oleObj>
                </mc:Choice>
                <mc:Fallback>
                  <p:oleObj name="公式" r:id="rId9" imgW="100296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3" y="1257"/>
                          <a:ext cx="1743" cy="8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84" y="1488"/>
              <a:ext cx="25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Cumulative Hazard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function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</a:p>
          </p:txBody>
        </p:sp>
      </p:grp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197588"/>
              </p:ext>
            </p:extLst>
          </p:nvPr>
        </p:nvGraphicFramePr>
        <p:xfrm>
          <a:off x="750633" y="4647343"/>
          <a:ext cx="355123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0" name="公式" r:id="rId11" imgW="1282680" imgH="368280" progId="Equation.3">
                  <p:embed/>
                </p:oleObj>
              </mc:Choice>
              <mc:Fallback>
                <p:oleObj name="公式" r:id="rId11" imgW="12826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633" y="4647343"/>
                        <a:ext cx="355123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93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50938" y="246835"/>
            <a:ext cx="779303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Exponential distribution</a:t>
            </a:r>
            <a:endParaRPr lang="en-US" altLang="zh-CN" sz="3600" dirty="0" smtClean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031846" y="1530733"/>
            <a:ext cx="9377363" cy="622300"/>
            <a:chOff x="0" y="2232"/>
            <a:chExt cx="5907" cy="392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0" y="2257"/>
              <a:ext cx="35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Exponential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density function: 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2742606"/>
                </p:ext>
              </p:extLst>
            </p:nvPr>
          </p:nvGraphicFramePr>
          <p:xfrm>
            <a:off x="3121" y="2232"/>
            <a:ext cx="278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" name="公式" r:id="rId3" imgW="1447560" imgH="203040" progId="Equation.3">
                    <p:embed/>
                  </p:oleObj>
                </mc:Choice>
                <mc:Fallback>
                  <p:oleObj name="公式" r:id="rId3" imgW="1447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1" y="2232"/>
                          <a:ext cx="2786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031846" y="4804161"/>
            <a:ext cx="5854700" cy="582613"/>
            <a:chOff x="384" y="1488"/>
            <a:chExt cx="3688" cy="367"/>
          </a:xfrm>
        </p:grpSpPr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3168" y="1488"/>
            <a:ext cx="90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6" name="Equation" r:id="rId5" imgW="469800" imgH="190440" progId="Equation.3">
                    <p:embed/>
                  </p:oleObj>
                </mc:Choice>
                <mc:Fallback>
                  <p:oleObj name="Equation" r:id="rId5" imgW="46980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488"/>
                          <a:ext cx="904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84" y="1488"/>
              <a:ext cx="25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Constant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hazard function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1031846" y="2438915"/>
            <a:ext cx="8686800" cy="1981200"/>
            <a:chOff x="0" y="3072"/>
            <a:chExt cx="5472" cy="1248"/>
          </a:xfrm>
        </p:grpSpPr>
        <p:graphicFrame>
          <p:nvGraphicFramePr>
            <p:cNvPr id="11" name="Object 4"/>
            <p:cNvGraphicFramePr>
              <a:graphicFrameLocks noChangeAspect="1"/>
            </p:cNvGraphicFramePr>
            <p:nvPr/>
          </p:nvGraphicFramePr>
          <p:xfrm>
            <a:off x="0" y="3500"/>
            <a:ext cx="5472" cy="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7" name="Equation" r:id="rId7" imgW="3136680" imgH="469800" progId="Equation.3">
                    <p:embed/>
                  </p:oleObj>
                </mc:Choice>
                <mc:Fallback>
                  <p:oleObj name="Equation" r:id="rId7" imgW="313668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500"/>
                          <a:ext cx="5472" cy="8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0" y="3072"/>
              <a:ext cx="25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Survival function: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031846" y="5567798"/>
            <a:ext cx="7878868" cy="544513"/>
            <a:chOff x="384" y="1475"/>
            <a:chExt cx="3202" cy="343"/>
          </a:xfrm>
        </p:grpSpPr>
        <p:graphicFrame>
          <p:nvGraphicFramePr>
            <p:cNvPr id="1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0559860"/>
                </p:ext>
              </p:extLst>
            </p:nvPr>
          </p:nvGraphicFramePr>
          <p:xfrm>
            <a:off x="2365" y="1475"/>
            <a:ext cx="1221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8" name="公式" r:id="rId9" imgW="634680" imgH="177480" progId="Equation.3">
                    <p:embed/>
                  </p:oleObj>
                </mc:Choice>
                <mc:Fallback>
                  <p:oleObj name="公式" r:id="rId9" imgW="634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5" y="1475"/>
                          <a:ext cx="1221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84" y="1488"/>
              <a:ext cx="25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Cumulative Hazard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function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895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468497" y="1635896"/>
            <a:ext cx="3064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</a:rPr>
              <a:t>Exponential </a:t>
            </a:r>
            <a:endParaRPr lang="en-US" altLang="zh-CN" dirty="0" smtClean="0">
              <a:solidFill>
                <a:srgbClr val="FF0066"/>
              </a:solidFill>
            </a:endParaRPr>
          </a:p>
          <a:p>
            <a:r>
              <a:rPr lang="en-US" altLang="zh-CN" dirty="0" smtClean="0">
                <a:solidFill>
                  <a:srgbClr val="FF0066"/>
                </a:solidFill>
              </a:rPr>
              <a:t>(</a:t>
            </a:r>
            <a:r>
              <a:rPr lang="en-US" altLang="zh-CN" dirty="0">
                <a:solidFill>
                  <a:srgbClr val="FF0066"/>
                </a:solidFill>
              </a:rPr>
              <a:t>hazard is constant over time, simplest!)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21" y="209035"/>
            <a:ext cx="7810500" cy="63246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493210" y="2724313"/>
            <a:ext cx="34233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hazard function does not depend on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the probability of failure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interval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[t, t +</a:t>
            </a:r>
            <a:r>
              <a:rPr lang="en-US" altLang="zh-CN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related to how long the subject has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already survived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“lack of memory” property may be a limitation because,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practice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probability of failure often increases with time. In such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situations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accelerated failure time model, such as the </a:t>
            </a:r>
            <a:r>
              <a:rPr lang="en-US" altLang="zh-CN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Weibull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distribution,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be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appropriate.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50938" y="246835"/>
            <a:ext cx="779303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err="1" smtClean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Weibull</a:t>
            </a:r>
            <a:r>
              <a:rPr lang="en-US" altLang="zh-CN" sz="3600" dirty="0" smtClean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distribution</a:t>
            </a:r>
            <a:endParaRPr lang="en-US" altLang="zh-CN" sz="3600" dirty="0" smtClean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031846" y="1228982"/>
            <a:ext cx="8885238" cy="1730348"/>
            <a:chOff x="0" y="2257"/>
            <a:chExt cx="5597" cy="915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0" y="2257"/>
              <a:ext cx="35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 err="1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Weibull</a:t>
              </a: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density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function: 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7758819"/>
                </p:ext>
              </p:extLst>
            </p:nvPr>
          </p:nvGraphicFramePr>
          <p:xfrm>
            <a:off x="807" y="2388"/>
            <a:ext cx="4790" cy="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2" name="公式" r:id="rId3" imgW="2489040" imgH="406080" progId="Equation.3">
                    <p:embed/>
                  </p:oleObj>
                </mc:Choice>
                <mc:Fallback>
                  <p:oleObj name="公式" r:id="rId3" imgW="248904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2388"/>
                          <a:ext cx="4790" cy="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042200" y="4436097"/>
            <a:ext cx="5981700" cy="700088"/>
            <a:chOff x="384" y="1453"/>
            <a:chExt cx="3768" cy="441"/>
          </a:xfrm>
        </p:grpSpPr>
        <p:graphicFrame>
          <p:nvGraphicFramePr>
            <p:cNvPr id="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1602164"/>
                </p:ext>
              </p:extLst>
            </p:nvPr>
          </p:nvGraphicFramePr>
          <p:xfrm>
            <a:off x="2296" y="1453"/>
            <a:ext cx="1856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3" name="公式" r:id="rId5" imgW="965160" imgH="228600" progId="Equation.3">
                    <p:embed/>
                  </p:oleObj>
                </mc:Choice>
                <mc:Fallback>
                  <p:oleObj name="公式" r:id="rId5" imgW="965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1453"/>
                          <a:ext cx="1856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84" y="1488"/>
              <a:ext cx="25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azard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function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1031846" y="2792242"/>
            <a:ext cx="7056438" cy="1211263"/>
            <a:chOff x="0" y="3072"/>
            <a:chExt cx="4445" cy="763"/>
          </a:xfrm>
        </p:grpSpPr>
        <p:graphicFrame>
          <p:nvGraphicFramePr>
            <p:cNvPr id="1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9212296"/>
                </p:ext>
              </p:extLst>
            </p:nvPr>
          </p:nvGraphicFramePr>
          <p:xfrm>
            <a:off x="1099" y="3458"/>
            <a:ext cx="3346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4" name="公式" r:id="rId7" imgW="1917360" imgH="215640" progId="Equation.3">
                    <p:embed/>
                  </p:oleObj>
                </mc:Choice>
                <mc:Fallback>
                  <p:oleObj name="公式" r:id="rId7" imgW="19173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9" y="3458"/>
                          <a:ext cx="3346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0" y="3072"/>
              <a:ext cx="25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Survival function: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042200" y="5136184"/>
            <a:ext cx="9087027" cy="661988"/>
            <a:chOff x="384" y="1401"/>
            <a:chExt cx="3693" cy="417"/>
          </a:xfrm>
        </p:grpSpPr>
        <p:graphicFrame>
          <p:nvGraphicFramePr>
            <p:cNvPr id="1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8038741"/>
                </p:ext>
              </p:extLst>
            </p:nvPr>
          </p:nvGraphicFramePr>
          <p:xfrm>
            <a:off x="2514" y="1401"/>
            <a:ext cx="1563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5" name="公式" r:id="rId9" imgW="812520" imgH="203040" progId="Equation.3">
                    <p:embed/>
                  </p:oleObj>
                </mc:Choice>
                <mc:Fallback>
                  <p:oleObj name="公式" r:id="rId9" imgW="8125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" y="1401"/>
                          <a:ext cx="1563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84" y="1488"/>
              <a:ext cx="25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Cumulative Hazard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function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27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92" y="143648"/>
            <a:ext cx="7502353" cy="65008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929815" y="2655418"/>
            <a:ext cx="17628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Weibull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 smtClean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hazard function is increasing or decreasing over time)</a:t>
            </a:r>
          </a:p>
        </p:txBody>
      </p:sp>
    </p:spTree>
    <p:extLst>
      <p:ext uri="{BB962C8B-B14F-4D97-AF65-F5344CB8AC3E}">
        <p14:creationId xmlns:p14="http://schemas.microsoft.com/office/powerpoint/2010/main" val="58778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Accelerated failure time model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623713"/>
              </p:ext>
            </p:extLst>
          </p:nvPr>
        </p:nvGraphicFramePr>
        <p:xfrm>
          <a:off x="1326293" y="1522628"/>
          <a:ext cx="9708249" cy="5025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公式" r:id="rId3" imgW="3136680" imgH="1587240" progId="Equation.3">
                  <p:embed/>
                </p:oleObj>
              </mc:Choice>
              <mc:Fallback>
                <p:oleObj name="公式" r:id="rId3" imgW="3136680" imgH="1587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293" y="1522628"/>
                        <a:ext cx="9708249" cy="5025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6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3473" y="385078"/>
            <a:ext cx="10160429" cy="777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Proportional Hazard Model</a:t>
            </a:r>
            <a:endParaRPr lang="en-US" altLang="zh-CN" dirty="0" smtClean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45115" y="4755418"/>
            <a:ext cx="8504238" cy="46841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hazard function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left unspecified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 when all covariates are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5865341" y="6430277"/>
            <a:ext cx="3044825" cy="37408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fld id="{21D24FC9-E7AE-4D7C-BA52-78166CC12B2E}" type="datetime3">
              <a:rPr lang="en-US" altLang="zh-CN" b="1">
                <a:solidFill>
                  <a:srgbClr val="FFFFFF"/>
                </a:solidFill>
              </a:rPr>
              <a:pPr/>
              <a:t>21 November 2016</a:t>
            </a:fld>
            <a:endParaRPr lang="en-US" altLang="zh-CN" b="1">
              <a:solidFill>
                <a:srgbClr val="FFFFFF"/>
              </a:solidFill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031032"/>
              </p:ext>
            </p:extLst>
          </p:nvPr>
        </p:nvGraphicFramePr>
        <p:xfrm>
          <a:off x="2596678" y="2926743"/>
          <a:ext cx="479107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2" name="公式" r:id="rId3" imgW="1511280" imgH="241200" progId="Equation.3">
                  <p:embed/>
                </p:oleObj>
              </mc:Choice>
              <mc:Fallback>
                <p:oleObj name="公式" r:id="rId3" imgW="1511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678" y="2926743"/>
                        <a:ext cx="479107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918486"/>
              </p:ext>
            </p:extLst>
          </p:nvPr>
        </p:nvGraphicFramePr>
        <p:xfrm>
          <a:off x="1516964" y="3797280"/>
          <a:ext cx="7296150" cy="618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3" name="公式" r:id="rId5" imgW="2463480" imgH="203040" progId="Equation.3">
                  <p:embed/>
                </p:oleObj>
              </mc:Choice>
              <mc:Fallback>
                <p:oleObj name="公式" r:id="rId5" imgW="2463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964" y="3797280"/>
                        <a:ext cx="7296150" cy="618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866481"/>
              </p:ext>
            </p:extLst>
          </p:nvPr>
        </p:nvGraphicFramePr>
        <p:xfrm>
          <a:off x="1620795" y="4720478"/>
          <a:ext cx="753762" cy="51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" name="公式" r:id="rId7" imgW="304560" imgH="203040" progId="Equation.3">
                  <p:embed/>
                </p:oleObj>
              </mc:Choice>
              <mc:Fallback>
                <p:oleObj name="公式" r:id="rId7" imgW="3045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20795" y="4720478"/>
                        <a:ext cx="753762" cy="514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350619" y="1263112"/>
            <a:ext cx="6037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 exponential distribution,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719114"/>
              </p:ext>
            </p:extLst>
          </p:nvPr>
        </p:nvGraphicFramePr>
        <p:xfrm>
          <a:off x="2668695" y="1728885"/>
          <a:ext cx="4992688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" name="公式" r:id="rId9" imgW="1574640" imgH="241200" progId="Equation.3">
                  <p:embed/>
                </p:oleObj>
              </mc:Choice>
              <mc:Fallback>
                <p:oleObj name="公式" r:id="rId9" imgW="1574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695" y="1728885"/>
                        <a:ext cx="4992688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350619" y="2454075"/>
            <a:ext cx="6037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general,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82687" y="255587"/>
            <a:ext cx="8534400" cy="758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Proportional Hazard</a:t>
            </a:r>
            <a:endParaRPr lang="en-US" altLang="zh-CN" dirty="0" smtClean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1625" y="1527175"/>
            <a:ext cx="8504238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99218"/>
            <a:ext cx="722153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4"/>
          <p:cNvSpPr>
            <a:spLocks noGrp="1"/>
          </p:cNvSpPr>
          <p:nvPr>
            <p:ph type="dt" sz="quarter" idx="10"/>
          </p:nvPr>
        </p:nvSpPr>
        <p:spPr bwMode="auto">
          <a:xfrm>
            <a:off x="5791200" y="6405563"/>
            <a:ext cx="3044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fld id="{D31EC91D-D0FC-4765-973D-04D17C95B486}" type="datetime3">
              <a:rPr lang="en-US" altLang="zh-CN">
                <a:solidFill>
                  <a:srgbClr val="FFFFFF"/>
                </a:solidFill>
              </a:rPr>
              <a:pPr/>
              <a:t>21 November 2016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304800" y="6410325"/>
            <a:ext cx="3581400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Survival Analysis (N. Davarzani)</a:t>
            </a: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284538"/>
            <a:ext cx="5172075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3492500" y="4357688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nl-NL"/>
              <a:t>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92725" y="455453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nl-NL"/>
              <a:t>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051050" y="3789363"/>
            <a:ext cx="419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nl-NL"/>
              <a:t>h1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044700" y="431006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nl-NL"/>
              <a:t>h2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76314" y="1340177"/>
            <a:ext cx="4770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Hazard ratio or relative hazard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539081" y="1139997"/>
            <a:ext cx="8504238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   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 ≡ survival time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the time that an individual has survived over some follow up period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Event ≡ failure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event of interest usually is death, disease or any other negative individual experience.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5791200" y="6405563"/>
            <a:ext cx="3044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fld id="{30147D1A-C7BF-47A8-816B-D3753561FB1D}" type="datetime3">
              <a:rPr lang="en-US" altLang="zh-CN">
                <a:solidFill>
                  <a:srgbClr val="FFFFFF"/>
                </a:solidFill>
              </a:rPr>
              <a:pPr/>
              <a:t>21 November 2016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04800" y="6410325"/>
            <a:ext cx="3581400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Survival Analysis (N. Davarzani)</a:t>
            </a:r>
          </a:p>
        </p:txBody>
      </p:sp>
    </p:spTree>
    <p:extLst>
      <p:ext uri="{BB962C8B-B14F-4D97-AF65-F5344CB8AC3E}">
        <p14:creationId xmlns:p14="http://schemas.microsoft.com/office/powerpoint/2010/main" val="193910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0854" y="9958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5146"/>
            <a:ext cx="10515600" cy="4751817"/>
          </a:xfrm>
        </p:spPr>
        <p:txBody>
          <a:bodyPr/>
          <a:lstStyle/>
          <a:p>
            <a:pPr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subject, the data recorded are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survival time, 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censoring indicator with 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 if the survival time is uncensored and 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 if it is censored.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likelihood estimators can be obtained based on the full likelihood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650224"/>
              </p:ext>
            </p:extLst>
          </p:nvPr>
        </p:nvGraphicFramePr>
        <p:xfrm>
          <a:off x="3225586" y="4072838"/>
          <a:ext cx="47910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公式" r:id="rId3" imgW="1511280" imgH="253800" progId="Equation.3">
                  <p:embed/>
                </p:oleObj>
              </mc:Choice>
              <mc:Fallback>
                <p:oleObj name="公式" r:id="rId3" imgW="1511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586" y="4072838"/>
                        <a:ext cx="479107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95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5632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2724"/>
            <a:ext cx="10515600" cy="5486400"/>
          </a:xfrm>
        </p:spPr>
        <p:txBody>
          <a:bodyPr/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record the times to remission of leukemia patients. There are two groups each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21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patients. In the control group who were treated with a placebo there was no censoring, whereas in the active treatment group, who were given 6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mercaptopurine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more than half of the observations were censored.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46" y="3314057"/>
            <a:ext cx="8151856" cy="307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95" y="1105286"/>
            <a:ext cx="7908405" cy="411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130" y="905775"/>
            <a:ext cx="65627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84" y="1093830"/>
            <a:ext cx="7540347" cy="43760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58434" y="922638"/>
            <a:ext cx="4285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10.4 shows the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logarithm of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cumulative hazard function plotted against log y. The two lines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fairly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straight which suggests that the </a:t>
            </a:r>
            <a:r>
              <a:rPr lang="en-US" altLang="zh-CN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Weibull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is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Furthermore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lines are parallel which suggests that the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proportional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hazards model is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slopes of the </a:t>
            </a:r>
            <a:r>
              <a:rPr lang="en-US" altLang="zh-CN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linesare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 unity which suggests that the simpler exponential distribution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as good a model as the </a:t>
            </a:r>
            <a:r>
              <a:rPr lang="en-US" altLang="zh-CN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Weibull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distribution. 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4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465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fit can be assessed using the AIC. For the exponential model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AIC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2.429 and for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Weibull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AIC = 2.782. Therefore, we can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conclude that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exponential distribution is about as good as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Weibull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for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the data but the exponential model would be preferred 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grounds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parsimony. The exponential model suggests that the parameter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non-zero and provides the estimate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(1.53) = 4.62 for the relative hazard.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83073" y="294503"/>
            <a:ext cx="8534400" cy="758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Examples</a:t>
            </a:r>
            <a:endParaRPr lang="en-US" altLang="zh-CN" dirty="0" smtClean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6425" y="1304753"/>
            <a:ext cx="11033640" cy="4572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Disease-free time until heart disease (years)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Event: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Developing heart disease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Outcome: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time in years until a person develops heart disease.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 (years)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Death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in years until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Parolees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get rearrested    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Getting rearrested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in weeks until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rearrest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0" name="Date Placeholder 4"/>
          <p:cNvSpPr>
            <a:spLocks noGrp="1"/>
          </p:cNvSpPr>
          <p:nvPr>
            <p:ph type="dt" sz="quarter" idx="10"/>
          </p:nvPr>
        </p:nvSpPr>
        <p:spPr bwMode="auto">
          <a:xfrm>
            <a:off x="5791200" y="6405563"/>
            <a:ext cx="3044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fld id="{50A75C2A-B51D-4169-9616-A9E4CD334A48}" type="datetime3">
              <a:rPr lang="en-US" altLang="zh-CN">
                <a:solidFill>
                  <a:srgbClr val="FFFFFF"/>
                </a:solidFill>
              </a:rPr>
              <a:pPr/>
              <a:t>21 November 2016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Censored data</a:t>
            </a:r>
            <a:endParaRPr lang="en-US" altLang="zh-CN" dirty="0" smtClean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008789" y="817649"/>
            <a:ext cx="8229600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 don’t know the survival time exactly.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b="1" dirty="0" smtClean="0">
              <a:ea typeface="宋体" panose="02010600030101010101" pitchFamily="2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b="1" dirty="0" smtClean="0">
              <a:ea typeface="宋体" panose="02010600030101010101" pitchFamily="2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43" y="2133943"/>
            <a:ext cx="6481763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5791200" y="6405563"/>
            <a:ext cx="3044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fld id="{C969935C-2027-492E-88AC-BDD6475AC09C}" type="datetime3">
              <a:rPr lang="en-US" altLang="zh-CN">
                <a:solidFill>
                  <a:srgbClr val="FFFFFF"/>
                </a:solidFill>
              </a:rPr>
              <a:pPr/>
              <a:t>21 November 2016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304800" y="6410325"/>
            <a:ext cx="3581400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Survival Analysis (N. Davarzani)</a:t>
            </a:r>
          </a:p>
        </p:txBody>
      </p:sp>
    </p:spTree>
    <p:extLst>
      <p:ext uri="{BB962C8B-B14F-4D97-AF65-F5344CB8AC3E}">
        <p14:creationId xmlns:p14="http://schemas.microsoft.com/office/powerpoint/2010/main" val="40616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censoring may occur?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does not experience the event before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ends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is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 to follow-up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period.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withdraws from the study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reason.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90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7405" y="1582937"/>
            <a:ext cx="4467849" cy="4210638"/>
          </a:xfrm>
        </p:spPr>
      </p:pic>
    </p:spTree>
    <p:extLst>
      <p:ext uri="{BB962C8B-B14F-4D97-AF65-F5344CB8AC3E}">
        <p14:creationId xmlns:p14="http://schemas.microsoft.com/office/powerpoint/2010/main" val="40183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Survival Time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439" y="1690688"/>
            <a:ext cx="58751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Censored Data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955" y="1603203"/>
            <a:ext cx="56513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10 生存数据分析</Template>
  <TotalTime>1525</TotalTime>
  <Words>1119</Words>
  <Application>Microsoft Office PowerPoint</Application>
  <PresentationFormat>宽屏</PresentationFormat>
  <Paragraphs>175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宋体</vt:lpstr>
      <vt:lpstr>Arial</vt:lpstr>
      <vt:lpstr>Calibri</vt:lpstr>
      <vt:lpstr>Calibri Light</vt:lpstr>
      <vt:lpstr>Georgia</vt:lpstr>
      <vt:lpstr>Symbol</vt:lpstr>
      <vt:lpstr>Tahoma</vt:lpstr>
      <vt:lpstr>Times New Roman</vt:lpstr>
      <vt:lpstr>Wingdings</vt:lpstr>
      <vt:lpstr>Wingdings 2</vt:lpstr>
      <vt:lpstr>Office 主题</vt:lpstr>
      <vt:lpstr>Microsoft Equation 3.0</vt:lpstr>
      <vt:lpstr>Microsoft 公式 3.0</vt:lpstr>
      <vt:lpstr>Lecture 10 生存数据分析</vt:lpstr>
      <vt:lpstr>PowerPoint 演示文稿</vt:lpstr>
      <vt:lpstr>PowerPoint 演示文稿</vt:lpstr>
      <vt:lpstr>PowerPoint 演示文稿</vt:lpstr>
      <vt:lpstr>PowerPoint 演示文稿</vt:lpstr>
      <vt:lpstr>Why censoring may occur?</vt:lpstr>
      <vt:lpstr>Examples</vt:lpstr>
      <vt:lpstr>Table of Survival Time</vt:lpstr>
      <vt:lpstr>Right Censored Data</vt:lpstr>
      <vt:lpstr>Terminology and Notation</vt:lpstr>
      <vt:lpstr>Survival Curve</vt:lpstr>
      <vt:lpstr>How to Draw the Survival Curves?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Hazard function</vt:lpstr>
      <vt:lpstr>Different type of hazard functions</vt:lpstr>
      <vt:lpstr>Hazard function</vt:lpstr>
      <vt:lpstr>Hazard vs. density</vt:lpstr>
      <vt:lpstr>Summary of relationships</vt:lpstr>
      <vt:lpstr>PowerPoint 演示文稿</vt:lpstr>
      <vt:lpstr>PowerPoint 演示文稿</vt:lpstr>
      <vt:lpstr>PowerPoint 演示文稿</vt:lpstr>
      <vt:lpstr>PowerPoint 演示文稿</vt:lpstr>
      <vt:lpstr>Accelerated failure time model</vt:lpstr>
      <vt:lpstr>PowerPoint 演示文稿</vt:lpstr>
      <vt:lpstr>PowerPoint 演示文稿</vt:lpstr>
      <vt:lpstr>Estimation</vt:lpstr>
      <vt:lpstr>Example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泊松回归</dc:title>
  <dc:creator>admin</dc:creator>
  <cp:lastModifiedBy>admin</cp:lastModifiedBy>
  <cp:revision>204</cp:revision>
  <cp:lastPrinted>2016-11-22T03:53:59Z</cp:lastPrinted>
  <dcterms:created xsi:type="dcterms:W3CDTF">2016-11-21T03:03:24Z</dcterms:created>
  <dcterms:modified xsi:type="dcterms:W3CDTF">2016-11-22T04:32:16Z</dcterms:modified>
</cp:coreProperties>
</file>