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6" r:id="rId3"/>
    <p:sldId id="259" r:id="rId4"/>
    <p:sldId id="258" r:id="rId5"/>
    <p:sldId id="260" r:id="rId6"/>
    <p:sldId id="262" r:id="rId7"/>
    <p:sldId id="276" r:id="rId8"/>
    <p:sldId id="263" r:id="rId9"/>
    <p:sldId id="264" r:id="rId10"/>
    <p:sldId id="265" r:id="rId11"/>
    <p:sldId id="266" r:id="rId12"/>
    <p:sldId id="267" r:id="rId13"/>
    <p:sldId id="281" r:id="rId14"/>
    <p:sldId id="284" r:id="rId15"/>
    <p:sldId id="285" r:id="rId16"/>
    <p:sldId id="286" r:id="rId17"/>
    <p:sldId id="268" r:id="rId18"/>
    <p:sldId id="282" r:id="rId19"/>
    <p:sldId id="269" r:id="rId20"/>
    <p:sldId id="271" r:id="rId21"/>
    <p:sldId id="272" r:id="rId22"/>
    <p:sldId id="270" r:id="rId23"/>
    <p:sldId id="273" r:id="rId24"/>
    <p:sldId id="277" r:id="rId25"/>
    <p:sldId id="283" r:id="rId26"/>
    <p:sldId id="278" r:id="rId27"/>
    <p:sldId id="279" r:id="rId28"/>
    <p:sldId id="280" r:id="rId29"/>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4" d="100"/>
          <a:sy n="84" d="100"/>
        </p:scale>
        <p:origin x="-73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DF58FCF4-A9CA-4FB0-9005-F53D5122BA7B}" type="datetimeFigureOut">
              <a:rPr lang="zh-CN" altLang="en-US" smtClean="0"/>
              <a:pPr/>
              <a:t>2016/9/20</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A33C80DE-03B6-40BF-ABB2-7987C4556041}" type="slidenum">
              <a:rPr lang="zh-CN" altLang="en-US" smtClean="0"/>
              <a:pPr/>
              <a:t>‹#›</a:t>
            </a:fld>
            <a:endParaRPr lang="zh-CN" altLang="en-US"/>
          </a:p>
        </p:txBody>
      </p:sp>
    </p:spTree>
    <p:extLst>
      <p:ext uri="{BB962C8B-B14F-4D97-AF65-F5344CB8AC3E}">
        <p14:creationId xmlns:p14="http://schemas.microsoft.com/office/powerpoint/2010/main" xmlns="" val="115860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8</a:t>
            </a:fld>
            <a:endParaRPr lang="zh-CN" altLang="en-US"/>
          </a:p>
        </p:txBody>
      </p:sp>
    </p:spTree>
    <p:extLst>
      <p:ext uri="{BB962C8B-B14F-4D97-AF65-F5344CB8AC3E}">
        <p14:creationId xmlns:p14="http://schemas.microsoft.com/office/powerpoint/2010/main" xmlns="" val="72845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16</a:t>
            </a:fld>
            <a:endParaRPr lang="zh-CN" altLang="en-US"/>
          </a:p>
        </p:txBody>
      </p:sp>
    </p:spTree>
    <p:extLst>
      <p:ext uri="{BB962C8B-B14F-4D97-AF65-F5344CB8AC3E}">
        <p14:creationId xmlns:p14="http://schemas.microsoft.com/office/powerpoint/2010/main" xmlns="" val="81080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19</a:t>
            </a:fld>
            <a:endParaRPr lang="zh-CN" altLang="en-US"/>
          </a:p>
        </p:txBody>
      </p:sp>
    </p:spTree>
    <p:extLst>
      <p:ext uri="{BB962C8B-B14F-4D97-AF65-F5344CB8AC3E}">
        <p14:creationId xmlns:p14="http://schemas.microsoft.com/office/powerpoint/2010/main" xmlns="" val="10092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a:t>
            </a:r>
            <a:r>
              <a:rPr lang="en-US" altLang="zh-CN" dirty="0" smtClean="0"/>
              <a:t>A</a:t>
            </a:r>
            <a:r>
              <a:rPr lang="zh-CN" altLang="en-US" dirty="0" smtClean="0"/>
              <a:t>效应，与</a:t>
            </a:r>
            <a:r>
              <a:rPr lang="en-US" altLang="zh-CN" dirty="0" smtClean="0"/>
              <a:t>additive model</a:t>
            </a:r>
            <a:r>
              <a:rPr lang="zh-CN" altLang="en-US" dirty="0" smtClean="0"/>
              <a:t>比较</a:t>
            </a:r>
            <a:endParaRPr lang="en-US" altLang="zh-CN" dirty="0" smtClean="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20</a:t>
            </a:fld>
            <a:endParaRPr lang="zh-CN" altLang="en-US"/>
          </a:p>
        </p:txBody>
      </p:sp>
    </p:spTree>
    <p:extLst>
      <p:ext uri="{BB962C8B-B14F-4D97-AF65-F5344CB8AC3E}">
        <p14:creationId xmlns:p14="http://schemas.microsoft.com/office/powerpoint/2010/main" xmlns="" val="203000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21</a:t>
            </a:fld>
            <a:endParaRPr lang="zh-CN" altLang="en-US"/>
          </a:p>
        </p:txBody>
      </p:sp>
    </p:spTree>
    <p:extLst>
      <p:ext uri="{BB962C8B-B14F-4D97-AF65-F5344CB8AC3E}">
        <p14:creationId xmlns:p14="http://schemas.microsoft.com/office/powerpoint/2010/main" xmlns="" val="254802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Parameter</a:t>
            </a:r>
            <a:r>
              <a:rPr lang="zh-CN" altLang="en-US" dirty="0" smtClean="0"/>
              <a:t>总个数为</a:t>
            </a:r>
            <a:r>
              <a:rPr lang="en-US" altLang="zh-CN" dirty="0" smtClean="0"/>
              <a:t>JK</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a:t>
            </a:r>
            <a:r>
              <a:rPr lang="en-US" altLang="zh-CN" dirty="0" smtClean="0"/>
              <a:t>interaction</a:t>
            </a:r>
            <a:r>
              <a:rPr lang="zh-CN" altLang="en-US" dirty="0" smtClean="0"/>
              <a:t>；没有</a:t>
            </a:r>
            <a:r>
              <a:rPr lang="en-US" altLang="zh-CN" dirty="0" smtClean="0"/>
              <a:t>b</a:t>
            </a:r>
            <a:r>
              <a:rPr lang="zh-CN" altLang="en-US" dirty="0" smtClean="0"/>
              <a:t>的</a:t>
            </a:r>
            <a:r>
              <a:rPr lang="en-US" altLang="zh-CN" dirty="0" smtClean="0"/>
              <a:t>effect</a:t>
            </a:r>
            <a:r>
              <a:rPr lang="zh-CN" altLang="en-US" dirty="0" smtClean="0"/>
              <a:t>；有</a:t>
            </a:r>
            <a:r>
              <a:rPr lang="en-US" altLang="zh-CN" dirty="0" smtClean="0"/>
              <a:t>a</a:t>
            </a:r>
            <a:r>
              <a:rPr lang="zh-CN" altLang="en-US" dirty="0" smtClean="0"/>
              <a:t>的</a:t>
            </a:r>
            <a:r>
              <a:rPr lang="en-US" altLang="zh-CN" dirty="0" smtClean="0"/>
              <a:t>effect</a:t>
            </a:r>
          </a:p>
          <a:p>
            <a:r>
              <a:rPr lang="zh-CN" altLang="en-US" dirty="0" smtClean="0"/>
              <a:t>先看有没有</a:t>
            </a:r>
            <a:r>
              <a:rPr lang="en-US" altLang="zh-CN" dirty="0" smtClean="0"/>
              <a:t>interaction</a:t>
            </a:r>
            <a:r>
              <a:rPr lang="zh-CN" altLang="en-US" dirty="0" smtClean="0"/>
              <a:t>，有</a:t>
            </a:r>
            <a:r>
              <a:rPr lang="en-US" altLang="zh-CN" dirty="0" smtClean="0"/>
              <a:t>interaction</a:t>
            </a:r>
            <a:r>
              <a:rPr lang="zh-CN" altLang="en-US" dirty="0" smtClean="0"/>
              <a:t>不用看单独的</a:t>
            </a:r>
            <a:r>
              <a:rPr lang="en-US" altLang="zh-CN" dirty="0" smtClean="0"/>
              <a:t>a</a:t>
            </a:r>
            <a:r>
              <a:rPr lang="zh-CN" altLang="en-US" dirty="0" smtClean="0"/>
              <a:t>和</a:t>
            </a:r>
            <a:r>
              <a:rPr lang="en-US" altLang="zh-CN" dirty="0" smtClean="0"/>
              <a:t>b</a:t>
            </a:r>
            <a:r>
              <a:rPr lang="zh-CN" altLang="en-US" dirty="0" smtClean="0"/>
              <a:t>的效应，没有</a:t>
            </a:r>
            <a:r>
              <a:rPr lang="en-US" altLang="zh-CN" dirty="0" smtClean="0"/>
              <a:t>interaction</a:t>
            </a:r>
            <a:r>
              <a:rPr lang="zh-CN" altLang="en-US" dirty="0" smtClean="0"/>
              <a:t>再看</a:t>
            </a:r>
            <a:r>
              <a:rPr lang="en-US" altLang="zh-CN" dirty="0" smtClean="0"/>
              <a:t>a</a:t>
            </a:r>
            <a:r>
              <a:rPr lang="zh-CN" altLang="en-US" dirty="0" smtClean="0"/>
              <a:t>和</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fld id="{A33C80DE-03B6-40BF-ABB2-7987C4556041}" type="slidenum">
              <a:rPr lang="zh-CN" altLang="en-US" smtClean="0"/>
              <a:pPr/>
              <a:t>23</a:t>
            </a:fld>
            <a:endParaRPr lang="zh-CN" altLang="en-US"/>
          </a:p>
        </p:txBody>
      </p:sp>
    </p:spTree>
    <p:extLst>
      <p:ext uri="{BB962C8B-B14F-4D97-AF65-F5344CB8AC3E}">
        <p14:creationId xmlns:p14="http://schemas.microsoft.com/office/powerpoint/2010/main" xmlns="" val="297160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13497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322355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416014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2271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161338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05961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15818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35897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111566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26124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1DFAC09-8286-4E75-8196-6DBB83D46B17}" type="datetimeFigureOut">
              <a:rPr lang="zh-CN" altLang="en-US" smtClean="0"/>
              <a:pPr/>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21589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FAC09-8286-4E75-8196-6DBB83D46B17}" type="datetimeFigureOut">
              <a:rPr lang="zh-CN" altLang="en-US" smtClean="0"/>
              <a:pPr/>
              <a:t>2016/9/20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9ADF0-4D35-4079-B7D0-74E9947CD0BC}" type="slidenum">
              <a:rPr lang="zh-CN" altLang="en-US" smtClean="0"/>
              <a:pPr/>
              <a:t>‹#›</a:t>
            </a:fld>
            <a:endParaRPr lang="zh-CN" altLang="en-US"/>
          </a:p>
        </p:txBody>
      </p:sp>
    </p:spTree>
    <p:extLst>
      <p:ext uri="{BB962C8B-B14F-4D97-AF65-F5344CB8AC3E}">
        <p14:creationId xmlns:p14="http://schemas.microsoft.com/office/powerpoint/2010/main" xmlns="" val="2160101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rgbClr val="FF0066"/>
                </a:solidFill>
              </a:rPr>
              <a:t>第二讲：方差分析 </a:t>
            </a:r>
            <a:endParaRPr lang="zh-CN" altLang="en-US" b="1" dirty="0">
              <a:solidFill>
                <a:srgbClr val="FF0066"/>
              </a:solidFill>
            </a:endParaRPr>
          </a:p>
        </p:txBody>
      </p:sp>
    </p:spTree>
    <p:extLst>
      <p:ext uri="{BB962C8B-B14F-4D97-AF65-F5344CB8AC3E}">
        <p14:creationId xmlns:p14="http://schemas.microsoft.com/office/powerpoint/2010/main" xmlns="" val="214405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Model Specification </a:t>
            </a:r>
            <a:r>
              <a:rPr lang="en-US" altLang="zh-CN" dirty="0" smtClean="0">
                <a:solidFill>
                  <a:srgbClr val="FF0066"/>
                </a:solidFill>
                <a:latin typeface="Times New Roman" panose="02020603050405020304" pitchFamily="18" charset="0"/>
                <a:cs typeface="Times New Roman" panose="02020603050405020304" pitchFamily="18" charset="0"/>
              </a:rPr>
              <a:t>III for </a:t>
            </a:r>
            <a:r>
              <a:rPr lang="en-US" altLang="zh-CN" i="1" dirty="0" smtClean="0">
                <a:solidFill>
                  <a:srgbClr val="FF0066"/>
                </a:solidFill>
                <a:latin typeface="Times New Roman" panose="02020603050405020304" pitchFamily="18" charset="0"/>
                <a:cs typeface="Times New Roman" panose="02020603050405020304" pitchFamily="18" charset="0"/>
              </a:rPr>
              <a:t>H</a:t>
            </a:r>
            <a:r>
              <a:rPr lang="en-US" altLang="zh-CN" i="1" baseline="-25000" dirty="0" smtClean="0">
                <a:solidFill>
                  <a:srgbClr val="FF0066"/>
                </a:solidFill>
                <a:latin typeface="Times New Roman" panose="02020603050405020304" pitchFamily="18" charset="0"/>
                <a:cs typeface="Times New Roman" panose="02020603050405020304" pitchFamily="18" charset="0"/>
              </a:rPr>
              <a:t>1</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83742"/>
            <a:ext cx="10515600" cy="5287993"/>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The singularity of </a:t>
            </a:r>
            <a:r>
              <a:rPr lang="en-US" altLang="zh-CN" i="1" dirty="0" smtClean="0">
                <a:latin typeface="Times New Roman" panose="02020603050405020304" pitchFamily="18" charset="0"/>
                <a:cs typeface="Times New Roman" panose="02020603050405020304" pitchFamily="18" charset="0"/>
              </a:rPr>
              <a:t>X</a:t>
            </a:r>
            <a:r>
              <a:rPr lang="en-US" altLang="zh-CN" i="1" baseline="30000" dirty="0" smtClean="0">
                <a:latin typeface="Times New Roman" panose="02020603050405020304" pitchFamily="18" charset="0"/>
                <a:cs typeface="Times New Roman" panose="02020603050405020304" pitchFamily="18" charset="0"/>
              </a:rPr>
              <a:t>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and hence no unique solution leads us to the third model specification: </a:t>
            </a: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with the constraint that </a:t>
            </a:r>
            <a:r>
              <a:rPr lang="el-GR" altLang="zh-CN" i="1" dirty="0" smtClean="0">
                <a:latin typeface="Times New Roman" panose="02020603050405020304" pitchFamily="18" charset="0"/>
                <a:cs typeface="Times New Roman" panose="02020603050405020304" pitchFamily="18" charset="0"/>
              </a:rPr>
              <a:t>α</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=0 or </a:t>
            </a:r>
          </a:p>
          <a:p>
            <a:pPr marL="0" indent="0">
              <a:buNone/>
            </a:pPr>
            <a:endParaRPr lang="en-US" altLang="zh-CN" i="1" baseline="-25000"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here  </a:t>
            </a:r>
            <a:r>
              <a:rPr lang="en-US" altLang="zh-CN" i="1" dirty="0" smtClean="0">
                <a:latin typeface="Times New Roman" panose="02020603050405020304" pitchFamily="18" charset="0"/>
                <a:cs typeface="Times New Roman" panose="02020603050405020304" pitchFamily="18" charset="0"/>
              </a:rPr>
              <a:t>j=1,…, J, k=1,…, K, </a:t>
            </a:r>
            <a:r>
              <a:rPr lang="en-US" altLang="zh-CN" dirty="0" smtClean="0">
                <a:latin typeface="Times New Roman" panose="02020603050405020304" pitchFamily="18" charset="0"/>
                <a:cs typeface="Times New Roman" panose="02020603050405020304" pitchFamily="18" charset="0"/>
              </a:rPr>
              <a:t>and</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11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12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1K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21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22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2K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J1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J2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JK</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are independent random variable.</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780669" y="2568845"/>
            <a:ext cx="5819775" cy="809625"/>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xmlns="" val="1038998287"/>
              </p:ext>
            </p:extLst>
          </p:nvPr>
        </p:nvGraphicFramePr>
        <p:xfrm>
          <a:off x="5561161" y="3604728"/>
          <a:ext cx="1613858" cy="1046019"/>
        </p:xfrm>
        <a:graphic>
          <a:graphicData uri="http://schemas.openxmlformats.org/presentationml/2006/ole">
            <p:oleObj spid="_x0000_s3323" name="公式" r:id="rId4" imgW="685800" imgH="444240" progId="Equation.3">
              <p:embed/>
            </p:oleObj>
          </a:graphicData>
        </a:graphic>
      </p:graphicFrame>
    </p:spTree>
    <p:extLst>
      <p:ext uri="{BB962C8B-B14F-4D97-AF65-F5344CB8AC3E}">
        <p14:creationId xmlns:p14="http://schemas.microsoft.com/office/powerpoint/2010/main" xmlns="" val="390132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058" y="971609"/>
            <a:ext cx="11671538" cy="4583801"/>
          </a:xfrm>
        </p:spPr>
        <p:txBody>
          <a:bodyPr>
            <a:normAutofit fontScale="92500" lnSpcReduction="10000"/>
          </a:bodyPr>
          <a:lstStyle/>
          <a:p>
            <a:pPr marL="0" indent="0">
              <a:buNone/>
            </a:pPr>
            <a:r>
              <a:rPr lang="en-US" altLang="zh-CN" dirty="0"/>
              <a:t> </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T</a:t>
            </a:r>
            <a:r>
              <a:rPr lang="en-US" altLang="zh-CN" sz="3600" dirty="0" smtClean="0">
                <a:latin typeface="Times New Roman" panose="02020603050405020304" pitchFamily="18" charset="0"/>
                <a:cs typeface="Times New Roman" panose="02020603050405020304" pitchFamily="18" charset="0"/>
              </a:rPr>
              <a:t>est </a:t>
            </a:r>
            <a:r>
              <a:rPr lang="en-US" altLang="zh-CN" sz="3600" i="1" dirty="0" smtClean="0">
                <a:latin typeface="Times New Roman" panose="02020603050405020304" pitchFamily="18" charset="0"/>
                <a:cs typeface="Times New Roman" panose="02020603050405020304" pitchFamily="18" charset="0"/>
              </a:rPr>
              <a:t>H</a:t>
            </a:r>
            <a:r>
              <a:rPr lang="en-US" altLang="zh-CN" sz="3600" i="1" baseline="-25000" dirty="0" smtClean="0">
                <a:latin typeface="Times New Roman" panose="02020603050405020304" pitchFamily="18" charset="0"/>
                <a:cs typeface="Times New Roman" panose="02020603050405020304" pitchFamily="18" charset="0"/>
              </a:rPr>
              <a:t>0</a:t>
            </a:r>
            <a:r>
              <a:rPr lang="en-US" altLang="zh-CN" sz="3600" i="1" dirty="0" smtClean="0">
                <a:latin typeface="Times New Roman" panose="02020603050405020304" pitchFamily="18" charset="0"/>
                <a:cs typeface="Times New Roman" panose="02020603050405020304" pitchFamily="18" charset="0"/>
              </a:rPr>
              <a:t>: </a:t>
            </a:r>
            <a:r>
              <a:rPr lang="el-GR" altLang="zh-CN" sz="3600" i="1" dirty="0" smtClean="0">
                <a:latin typeface="Times New Roman" panose="02020603050405020304" pitchFamily="18" charset="0"/>
                <a:cs typeface="Times New Roman" panose="02020603050405020304" pitchFamily="18" charset="0"/>
              </a:rPr>
              <a:t>μ</a:t>
            </a:r>
            <a:r>
              <a:rPr lang="en-US" altLang="zh-CN" sz="3600" i="1" baseline="-25000" dirty="0" smtClean="0">
                <a:latin typeface="Times New Roman" panose="02020603050405020304" pitchFamily="18" charset="0"/>
                <a:cs typeface="Times New Roman" panose="02020603050405020304" pitchFamily="18" charset="0"/>
              </a:rPr>
              <a:t>1</a:t>
            </a:r>
            <a:r>
              <a:rPr lang="en-US" altLang="zh-CN" sz="3600" i="1" dirty="0" smtClean="0">
                <a:latin typeface="Times New Roman" panose="02020603050405020304" pitchFamily="18" charset="0"/>
                <a:cs typeface="Times New Roman" panose="02020603050405020304" pitchFamily="18" charset="0"/>
              </a:rPr>
              <a:t>=</a:t>
            </a:r>
            <a:r>
              <a:rPr lang="el-GR" altLang="zh-CN" sz="3600" i="1" dirty="0" smtClean="0">
                <a:latin typeface="Times New Roman" panose="02020603050405020304" pitchFamily="18" charset="0"/>
                <a:cs typeface="Times New Roman" panose="02020603050405020304" pitchFamily="18" charset="0"/>
              </a:rPr>
              <a:t> μ</a:t>
            </a:r>
            <a:r>
              <a:rPr lang="en-US" altLang="zh-CN" sz="3600" i="1" baseline="-25000" dirty="0" smtClean="0">
                <a:latin typeface="Times New Roman" panose="02020603050405020304" pitchFamily="18" charset="0"/>
                <a:cs typeface="Times New Roman" panose="02020603050405020304" pitchFamily="18" charset="0"/>
              </a:rPr>
              <a:t>2 </a:t>
            </a:r>
            <a:r>
              <a:rPr lang="en-US" altLang="zh-CN" sz="3600" i="1" dirty="0" smtClean="0">
                <a:latin typeface="Times New Roman" panose="02020603050405020304" pitchFamily="18" charset="0"/>
                <a:cs typeface="Times New Roman" panose="02020603050405020304" pitchFamily="18" charset="0"/>
              </a:rPr>
              <a:t>=…=</a:t>
            </a:r>
            <a:r>
              <a:rPr lang="el-GR" altLang="zh-CN" sz="3600" i="1" dirty="0" smtClean="0">
                <a:latin typeface="Times New Roman" panose="02020603050405020304" pitchFamily="18" charset="0"/>
                <a:cs typeface="Times New Roman" panose="02020603050405020304" pitchFamily="18" charset="0"/>
              </a:rPr>
              <a:t> μ</a:t>
            </a:r>
            <a:r>
              <a:rPr lang="en-US" altLang="zh-CN" sz="3600" i="1" baseline="-25000" dirty="0" smtClean="0">
                <a:latin typeface="Times New Roman" panose="02020603050405020304" pitchFamily="18" charset="0"/>
                <a:cs typeface="Times New Roman" panose="02020603050405020304" pitchFamily="18" charset="0"/>
              </a:rPr>
              <a:t>J</a:t>
            </a:r>
            <a:r>
              <a:rPr lang="en-US" altLang="zh-CN" sz="3600" i="1" dirty="0">
                <a:latin typeface="Times New Roman" panose="02020603050405020304" pitchFamily="18" charset="0"/>
                <a:cs typeface="Times New Roman" panose="02020603050405020304" pitchFamily="18" charset="0"/>
              </a:rPr>
              <a:t> </a:t>
            </a:r>
            <a:r>
              <a:rPr lang="en-US" altLang="zh-CN" sz="3600" i="1" dirty="0" smtClean="0">
                <a:latin typeface="Times New Roman" panose="02020603050405020304" pitchFamily="18" charset="0"/>
                <a:cs typeface="Times New Roman" panose="02020603050405020304" pitchFamily="18" charset="0"/>
              </a:rPr>
              <a:t> (or  H</a:t>
            </a:r>
            <a:r>
              <a:rPr lang="en-US" altLang="zh-CN" sz="3600" i="1" baseline="-25000" dirty="0" smtClean="0">
                <a:latin typeface="Times New Roman" panose="02020603050405020304" pitchFamily="18" charset="0"/>
                <a:cs typeface="Times New Roman" panose="02020603050405020304" pitchFamily="18" charset="0"/>
              </a:rPr>
              <a:t>0</a:t>
            </a:r>
            <a:r>
              <a:rPr lang="en-US" altLang="zh-CN" sz="3600" i="1" dirty="0" smtClean="0">
                <a:latin typeface="Times New Roman" panose="02020603050405020304" pitchFamily="18" charset="0"/>
                <a:cs typeface="Times New Roman" panose="02020603050405020304" pitchFamily="18" charset="0"/>
              </a:rPr>
              <a:t>: </a:t>
            </a:r>
            <a:r>
              <a:rPr lang="el-GR" altLang="zh-CN" sz="3600" i="1" dirty="0" smtClean="0">
                <a:latin typeface="Times New Roman" panose="02020603050405020304" pitchFamily="18" charset="0"/>
                <a:cs typeface="Times New Roman" panose="02020603050405020304" pitchFamily="18" charset="0"/>
              </a:rPr>
              <a:t> α</a:t>
            </a:r>
            <a:r>
              <a:rPr lang="en-US" altLang="zh-CN" sz="3600" i="1" baseline="-25000" dirty="0" smtClean="0">
                <a:latin typeface="Times New Roman" panose="02020603050405020304" pitchFamily="18" charset="0"/>
                <a:cs typeface="Times New Roman" panose="02020603050405020304" pitchFamily="18" charset="0"/>
              </a:rPr>
              <a:t>2 </a:t>
            </a:r>
            <a:r>
              <a:rPr lang="en-US" altLang="zh-CN" sz="3600" i="1" dirty="0" smtClean="0">
                <a:latin typeface="Times New Roman" panose="02020603050405020304" pitchFamily="18" charset="0"/>
                <a:cs typeface="Times New Roman" panose="02020603050405020304" pitchFamily="18" charset="0"/>
              </a:rPr>
              <a:t>=…=</a:t>
            </a:r>
            <a:r>
              <a:rPr lang="el-GR" altLang="zh-CN" sz="3600" i="1" dirty="0" smtClean="0">
                <a:latin typeface="Times New Roman" panose="02020603050405020304" pitchFamily="18" charset="0"/>
                <a:cs typeface="Times New Roman" panose="02020603050405020304" pitchFamily="18" charset="0"/>
              </a:rPr>
              <a:t> α</a:t>
            </a:r>
            <a:r>
              <a:rPr lang="en-US" altLang="zh-CN" sz="3600" i="1" baseline="-25000" dirty="0" smtClean="0">
                <a:latin typeface="Times New Roman" panose="02020603050405020304" pitchFamily="18" charset="0"/>
                <a:cs typeface="Times New Roman" panose="02020603050405020304" pitchFamily="18" charset="0"/>
              </a:rPr>
              <a:t>J</a:t>
            </a:r>
            <a:r>
              <a:rPr lang="en-US" altLang="zh-CN" sz="3600" i="1" dirty="0" smtClean="0">
                <a:latin typeface="Times New Roman" panose="02020603050405020304" pitchFamily="18" charset="0"/>
                <a:cs typeface="Times New Roman" panose="02020603050405020304" pitchFamily="18" charset="0"/>
              </a:rPr>
              <a:t> ) </a:t>
            </a:r>
          </a:p>
          <a:p>
            <a:pPr marL="0" indent="0">
              <a:buNone/>
            </a:pPr>
            <a:r>
              <a:rPr lang="en-US" altLang="zh-CN" sz="3600" i="1" dirty="0">
                <a:latin typeface="Times New Roman" panose="02020603050405020304" pitchFamily="18" charset="0"/>
                <a:cs typeface="Times New Roman" panose="02020603050405020304" pitchFamily="18" charset="0"/>
              </a:rPr>
              <a:t> </a:t>
            </a:r>
            <a:r>
              <a:rPr lang="en-US" altLang="zh-CN" sz="3600" i="1" dirty="0" smtClean="0">
                <a:latin typeface="Times New Roman" panose="02020603050405020304" pitchFamily="18" charset="0"/>
                <a:cs typeface="Times New Roman" panose="02020603050405020304" pitchFamily="18" charset="0"/>
              </a:rPr>
              <a:t>      vs. H</a:t>
            </a:r>
            <a:r>
              <a:rPr lang="en-US" altLang="zh-CN" sz="3600" i="1" baseline="-25000" dirty="0" smtClean="0">
                <a:latin typeface="Times New Roman" panose="02020603050405020304" pitchFamily="18" charset="0"/>
                <a:cs typeface="Times New Roman" panose="02020603050405020304" pitchFamily="18" charset="0"/>
              </a:rPr>
              <a:t>1</a:t>
            </a:r>
            <a:r>
              <a:rPr lang="en-US" altLang="zh-CN" sz="3600" i="1"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rPr>
              <a:t>Not all the means are </a:t>
            </a:r>
            <a:r>
              <a:rPr lang="en-US" altLang="zh-CN" sz="3600" dirty="0" smtClean="0">
                <a:latin typeface="Times New Roman" panose="02020603050405020304" pitchFamily="18" charset="0"/>
              </a:rPr>
              <a:t>equal,</a:t>
            </a:r>
          </a:p>
          <a:p>
            <a:pPr marL="0" indent="0">
              <a:buNone/>
            </a:pPr>
            <a:endParaRPr lang="en-US" altLang="zh-CN" sz="3600" dirty="0">
              <a:latin typeface="Times New Roman" panose="02020603050405020304" pitchFamily="18" charset="0"/>
              <a:cs typeface="Times New Roman" panose="02020603050405020304" pitchFamily="18" charset="0"/>
            </a:endParaRPr>
          </a:p>
          <a:p>
            <a:pPr marL="0" indent="0">
              <a:buNone/>
            </a:pPr>
            <a:r>
              <a:rPr lang="en-US" altLang="zh-CN" sz="3600" dirty="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We need to compare the null model and models specification III, using the following test statistic:</a:t>
            </a:r>
            <a:r>
              <a:rPr lang="zh-CN" altLang="en-US" sz="3600" dirty="0" smtClean="0">
                <a:latin typeface="Times New Roman" panose="02020603050405020304" pitchFamily="18" charset="0"/>
                <a:cs typeface="Times New Roman" panose="02020603050405020304" pitchFamily="18" charset="0"/>
              </a:rPr>
              <a:t> </a:t>
            </a:r>
            <a:endParaRPr lang="en-US" altLang="zh-CN" sz="3600" dirty="0" smtClean="0">
              <a:latin typeface="Times New Roman" panose="02020603050405020304" pitchFamily="18" charset="0"/>
              <a:cs typeface="Times New Roman" panose="02020603050405020304" pitchFamily="18" charset="0"/>
            </a:endParaRPr>
          </a:p>
          <a:p>
            <a:pPr marL="0" indent="0">
              <a:buNone/>
            </a:pPr>
            <a:endParaRPr lang="en-US" altLang="zh-CN" sz="3600" i="1" dirty="0">
              <a:latin typeface="Times New Roman" panose="02020603050405020304" pitchFamily="18" charset="0"/>
              <a:cs typeface="Times New Roman" panose="02020603050405020304" pitchFamily="18" charset="0"/>
            </a:endParaRPr>
          </a:p>
          <a:p>
            <a:pPr marL="0" indent="0">
              <a:buNone/>
            </a:pPr>
            <a:r>
              <a:rPr lang="en-US" altLang="zh-CN" sz="3600" i="1" dirty="0" smtClean="0">
                <a:latin typeface="Times New Roman" panose="02020603050405020304" pitchFamily="18" charset="0"/>
                <a:cs typeface="Times New Roman" panose="02020603050405020304" pitchFamily="18" charset="0"/>
              </a:rPr>
              <a:t>           </a:t>
            </a:r>
          </a:p>
          <a:p>
            <a:pPr marL="0" indent="0">
              <a:buNone/>
            </a:pPr>
            <a:r>
              <a:rPr lang="en-US" altLang="zh-CN" sz="3600" i="1" baseline="30000" dirty="0">
                <a:latin typeface="Times New Roman" panose="02020603050405020304" pitchFamily="18" charset="0"/>
                <a:cs typeface="Times New Roman" panose="02020603050405020304" pitchFamily="18" charset="0"/>
              </a:rPr>
              <a:t> </a:t>
            </a:r>
            <a:r>
              <a:rPr lang="en-US" altLang="zh-CN" sz="3600" i="1" baseline="30000" dirty="0" smtClean="0">
                <a:latin typeface="Times New Roman" panose="02020603050405020304" pitchFamily="18" charset="0"/>
                <a:cs typeface="Times New Roman" panose="02020603050405020304" pitchFamily="18" charset="0"/>
              </a:rPr>
              <a:t> </a:t>
            </a:r>
          </a:p>
          <a:p>
            <a:pPr marL="0" indent="0">
              <a:buNone/>
            </a:pPr>
            <a:endParaRPr lang="en-US" altLang="zh-CN" sz="3600" i="1" baseline="30000" dirty="0" smtClean="0">
              <a:latin typeface="Times New Roman" panose="02020603050405020304" pitchFamily="18" charset="0"/>
              <a:cs typeface="Times New Roman" panose="02020603050405020304" pitchFamily="18" charset="0"/>
            </a:endParaRPr>
          </a:p>
          <a:p>
            <a:pPr marL="0" indent="0">
              <a:buNone/>
            </a:pPr>
            <a:endParaRPr lang="en-US" altLang="zh-CN" sz="3600" dirty="0" smtClean="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2124911542"/>
              </p:ext>
            </p:extLst>
          </p:nvPr>
        </p:nvGraphicFramePr>
        <p:xfrm>
          <a:off x="3659727" y="4084786"/>
          <a:ext cx="4431852" cy="886370"/>
        </p:xfrm>
        <a:graphic>
          <a:graphicData uri="http://schemas.openxmlformats.org/presentationml/2006/ole">
            <p:oleObj spid="_x0000_s1372" name="公式" r:id="rId3" imgW="1968480" imgH="393480" progId="Equation.3">
              <p:embed/>
            </p:oleObj>
          </a:graphicData>
        </a:graphic>
      </p:graphicFrame>
    </p:spTree>
    <p:extLst>
      <p:ext uri="{BB962C8B-B14F-4D97-AF65-F5344CB8AC3E}">
        <p14:creationId xmlns:p14="http://schemas.microsoft.com/office/powerpoint/2010/main" xmlns="" val="138723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3525" y="3631721"/>
            <a:ext cx="8660920" cy="1384995"/>
          </a:xfrm>
          <a:prstGeom prst="rect">
            <a:avLst/>
          </a:prstGeom>
          <a:noFill/>
        </p:spPr>
        <p:txBody>
          <a:bodyPr wrap="square" rtlCol="0">
            <a:spAutoFit/>
          </a:bodyPr>
          <a:lstStyle/>
          <a:p>
            <a:pPr algn="just"/>
            <a:r>
              <a:rPr lang="en-US" altLang="zh-CN" sz="2800" dirty="0">
                <a:latin typeface="Times New Roman" panose="02020603050405020304" pitchFamily="18" charset="0"/>
                <a:cs typeface="Times New Roman" panose="02020603050405020304" pitchFamily="18" charset="0"/>
              </a:rPr>
              <a:t>Since </a:t>
            </a:r>
            <a:r>
              <a:rPr lang="en-US" altLang="zh-CN" sz="2800" i="1" dirty="0">
                <a:latin typeface="Times New Roman" panose="02020603050405020304" pitchFamily="18" charset="0"/>
                <a:cs typeface="Times New Roman" panose="02020603050405020304" pitchFamily="18" charset="0"/>
              </a:rPr>
              <a:t>F </a:t>
            </a:r>
            <a:r>
              <a:rPr lang="en-US" altLang="zh-CN" sz="2800" dirty="0">
                <a:latin typeface="Times New Roman" panose="02020603050405020304" pitchFamily="18" charset="0"/>
                <a:cs typeface="Times New Roman" panose="02020603050405020304" pitchFamily="18" charset="0"/>
              </a:rPr>
              <a:t>= 4.85 is significant at the 5% level </a:t>
            </a:r>
            <a:r>
              <a:rPr lang="en-US" altLang="zh-CN" sz="2800" dirty="0" smtClean="0">
                <a:latin typeface="Times New Roman" panose="02020603050405020304" pitchFamily="18" charset="0"/>
                <a:cs typeface="Times New Roman" panose="02020603050405020304" pitchFamily="18" charset="0"/>
              </a:rPr>
              <a:t>when compared </a:t>
            </a:r>
            <a:r>
              <a:rPr lang="en-US" altLang="zh-CN" sz="2800" dirty="0">
                <a:latin typeface="Times New Roman" panose="02020603050405020304" pitchFamily="18" charset="0"/>
                <a:cs typeface="Times New Roman" panose="02020603050405020304" pitchFamily="18" charset="0"/>
              </a:rPr>
              <a:t>with the </a:t>
            </a:r>
            <a:r>
              <a:rPr lang="en-US" altLang="zh-CN" sz="2800" i="1" dirty="0">
                <a:latin typeface="Times New Roman" panose="02020603050405020304" pitchFamily="18" charset="0"/>
                <a:cs typeface="Times New Roman" panose="02020603050405020304" pitchFamily="18" charset="0"/>
              </a:rPr>
              <a:t>F(2, 27)</a:t>
            </a:r>
            <a:r>
              <a:rPr lang="en-US" altLang="zh-CN" sz="2800" dirty="0">
                <a:latin typeface="Times New Roman" panose="02020603050405020304" pitchFamily="18" charset="0"/>
                <a:cs typeface="Times New Roman" panose="02020603050405020304" pitchFamily="18" charset="0"/>
              </a:rPr>
              <a:t> distribution, we conclude that the group </a:t>
            </a:r>
            <a:r>
              <a:rPr lang="en-US" altLang="zh-CN" sz="2800" dirty="0" smtClean="0">
                <a:latin typeface="Times New Roman" panose="02020603050405020304" pitchFamily="18" charset="0"/>
                <a:cs typeface="Times New Roman" panose="02020603050405020304" pitchFamily="18" charset="0"/>
              </a:rPr>
              <a:t>means differ</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963173" y="379560"/>
            <a:ext cx="6340416" cy="584775"/>
          </a:xfrm>
          <a:prstGeom prst="rect">
            <a:avLst/>
          </a:prstGeom>
          <a:noFill/>
        </p:spPr>
        <p:txBody>
          <a:bodyPr wrap="square" rtlCol="0">
            <a:spAutoFit/>
          </a:bodyPr>
          <a:lstStyle/>
          <a:p>
            <a:r>
              <a:rPr lang="en-US" altLang="zh-CN" sz="3200" dirty="0">
                <a:solidFill>
                  <a:srgbClr val="FF0066"/>
                </a:solidFill>
                <a:latin typeface="Times New Roman" panose="02020603050405020304" pitchFamily="18" charset="0"/>
                <a:cs typeface="Times New Roman" panose="02020603050405020304" pitchFamily="18" charset="0"/>
              </a:rPr>
              <a:t>ANOVA table for plant weight data</a:t>
            </a:r>
            <a:endParaRPr lang="zh-CN" altLang="en-US" sz="3200" dirty="0">
              <a:solidFill>
                <a:srgbClr val="FF0066"/>
              </a:solidFill>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xmlns="" val="854556281"/>
              </p:ext>
            </p:extLst>
          </p:nvPr>
        </p:nvGraphicFramePr>
        <p:xfrm>
          <a:off x="1673525" y="1263130"/>
          <a:ext cx="9133455" cy="1925320"/>
        </p:xfrm>
        <a:graphic>
          <a:graphicData uri="http://schemas.openxmlformats.org/drawingml/2006/table">
            <a:tbl>
              <a:tblPr firstRow="1" bandRow="1">
                <a:tableStyleId>{5C22544A-7EE6-4342-B048-85BDC9FD1C3A}</a:tableStyleId>
              </a:tblPr>
              <a:tblGrid>
                <a:gridCol w="2484406"/>
                <a:gridCol w="1168976"/>
                <a:gridCol w="1826691"/>
                <a:gridCol w="1826691"/>
                <a:gridCol w="1826691"/>
              </a:tblGrid>
              <a:tr h="370840">
                <a:tc>
                  <a:txBody>
                    <a:bodyPr/>
                    <a:lstStyle/>
                    <a:p>
                      <a:r>
                        <a:rPr lang="en-US" altLang="zh-CN" dirty="0" smtClean="0">
                          <a:latin typeface="Times New Roman" panose="02020603050405020304" pitchFamily="18" charset="0"/>
                          <a:cs typeface="Times New Roman" panose="02020603050405020304" pitchFamily="18" charset="0"/>
                        </a:rPr>
                        <a:t>Source of variation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Degrees of freedom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Sum of squares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Mean</a:t>
                      </a:r>
                    </a:p>
                    <a:p>
                      <a:r>
                        <a:rPr lang="en-US" altLang="zh-CN" dirty="0" smtClean="0">
                          <a:latin typeface="Times New Roman" panose="02020603050405020304" pitchFamily="18" charset="0"/>
                          <a:cs typeface="Times New Roman" panose="02020603050405020304" pitchFamily="18" charset="0"/>
                        </a:rPr>
                        <a:t>square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i="1" dirty="0" smtClean="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r>
              <a:tr h="370840">
                <a:tc>
                  <a:txBody>
                    <a:bodyPr/>
                    <a:lstStyle/>
                    <a:p>
                      <a:r>
                        <a:rPr lang="en-US" altLang="zh-CN" b="1" i="1" dirty="0" smtClean="0">
                          <a:solidFill>
                            <a:schemeClr val="tx1"/>
                          </a:solidFill>
                          <a:latin typeface="Times New Roman" panose="02020603050405020304" pitchFamily="18" charset="0"/>
                          <a:cs typeface="Times New Roman" panose="02020603050405020304" pitchFamily="18" charset="0"/>
                        </a:rPr>
                        <a:t>Treatment Effect: </a:t>
                      </a:r>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Null</a:t>
                      </a:r>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Model</a:t>
                      </a:r>
                      <a:endParaRPr lang="zh-CN" altLang="en-US" b="1" i="1" baseline="-25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i="0" dirty="0" smtClean="0">
                          <a:solidFill>
                            <a:schemeClr val="tx1"/>
                          </a:solidFill>
                          <a:latin typeface="Times New Roman" panose="02020603050405020304" pitchFamily="18" charset="0"/>
                          <a:cs typeface="Times New Roman" panose="02020603050405020304" pitchFamily="18" charset="0"/>
                        </a:rPr>
                        <a:t>2</a:t>
                      </a:r>
                      <a:endParaRPr lang="zh-CN" altLang="en-US"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dirty="0" smtClean="0">
                          <a:solidFill>
                            <a:schemeClr val="tx1"/>
                          </a:solidFill>
                          <a:latin typeface="Times New Roman" panose="02020603050405020304" pitchFamily="18" charset="0"/>
                          <a:cs typeface="Times New Roman" panose="02020603050405020304" pitchFamily="18" charset="0"/>
                        </a:rPr>
                        <a:t>3.7663</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1.883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4.85</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Model</a:t>
                      </a:r>
                      <a:endParaRPr lang="zh-CN" altLang="en-US" b="1"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i="0" dirty="0" smtClean="0">
                          <a:solidFill>
                            <a:schemeClr val="tx1"/>
                          </a:solidFill>
                          <a:latin typeface="Times New Roman" panose="02020603050405020304" pitchFamily="18" charset="0"/>
                          <a:cs typeface="Times New Roman" panose="02020603050405020304" pitchFamily="18" charset="0"/>
                        </a:rPr>
                        <a:t>27</a:t>
                      </a:r>
                      <a:endParaRPr lang="zh-CN" altLang="en-US"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10.4921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0.389</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zh-CN" altLang="en-US" b="1"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199874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292468" y="339306"/>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zh-CN" sz="480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Multiple Comparisons</a:t>
            </a:r>
          </a:p>
        </p:txBody>
      </p:sp>
      <p:sp>
        <p:nvSpPr>
          <p:cNvPr id="4" name="Rectangle 5"/>
          <p:cNvSpPr>
            <a:spLocks noChangeArrowheads="1"/>
          </p:cNvSpPr>
          <p:nvPr/>
        </p:nvSpPr>
        <p:spPr bwMode="auto">
          <a:xfrm>
            <a:off x="1479429" y="1391727"/>
            <a:ext cx="9769417" cy="43275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When the null hypothesis is rejected, it may be desirable to find which mean(s) is (are)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different.</a:t>
            </a:r>
          </a:p>
          <a:p>
            <a:pPr>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multiple comparison</a:t>
            </a:r>
          </a:p>
          <a:p>
            <a:pPr>
              <a:buFont typeface="Monotype Sorts" pitchFamily="2" charset="2"/>
              <a:buNone/>
            </a:pPr>
            <a:endParaRPr lang="zh-CN" altLang="en-US" dirty="0"/>
          </a:p>
          <a:p>
            <a:pPr>
              <a:buFont typeface="Monotype Sorts" pitchFamily="2" charset="2"/>
              <a:buNone/>
            </a:pPr>
            <a:endParaRPr lang="zh-CN" altLang="en-US" dirty="0"/>
          </a:p>
          <a:p>
            <a:pPr>
              <a:buFont typeface="Monotype Sorts" pitchFamily="2" charset="2"/>
              <a:buNone/>
            </a:pPr>
            <a:r>
              <a:rPr lang="zh-CN" altLang="en-US" dirty="0"/>
              <a:t>	</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various pairs of (</a:t>
            </a:r>
            <a:r>
              <a:rPr lang="en-US" altLang="zh-CN" i="1" dirty="0" err="1">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0"/>
              </a:lnSpc>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9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Three commonly used statistical inference procedures:</a:t>
            </a:r>
          </a:p>
          <a:p>
            <a:pPr lvl="1" algn="just">
              <a:lnSpc>
                <a:spcPct val="9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Fisher’s least significant difference (LSD) method</a:t>
            </a:r>
          </a:p>
          <a:p>
            <a:pPr lvl="1" algn="just">
              <a:lnSpc>
                <a:spcPct val="9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Bonferroni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adjustment</a:t>
            </a:r>
          </a:p>
          <a:p>
            <a:pPr lvl="1" algn="just">
              <a:lnSpc>
                <a:spcPct val="9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Tukey’s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multiple comparison method</a:t>
            </a:r>
          </a:p>
        </p:txBody>
      </p:sp>
      <p:graphicFrame>
        <p:nvGraphicFramePr>
          <p:cNvPr id="6" name="Object 2"/>
          <p:cNvGraphicFramePr>
            <a:graphicFrameLocks noChangeAspect="1"/>
          </p:cNvGraphicFramePr>
          <p:nvPr>
            <p:extLst>
              <p:ext uri="{D42A27DB-BD31-4B8C-83A1-F6EECF244321}">
                <p14:modId xmlns:p14="http://schemas.microsoft.com/office/powerpoint/2010/main" xmlns="" val="1002832993"/>
              </p:ext>
            </p:extLst>
          </p:nvPr>
        </p:nvGraphicFramePr>
        <p:xfrm>
          <a:off x="3690938" y="3100388"/>
          <a:ext cx="2119312" cy="909637"/>
        </p:xfrm>
        <a:graphic>
          <a:graphicData uri="http://schemas.openxmlformats.org/presentationml/2006/ole">
            <p:oleObj spid="_x0000_s6249" name="公式" r:id="rId3" imgW="977760" imgH="419040" progId="Equation.3">
              <p:embed/>
            </p:oleObj>
          </a:graphicData>
        </a:graphic>
      </p:graphicFrame>
    </p:spTree>
    <p:extLst>
      <p:ext uri="{BB962C8B-B14F-4D97-AF65-F5344CB8AC3E}">
        <p14:creationId xmlns:p14="http://schemas.microsoft.com/office/powerpoint/2010/main" xmlns="" val="273667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42962" y="519113"/>
            <a:ext cx="10785445" cy="471487"/>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Fisher’s LSD (Least Significance Difference) Procedure</a:t>
            </a:r>
            <a:endParaRPr lang="en-US" altLang="zh-CN" sz="320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
          <p:cNvSpPr txBox="1">
            <a:spLocks noChangeArrowheads="1"/>
          </p:cNvSpPr>
          <p:nvPr/>
        </p:nvSpPr>
        <p:spPr>
          <a:xfrm>
            <a:off x="1242653" y="1106517"/>
            <a:ext cx="10785445" cy="559593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Hypotheses</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p>
          <a:p>
            <a:pPr>
              <a:buFont typeface="Monotype Sorts" pitchFamily="2" charset="2"/>
              <a:buNone/>
            </a:pPr>
            <a:endParaRPr lang="en-US" altLang="zh-CN" i="1"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Test Statistic</a:t>
            </a:r>
          </a:p>
          <a:p>
            <a:endPar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where MSE represents mean squares error.</a:t>
            </a:r>
          </a:p>
          <a:p>
            <a:pPr>
              <a:buFont typeface="Monotype Sorts" pitchFamily="2" charset="2"/>
              <a:buNone/>
            </a:pPr>
            <a:endParaRPr lang="en-US" altLang="zh-CN" sz="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Rejection Rule</a:t>
            </a:r>
          </a:p>
          <a:p>
            <a:pPr>
              <a:buNone/>
            </a:pPr>
            <a:r>
              <a:rPr lang="en-US" altLang="zh-CN" dirty="0" smtClean="0"/>
              <a:t>              </a:t>
            </a:r>
            <a:r>
              <a:rPr lang="en-US" altLang="zh-CN" dirty="0" smtClean="0">
                <a:latin typeface="Times New Roman" panose="02020603050405020304" pitchFamily="18" charset="0"/>
                <a:cs typeface="Times New Roman" panose="02020603050405020304" pitchFamily="18" charset="0"/>
              </a:rPr>
              <a:t>Reject </a:t>
            </a:r>
            <a:r>
              <a:rPr lang="en-US" altLang="zh-CN" i="1" dirty="0" smtClean="0">
                <a:latin typeface="Times New Roman" panose="02020603050405020304" pitchFamily="18" charset="0"/>
                <a:cs typeface="Times New Roman" panose="02020603050405020304" pitchFamily="18" charset="0"/>
              </a:rPr>
              <a:t>H</a:t>
            </a:r>
            <a:r>
              <a:rPr lang="en-US" altLang="zh-CN" baseline="-25000" dirty="0" smtClean="0">
                <a:latin typeface="Times New Roman" panose="02020603050405020304" pitchFamily="18" charset="0"/>
                <a:cs typeface="Times New Roman" panose="02020603050405020304" pitchFamily="18" charset="0"/>
              </a:rPr>
              <a:t>0</a:t>
            </a:r>
            <a:r>
              <a:rPr lang="en-US" altLang="zh-CN" i="1" baseline="-25000" dirty="0" smtClean="0">
                <a:latin typeface="Times New Roman" panose="02020603050405020304" pitchFamily="18" charset="0"/>
                <a:cs typeface="Times New Roman" panose="02020603050405020304" pitchFamily="18" charset="0"/>
              </a:rPr>
              <a:t>ij</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baseline="-25000" dirty="0"/>
              <a:t>	</a:t>
            </a:r>
            <a:endParaRPr lang="en-US" altLang="zh-CN" dirty="0"/>
          </a:p>
          <a:p>
            <a:pPr>
              <a:buFont typeface="Monotype Sorts" pitchFamily="2" charset="2"/>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en-US" altLang="zh-CN"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Object 2">
            <a:hlinkClick r:id="" action="ppaction://ole?verb=0"/>
          </p:cNvPr>
          <p:cNvGraphicFramePr>
            <a:graphicFrameLocks/>
          </p:cNvGraphicFramePr>
          <p:nvPr>
            <p:extLst>
              <p:ext uri="{D42A27DB-BD31-4B8C-83A1-F6EECF244321}">
                <p14:modId xmlns:p14="http://schemas.microsoft.com/office/powerpoint/2010/main" xmlns="" val="2224998478"/>
              </p:ext>
            </p:extLst>
          </p:nvPr>
        </p:nvGraphicFramePr>
        <p:xfrm>
          <a:off x="3928524" y="2869392"/>
          <a:ext cx="3492500" cy="1346200"/>
        </p:xfrm>
        <a:graphic>
          <a:graphicData uri="http://schemas.openxmlformats.org/presentationml/2006/ole">
            <p:oleObj spid="_x0000_s7464" name="公式" r:id="rId3" imgW="1396800" imgH="672840" progId="Equation.3">
              <p:embed/>
            </p:oleObj>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xmlns="" val="3330572311"/>
              </p:ext>
            </p:extLst>
          </p:nvPr>
        </p:nvGraphicFramePr>
        <p:xfrm>
          <a:off x="3373438" y="1573213"/>
          <a:ext cx="2979737" cy="909637"/>
        </p:xfrm>
        <a:graphic>
          <a:graphicData uri="http://schemas.openxmlformats.org/presentationml/2006/ole">
            <p:oleObj spid="_x0000_s7465" name="公式" r:id="rId4" imgW="990360" imgH="419040" progId="Equation.3">
              <p:embed/>
            </p:oleObj>
          </a:graphicData>
        </a:graphic>
      </p:graphicFrame>
      <p:graphicFrame>
        <p:nvGraphicFramePr>
          <p:cNvPr id="12" name="Object 2">
            <a:hlinkClick r:id="" action="ppaction://ole?verb=0"/>
          </p:cNvPr>
          <p:cNvGraphicFramePr>
            <a:graphicFrameLocks/>
          </p:cNvGraphicFramePr>
          <p:nvPr>
            <p:extLst>
              <p:ext uri="{D42A27DB-BD31-4B8C-83A1-F6EECF244321}">
                <p14:modId xmlns:p14="http://schemas.microsoft.com/office/powerpoint/2010/main" xmlns="" val="2251812268"/>
              </p:ext>
            </p:extLst>
          </p:nvPr>
        </p:nvGraphicFramePr>
        <p:xfrm>
          <a:off x="4518025" y="5437188"/>
          <a:ext cx="2032000" cy="471487"/>
        </p:xfrm>
        <a:graphic>
          <a:graphicData uri="http://schemas.openxmlformats.org/presentationml/2006/ole">
            <p:oleObj spid="_x0000_s7466" name="公式" r:id="rId5" imgW="965160" imgH="215640" progId="Equation.3">
              <p:embed/>
            </p:oleObj>
          </a:graphicData>
        </a:graphic>
      </p:graphicFrame>
    </p:spTree>
    <p:extLst>
      <p:ext uri="{BB962C8B-B14F-4D97-AF65-F5344CB8AC3E}">
        <p14:creationId xmlns:p14="http://schemas.microsoft.com/office/powerpoint/2010/main" xmlns="" val="147014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solidFill>
                  <a:srgbClr val="FF0066"/>
                </a:solidFill>
                <a:latin typeface="Times New Roman" panose="02020603050405020304" pitchFamily="18" charset="0"/>
                <a:cs typeface="Times New Roman" panose="02020603050405020304" pitchFamily="18" charset="0"/>
              </a:rPr>
              <a:t>Bonferroni</a:t>
            </a:r>
            <a:r>
              <a:rPr lang="en-US" altLang="zh-CN" dirty="0" smtClean="0">
                <a:solidFill>
                  <a:srgbClr val="FF0066"/>
                </a:solidFill>
                <a:latin typeface="Times New Roman" panose="02020603050405020304" pitchFamily="18" charset="0"/>
                <a:cs typeface="Times New Roman" panose="02020603050405020304" pitchFamily="18" charset="0"/>
              </a:rPr>
              <a:t> correction</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26875"/>
            <a:ext cx="10515600" cy="4650088"/>
          </a:xfrm>
        </p:spPr>
        <p:txBody>
          <a:bodyPr>
            <a:normAutofit/>
          </a:bodyPr>
          <a:lstStyle/>
          <a:p>
            <a:r>
              <a:rPr lang="en-US" altLang="zh-CN" sz="3000" dirty="0" smtClean="0">
                <a:latin typeface="Times New Roman" panose="02020603050405020304" pitchFamily="18" charset="0"/>
                <a:cs typeface="Times New Roman" panose="02020603050405020304" pitchFamily="18" charset="0"/>
              </a:rPr>
              <a:t>In </a:t>
            </a:r>
            <a:r>
              <a:rPr lang="en-US" altLang="zh-CN" sz="3000" dirty="0">
                <a:latin typeface="Times New Roman" panose="02020603050405020304" pitchFamily="18" charset="0"/>
                <a:cs typeface="Times New Roman" panose="02020603050405020304" pitchFamily="18" charset="0"/>
              </a:rPr>
              <a:t>Fisher’s LSD </a:t>
            </a:r>
            <a:r>
              <a:rPr lang="en-US" altLang="zh-CN" sz="3000" dirty="0" smtClean="0">
                <a:latin typeface="Times New Roman" panose="02020603050405020304" pitchFamily="18" charset="0"/>
                <a:cs typeface="Times New Roman" panose="02020603050405020304" pitchFamily="18" charset="0"/>
              </a:rPr>
              <a:t>method, since test is done at level </a:t>
            </a:r>
            <a:r>
              <a:rPr lang="el-GR" altLang="zh-CN" sz="3000" i="1" dirty="0" smtClean="0">
                <a:latin typeface="Times New Roman" panose="02020603050405020304" pitchFamily="18" charset="0"/>
                <a:cs typeface="Times New Roman" panose="02020603050405020304" pitchFamily="18" charset="0"/>
              </a:rPr>
              <a:t>α</a:t>
            </a:r>
            <a:r>
              <a:rPr lang="en-US" altLang="zh-CN" sz="3000" i="1"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 the </a:t>
            </a:r>
            <a:r>
              <a:rPr lang="en-US" altLang="zh-CN" sz="3000" dirty="0" err="1" smtClean="0">
                <a:latin typeface="Times New Roman" panose="02020603050405020304" pitchFamily="18" charset="0"/>
                <a:cs typeface="Times New Roman" panose="02020603050405020304" pitchFamily="18" charset="0"/>
              </a:rPr>
              <a:t>familywise</a:t>
            </a:r>
            <a:r>
              <a:rPr lang="en-US" altLang="zh-CN" sz="3000" dirty="0" smtClean="0">
                <a:latin typeface="Times New Roman" panose="02020603050405020304" pitchFamily="18" charset="0"/>
                <a:cs typeface="Times New Roman" panose="02020603050405020304" pitchFamily="18" charset="0"/>
              </a:rPr>
              <a:t> error rate (FWER) (the probability of rejecting at least one true </a:t>
            </a:r>
            <a:r>
              <a:rPr lang="en-US" altLang="zh-CN" sz="3000" i="1" dirty="0" err="1" smtClean="0">
                <a:latin typeface="Times New Roman" panose="02020603050405020304" pitchFamily="18" charset="0"/>
                <a:cs typeface="Times New Roman" panose="02020603050405020304" pitchFamily="18" charset="0"/>
              </a:rPr>
              <a:t>H</a:t>
            </a:r>
            <a:r>
              <a:rPr lang="en-US" altLang="zh-CN" sz="3000" i="1" baseline="-25000" dirty="0" err="1" smtClean="0">
                <a:latin typeface="Times New Roman" panose="02020603050405020304" pitchFamily="18" charset="0"/>
                <a:cs typeface="Times New Roman" panose="02020603050405020304" pitchFamily="18" charset="0"/>
              </a:rPr>
              <a:t>ij</a:t>
            </a:r>
            <a:r>
              <a:rPr lang="en-US" altLang="zh-CN" sz="3000" baseline="-25000" dirty="0" smtClean="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 that is, to make at least one type I error) will exceed </a:t>
            </a:r>
            <a:r>
              <a:rPr lang="el-GR" altLang="zh-CN" sz="3000" i="1" dirty="0" smtClean="0">
                <a:latin typeface="Times New Roman" panose="02020603050405020304" pitchFamily="18" charset="0"/>
                <a:cs typeface="Times New Roman" panose="02020603050405020304" pitchFamily="18" charset="0"/>
              </a:rPr>
              <a:t>α</a:t>
            </a:r>
            <a:r>
              <a:rPr lang="en-US" altLang="zh-CN" sz="3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（没有控制好第一类错误）</a:t>
            </a:r>
            <a:endParaRPr lang="en-US" altLang="zh-CN" sz="2000" dirty="0" smtClean="0">
              <a:latin typeface="Times New Roman" panose="02020603050405020304" pitchFamily="18" charset="0"/>
              <a:cs typeface="Times New Roman" panose="02020603050405020304" pitchFamily="18" charset="0"/>
            </a:endParaRPr>
          </a:p>
          <a:p>
            <a:r>
              <a:rPr lang="en-US" altLang="zh-CN" sz="3000" dirty="0" smtClean="0">
                <a:latin typeface="Times New Roman" panose="02020603050405020304" pitchFamily="18" charset="0"/>
                <a:cs typeface="Times New Roman" panose="02020603050405020304" pitchFamily="18" charset="0"/>
              </a:rPr>
              <a:t>In a </a:t>
            </a:r>
            <a:r>
              <a:rPr lang="en-US" altLang="zh-CN" sz="3000" dirty="0" err="1" smtClean="0">
                <a:latin typeface="Times New Roman" panose="02020603050405020304" pitchFamily="18" charset="0"/>
                <a:cs typeface="Times New Roman" panose="02020603050405020304" pitchFamily="18" charset="0"/>
              </a:rPr>
              <a:t>Bonferroni</a:t>
            </a:r>
            <a:r>
              <a:rPr lang="en-US" altLang="zh-CN" sz="3000" dirty="0" smtClean="0">
                <a:latin typeface="Times New Roman" panose="02020603050405020304" pitchFamily="18" charset="0"/>
                <a:cs typeface="Times New Roman" panose="02020603050405020304" pitchFamily="18" charset="0"/>
              </a:rPr>
              <a:t> adjustment, the </a:t>
            </a:r>
            <a:r>
              <a:rPr lang="en-US" altLang="zh-CN" sz="3000" i="1" dirty="0" smtClean="0">
                <a:latin typeface="Times New Roman" panose="02020603050405020304" pitchFamily="18" charset="0"/>
                <a:cs typeface="Times New Roman" panose="02020603050405020304" pitchFamily="18" charset="0"/>
              </a:rPr>
              <a:t>t</a:t>
            </a:r>
            <a:r>
              <a:rPr lang="en-US" altLang="zh-CN" sz="3000" dirty="0" smtClean="0">
                <a:latin typeface="Times New Roman" panose="02020603050405020304" pitchFamily="18" charset="0"/>
                <a:cs typeface="Times New Roman" panose="02020603050405020304" pitchFamily="18" charset="0"/>
              </a:rPr>
              <a:t> test is evaluated at </a:t>
            </a:r>
            <a:r>
              <a:rPr lang="el-GR" altLang="zh-CN" sz="3000" i="1" dirty="0" smtClean="0">
                <a:latin typeface="Times New Roman" panose="02020603050405020304" pitchFamily="18" charset="0"/>
                <a:cs typeface="Times New Roman" panose="02020603050405020304" pitchFamily="18" charset="0"/>
              </a:rPr>
              <a:t>α</a:t>
            </a:r>
            <a:r>
              <a:rPr lang="en-US" altLang="zh-CN" sz="3000" i="1" dirty="0" smtClean="0">
                <a:latin typeface="Times New Roman" panose="02020603050405020304" pitchFamily="18" charset="0"/>
                <a:cs typeface="Times New Roman" panose="02020603050405020304" pitchFamily="18" charset="0"/>
              </a:rPr>
              <a:t>/m</a:t>
            </a:r>
            <a:r>
              <a:rPr lang="en-US" altLang="zh-CN" sz="3000" dirty="0" smtClean="0">
                <a:latin typeface="Times New Roman" panose="02020603050405020304" pitchFamily="18" charset="0"/>
                <a:cs typeface="Times New Roman" panose="02020603050405020304" pitchFamily="18" charset="0"/>
              </a:rPr>
              <a:t>, where </a:t>
            </a:r>
            <a:r>
              <a:rPr lang="en-US" altLang="zh-CN" sz="3000" i="1" dirty="0">
                <a:solidFill>
                  <a:srgbClr val="FF0000"/>
                </a:solidFill>
                <a:latin typeface="Times New Roman" panose="02020603050405020304" pitchFamily="18" charset="0"/>
                <a:cs typeface="Times New Roman" panose="02020603050405020304" pitchFamily="18" charset="0"/>
              </a:rPr>
              <a:t>m</a:t>
            </a:r>
            <a:r>
              <a:rPr lang="en-US" altLang="zh-CN" sz="3000" dirty="0" smtClean="0">
                <a:latin typeface="Times New Roman" panose="02020603050405020304" pitchFamily="18" charset="0"/>
                <a:cs typeface="Times New Roman" panose="02020603050405020304" pitchFamily="18" charset="0"/>
              </a:rPr>
              <a:t> is the number of pairwise comparisons. </a:t>
            </a:r>
          </a:p>
          <a:p>
            <a:endParaRPr lang="en-US" altLang="zh-CN" sz="3000" dirty="0" smtClean="0">
              <a:latin typeface="Times New Roman" panose="02020603050405020304" pitchFamily="18" charset="0"/>
              <a:cs typeface="Times New Roman" panose="02020603050405020304" pitchFamily="18" charset="0"/>
            </a:endParaRPr>
          </a:p>
          <a:p>
            <a:r>
              <a:rPr lang="en-US" altLang="zh-CN" sz="3000" dirty="0">
                <a:solidFill>
                  <a:schemeClr val="tx2"/>
                </a:solidFill>
                <a:latin typeface="Times New Roman" panose="02020603050405020304" pitchFamily="18" charset="0"/>
                <a:cs typeface="Times New Roman" panose="02020603050405020304" pitchFamily="18" charset="0"/>
              </a:rPr>
              <a:t>Rejection </a:t>
            </a:r>
            <a:r>
              <a:rPr lang="en-US" altLang="zh-CN" sz="3000" dirty="0" smtClean="0">
                <a:solidFill>
                  <a:schemeClr val="tx2"/>
                </a:solidFill>
                <a:latin typeface="Times New Roman" panose="02020603050405020304" pitchFamily="18" charset="0"/>
                <a:cs typeface="Times New Roman" panose="02020603050405020304" pitchFamily="18" charset="0"/>
              </a:rPr>
              <a:t>Rule</a:t>
            </a:r>
          </a:p>
          <a:p>
            <a:pPr marL="0" indent="0">
              <a:buNone/>
            </a:pPr>
            <a:r>
              <a:rPr lang="en-US" altLang="zh-CN" sz="3000" dirty="0" smtClean="0">
                <a:latin typeface="Times New Roman" panose="02020603050405020304" pitchFamily="18" charset="0"/>
                <a:cs typeface="Times New Roman" panose="02020603050405020304" pitchFamily="18" charset="0"/>
              </a:rPr>
              <a:t>             Reject </a:t>
            </a:r>
            <a:r>
              <a:rPr lang="en-US" altLang="zh-CN" sz="3000" i="1" dirty="0" smtClean="0">
                <a:latin typeface="Times New Roman" panose="02020603050405020304" pitchFamily="18" charset="0"/>
                <a:cs typeface="Times New Roman" panose="02020603050405020304" pitchFamily="18" charset="0"/>
              </a:rPr>
              <a:t>H</a:t>
            </a:r>
            <a:r>
              <a:rPr lang="en-US" altLang="zh-CN" sz="3000" i="1" baseline="-25000" dirty="0" smtClean="0">
                <a:latin typeface="Times New Roman" panose="02020603050405020304" pitchFamily="18" charset="0"/>
                <a:cs typeface="Times New Roman" panose="02020603050405020304" pitchFamily="18" charset="0"/>
              </a:rPr>
              <a:t>0ij</a:t>
            </a:r>
            <a:r>
              <a:rPr lang="en-US" altLang="zh-CN" sz="3000" dirty="0" smtClean="0">
                <a:latin typeface="Times New Roman" panose="02020603050405020304" pitchFamily="18" charset="0"/>
                <a:cs typeface="Times New Roman" panose="02020603050405020304" pitchFamily="18" charset="0"/>
              </a:rPr>
              <a:t> if </a:t>
            </a:r>
            <a:r>
              <a:rPr lang="en-US" altLang="zh-CN" sz="3000" baseline="-25000" dirty="0" smtClean="0"/>
              <a:t>	</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10" name="Object 2">
            <a:hlinkClick r:id="" action="ppaction://ole?verb=0"/>
          </p:cNvPr>
          <p:cNvGraphicFramePr>
            <a:graphicFrameLocks/>
          </p:cNvGraphicFramePr>
          <p:nvPr>
            <p:extLst>
              <p:ext uri="{D42A27DB-BD31-4B8C-83A1-F6EECF244321}">
                <p14:modId xmlns:p14="http://schemas.microsoft.com/office/powerpoint/2010/main" xmlns="" val="3701227962"/>
              </p:ext>
            </p:extLst>
          </p:nvPr>
        </p:nvGraphicFramePr>
        <p:xfrm>
          <a:off x="4381560" y="5445245"/>
          <a:ext cx="2139950" cy="469900"/>
        </p:xfrm>
        <a:graphic>
          <a:graphicData uri="http://schemas.openxmlformats.org/presentationml/2006/ole">
            <p:oleObj spid="_x0000_s8244" name="公式" r:id="rId3" imgW="1015920" imgH="215640" progId="Equation.3">
              <p:embed/>
            </p:oleObj>
          </a:graphicData>
        </a:graphic>
      </p:graphicFrame>
    </p:spTree>
    <p:extLst>
      <p:ext uri="{BB962C8B-B14F-4D97-AF65-F5344CB8AC3E}">
        <p14:creationId xmlns:p14="http://schemas.microsoft.com/office/powerpoint/2010/main" xmlns="" val="5576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1993"/>
            <a:ext cx="10515600" cy="1325563"/>
          </a:xfrm>
        </p:spPr>
        <p:txBody>
          <a:bodyPr/>
          <a:lstStyle/>
          <a:p>
            <a:pPr algn="ctr"/>
            <a:r>
              <a:rPr lang="en-US" altLang="zh-CN" dirty="0" err="1" smtClean="0">
                <a:solidFill>
                  <a:srgbClr val="FF0066"/>
                </a:solidFill>
                <a:latin typeface="Times New Roman" panose="02020603050405020304" pitchFamily="18" charset="0"/>
                <a:cs typeface="Times New Roman" panose="02020603050405020304" pitchFamily="18" charset="0"/>
              </a:rPr>
              <a:t>Tukey's</a:t>
            </a:r>
            <a:r>
              <a:rPr lang="en-US" altLang="zh-CN" dirty="0" smtClean="0">
                <a:solidFill>
                  <a:srgbClr val="FF0066"/>
                </a:solidFill>
                <a:latin typeface="Times New Roman" panose="02020603050405020304" pitchFamily="18" charset="0"/>
                <a:cs typeface="Times New Roman" panose="02020603050405020304" pitchFamily="18" charset="0"/>
              </a:rPr>
              <a:t> test</a:t>
            </a:r>
            <a:endParaRPr lang="zh-CN" altLang="en-US" dirty="0">
              <a:solidFill>
                <a:srgbClr val="FF0066"/>
              </a:solidFill>
            </a:endParaRPr>
          </a:p>
        </p:txBody>
      </p:sp>
      <p:sp>
        <p:nvSpPr>
          <p:cNvPr id="3" name="内容占位符 2"/>
          <p:cNvSpPr>
            <a:spLocks noGrp="1"/>
          </p:cNvSpPr>
          <p:nvPr>
            <p:ph idx="1"/>
          </p:nvPr>
        </p:nvSpPr>
        <p:spPr>
          <a:xfrm>
            <a:off x="838200" y="1457864"/>
            <a:ext cx="10515600" cy="4719099"/>
          </a:xfrm>
        </p:spPr>
        <p:txBody>
          <a:bodyPr>
            <a:normAutofit lnSpcReduction="10000"/>
          </a:bodyPr>
          <a:lstStyle/>
          <a:p>
            <a:r>
              <a:rPr lang="en-US" altLang="zh-CN" dirty="0" err="1" smtClean="0">
                <a:latin typeface="Times New Roman" panose="02020603050405020304" pitchFamily="18" charset="0"/>
                <a:cs typeface="Times New Roman" panose="02020603050405020304" pitchFamily="18" charset="0"/>
              </a:rPr>
              <a:t>Bonferroni</a:t>
            </a:r>
            <a:r>
              <a:rPr lang="en-US" altLang="zh-CN" dirty="0" smtClean="0">
                <a:latin typeface="Times New Roman" panose="02020603050405020304" pitchFamily="18" charset="0"/>
                <a:cs typeface="Times New Roman" panose="02020603050405020304" pitchFamily="18" charset="0"/>
              </a:rPr>
              <a:t> method is </a:t>
            </a:r>
            <a:r>
              <a:rPr lang="en-US" altLang="zh-CN" dirty="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ot useful when </a:t>
            </a:r>
            <a:r>
              <a:rPr lang="en-US" altLang="zh-CN" i="1"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is large -- too conservative. </a:t>
            </a:r>
          </a:p>
          <a:p>
            <a:r>
              <a:rPr lang="en-US" altLang="zh-CN" dirty="0" err="1" smtClean="0">
                <a:latin typeface="Times New Roman" panose="02020603050405020304" pitchFamily="18" charset="0"/>
                <a:cs typeface="Times New Roman" panose="02020603050405020304" pitchFamily="18" charset="0"/>
              </a:rPr>
              <a:t>Tukey’s</a:t>
            </a:r>
            <a:r>
              <a:rPr lang="en-US" altLang="zh-CN" dirty="0" smtClean="0">
                <a:latin typeface="Times New Roman" panose="02020603050405020304" pitchFamily="18" charset="0"/>
                <a:cs typeface="Times New Roman" panose="02020603050405020304" pitchFamily="18" charset="0"/>
              </a:rPr>
              <a:t> test is based on a formula very similar to that of the </a:t>
            </a:r>
            <a:r>
              <a:rPr lang="en-US" altLang="zh-CN"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-test, except that it corrects for </a:t>
            </a:r>
            <a:r>
              <a:rPr lang="en-US" altLang="zh-CN" dirty="0" err="1" smtClean="0">
                <a:latin typeface="Times New Roman" panose="02020603050405020304" pitchFamily="18" charset="0"/>
                <a:cs typeface="Times New Roman" panose="02020603050405020304" pitchFamily="18" charset="0"/>
              </a:rPr>
              <a:t>familywise</a:t>
            </a:r>
            <a:r>
              <a:rPr lang="en-US" altLang="zh-CN" dirty="0" smtClean="0">
                <a:latin typeface="Times New Roman" panose="02020603050405020304" pitchFamily="18" charset="0"/>
                <a:cs typeface="Times New Roman" panose="02020603050405020304" pitchFamily="18" charset="0"/>
              </a:rPr>
              <a:t> error rate, hence is more powerful than </a:t>
            </a:r>
            <a:r>
              <a:rPr lang="en-US" altLang="zh-CN" dirty="0" err="1" smtClean="0">
                <a:latin typeface="Times New Roman" panose="02020603050405020304" pitchFamily="18" charset="0"/>
                <a:cs typeface="Times New Roman" panose="02020603050405020304" pitchFamily="18" charset="0"/>
              </a:rPr>
              <a:t>Bonferroni</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Suppose sample sizes are equal (</a:t>
            </a:r>
            <a:r>
              <a:rPr lang="en-US" altLang="zh-CN" i="1" dirty="0" err="1" smtClean="0">
                <a:latin typeface="Times New Roman" panose="02020603050405020304" pitchFamily="18" charset="0"/>
                <a:cs typeface="Times New Roman" panose="02020603050405020304" pitchFamily="18" charset="0"/>
              </a:rPr>
              <a:t>n</a:t>
            </a:r>
            <a:r>
              <a:rPr lang="en-US" altLang="zh-CN" i="1" baseline="-25000"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Tukey’s</a:t>
            </a:r>
            <a:r>
              <a:rPr lang="en-US" altLang="zh-CN" dirty="0" smtClean="0">
                <a:latin typeface="Times New Roman" panose="02020603050405020304" pitchFamily="18" charset="0"/>
                <a:cs typeface="Times New Roman" panose="02020603050405020304" pitchFamily="18" charset="0"/>
              </a:rPr>
              <a:t> test compares </a:t>
            </a:r>
            <a:r>
              <a:rPr lang="en-US" altLang="zh-CN" i="1" dirty="0" smtClean="0">
                <a:latin typeface="Times New Roman" panose="02020603050405020304" pitchFamily="18" charset="0"/>
                <a:cs typeface="Times New Roman" panose="02020603050405020304" pitchFamily="18" charset="0"/>
              </a:rPr>
              <a:t>V</a:t>
            </a:r>
            <a:r>
              <a:rPr lang="en-US" altLang="zh-CN" dirty="0" smtClean="0">
                <a:latin typeface="Times New Roman" panose="02020603050405020304" pitchFamily="18" charset="0"/>
                <a:cs typeface="Times New Roman" panose="02020603050405020304" pitchFamily="18" charset="0"/>
              </a:rPr>
              <a:t> to the (1-</a:t>
            </a:r>
            <a:r>
              <a:rPr lang="el-GR" altLang="zh-CN" i="1" dirty="0" smtClean="0">
                <a:latin typeface="Times New Roman" panose="02020603050405020304" pitchFamily="18" charset="0"/>
                <a:cs typeface="Times New Roman" panose="02020603050405020304" pitchFamily="18" charset="0"/>
              </a:rPr>
              <a:t> α </a:t>
            </a:r>
            <a:r>
              <a:rPr lang="en-US" altLang="zh-CN" i="1" dirty="0" smtClean="0">
                <a:latin typeface="Times New Roman" panose="02020603050405020304" pitchFamily="18" charset="0"/>
                <a:cs typeface="Times New Roman" panose="02020603050405020304" pitchFamily="18" charset="0"/>
              </a:rPr>
              <a:t>)</a:t>
            </a:r>
            <a:r>
              <a:rPr lang="zh-CN" altLang="en-US" i="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quantile </a:t>
            </a:r>
            <a:r>
              <a:rPr lang="en-US" altLang="zh-CN" i="1" dirty="0" err="1" smtClean="0">
                <a:latin typeface="Times New Roman" panose="02020603050405020304" pitchFamily="18" charset="0"/>
                <a:cs typeface="Times New Roman" panose="02020603050405020304" pitchFamily="18" charset="0"/>
              </a:rPr>
              <a:t>q</a:t>
            </a:r>
            <a:r>
              <a:rPr lang="en-US" altLang="zh-CN" i="1" baseline="-25000" dirty="0" err="1" smtClean="0">
                <a:latin typeface="Times New Roman" panose="02020603050405020304" pitchFamily="18" charset="0"/>
                <a:cs typeface="Times New Roman" panose="02020603050405020304" pitchFamily="18" charset="0"/>
              </a:rPr>
              <a:t>J</a:t>
            </a:r>
            <a:r>
              <a:rPr lang="en-US" altLang="zh-CN" i="1" baseline="-25000" dirty="0" smtClean="0">
                <a:latin typeface="Times New Roman" panose="02020603050405020304" pitchFamily="18" charset="0"/>
                <a:cs typeface="Times New Roman" panose="02020603050405020304" pitchFamily="18" charset="0"/>
              </a:rPr>
              <a:t>, N-J,</a:t>
            </a:r>
            <a:r>
              <a:rPr lang="el-GR" altLang="zh-CN" i="1" baseline="-25000" dirty="0" smtClean="0">
                <a:latin typeface="Times New Roman" panose="02020603050405020304" pitchFamily="18" charset="0"/>
                <a:cs typeface="Times New Roman" panose="02020603050405020304" pitchFamily="18" charset="0"/>
              </a:rPr>
              <a:t> α</a:t>
            </a:r>
            <a:r>
              <a:rPr lang="en-US" altLang="zh-CN"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derived from the Studentized range distribution, i.e., the distribution of  </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chemeClr val="tx2"/>
                </a:solidFill>
                <a:latin typeface="Times New Roman" panose="02020603050405020304" pitchFamily="18" charset="0"/>
                <a:cs typeface="Times New Roman" panose="02020603050405020304" pitchFamily="18" charset="0"/>
              </a:rPr>
              <a:t>Rejection Rule</a:t>
            </a:r>
          </a:p>
          <a:p>
            <a:pPr marL="0" indent="0">
              <a:buNone/>
            </a:pPr>
            <a:r>
              <a:rPr lang="en-US" altLang="zh-CN" dirty="0" smtClean="0">
                <a:latin typeface="Times New Roman" panose="02020603050405020304" pitchFamily="18" charset="0"/>
                <a:cs typeface="Times New Roman" panose="02020603050405020304" pitchFamily="18" charset="0"/>
              </a:rPr>
              <a:t>          Reject </a:t>
            </a:r>
            <a:r>
              <a:rPr lang="en-US" altLang="zh-CN" i="1" dirty="0" smtClean="0">
                <a:latin typeface="Times New Roman" panose="02020603050405020304" pitchFamily="18" charset="0"/>
                <a:cs typeface="Times New Roman" panose="02020603050405020304" pitchFamily="18" charset="0"/>
              </a:rPr>
              <a:t>H</a:t>
            </a:r>
            <a:r>
              <a:rPr lang="en-US" altLang="zh-CN" i="1" baseline="-25000" dirty="0" smtClean="0">
                <a:latin typeface="Times New Roman" panose="02020603050405020304" pitchFamily="18" charset="0"/>
                <a:cs typeface="Times New Roman" panose="02020603050405020304" pitchFamily="18" charset="0"/>
              </a:rPr>
              <a:t>0ij</a:t>
            </a:r>
            <a:r>
              <a:rPr lang="en-US" altLang="zh-CN" dirty="0" smtClean="0">
                <a:latin typeface="Times New Roman" panose="02020603050405020304" pitchFamily="18" charset="0"/>
                <a:cs typeface="Times New Roman" panose="02020603050405020304" pitchFamily="18" charset="0"/>
              </a:rPr>
              <a:t> if </a:t>
            </a:r>
            <a:endParaRPr lang="en-US" altLang="zh-CN"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4005336847"/>
              </p:ext>
            </p:extLst>
          </p:nvPr>
        </p:nvGraphicFramePr>
        <p:xfrm>
          <a:off x="2662987" y="4122634"/>
          <a:ext cx="6089650" cy="931863"/>
        </p:xfrm>
        <a:graphic>
          <a:graphicData uri="http://schemas.openxmlformats.org/presentationml/2006/ole">
            <p:oleObj spid="_x0000_s10343" name="公式" r:id="rId4" imgW="2654280" imgH="406080" progId="Equation.3">
              <p:embed/>
            </p:oleObj>
          </a:graphicData>
        </a:graphic>
      </p:graphicFrame>
      <p:graphicFrame>
        <p:nvGraphicFramePr>
          <p:cNvPr id="8" name="Object 2">
            <a:hlinkClick r:id="" action="ppaction://ole?verb=0"/>
          </p:cNvPr>
          <p:cNvGraphicFramePr>
            <a:graphicFrameLocks/>
          </p:cNvGraphicFramePr>
          <p:nvPr>
            <p:extLst>
              <p:ext uri="{D42A27DB-BD31-4B8C-83A1-F6EECF244321}">
                <p14:modId xmlns:p14="http://schemas.microsoft.com/office/powerpoint/2010/main" xmlns="" val="1958690672"/>
              </p:ext>
            </p:extLst>
          </p:nvPr>
        </p:nvGraphicFramePr>
        <p:xfrm>
          <a:off x="3761747" y="5432546"/>
          <a:ext cx="2236787" cy="963612"/>
        </p:xfrm>
        <a:graphic>
          <a:graphicData uri="http://schemas.openxmlformats.org/presentationml/2006/ole">
            <p:oleObj spid="_x0000_s10344" name="公式" r:id="rId5" imgW="1002960" imgH="406080" progId="Equation.3">
              <p:embed/>
            </p:oleObj>
          </a:graphicData>
        </a:graphic>
      </p:graphicFrame>
    </p:spTree>
    <p:extLst>
      <p:ext uri="{BB962C8B-B14F-4D97-AF65-F5344CB8AC3E}">
        <p14:creationId xmlns:p14="http://schemas.microsoft.com/office/powerpoint/2010/main" xmlns="" val="83660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264" y="237247"/>
            <a:ext cx="10515600" cy="1325563"/>
          </a:xfrm>
        </p:spPr>
        <p:txBody>
          <a:bodyPr/>
          <a:lstStyle/>
          <a:p>
            <a:pPr algn="ctr"/>
            <a:r>
              <a:rPr lang="en-US" altLang="zh-CN" dirty="0">
                <a:solidFill>
                  <a:srgbClr val="FF0066"/>
                </a:solidFill>
                <a:latin typeface="Times New Roman" panose="02020603050405020304" pitchFamily="18" charset="0"/>
                <a:cs typeface="Times New Roman" panose="02020603050405020304" pitchFamily="18" charset="0"/>
              </a:rPr>
              <a:t>Two factor analysis of variance</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48264" y="1371600"/>
            <a:ext cx="10816087" cy="5486399"/>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Two-factor </a:t>
            </a:r>
            <a:r>
              <a:rPr lang="en-US" altLang="zh-CN" dirty="0">
                <a:latin typeface="Times New Roman" panose="02020603050405020304" pitchFamily="18" charset="0"/>
                <a:cs typeface="Times New Roman" panose="02020603050405020304" pitchFamily="18" charset="0"/>
              </a:rPr>
              <a:t>ANOVA with equal numbers of </a:t>
            </a:r>
            <a:r>
              <a:rPr lang="en-US" altLang="zh-CN" dirty="0" smtClean="0">
                <a:latin typeface="Times New Roman" panose="02020603050405020304" pitchFamily="18" charset="0"/>
                <a:cs typeface="Times New Roman" panose="02020603050405020304" pitchFamily="18" charset="0"/>
              </a:rPr>
              <a:t>observations in </a:t>
            </a:r>
            <a:r>
              <a:rPr lang="en-US" altLang="zh-CN" dirty="0">
                <a:latin typeface="Times New Roman" panose="02020603050405020304" pitchFamily="18" charset="0"/>
                <a:cs typeface="Times New Roman" panose="02020603050405020304" pitchFamily="18" charset="0"/>
              </a:rPr>
              <a:t>each subgroup</a:t>
            </a:r>
            <a:r>
              <a:rPr lang="en-US" altLang="zh-CN" dirty="0" smtClean="0">
                <a:latin typeface="Times New Roman" panose="02020603050405020304" pitchFamily="18" charset="0"/>
                <a:cs typeface="Times New Roman" panose="02020603050405020304" pitchFamily="18" charset="0"/>
              </a:rPr>
              <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Factor </a:t>
            </a:r>
            <a:r>
              <a:rPr lang="en-US" altLang="zh-CN" dirty="0">
                <a:latin typeface="Times New Roman" panose="02020603050405020304" pitchFamily="18" charset="0"/>
                <a:cs typeface="Times New Roman" panose="02020603050405020304" pitchFamily="18" charset="0"/>
              </a:rPr>
              <a:t>A (with </a:t>
            </a:r>
            <a:r>
              <a:rPr lang="en-US" altLang="zh-CN" i="1" dirty="0">
                <a:latin typeface="Times New Roman" panose="02020603050405020304" pitchFamily="18" charset="0"/>
                <a:cs typeface="Times New Roman" panose="02020603050405020304" pitchFamily="18" charset="0"/>
              </a:rPr>
              <a:t>J = 3 </a:t>
            </a:r>
            <a:r>
              <a:rPr lang="en-US" altLang="zh-CN" dirty="0" smtClean="0">
                <a:latin typeface="Times New Roman" panose="02020603050405020304" pitchFamily="18" charset="0"/>
                <a:cs typeface="Times New Roman" panose="02020603050405020304" pitchFamily="18" charset="0"/>
              </a:rPr>
              <a:t>levels) and </a:t>
            </a:r>
            <a:r>
              <a:rPr lang="en-US" altLang="zh-CN" dirty="0">
                <a:latin typeface="Times New Roman" panose="02020603050405020304" pitchFamily="18" charset="0"/>
                <a:cs typeface="Times New Roman" panose="02020603050405020304" pitchFamily="18" charset="0"/>
              </a:rPr>
              <a:t>factor B (with </a:t>
            </a:r>
            <a:r>
              <a:rPr lang="en-US" altLang="zh-CN" i="1" dirty="0">
                <a:latin typeface="Times New Roman" panose="02020603050405020304" pitchFamily="18" charset="0"/>
                <a:cs typeface="Times New Roman" panose="02020603050405020304" pitchFamily="18" charset="0"/>
              </a:rPr>
              <a:t>K = 2 </a:t>
            </a:r>
            <a:r>
              <a:rPr lang="en-US" altLang="zh-CN" dirty="0">
                <a:latin typeface="Times New Roman" panose="02020603050405020304" pitchFamily="18" charset="0"/>
                <a:cs typeface="Times New Roman" panose="02020603050405020304" pitchFamily="18" charset="0"/>
              </a:rPr>
              <a:t>levels) are crossed so that there are </a:t>
            </a:r>
            <a:r>
              <a:rPr lang="en-US" altLang="zh-CN" i="1" dirty="0">
                <a:latin typeface="Times New Roman" panose="02020603050405020304" pitchFamily="18" charset="0"/>
                <a:cs typeface="Times New Roman" panose="02020603050405020304" pitchFamily="18" charset="0"/>
              </a:rPr>
              <a:t>JK</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subgroups </a:t>
            </a:r>
            <a:r>
              <a:rPr lang="en-US" altLang="zh-CN" dirty="0">
                <a:latin typeface="Times New Roman" panose="02020603050405020304" pitchFamily="18" charset="0"/>
                <a:cs typeface="Times New Roman" panose="02020603050405020304" pitchFamily="18" charset="0"/>
              </a:rPr>
              <a:t>formed by all combinations of A and B levels. In each subgroup there </a:t>
            </a:r>
            <a:r>
              <a:rPr lang="en-US" altLang="zh-CN" dirty="0" smtClean="0">
                <a:latin typeface="Times New Roman" panose="02020603050405020304" pitchFamily="18" charset="0"/>
                <a:cs typeface="Times New Roman" panose="02020603050405020304" pitchFamily="18" charset="0"/>
              </a:rPr>
              <a:t>are </a:t>
            </a:r>
            <a:r>
              <a:rPr lang="en-US" altLang="zh-CN" i="1" dirty="0" smtClean="0">
                <a:latin typeface="Times New Roman" panose="02020603050405020304" pitchFamily="18" charset="0"/>
                <a:cs typeface="Times New Roman" panose="02020603050405020304" pitchFamily="18" charset="0"/>
              </a:rPr>
              <a:t>L </a:t>
            </a:r>
            <a:r>
              <a:rPr lang="en-US" altLang="zh-CN" i="1" dirty="0">
                <a:latin typeface="Times New Roman" panose="02020603050405020304" pitchFamily="18" charset="0"/>
                <a:cs typeface="Times New Roman" panose="02020603050405020304" pitchFamily="18" charset="0"/>
              </a:rPr>
              <a:t>= 2 </a:t>
            </a:r>
            <a:r>
              <a:rPr lang="en-US" altLang="zh-CN" dirty="0">
                <a:latin typeface="Times New Roman" panose="02020603050405020304" pitchFamily="18" charset="0"/>
                <a:cs typeface="Times New Roman" panose="02020603050405020304" pitchFamily="18" charset="0"/>
              </a:rPr>
              <a:t>observations or replicates.</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687344" y="2061083"/>
            <a:ext cx="4266212" cy="2567911"/>
          </a:xfrm>
          <a:prstGeom prst="rect">
            <a:avLst/>
          </a:prstGeom>
        </p:spPr>
      </p:pic>
    </p:spTree>
    <p:extLst>
      <p:ext uri="{BB962C8B-B14F-4D97-AF65-F5344CB8AC3E}">
        <p14:creationId xmlns:p14="http://schemas.microsoft.com/office/powerpoint/2010/main" xmlns="" val="426063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71333" y="306327"/>
            <a:ext cx="9228464" cy="5766669"/>
          </a:xfrm>
          <a:prstGeom prst="rect">
            <a:avLst/>
          </a:prstGeom>
        </p:spPr>
      </p:pic>
    </p:spTree>
    <p:extLst>
      <p:ext uri="{BB962C8B-B14F-4D97-AF65-F5344CB8AC3E}">
        <p14:creationId xmlns:p14="http://schemas.microsoft.com/office/powerpoint/2010/main" xmlns="" val="136286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solidFill>
                  <a:srgbClr val="FF0066"/>
                </a:solidFill>
                <a:latin typeface="Times New Roman" panose="02020603050405020304" pitchFamily="18" charset="0"/>
                <a:cs typeface="Times New Roman" panose="02020603050405020304" pitchFamily="18" charset="0"/>
              </a:rPr>
              <a:t>The main hypotheses and the corresponding models:</a:t>
            </a:r>
            <a:endParaRPr lang="zh-CN" altLang="en-US" sz="3600" b="1"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98408" y="1825625"/>
            <a:ext cx="11930331" cy="4351338"/>
          </a:xfrm>
        </p:spPr>
        <p:txBody>
          <a:bodyPr>
            <a:normAutofit/>
          </a:bodyPr>
          <a:lstStyle/>
          <a:p>
            <a:pPr marL="0" indent="0">
              <a:buNone/>
            </a:pPr>
            <a:r>
              <a:rPr lang="en-US" altLang="zh-CN" b="1" i="1" dirty="0" smtClean="0">
                <a:latin typeface="Times New Roman" panose="02020603050405020304" pitchFamily="18" charset="0"/>
                <a:cs typeface="Times New Roman" panose="02020603050405020304" pitchFamily="18" charset="0"/>
              </a:rPr>
              <a:t>H</a:t>
            </a:r>
            <a:r>
              <a:rPr lang="en-US" altLang="zh-CN" b="1" i="1" baseline="-25000" dirty="0" smtClean="0">
                <a:latin typeface="Times New Roman" panose="02020603050405020304" pitchFamily="18" charset="0"/>
                <a:cs typeface="Times New Roman" panose="02020603050405020304" pitchFamily="18" charset="0"/>
              </a:rPr>
              <a:t>I</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there are no interaction effects, </a:t>
            </a:r>
            <a:r>
              <a:rPr lang="en-US" altLang="zh-CN" b="1" dirty="0" smtClean="0">
                <a:latin typeface="Times New Roman" panose="02020603050405020304" pitchFamily="18" charset="0"/>
                <a:cs typeface="Times New Roman" panose="02020603050405020304" pitchFamily="18" charset="0"/>
              </a:rPr>
              <a:t>that </a:t>
            </a:r>
            <a:r>
              <a:rPr lang="en-US" altLang="zh-CN" b="1" dirty="0">
                <a:latin typeface="Times New Roman" panose="02020603050405020304" pitchFamily="18" charset="0"/>
                <a:cs typeface="Times New Roman" panose="02020603050405020304" pitchFamily="18" charset="0"/>
              </a:rPr>
              <a:t>is, the effects of A and B </a:t>
            </a:r>
            <a:r>
              <a:rPr lang="en-US" altLang="zh-CN" b="1" dirty="0" smtClean="0">
                <a:latin typeface="Times New Roman" panose="02020603050405020304" pitchFamily="18" charset="0"/>
                <a:cs typeface="Times New Roman" panose="02020603050405020304" pitchFamily="18" charset="0"/>
              </a:rPr>
              <a:t>are additive</a:t>
            </a: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064462" y="2604639"/>
            <a:ext cx="9781704" cy="1881097"/>
          </a:xfrm>
          <a:prstGeom prst="rect">
            <a:avLst/>
          </a:prstGeom>
        </p:spPr>
      </p:pic>
      <p:pic>
        <p:nvPicPr>
          <p:cNvPr id="5" name="图片 4"/>
          <p:cNvPicPr>
            <a:picLocks noChangeAspect="1"/>
          </p:cNvPicPr>
          <p:nvPr/>
        </p:nvPicPr>
        <p:blipFill>
          <a:blip r:embed="rId4"/>
          <a:stretch>
            <a:fillRect/>
          </a:stretch>
        </p:blipFill>
        <p:spPr>
          <a:xfrm>
            <a:off x="986824" y="4904522"/>
            <a:ext cx="9494270" cy="1576074"/>
          </a:xfrm>
          <a:prstGeom prst="rect">
            <a:avLst/>
          </a:prstGeom>
        </p:spPr>
      </p:pic>
    </p:spTree>
    <p:extLst>
      <p:ext uri="{BB962C8B-B14F-4D97-AF65-F5344CB8AC3E}">
        <p14:creationId xmlns:p14="http://schemas.microsoft.com/office/powerpoint/2010/main" xmlns="" val="240111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FF0066"/>
                </a:solidFill>
                <a:latin typeface="Times New Roman" panose="02020603050405020304" pitchFamily="18" charset="0"/>
                <a:cs typeface="Times New Roman" panose="02020603050405020304" pitchFamily="18" charset="0"/>
              </a:rPr>
              <a:t>A</a:t>
            </a:r>
            <a:r>
              <a:rPr lang="en-US" altLang="zh-CN" dirty="0" smtClean="0">
                <a:solidFill>
                  <a:srgbClr val="FF0066"/>
                </a:solidFill>
                <a:latin typeface="Times New Roman" panose="02020603050405020304" pitchFamily="18" charset="0"/>
                <a:cs typeface="Times New Roman" panose="02020603050405020304" pitchFamily="18" charset="0"/>
              </a:rPr>
              <a:t>nalysis of variance</a:t>
            </a:r>
            <a:endParaRPr lang="zh-CN" altLang="en-US" dirty="0"/>
          </a:p>
        </p:txBody>
      </p:sp>
      <p:sp>
        <p:nvSpPr>
          <p:cNvPr id="4" name="内容占位符 3"/>
          <p:cNvSpPr>
            <a:spLocks noGrp="1"/>
          </p:cNvSpPr>
          <p:nvPr>
            <p:ph idx="1"/>
          </p:nvPr>
        </p:nvSpPr>
        <p:spPr/>
        <p:txBody>
          <a:bodyPr/>
          <a:lstStyle/>
          <a:p>
            <a:pPr algn="just"/>
            <a:r>
              <a:rPr lang="en-US" altLang="zh-CN" dirty="0">
                <a:latin typeface="Times New Roman" panose="02020603050405020304" pitchFamily="18" charset="0"/>
                <a:cs typeface="Times New Roman" panose="02020603050405020304" pitchFamily="18" charset="0"/>
              </a:rPr>
              <a:t>Analysis of variance is the term used for statistical methods for </a:t>
            </a:r>
            <a:r>
              <a:rPr lang="en-US" altLang="zh-CN" dirty="0" smtClean="0">
                <a:latin typeface="Times New Roman" panose="02020603050405020304" pitchFamily="18" charset="0"/>
                <a:cs typeface="Times New Roman" panose="02020603050405020304" pitchFamily="18" charset="0"/>
              </a:rPr>
              <a:t>comparing means </a:t>
            </a:r>
            <a:r>
              <a:rPr lang="en-US" altLang="zh-CN" dirty="0">
                <a:latin typeface="Times New Roman" panose="02020603050405020304" pitchFamily="18" charset="0"/>
                <a:cs typeface="Times New Roman" panose="02020603050405020304" pitchFamily="18" charset="0"/>
              </a:rPr>
              <a:t>of groups of continuous observations where the groups are defined </a:t>
            </a:r>
            <a:r>
              <a:rPr lang="en-US" altLang="zh-CN" dirty="0" smtClean="0">
                <a:latin typeface="Times New Roman" panose="02020603050405020304" pitchFamily="18" charset="0"/>
                <a:cs typeface="Times New Roman" panose="02020603050405020304" pitchFamily="18" charset="0"/>
              </a:rPr>
              <a:t>by the </a:t>
            </a:r>
            <a:r>
              <a:rPr lang="en-US" altLang="zh-CN" dirty="0">
                <a:latin typeface="Times New Roman" panose="02020603050405020304" pitchFamily="18" charset="0"/>
                <a:cs typeface="Times New Roman" panose="02020603050405020304" pitchFamily="18" charset="0"/>
              </a:rPr>
              <a:t>levels of factors. </a:t>
            </a:r>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this case all the explanatory variables are </a:t>
            </a:r>
            <a:r>
              <a:rPr lang="en-US" altLang="zh-CN" dirty="0" smtClean="0">
                <a:latin typeface="Times New Roman" panose="02020603050405020304" pitchFamily="18" charset="0"/>
                <a:cs typeface="Times New Roman" panose="02020603050405020304" pitchFamily="18" charset="0"/>
              </a:rPr>
              <a:t>categorical and </a:t>
            </a:r>
            <a:r>
              <a:rPr lang="en-US" altLang="zh-CN" dirty="0">
                <a:latin typeface="Times New Roman" panose="02020603050405020304" pitchFamily="18" charset="0"/>
                <a:cs typeface="Times New Roman" panose="02020603050405020304" pitchFamily="18" charset="0"/>
              </a:rPr>
              <a:t>all the elements of the design matrix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are dummy variables.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976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408" y="1825625"/>
            <a:ext cx="11930331" cy="4351338"/>
          </a:xfrm>
        </p:spPr>
        <p:txBody>
          <a:bodyPr>
            <a:normAutofit/>
          </a:bodyPr>
          <a:lstStyle/>
          <a:p>
            <a:pPr marL="0" indent="0">
              <a:buNone/>
            </a:pPr>
            <a:r>
              <a:rPr lang="en-US" altLang="zh-CN" b="1" i="1" dirty="0" smtClean="0">
                <a:latin typeface="Times New Roman" panose="02020603050405020304" pitchFamily="18" charset="0"/>
                <a:cs typeface="Times New Roman" panose="02020603050405020304" pitchFamily="18" charset="0"/>
              </a:rPr>
              <a:t>H</a:t>
            </a:r>
            <a:r>
              <a:rPr lang="en-US" altLang="zh-CN" b="1" i="1" baseline="-25000"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 there are no differences in response associated with different levels of</a:t>
            </a:r>
          </a:p>
          <a:p>
            <a:pPr marL="0" indent="0">
              <a:buNone/>
            </a:pPr>
            <a:r>
              <a:rPr lang="en-US" altLang="zh-CN" b="1" dirty="0" smtClean="0">
                <a:latin typeface="Times New Roman" panose="02020603050405020304" pitchFamily="18" charset="0"/>
                <a:cs typeface="Times New Roman" panose="02020603050405020304" pitchFamily="18" charset="0"/>
              </a:rPr>
              <a:t>factor A;</a:t>
            </a: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1291985" y="3207844"/>
            <a:ext cx="8574379" cy="1586900"/>
          </a:xfrm>
          <a:prstGeom prst="rect">
            <a:avLst/>
          </a:prstGeom>
        </p:spPr>
      </p:pic>
    </p:spTree>
    <p:extLst>
      <p:ext uri="{BB962C8B-B14F-4D97-AF65-F5344CB8AC3E}">
        <p14:creationId xmlns:p14="http://schemas.microsoft.com/office/powerpoint/2010/main" xmlns="" val="187010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408" y="1825625"/>
            <a:ext cx="11930331" cy="4351338"/>
          </a:xfrm>
        </p:spPr>
        <p:txBody>
          <a:bodyPr>
            <a:normAutofit/>
          </a:bodyPr>
          <a:lstStyle/>
          <a:p>
            <a:pPr marL="0" indent="0">
              <a:buNone/>
            </a:pPr>
            <a:r>
              <a:rPr lang="en-US" altLang="zh-CN" b="1" i="1" dirty="0" smtClean="0">
                <a:latin typeface="Times New Roman" panose="02020603050405020304" pitchFamily="18" charset="0"/>
                <a:cs typeface="Times New Roman" panose="02020603050405020304" pitchFamily="18" charset="0"/>
              </a:rPr>
              <a:t>H</a:t>
            </a:r>
            <a:r>
              <a:rPr lang="en-US" altLang="zh-CN" b="1" i="1" baseline="-25000" dirty="0">
                <a:latin typeface="Times New Roman" panose="02020603050405020304" pitchFamily="18" charset="0"/>
                <a:cs typeface="Times New Roman" panose="02020603050405020304" pitchFamily="18" charset="0"/>
              </a:rPr>
              <a:t>B</a:t>
            </a:r>
            <a:r>
              <a:rPr lang="en-US" altLang="zh-CN" b="1" dirty="0" smtClean="0">
                <a:latin typeface="Times New Roman" panose="02020603050405020304" pitchFamily="18" charset="0"/>
                <a:cs typeface="Times New Roman" panose="02020603050405020304" pitchFamily="18" charset="0"/>
              </a:rPr>
              <a:t> : there are no differences in response associated with different levels of</a:t>
            </a:r>
          </a:p>
          <a:p>
            <a:pPr marL="0" indent="0">
              <a:buNone/>
            </a:pPr>
            <a:r>
              <a:rPr lang="en-US" altLang="zh-CN" b="1" dirty="0" smtClean="0">
                <a:latin typeface="Times New Roman" panose="02020603050405020304" pitchFamily="18" charset="0"/>
                <a:cs typeface="Times New Roman" panose="02020603050405020304" pitchFamily="18" charset="0"/>
              </a:rPr>
              <a:t>factor B;</a:t>
            </a: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558235" y="3204556"/>
            <a:ext cx="8310384" cy="1579349"/>
          </a:xfrm>
          <a:prstGeom prst="rect">
            <a:avLst/>
          </a:prstGeom>
        </p:spPr>
      </p:pic>
    </p:spTree>
    <p:extLst>
      <p:ext uri="{BB962C8B-B14F-4D97-AF65-F5344CB8AC3E}">
        <p14:creationId xmlns:p14="http://schemas.microsoft.com/office/powerpoint/2010/main" xmlns="" val="124924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0717"/>
            <a:ext cx="10515600" cy="5616246"/>
          </a:xfrm>
        </p:spPr>
        <p:txBody>
          <a:bodyPr>
            <a:normAutofit fontScale="92500" lnSpcReduction="10000"/>
          </a:bodyPr>
          <a:lstStyle/>
          <a:p>
            <a:pPr marL="0" indent="0" algn="just">
              <a:buNone/>
            </a:pPr>
            <a:r>
              <a:rPr lang="en-US" altLang="zh-CN" dirty="0" smtClean="0">
                <a:latin typeface="Times New Roman" panose="02020603050405020304" pitchFamily="18" charset="0"/>
                <a:cs typeface="Times New Roman" panose="02020603050405020304" pitchFamily="18" charset="0"/>
              </a:rPr>
              <a:t>Because </a:t>
            </a:r>
            <a:r>
              <a:rPr lang="en-US" altLang="zh-CN" dirty="0">
                <a:latin typeface="Times New Roman" panose="02020603050405020304" pitchFamily="18" charset="0"/>
                <a:cs typeface="Times New Roman" panose="02020603050405020304" pitchFamily="18" charset="0"/>
              </a:rPr>
              <a:t>replicates </a:t>
            </a:r>
            <a:r>
              <a:rPr lang="en-US" altLang="zh-CN" dirty="0" smtClean="0">
                <a:latin typeface="Times New Roman" panose="02020603050405020304" pitchFamily="18" charset="0"/>
                <a:cs typeface="Times New Roman" panose="02020603050405020304" pitchFamily="18" charset="0"/>
              </a:rPr>
              <a:t>in the </a:t>
            </a:r>
            <a:r>
              <a:rPr lang="en-US" altLang="zh-CN" dirty="0">
                <a:latin typeface="Times New Roman" panose="02020603050405020304" pitchFamily="18" charset="0"/>
                <a:cs typeface="Times New Roman" panose="02020603050405020304" pitchFamily="18" charset="0"/>
              </a:rPr>
              <a:t>same subgroup have the same expected value so there can be at most </a:t>
            </a:r>
            <a:r>
              <a:rPr lang="en-US" altLang="zh-CN" i="1" dirty="0" smtClean="0">
                <a:latin typeface="Times New Roman" panose="02020603050405020304" pitchFamily="18" charset="0"/>
                <a:cs typeface="Times New Roman" panose="02020603050405020304" pitchFamily="18" charset="0"/>
              </a:rPr>
              <a:t>JK</a:t>
            </a:r>
            <a:r>
              <a:rPr lang="en-US" altLang="zh-CN" dirty="0" smtClean="0">
                <a:latin typeface="Times New Roman" panose="02020603050405020304" pitchFamily="18" charset="0"/>
                <a:cs typeface="Times New Roman" panose="02020603050405020304" pitchFamily="18" charset="0"/>
              </a:rPr>
              <a:t> independent </a:t>
            </a:r>
            <a:r>
              <a:rPr lang="en-US" altLang="zh-CN" dirty="0">
                <a:latin typeface="Times New Roman" panose="02020603050405020304" pitchFamily="18" charset="0"/>
                <a:cs typeface="Times New Roman" panose="02020603050405020304" pitchFamily="18" charset="0"/>
              </a:rPr>
              <a:t>expected values, but the saturated model has </a:t>
            </a:r>
            <a:r>
              <a:rPr lang="en-US" altLang="zh-CN" i="1" dirty="0">
                <a:latin typeface="Times New Roman" panose="02020603050405020304" pitchFamily="18" charset="0"/>
                <a:cs typeface="Times New Roman" panose="02020603050405020304" pitchFamily="18" charset="0"/>
              </a:rPr>
              <a:t>1+J +K +JK </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 + 1)(K + 1)</a:t>
            </a:r>
            <a:r>
              <a:rPr lang="en-US" altLang="zh-CN" dirty="0">
                <a:latin typeface="Times New Roman" panose="02020603050405020304" pitchFamily="18" charset="0"/>
                <a:cs typeface="Times New Roman" panose="02020603050405020304" pitchFamily="18" charset="0"/>
              </a:rPr>
              <a:t> parameters. To overcome this difficulty (which leads to </a:t>
            </a:r>
            <a:r>
              <a:rPr lang="en-US" altLang="zh-CN" dirty="0" smtClean="0">
                <a:latin typeface="Times New Roman" panose="02020603050405020304" pitchFamily="18" charset="0"/>
                <a:cs typeface="Times New Roman" panose="02020603050405020304" pitchFamily="18" charset="0"/>
              </a:rPr>
              <a:t>the singularity </a:t>
            </a:r>
            <a:r>
              <a:rPr lang="en-US" altLang="zh-CN" dirty="0">
                <a:latin typeface="Times New Roman" panose="02020603050405020304" pitchFamily="18" charset="0"/>
                <a:cs typeface="Times New Roman" panose="02020603050405020304" pitchFamily="18" charset="0"/>
              </a:rPr>
              <a:t>of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we can impose the extra </a:t>
            </a:r>
            <a:r>
              <a:rPr lang="en-US" altLang="zh-CN" dirty="0" smtClean="0">
                <a:latin typeface="Times New Roman" panose="02020603050405020304" pitchFamily="18" charset="0"/>
                <a:cs typeface="Times New Roman" panose="02020603050405020304" pitchFamily="18" charset="0"/>
              </a:rPr>
              <a:t>constraints</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en-US" altLang="zh-CN" dirty="0" smtClean="0">
                <a:latin typeface="Times New Roman" panose="02020603050405020304" pitchFamily="18" charset="0"/>
                <a:cs typeface="Times New Roman" panose="02020603050405020304" pitchFamily="18" charset="0"/>
              </a:rPr>
              <a:t>Or</a:t>
            </a:r>
          </a:p>
          <a:p>
            <a:pPr marL="0" indent="0"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marL="0" indent="0" algn="just">
              <a:buNone/>
            </a:pPr>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In either case the numbers of </a:t>
            </a:r>
            <a:r>
              <a:rPr lang="en-US" altLang="zh-CN" dirty="0" smtClean="0">
                <a:latin typeface="Times New Roman" panose="02020603050405020304" pitchFamily="18" charset="0"/>
                <a:cs typeface="Times New Roman" panose="02020603050405020304" pitchFamily="18" charset="0"/>
              </a:rPr>
              <a:t>parameters </a:t>
            </a:r>
            <a:r>
              <a:rPr lang="en-US" altLang="zh-CN" dirty="0">
                <a:latin typeface="Times New Roman" panose="02020603050405020304" pitchFamily="18" charset="0"/>
                <a:cs typeface="Times New Roman" panose="02020603050405020304" pitchFamily="18" charset="0"/>
              </a:rPr>
              <a:t>are: 1 for </a:t>
            </a:r>
            <a:r>
              <a:rPr lang="en-US" altLang="zh-CN" i="1" dirty="0">
                <a:latin typeface="Times New Roman" panose="02020603050405020304" pitchFamily="18" charset="0"/>
                <a:cs typeface="Times New Roman" panose="02020603050405020304" pitchFamily="18" charset="0"/>
              </a:rPr>
              <a:t>μ</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 − 1 </a:t>
            </a:r>
            <a:r>
              <a:rPr lang="en-US" altLang="zh-CN" dirty="0">
                <a:latin typeface="Times New Roman" panose="02020603050405020304" pitchFamily="18" charset="0"/>
                <a:cs typeface="Times New Roman" panose="02020603050405020304" pitchFamily="18" charset="0"/>
              </a:rPr>
              <a:t>for the </a:t>
            </a:r>
            <a:r>
              <a:rPr lang="el-GR" altLang="zh-CN" i="1" dirty="0" smtClean="0">
                <a:latin typeface="Times New Roman" panose="02020603050405020304" pitchFamily="18" charset="0"/>
                <a:cs typeface="Times New Roman" panose="02020603050405020304" pitchFamily="18" charset="0"/>
              </a:rPr>
              <a:t>α</a:t>
            </a:r>
            <a:r>
              <a:rPr lang="en-US" altLang="zh-CN" i="1" baseline="-25000"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K − 1 </a:t>
            </a:r>
            <a:r>
              <a:rPr lang="en-US" altLang="zh-CN" dirty="0">
                <a:latin typeface="Times New Roman" panose="02020603050405020304" pitchFamily="18" charset="0"/>
                <a:cs typeface="Times New Roman" panose="02020603050405020304" pitchFamily="18" charset="0"/>
              </a:rPr>
              <a:t>for the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a:t>
            </a:r>
            <a:r>
              <a:rPr lang="en-US" altLang="zh-CN" i="1" dirty="0" smtClean="0">
                <a:latin typeface="Times New Roman" panose="02020603050405020304" pitchFamily="18" charset="0"/>
                <a:cs typeface="Times New Roman" panose="02020603050405020304" pitchFamily="18" charset="0"/>
              </a:rPr>
              <a:t>(J </a:t>
            </a:r>
            <a:r>
              <a:rPr lang="en-US" altLang="zh-CN" i="1" dirty="0">
                <a:latin typeface="Times New Roman" panose="02020603050405020304" pitchFamily="18" charset="0"/>
                <a:cs typeface="Times New Roman" panose="02020603050405020304" pitchFamily="18" charset="0"/>
              </a:rPr>
              <a:t>− 1)(K − 1) </a:t>
            </a:r>
            <a:r>
              <a:rPr lang="en-US" altLang="zh-CN" dirty="0">
                <a:latin typeface="Times New Roman" panose="02020603050405020304" pitchFamily="18" charset="0"/>
                <a:cs typeface="Times New Roman" panose="02020603050405020304" pitchFamily="18" charset="0"/>
              </a:rPr>
              <a:t>for the </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αβ</a:t>
            </a:r>
            <a:r>
              <a:rPr lang="en-US" altLang="zh-CN" i="1" dirty="0" smtClean="0">
                <a:latin typeface="Times New Roman" panose="02020603050405020304" pitchFamily="18" charset="0"/>
                <a:cs typeface="Times New Roman" panose="02020603050405020304" pitchFamily="18" charset="0"/>
              </a:rPr>
              <a:t>)</a:t>
            </a:r>
            <a:r>
              <a:rPr lang="en-US" altLang="zh-CN" i="1" baseline="-25000" dirty="0" err="1" smtClean="0">
                <a:latin typeface="Times New Roman" panose="02020603050405020304" pitchFamily="18" charset="0"/>
                <a:cs typeface="Times New Roman" panose="02020603050405020304" pitchFamily="18" charset="0"/>
              </a:rPr>
              <a:t>jk</a:t>
            </a:r>
            <a:r>
              <a:rPr lang="en-US" altLang="zh-CN" dirty="0" err="1"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giving a total of </a:t>
            </a:r>
            <a:r>
              <a:rPr lang="en-US" altLang="zh-CN" i="1" dirty="0">
                <a:latin typeface="Times New Roman" panose="02020603050405020304" pitchFamily="18" charset="0"/>
                <a:cs typeface="Times New Roman" panose="02020603050405020304" pitchFamily="18" charset="0"/>
              </a:rPr>
              <a:t>JK</a:t>
            </a:r>
            <a:r>
              <a:rPr lang="en-US" altLang="zh-CN" dirty="0">
                <a:latin typeface="Times New Roman" panose="02020603050405020304" pitchFamily="18" charset="0"/>
                <a:cs typeface="Times New Roman" panose="02020603050405020304" pitchFamily="18" charset="0"/>
              </a:rPr>
              <a:t> parameters.</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p>
        </p:txBody>
      </p:sp>
      <p:pic>
        <p:nvPicPr>
          <p:cNvPr id="4" name="图片 3"/>
          <p:cNvPicPr>
            <a:picLocks noChangeAspect="1"/>
          </p:cNvPicPr>
          <p:nvPr/>
        </p:nvPicPr>
        <p:blipFill>
          <a:blip r:embed="rId4"/>
          <a:stretch>
            <a:fillRect/>
          </a:stretch>
        </p:blipFill>
        <p:spPr>
          <a:xfrm>
            <a:off x="2819219" y="2017414"/>
            <a:ext cx="6324781" cy="46808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xmlns="" val="1033276647"/>
              </p:ext>
            </p:extLst>
          </p:nvPr>
        </p:nvGraphicFramePr>
        <p:xfrm>
          <a:off x="2819219" y="3053167"/>
          <a:ext cx="5462139" cy="767770"/>
        </p:xfrm>
        <a:graphic>
          <a:graphicData uri="http://schemas.openxmlformats.org/presentationml/2006/ole">
            <p:oleObj spid="_x0000_s2315" name="公式" r:id="rId5" imgW="3162240" imgH="444240" progId="Equation.3">
              <p:embed/>
            </p:oleObj>
          </a:graphicData>
        </a:graphic>
      </p:graphicFrame>
    </p:spTree>
    <p:extLst>
      <p:ext uri="{BB962C8B-B14F-4D97-AF65-F5344CB8AC3E}">
        <p14:creationId xmlns:p14="http://schemas.microsoft.com/office/powerpoint/2010/main" xmlns="" val="251615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1803678446"/>
              </p:ext>
            </p:extLst>
          </p:nvPr>
        </p:nvGraphicFramePr>
        <p:xfrm>
          <a:off x="793631" y="816150"/>
          <a:ext cx="9549444" cy="2956560"/>
        </p:xfrm>
        <a:graphic>
          <a:graphicData uri="http://schemas.openxmlformats.org/drawingml/2006/table">
            <a:tbl>
              <a:tblPr firstRow="1" bandRow="1">
                <a:tableStyleId>{5C22544A-7EE6-4342-B048-85BDC9FD1C3A}</a:tableStyleId>
              </a:tblPr>
              <a:tblGrid>
                <a:gridCol w="3045736"/>
                <a:gridCol w="1225197"/>
                <a:gridCol w="1458733"/>
                <a:gridCol w="1909889"/>
                <a:gridCol w="1909889"/>
              </a:tblGrid>
              <a:tr h="370840">
                <a:tc>
                  <a:txBody>
                    <a:bodyPr/>
                    <a:lstStyle/>
                    <a:p>
                      <a:r>
                        <a:rPr lang="en-US" altLang="zh-CN" dirty="0" smtClean="0">
                          <a:latin typeface="Times New Roman" panose="02020603050405020304" pitchFamily="18" charset="0"/>
                          <a:cs typeface="Times New Roman" panose="02020603050405020304" pitchFamily="18" charset="0"/>
                        </a:rPr>
                        <a:t>Source of variation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Degrees of freedom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Sum of squares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Mean</a:t>
                      </a:r>
                    </a:p>
                    <a:p>
                      <a:r>
                        <a:rPr lang="en-US" altLang="zh-CN" dirty="0" smtClean="0">
                          <a:latin typeface="Times New Roman" panose="02020603050405020304" pitchFamily="18" charset="0"/>
                          <a:cs typeface="Times New Roman" panose="02020603050405020304" pitchFamily="18" charset="0"/>
                        </a:rPr>
                        <a:t>square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i="1" dirty="0" smtClean="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i="1" dirty="0" smtClean="0">
                          <a:solidFill>
                            <a:schemeClr val="tx1"/>
                          </a:solidFill>
                          <a:latin typeface="Times New Roman" panose="02020603050405020304" pitchFamily="18" charset="0"/>
                          <a:cs typeface="Times New Roman" panose="02020603050405020304" pitchFamily="18" charset="0"/>
                        </a:rPr>
                        <a:t>Treatment A Effect: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smtClean="0">
                          <a:solidFill>
                            <a:schemeClr val="tx1"/>
                          </a:solidFill>
                          <a:latin typeface="Times New Roman" panose="02020603050405020304" pitchFamily="18" charset="0"/>
                          <a:cs typeface="Times New Roman" panose="02020603050405020304" pitchFamily="18" charset="0"/>
                        </a:rPr>
                        <a:t>B</a:t>
                      </a:r>
                      <a:r>
                        <a:rPr lang="en-US" altLang="zh-CN" b="0" i="1" dirty="0" smtClean="0">
                          <a:solidFill>
                            <a:schemeClr val="tx1"/>
                          </a:solidFill>
                          <a:latin typeface="Times New Roman" panose="02020603050405020304" pitchFamily="18" charset="0"/>
                          <a:cs typeface="Times New Roman" panose="02020603050405020304" pitchFamily="18" charset="0"/>
                        </a:rPr>
                        <a:t>-</a:t>
                      </a:r>
                      <a:r>
                        <a:rPr lang="en-US" altLang="zh-CN" b="0" i="1" dirty="0" err="1"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err="1" smtClean="0">
                          <a:solidFill>
                            <a:schemeClr val="tx1"/>
                          </a:solidFill>
                          <a:latin typeface="Times New Roman" panose="02020603050405020304" pitchFamily="18" charset="0"/>
                          <a:cs typeface="Times New Roman" panose="02020603050405020304" pitchFamily="18" charset="0"/>
                        </a:rPr>
                        <a:t>Additive</a:t>
                      </a:r>
                      <a:endParaRPr lang="zh-CN" altLang="en-US" b="0" i="1" baseline="-2500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12.7400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6.3700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25.82</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i="1" dirty="0" smtClean="0">
                          <a:solidFill>
                            <a:schemeClr val="tx1"/>
                          </a:solidFill>
                          <a:latin typeface="Times New Roman" panose="02020603050405020304" pitchFamily="18" charset="0"/>
                          <a:cs typeface="Times New Roman" panose="02020603050405020304" pitchFamily="18" charset="0"/>
                        </a:rPr>
                        <a:t>Treatment B Effect: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smtClean="0">
                          <a:solidFill>
                            <a:schemeClr val="tx1"/>
                          </a:solidFill>
                          <a:latin typeface="Times New Roman" panose="02020603050405020304" pitchFamily="18" charset="0"/>
                          <a:cs typeface="Times New Roman" panose="02020603050405020304" pitchFamily="18" charset="0"/>
                        </a:rPr>
                        <a:t>A</a:t>
                      </a:r>
                      <a:r>
                        <a:rPr lang="en-US" altLang="zh-CN" b="0" i="1" dirty="0" smtClean="0">
                          <a:solidFill>
                            <a:schemeClr val="tx1"/>
                          </a:solidFill>
                          <a:latin typeface="Times New Roman" panose="02020603050405020304" pitchFamily="18" charset="0"/>
                          <a:cs typeface="Times New Roman" panose="02020603050405020304" pitchFamily="18" charset="0"/>
                        </a:rPr>
                        <a:t>-</a:t>
                      </a:r>
                      <a:r>
                        <a:rPr lang="en-US" altLang="zh-CN" b="0" i="1" dirty="0" err="1"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err="1" smtClean="0">
                          <a:solidFill>
                            <a:schemeClr val="tx1"/>
                          </a:solidFill>
                          <a:latin typeface="Times New Roman" panose="02020603050405020304" pitchFamily="18" charset="0"/>
                          <a:cs typeface="Times New Roman" panose="02020603050405020304" pitchFamily="18" charset="0"/>
                        </a:rPr>
                        <a:t>Additive</a:t>
                      </a:r>
                      <a:endParaRPr lang="zh-CN" altLang="en-US" b="0" i="1" baseline="-2500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0.4033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0.4033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1.63</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1800" b="1" i="1" kern="1200" dirty="0" smtClean="0">
                          <a:solidFill>
                            <a:schemeClr val="tx1"/>
                          </a:solidFill>
                          <a:latin typeface="Times New Roman" panose="02020603050405020304" pitchFamily="18" charset="0"/>
                          <a:ea typeface="+mn-ea"/>
                          <a:cs typeface="Times New Roman" panose="02020603050405020304" pitchFamily="18" charset="0"/>
                        </a:rPr>
                        <a:t>Interaction: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err="1"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err="1" smtClean="0">
                          <a:solidFill>
                            <a:schemeClr val="tx1"/>
                          </a:solidFill>
                          <a:latin typeface="Times New Roman" panose="02020603050405020304" pitchFamily="18" charset="0"/>
                          <a:cs typeface="Times New Roman" panose="02020603050405020304" pitchFamily="18" charset="0"/>
                        </a:rPr>
                        <a:t>Additive</a:t>
                      </a:r>
                      <a:r>
                        <a:rPr lang="en-US" altLang="zh-CN" b="0" i="1" dirty="0" err="1" smtClean="0">
                          <a:solidFill>
                            <a:schemeClr val="tx1"/>
                          </a:solidFill>
                          <a:latin typeface="Times New Roman" panose="02020603050405020304" pitchFamily="18" charset="0"/>
                          <a:cs typeface="Times New Roman" panose="02020603050405020304" pitchFamily="18" charset="0"/>
                        </a:rPr>
                        <a:t>-SSE</a:t>
                      </a:r>
                      <a:r>
                        <a:rPr lang="en-US" altLang="zh-CN" b="0" i="1" baseline="-25000" dirty="0" err="1" smtClean="0">
                          <a:solidFill>
                            <a:schemeClr val="tx1"/>
                          </a:solidFill>
                          <a:latin typeface="Times New Roman" panose="02020603050405020304" pitchFamily="18" charset="0"/>
                          <a:cs typeface="Times New Roman" panose="02020603050405020304" pitchFamily="18" charset="0"/>
                        </a:rPr>
                        <a:t>Saturated</a:t>
                      </a:r>
                      <a:endParaRPr lang="zh-CN" altLang="en-US" sz="1800" b="0" i="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1.2067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0.6033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2.45</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Saturated</a:t>
                      </a:r>
                      <a:endParaRPr lang="zh-CN" altLang="en-US" sz="1800" b="1" i="1"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6</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1.4800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0.2467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endParaRPr lang="zh-CN" alt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5" name="文本框 4"/>
          <p:cNvSpPr txBox="1"/>
          <p:nvPr/>
        </p:nvSpPr>
        <p:spPr>
          <a:xfrm>
            <a:off x="733245" y="3838754"/>
            <a:ext cx="9411418" cy="245195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value </a:t>
            </a:r>
            <a:r>
              <a:rPr lang="en-US" altLang="zh-CN" sz="2000" dirty="0" smtClean="0">
                <a:latin typeface="Times New Roman" panose="02020603050405020304" pitchFamily="18" charset="0"/>
                <a:cs typeface="Times New Roman" panose="02020603050405020304" pitchFamily="18" charset="0"/>
              </a:rPr>
              <a:t>of </a:t>
            </a:r>
            <a:r>
              <a:rPr lang="en-US" altLang="zh-CN" sz="2000" i="1" dirty="0" smtClean="0">
                <a:latin typeface="Times New Roman" panose="02020603050405020304" pitchFamily="18" charset="0"/>
                <a:cs typeface="Times New Roman" panose="02020603050405020304" pitchFamily="18" charset="0"/>
              </a:rPr>
              <a:t>F =2.45</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 not statistically </a:t>
            </a:r>
            <a:r>
              <a:rPr lang="en-US" altLang="zh-CN" sz="2000" dirty="0" smtClean="0">
                <a:latin typeface="Times New Roman" panose="02020603050405020304" pitchFamily="18" charset="0"/>
                <a:cs typeface="Times New Roman" panose="02020603050405020304" pitchFamily="18" charset="0"/>
              </a:rPr>
              <a:t>significant compared to the </a:t>
            </a:r>
            <a:r>
              <a:rPr lang="en-US" altLang="zh-CN" sz="2000" i="1" dirty="0" smtClean="0">
                <a:latin typeface="Times New Roman" panose="02020603050405020304" pitchFamily="18" charset="0"/>
                <a:cs typeface="Times New Roman" panose="02020603050405020304" pitchFamily="18" charset="0"/>
              </a:rPr>
              <a:t>F(2, 6), </a:t>
            </a:r>
            <a:r>
              <a:rPr lang="en-US" altLang="zh-CN" sz="2000" dirty="0" smtClean="0">
                <a:latin typeface="Times New Roman" panose="02020603050405020304" pitchFamily="18" charset="0"/>
                <a:cs typeface="Times New Roman" panose="02020603050405020304" pitchFamily="18" charset="0"/>
              </a:rPr>
              <a:t>so the data do not provide evidence against</a:t>
            </a:r>
            <a:r>
              <a:rPr lang="en-US" altLang="zh-CN" sz="2000" i="1" dirty="0" smtClean="0">
                <a:latin typeface="Times New Roman" panose="02020603050405020304" pitchFamily="18" charset="0"/>
                <a:cs typeface="Times New Roman" panose="02020603050405020304" pitchFamily="18" charset="0"/>
              </a:rPr>
              <a:t> H</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value of </a:t>
            </a:r>
            <a:r>
              <a:rPr lang="en-US" altLang="zh-CN" sz="2000" i="1" dirty="0" smtClean="0">
                <a:latin typeface="Times New Roman" panose="02020603050405020304" pitchFamily="18" charset="0"/>
                <a:cs typeface="Times New Roman" panose="02020603050405020304" pitchFamily="18" charset="0"/>
              </a:rPr>
              <a:t>F =1.63</a:t>
            </a:r>
            <a:r>
              <a:rPr lang="en-US" altLang="zh-CN" sz="2000" dirty="0" smtClean="0">
                <a:latin typeface="Times New Roman" panose="02020603050405020304" pitchFamily="18" charset="0"/>
                <a:cs typeface="Times New Roman" panose="02020603050405020304" pitchFamily="18" charset="0"/>
              </a:rPr>
              <a:t>, is not statistically significant compared to the </a:t>
            </a:r>
            <a:r>
              <a:rPr lang="en-US" altLang="zh-CN" sz="2000" i="1" dirty="0" smtClean="0">
                <a:latin typeface="Times New Roman" panose="02020603050405020304" pitchFamily="18" charset="0"/>
                <a:cs typeface="Times New Roman" panose="02020603050405020304" pitchFamily="18" charset="0"/>
              </a:rPr>
              <a:t>F(1, 6), </a:t>
            </a:r>
            <a:r>
              <a:rPr lang="en-US" altLang="zh-CN" sz="2000" dirty="0" smtClean="0">
                <a:latin typeface="Times New Roman" panose="02020603050405020304" pitchFamily="18" charset="0"/>
                <a:cs typeface="Times New Roman" panose="02020603050405020304" pitchFamily="18" charset="0"/>
              </a:rPr>
              <a:t>suggesting that there are no differences due to levels of factor </a:t>
            </a:r>
            <a:r>
              <a:rPr lang="en-US" altLang="zh-CN" sz="2000" i="1" dirty="0" smtClean="0">
                <a:latin typeface="Times New Roman" panose="02020603050405020304" pitchFamily="18" charset="0"/>
                <a:cs typeface="Times New Roman" panose="02020603050405020304" pitchFamily="18" charset="0"/>
              </a:rPr>
              <a:t>B</a:t>
            </a:r>
            <a:r>
              <a:rPr lang="en-US" altLang="zh-CN"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corresponding test </a:t>
            </a:r>
            <a:r>
              <a:rPr lang="en-US" altLang="zh-CN" sz="2000" dirty="0" smtClean="0">
                <a:latin typeface="Times New Roman" panose="02020603050405020304" pitchFamily="18" charset="0"/>
                <a:cs typeface="Times New Roman" panose="02020603050405020304" pitchFamily="18" charset="0"/>
              </a:rPr>
              <a:t>for </a:t>
            </a:r>
            <a:r>
              <a:rPr lang="en-US" altLang="zh-CN" sz="2000" i="1" dirty="0" smtClean="0">
                <a:latin typeface="Times New Roman" panose="02020603050405020304" pitchFamily="18" charset="0"/>
                <a:cs typeface="Times New Roman" panose="02020603050405020304" pitchFamily="18" charset="0"/>
              </a:rPr>
              <a:t>H</a:t>
            </a:r>
            <a:r>
              <a:rPr lang="en-US" altLang="zh-CN" sz="2000" i="1" baseline="-25000"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 gives </a:t>
            </a:r>
            <a:r>
              <a:rPr lang="en-US" altLang="zh-CN" sz="2000" i="1" dirty="0">
                <a:latin typeface="Times New Roman" panose="02020603050405020304" pitchFamily="18" charset="0"/>
                <a:cs typeface="Times New Roman" panose="02020603050405020304" pitchFamily="18" charset="0"/>
              </a:rPr>
              <a:t>F = 25.82</a:t>
            </a:r>
            <a:r>
              <a:rPr lang="en-US" altLang="zh-CN" sz="2000" dirty="0">
                <a:latin typeface="Times New Roman" panose="02020603050405020304" pitchFamily="18" charset="0"/>
                <a:cs typeface="Times New Roman" panose="02020603050405020304" pitchFamily="18" charset="0"/>
              </a:rPr>
              <a:t>, which is significant compared with </a:t>
            </a:r>
            <a:r>
              <a:rPr lang="en-US" altLang="zh-CN" sz="2000" i="1" dirty="0">
                <a:latin typeface="Times New Roman" panose="02020603050405020304" pitchFamily="18" charset="0"/>
                <a:cs typeface="Times New Roman" panose="02020603050405020304" pitchFamily="18" charset="0"/>
              </a:rPr>
              <a:t>F(2, 6) </a:t>
            </a:r>
            <a:r>
              <a:rPr lang="en-US" altLang="zh-CN" sz="2000" dirty="0" smtClean="0">
                <a:latin typeface="Times New Roman" panose="02020603050405020304" pitchFamily="18" charset="0"/>
                <a:cs typeface="Times New Roman" panose="02020603050405020304" pitchFamily="18" charset="0"/>
              </a:rPr>
              <a:t>distribution. Thus </a:t>
            </a:r>
            <a:r>
              <a:rPr lang="en-US" altLang="zh-CN" sz="2000" dirty="0">
                <a:latin typeface="Times New Roman" panose="02020603050405020304" pitchFamily="18" charset="0"/>
                <a:cs typeface="Times New Roman" panose="02020603050405020304" pitchFamily="18" charset="0"/>
              </a:rPr>
              <a:t>we conclude that the response means are affected only by differences </a:t>
            </a:r>
            <a:r>
              <a:rPr lang="en-US" altLang="zh-CN" sz="2000" dirty="0" smtClean="0">
                <a:latin typeface="Times New Roman" panose="02020603050405020304" pitchFamily="18" charset="0"/>
                <a:cs typeface="Times New Roman" panose="02020603050405020304" pitchFamily="18" charset="0"/>
              </a:rPr>
              <a:t>in the </a:t>
            </a:r>
            <a:r>
              <a:rPr lang="en-US" altLang="zh-CN" sz="2000" dirty="0">
                <a:latin typeface="Times New Roman" panose="02020603050405020304" pitchFamily="18" charset="0"/>
                <a:cs typeface="Times New Roman" panose="02020603050405020304" pitchFamily="18" charset="0"/>
              </a:rPr>
              <a:t>levels of factor </a:t>
            </a:r>
            <a:r>
              <a:rPr lang="en-US" altLang="zh-CN" sz="2000" i="1" dirty="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zh-CN" sz="2000" i="1" baseline="-25000" dirty="0" smtClean="0">
              <a:latin typeface="Times New Roman" panose="02020603050405020304" pitchFamily="18" charset="0"/>
              <a:cs typeface="Times New Roman" panose="02020603050405020304" pitchFamily="18" charset="0"/>
            </a:endParaRPr>
          </a:p>
        </p:txBody>
      </p:sp>
      <p:sp>
        <p:nvSpPr>
          <p:cNvPr id="6" name="矩形 5"/>
          <p:cNvSpPr/>
          <p:nvPr/>
        </p:nvSpPr>
        <p:spPr>
          <a:xfrm>
            <a:off x="3857468" y="354485"/>
            <a:ext cx="2939651" cy="461665"/>
          </a:xfrm>
          <a:prstGeom prst="rect">
            <a:avLst/>
          </a:prstGeom>
        </p:spPr>
        <p:txBody>
          <a:bodyPr wrap="none">
            <a:spAutoFit/>
          </a:bodyPr>
          <a:lstStyle/>
          <a:p>
            <a:r>
              <a:rPr lang="en-US" altLang="zh-CN" sz="2400" b="0" i="0" u="none" strike="noStrike" baseline="0" dirty="0" smtClean="0">
                <a:latin typeface="Times New Roman" panose="02020603050405020304" pitchFamily="18" charset="0"/>
                <a:cs typeface="Times New Roman" panose="02020603050405020304" pitchFamily="18" charset="0"/>
              </a:rPr>
              <a:t>ANOVA table for data</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149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Analysis of covariance</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65517" y="1575459"/>
            <a:ext cx="10515600" cy="2970662"/>
          </a:xfrm>
        </p:spPr>
        <p:txBody>
          <a:bodyPr>
            <a:normAutofit/>
          </a:bodyPr>
          <a:lstStyle/>
          <a:p>
            <a:pPr marL="0" indent="0" algn="just">
              <a:buNone/>
            </a:pPr>
            <a:r>
              <a:rPr lang="en-US" altLang="zh-CN" i="1" dirty="0" smtClean="0">
                <a:latin typeface="Times New Roman" panose="02020603050405020304" pitchFamily="18" charset="0"/>
                <a:cs typeface="Times New Roman" panose="02020603050405020304" pitchFamily="18" charset="0"/>
              </a:rPr>
              <a:t>Analysis of covariance </a:t>
            </a:r>
            <a:r>
              <a:rPr lang="en-US" altLang="zh-CN" dirty="0" smtClean="0">
                <a:latin typeface="Times New Roman" panose="02020603050405020304" pitchFamily="18" charset="0"/>
                <a:cs typeface="Times New Roman" panose="02020603050405020304" pitchFamily="18" charset="0"/>
              </a:rPr>
              <a:t>is the term used for models in which some of the explanatory variables are dummy variables representing factor levels and others are continuous measurements called covariates. As with ANOVA, we are interested in comparing means of subgroups defined by factor levels, but recognizing that the covariates may also affect the responses, we compare the means after “adjustment” for covariate effects.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004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36910" y="575994"/>
            <a:ext cx="5708350" cy="5361074"/>
          </a:xfrm>
          <a:prstGeom prst="rect">
            <a:avLst/>
          </a:prstGeom>
        </p:spPr>
      </p:pic>
    </p:spTree>
    <p:extLst>
      <p:ext uri="{BB962C8B-B14F-4D97-AF65-F5344CB8AC3E}">
        <p14:creationId xmlns:p14="http://schemas.microsoft.com/office/powerpoint/2010/main" xmlns="" val="396929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40867" y="1427761"/>
            <a:ext cx="4758008" cy="3363420"/>
          </a:xfrm>
          <a:prstGeom prst="rect">
            <a:avLst/>
          </a:prstGeom>
        </p:spPr>
      </p:pic>
      <p:pic>
        <p:nvPicPr>
          <p:cNvPr id="3" name="图片 2"/>
          <p:cNvPicPr>
            <a:picLocks noChangeAspect="1"/>
          </p:cNvPicPr>
          <p:nvPr/>
        </p:nvPicPr>
        <p:blipFill>
          <a:blip r:embed="rId3"/>
          <a:stretch>
            <a:fillRect/>
          </a:stretch>
        </p:blipFill>
        <p:spPr>
          <a:xfrm>
            <a:off x="6228758" y="1594628"/>
            <a:ext cx="5737540" cy="3184405"/>
          </a:xfrm>
          <a:prstGeom prst="rect">
            <a:avLst/>
          </a:prstGeom>
        </p:spPr>
      </p:pic>
      <p:sp>
        <p:nvSpPr>
          <p:cNvPr id="4" name="文本框 3"/>
          <p:cNvSpPr txBox="1"/>
          <p:nvPr/>
        </p:nvSpPr>
        <p:spPr>
          <a:xfrm>
            <a:off x="1340867" y="862642"/>
            <a:ext cx="4485735"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Table: Achievement scores</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779035" y="154756"/>
            <a:ext cx="5952226" cy="707886"/>
          </a:xfrm>
          <a:prstGeom prst="rect">
            <a:avLst/>
          </a:prstGeom>
          <a:noFill/>
        </p:spPr>
        <p:txBody>
          <a:bodyPr wrap="square" rtlCol="0">
            <a:spAutoFit/>
          </a:bodyPr>
          <a:lstStyle/>
          <a:p>
            <a:r>
              <a:rPr lang="en-US" altLang="zh-CN" sz="4000" dirty="0" smtClean="0">
                <a:solidFill>
                  <a:srgbClr val="FF0066"/>
                </a:solidFill>
                <a:latin typeface="Times New Roman" panose="02020603050405020304" pitchFamily="18" charset="0"/>
                <a:cs typeface="Times New Roman" panose="02020603050405020304" pitchFamily="18" charset="0"/>
              </a:rPr>
              <a:t>Example</a:t>
            </a:r>
            <a:endParaRPr lang="zh-CN" altLang="en-US" sz="4000" dirty="0">
              <a:solidFill>
                <a:srgbClr val="FF0066"/>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1104182" y="4894635"/>
            <a:ext cx="1067950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responses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jk</a:t>
            </a:r>
            <a:r>
              <a:rPr lang="en-US" altLang="zh-CN" sz="2000" dirty="0">
                <a:latin typeface="Times New Roman" panose="02020603050405020304" pitchFamily="18" charset="0"/>
                <a:cs typeface="Times New Roman" panose="02020603050405020304" pitchFamily="18" charset="0"/>
              </a:rPr>
              <a:t> are achievement scores measured at three levels of a factor </a:t>
            </a:r>
            <a:r>
              <a:rPr lang="en-US" altLang="zh-CN" sz="2000" dirty="0" smtClean="0">
                <a:latin typeface="Times New Roman" panose="02020603050405020304" pitchFamily="18" charset="0"/>
                <a:cs typeface="Times New Roman" panose="02020603050405020304" pitchFamily="18" charset="0"/>
              </a:rPr>
              <a:t>representing </a:t>
            </a:r>
            <a:r>
              <a:rPr lang="en-US" altLang="zh-CN" sz="2000" dirty="0">
                <a:latin typeface="Times New Roman" panose="02020603050405020304" pitchFamily="18" charset="0"/>
                <a:cs typeface="Times New Roman" panose="02020603050405020304" pitchFamily="18" charset="0"/>
              </a:rPr>
              <a:t>three different training methods, and the covariates </a:t>
            </a:r>
            <a:r>
              <a:rPr lang="en-US" altLang="zh-CN" sz="2000" i="1" dirty="0" err="1">
                <a:latin typeface="Times New Roman" panose="02020603050405020304" pitchFamily="18" charset="0"/>
                <a:cs typeface="Times New Roman" panose="02020603050405020304" pitchFamily="18" charset="0"/>
              </a:rPr>
              <a:t>x</a:t>
            </a:r>
            <a:r>
              <a:rPr lang="en-US" altLang="zh-CN" sz="2000" i="1" baseline="-25000" dirty="0" err="1">
                <a:latin typeface="Times New Roman" panose="02020603050405020304" pitchFamily="18" charset="0"/>
                <a:cs typeface="Times New Roman" panose="02020603050405020304" pitchFamily="18" charset="0"/>
              </a:rPr>
              <a:t>jk</a:t>
            </a:r>
            <a:r>
              <a:rPr lang="en-US" altLang="zh-CN" sz="2000" dirty="0">
                <a:latin typeface="Times New Roman" panose="02020603050405020304" pitchFamily="18" charset="0"/>
                <a:cs typeface="Times New Roman" panose="02020603050405020304" pitchFamily="18" charset="0"/>
              </a:rPr>
              <a:t> are </a:t>
            </a:r>
            <a:r>
              <a:rPr lang="en-US" altLang="zh-CN" sz="2000" dirty="0" smtClean="0">
                <a:latin typeface="Times New Roman" panose="02020603050405020304" pitchFamily="18" charset="0"/>
                <a:cs typeface="Times New Roman" panose="02020603050405020304" pitchFamily="18" charset="0"/>
              </a:rPr>
              <a:t>aptitude scores </a:t>
            </a:r>
            <a:r>
              <a:rPr lang="en-US" altLang="zh-CN" sz="2000" dirty="0">
                <a:latin typeface="Times New Roman" panose="02020603050405020304" pitchFamily="18" charset="0"/>
                <a:cs typeface="Times New Roman" panose="02020603050405020304" pitchFamily="18" charset="0"/>
              </a:rPr>
              <a:t>measured before training commenced</a:t>
            </a:r>
            <a:r>
              <a:rPr lang="en-US" altLang="zh-CN" sz="20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We </a:t>
            </a:r>
            <a:r>
              <a:rPr lang="en-US" altLang="zh-CN" sz="2000" dirty="0">
                <a:latin typeface="Times New Roman" panose="02020603050405020304" pitchFamily="18" charset="0"/>
                <a:cs typeface="Times New Roman" panose="02020603050405020304" pitchFamily="18" charset="0"/>
              </a:rPr>
              <a:t>want to compare the </a:t>
            </a:r>
            <a:r>
              <a:rPr lang="en-US" altLang="zh-CN" sz="2000" dirty="0" smtClean="0">
                <a:latin typeface="Times New Roman" panose="02020603050405020304" pitchFamily="18" charset="0"/>
                <a:cs typeface="Times New Roman" panose="02020603050405020304" pitchFamily="18" charset="0"/>
              </a:rPr>
              <a:t>training methods</a:t>
            </a:r>
            <a:r>
              <a:rPr lang="en-US" altLang="zh-CN" sz="2000" dirty="0">
                <a:latin typeface="Times New Roman" panose="02020603050405020304" pitchFamily="18" charset="0"/>
                <a:cs typeface="Times New Roman" panose="02020603050405020304" pitchFamily="18" charset="0"/>
              </a:rPr>
              <a:t>, taking into account differences in initial aptitude between the </a:t>
            </a:r>
            <a:r>
              <a:rPr lang="en-US" altLang="zh-CN" sz="2000" dirty="0" smtClean="0">
                <a:latin typeface="Times New Roman" panose="02020603050405020304" pitchFamily="18" charset="0"/>
                <a:cs typeface="Times New Roman" panose="02020603050405020304" pitchFamily="18" charset="0"/>
              </a:rPr>
              <a:t>three groups </a:t>
            </a:r>
            <a:r>
              <a:rPr lang="en-US" altLang="zh-CN" sz="2000" dirty="0">
                <a:latin typeface="Times New Roman" panose="02020603050405020304" pitchFamily="18" charset="0"/>
                <a:cs typeface="Times New Roman" panose="02020603050405020304" pitchFamily="18" charset="0"/>
              </a:rPr>
              <a:t>of subjects.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14743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34602" y="1618980"/>
            <a:ext cx="9668705" cy="3315329"/>
          </a:xfrm>
          <a:prstGeom prst="rect">
            <a:avLst/>
          </a:prstGeom>
        </p:spPr>
      </p:pic>
      <p:sp>
        <p:nvSpPr>
          <p:cNvPr id="3" name="矩形 2"/>
          <p:cNvSpPr/>
          <p:nvPr/>
        </p:nvSpPr>
        <p:spPr>
          <a:xfrm>
            <a:off x="3459192" y="328605"/>
            <a:ext cx="5969480" cy="646331"/>
          </a:xfrm>
          <a:prstGeom prst="rect">
            <a:avLst/>
          </a:prstGeom>
        </p:spPr>
        <p:txBody>
          <a:bodyPr wrap="square">
            <a:spAutoFit/>
          </a:bodyPr>
          <a:lstStyle/>
          <a:p>
            <a:pPr algn="ctr"/>
            <a:r>
              <a:rPr lang="en-US" altLang="zh-CN" sz="3600" b="1" dirty="0" smtClean="0">
                <a:solidFill>
                  <a:srgbClr val="FF0066"/>
                </a:solidFill>
                <a:latin typeface="Times New Roman" panose="02020603050405020304" pitchFamily="18" charset="0"/>
                <a:cs typeface="Times New Roman" panose="02020603050405020304" pitchFamily="18" charset="0"/>
              </a:rPr>
              <a:t>Model Specification  </a:t>
            </a:r>
            <a:endParaRPr lang="zh-CN" altLang="en-US" sz="3600" b="1" dirty="0"/>
          </a:p>
        </p:txBody>
      </p:sp>
    </p:spTree>
    <p:extLst>
      <p:ext uri="{BB962C8B-B14F-4D97-AF65-F5344CB8AC3E}">
        <p14:creationId xmlns:p14="http://schemas.microsoft.com/office/powerpoint/2010/main" xmlns="" val="3967286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158379460"/>
              </p:ext>
            </p:extLst>
          </p:nvPr>
        </p:nvGraphicFramePr>
        <p:xfrm>
          <a:off x="1673525" y="1263130"/>
          <a:ext cx="9133455" cy="1925320"/>
        </p:xfrm>
        <a:graphic>
          <a:graphicData uri="http://schemas.openxmlformats.org/drawingml/2006/table">
            <a:tbl>
              <a:tblPr firstRow="1" bandRow="1">
                <a:tableStyleId>{5C22544A-7EE6-4342-B048-85BDC9FD1C3A}</a:tableStyleId>
              </a:tblPr>
              <a:tblGrid>
                <a:gridCol w="2484406"/>
                <a:gridCol w="1168976"/>
                <a:gridCol w="1826691"/>
                <a:gridCol w="1826691"/>
                <a:gridCol w="1826691"/>
              </a:tblGrid>
              <a:tr h="370840">
                <a:tc>
                  <a:txBody>
                    <a:bodyPr/>
                    <a:lstStyle/>
                    <a:p>
                      <a:r>
                        <a:rPr lang="en-US" altLang="zh-CN" dirty="0" smtClean="0">
                          <a:latin typeface="Times New Roman" panose="02020603050405020304" pitchFamily="18" charset="0"/>
                          <a:cs typeface="Times New Roman" panose="02020603050405020304" pitchFamily="18" charset="0"/>
                        </a:rPr>
                        <a:t>Source of variation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Degrees of freedom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Sum of squares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Mean</a:t>
                      </a:r>
                    </a:p>
                    <a:p>
                      <a:r>
                        <a:rPr lang="en-US" altLang="zh-CN" dirty="0" smtClean="0">
                          <a:latin typeface="Times New Roman" panose="02020603050405020304" pitchFamily="18" charset="0"/>
                          <a:cs typeface="Times New Roman" panose="02020603050405020304" pitchFamily="18" charset="0"/>
                        </a:rPr>
                        <a:t>square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i="1" dirty="0" smtClean="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r>
              <a:tr h="370840">
                <a:tc>
                  <a:txBody>
                    <a:bodyPr/>
                    <a:lstStyle/>
                    <a:p>
                      <a:r>
                        <a:rPr lang="en-US" altLang="zh-CN" b="1" i="1" dirty="0" smtClean="0">
                          <a:solidFill>
                            <a:schemeClr val="tx1"/>
                          </a:solidFill>
                          <a:latin typeface="Times New Roman" panose="02020603050405020304" pitchFamily="18" charset="0"/>
                          <a:cs typeface="Times New Roman" panose="02020603050405020304" pitchFamily="18" charset="0"/>
                        </a:rPr>
                        <a:t>Treatment Effect: </a:t>
                      </a:r>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Reduced</a:t>
                      </a:r>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Saturated</a:t>
                      </a:r>
                      <a:endParaRPr lang="zh-CN" altLang="en-US" b="1" i="1" baseline="-25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i="0" dirty="0" smtClean="0">
                          <a:solidFill>
                            <a:schemeClr val="tx1"/>
                          </a:solidFill>
                          <a:latin typeface="Times New Roman" panose="02020603050405020304" pitchFamily="18" charset="0"/>
                          <a:cs typeface="Times New Roman" panose="02020603050405020304" pitchFamily="18" charset="0"/>
                        </a:rPr>
                        <a:t>2</a:t>
                      </a:r>
                      <a:endParaRPr lang="zh-CN" altLang="en-US"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dirty="0" smtClean="0">
                          <a:solidFill>
                            <a:schemeClr val="tx1"/>
                          </a:solidFill>
                          <a:latin typeface="Times New Roman" panose="02020603050405020304" pitchFamily="18" charset="0"/>
                          <a:cs typeface="Times New Roman" panose="02020603050405020304" pitchFamily="18" charset="0"/>
                        </a:rPr>
                        <a:t>16.932</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8.466</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13.97</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altLang="zh-CN" b="1" i="1" dirty="0" err="1" smtClean="0">
                          <a:solidFill>
                            <a:schemeClr val="tx1"/>
                          </a:solidFill>
                          <a:latin typeface="Times New Roman" panose="02020603050405020304" pitchFamily="18" charset="0"/>
                          <a:cs typeface="Times New Roman" panose="02020603050405020304" pitchFamily="18" charset="0"/>
                        </a:rPr>
                        <a:t>SSE</a:t>
                      </a:r>
                      <a:r>
                        <a:rPr lang="en-US" altLang="zh-CN" b="1" i="1" baseline="-25000" dirty="0" err="1" smtClean="0">
                          <a:solidFill>
                            <a:schemeClr val="tx1"/>
                          </a:solidFill>
                          <a:latin typeface="Times New Roman" panose="02020603050405020304" pitchFamily="18" charset="0"/>
                          <a:cs typeface="Times New Roman" panose="02020603050405020304" pitchFamily="18" charset="0"/>
                        </a:rPr>
                        <a:t>Saturated</a:t>
                      </a:r>
                      <a:endParaRPr lang="zh-CN" altLang="en-US" b="1" i="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b="1" i="0" dirty="0" smtClean="0">
                          <a:solidFill>
                            <a:schemeClr val="tx1"/>
                          </a:solidFill>
                          <a:latin typeface="Times New Roman" panose="02020603050405020304" pitchFamily="18" charset="0"/>
                          <a:cs typeface="Times New Roman" panose="02020603050405020304" pitchFamily="18" charset="0"/>
                        </a:rPr>
                        <a:t>17</a:t>
                      </a:r>
                      <a:endParaRPr lang="zh-CN" altLang="en-US"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10.302</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CN"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0.606</a:t>
                      </a:r>
                      <a:endParaRPr lang="zh-CN" alt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zh-CN" altLang="en-US" b="1"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3" name="文本框 2"/>
          <p:cNvSpPr txBox="1"/>
          <p:nvPr/>
        </p:nvSpPr>
        <p:spPr>
          <a:xfrm>
            <a:off x="1682151" y="3605842"/>
            <a:ext cx="9635706" cy="1200329"/>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F </a:t>
            </a:r>
            <a:r>
              <a:rPr lang="en-US" altLang="zh-CN" sz="2400" i="1" dirty="0" smtClean="0">
                <a:latin typeface="Times New Roman" panose="02020603050405020304" pitchFamily="18" charset="0"/>
                <a:cs typeface="Times New Roman" panose="02020603050405020304" pitchFamily="18" charset="0"/>
              </a:rPr>
              <a:t>=13.97 </a:t>
            </a:r>
            <a:r>
              <a:rPr lang="en-US" altLang="zh-CN" sz="2400" dirty="0" smtClean="0">
                <a:latin typeface="Times New Roman" panose="02020603050405020304" pitchFamily="18" charset="0"/>
                <a:cs typeface="Times New Roman" panose="02020603050405020304" pitchFamily="18" charset="0"/>
              </a:rPr>
              <a:t>compared with </a:t>
            </a:r>
            <a:r>
              <a:rPr lang="en-US" altLang="zh-CN" sz="2400" i="1" dirty="0" smtClean="0">
                <a:latin typeface="Times New Roman" panose="02020603050405020304" pitchFamily="18" charset="0"/>
                <a:cs typeface="Times New Roman" panose="02020603050405020304" pitchFamily="18" charset="0"/>
              </a:rPr>
              <a:t>F(2,17)</a:t>
            </a:r>
            <a:r>
              <a:rPr lang="en-US" altLang="zh-CN" sz="2400" dirty="0" smtClean="0">
                <a:latin typeface="Times New Roman" panose="02020603050405020304" pitchFamily="18" charset="0"/>
                <a:cs typeface="Times New Roman" panose="02020603050405020304" pitchFamily="18" charset="0"/>
              </a:rPr>
              <a:t>, indicating </a:t>
            </a:r>
            <a:r>
              <a:rPr lang="en-US" altLang="zh-CN" sz="2400" dirty="0">
                <a:latin typeface="Times New Roman" panose="02020603050405020304" pitchFamily="18" charset="0"/>
                <a:cs typeface="Times New Roman" panose="02020603050405020304" pitchFamily="18" charset="0"/>
              </a:rPr>
              <a:t>a significant difference in achievement scores for the training </a:t>
            </a:r>
            <a:r>
              <a:rPr lang="en-US" altLang="zh-CN" sz="2400" dirty="0" smtClean="0">
                <a:latin typeface="Times New Roman" panose="02020603050405020304" pitchFamily="18" charset="0"/>
                <a:cs typeface="Times New Roman" panose="02020603050405020304" pitchFamily="18" charset="0"/>
              </a:rPr>
              <a:t>methods</a:t>
            </a:r>
            <a:r>
              <a:rPr lang="en-US" altLang="zh-CN" sz="2400" dirty="0">
                <a:latin typeface="Times New Roman" panose="02020603050405020304" pitchFamily="18" charset="0"/>
                <a:cs typeface="Times New Roman" panose="02020603050405020304" pitchFamily="18" charset="0"/>
              </a:rPr>
              <a:t>, after adjustment for initial differences in aptitude.</a:t>
            </a:r>
          </a:p>
        </p:txBody>
      </p:sp>
    </p:spTree>
    <p:extLst>
      <p:ext uri="{BB962C8B-B14F-4D97-AF65-F5344CB8AC3E}">
        <p14:creationId xmlns:p14="http://schemas.microsoft.com/office/powerpoint/2010/main" xmlns="" val="1728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1133673259"/>
              </p:ext>
            </p:extLst>
          </p:nvPr>
        </p:nvGraphicFramePr>
        <p:xfrm>
          <a:off x="3476445" y="1204523"/>
          <a:ext cx="4873925" cy="2532614"/>
        </p:xfrm>
        <a:graphic>
          <a:graphicData uri="http://schemas.openxmlformats.org/drawingml/2006/table">
            <a:tbl>
              <a:tblPr firstRow="1" bandRow="1">
                <a:tableStyleId>{5C22544A-7EE6-4342-B048-85BDC9FD1C3A}</a:tableStyleId>
              </a:tblPr>
              <a:tblGrid>
                <a:gridCol w="1632889"/>
                <a:gridCol w="3241036"/>
              </a:tblGrid>
              <a:tr h="1129666">
                <a:tc>
                  <a:txBody>
                    <a:bodyPr/>
                    <a:lstStyle/>
                    <a:p>
                      <a:pPr algn="ctr"/>
                      <a:r>
                        <a:rPr lang="en-US" altLang="zh-CN" sz="2800" dirty="0" smtClean="0">
                          <a:solidFill>
                            <a:schemeClr val="accent2">
                              <a:lumMod val="75000"/>
                            </a:schemeClr>
                          </a:solidFill>
                          <a:latin typeface="Times New Roman" panose="02020603050405020304" pitchFamily="18" charset="0"/>
                          <a:cs typeface="Times New Roman" panose="02020603050405020304" pitchFamily="18" charset="0"/>
                        </a:rPr>
                        <a:t>Test </a:t>
                      </a:r>
                      <a:endParaRPr lang="zh-CN" altLang="en-US" sz="2800" dirty="0">
                        <a:solidFill>
                          <a:schemeClr val="accent2">
                            <a:lumMod val="75000"/>
                          </a:schemeClr>
                        </a:solidFill>
                        <a:latin typeface="Times New Roman" panose="02020603050405020304" pitchFamily="18" charset="0"/>
                        <a:cs typeface="Times New Roman" panose="02020603050405020304" pitchFamily="18" charset="0"/>
                      </a:endParaRPr>
                    </a:p>
                  </a:txBody>
                  <a:tcPr marL="91438" marR="91438" marT="45714" marB="45714"/>
                </a:tc>
                <a:tc>
                  <a:txBody>
                    <a:bodyPr/>
                    <a:lstStyle/>
                    <a:p>
                      <a:pPr algn="ctr"/>
                      <a:r>
                        <a:rPr lang="en-US" altLang="zh-CN" sz="2800" dirty="0" smtClean="0">
                          <a:solidFill>
                            <a:schemeClr val="accent2">
                              <a:lumMod val="75000"/>
                            </a:schemeClr>
                          </a:solidFill>
                          <a:latin typeface="Times New Roman" panose="02020603050405020304" pitchFamily="18" charset="0"/>
                          <a:cs typeface="Times New Roman" panose="02020603050405020304" pitchFamily="18" charset="0"/>
                        </a:rPr>
                        <a:t>Number</a:t>
                      </a:r>
                      <a:r>
                        <a:rPr lang="en-US" altLang="zh-CN" sz="2800" baseline="0" dirty="0" smtClean="0">
                          <a:solidFill>
                            <a:schemeClr val="accent2">
                              <a:lumMod val="75000"/>
                            </a:schemeClr>
                          </a:solidFill>
                          <a:latin typeface="Times New Roman" panose="02020603050405020304" pitchFamily="18" charset="0"/>
                          <a:cs typeface="Times New Roman" panose="02020603050405020304" pitchFamily="18" charset="0"/>
                        </a:rPr>
                        <a:t> of groups</a:t>
                      </a:r>
                      <a:endParaRPr lang="zh-CN" altLang="en-US" sz="2800" dirty="0">
                        <a:solidFill>
                          <a:schemeClr val="accent2">
                            <a:lumMod val="75000"/>
                          </a:schemeClr>
                        </a:solidFill>
                        <a:latin typeface="Times New Roman" panose="02020603050405020304" pitchFamily="18" charset="0"/>
                        <a:cs typeface="Times New Roman" panose="02020603050405020304" pitchFamily="18" charset="0"/>
                      </a:endParaRPr>
                    </a:p>
                  </a:txBody>
                  <a:tcPr marL="91438" marR="91438" marT="45714" marB="45714"/>
                </a:tc>
              </a:tr>
              <a:tr h="669374">
                <a:tc>
                  <a:txBody>
                    <a:bodyPr/>
                    <a:lstStyle/>
                    <a:p>
                      <a:pPr algn="ctr"/>
                      <a:r>
                        <a:rPr lang="en-US" altLang="zh-CN" sz="2400" b="0" dirty="0" smtClean="0">
                          <a:latin typeface="Times New Roman" panose="02020603050405020304" pitchFamily="18" charset="0"/>
                          <a:cs typeface="Times New Roman" panose="02020603050405020304" pitchFamily="18" charset="0"/>
                        </a:rPr>
                        <a:t>T test </a:t>
                      </a:r>
                      <a:endParaRPr lang="zh-CN" altLang="en-US" sz="2400" b="0" dirty="0">
                        <a:latin typeface="Times New Roman" panose="02020603050405020304" pitchFamily="18" charset="0"/>
                        <a:cs typeface="Times New Roman" panose="02020603050405020304" pitchFamily="18" charset="0"/>
                      </a:endParaRPr>
                    </a:p>
                  </a:txBody>
                  <a:tcPr marL="91438" marR="91438" marT="45714" marB="45714"/>
                </a:tc>
                <a:tc>
                  <a:txBody>
                    <a:bodyPr/>
                    <a:lstStyle/>
                    <a:p>
                      <a:pPr algn="ctr"/>
                      <a:r>
                        <a:rPr lang="en-US" altLang="zh-CN" sz="2400" b="0" dirty="0" smtClean="0">
                          <a:latin typeface="Times New Roman" panose="02020603050405020304" pitchFamily="18" charset="0"/>
                          <a:cs typeface="Times New Roman" panose="02020603050405020304" pitchFamily="18" charset="0"/>
                        </a:rPr>
                        <a:t>Two </a:t>
                      </a:r>
                      <a:endParaRPr lang="zh-CN" altLang="en-US" sz="2400" b="0" dirty="0">
                        <a:latin typeface="Times New Roman" panose="02020603050405020304" pitchFamily="18" charset="0"/>
                        <a:cs typeface="Times New Roman" panose="02020603050405020304" pitchFamily="18" charset="0"/>
                      </a:endParaRPr>
                    </a:p>
                  </a:txBody>
                  <a:tcPr marL="91438" marR="91438" marT="45714" marB="45714"/>
                </a:tc>
              </a:tr>
              <a:tr h="733574">
                <a:tc>
                  <a:txBody>
                    <a:bodyPr/>
                    <a:lstStyle/>
                    <a:p>
                      <a:pPr algn="ctr"/>
                      <a:r>
                        <a:rPr lang="en-US" altLang="zh-CN" sz="2400" b="0" dirty="0" smtClean="0">
                          <a:latin typeface="Times New Roman" panose="02020603050405020304" pitchFamily="18" charset="0"/>
                          <a:cs typeface="Times New Roman" panose="02020603050405020304" pitchFamily="18" charset="0"/>
                        </a:rPr>
                        <a:t>ANOVA</a:t>
                      </a:r>
                      <a:endParaRPr lang="zh-CN" altLang="en-US" sz="2400" b="0" dirty="0">
                        <a:latin typeface="Times New Roman" panose="02020603050405020304" pitchFamily="18" charset="0"/>
                        <a:cs typeface="Times New Roman" panose="02020603050405020304" pitchFamily="18" charset="0"/>
                      </a:endParaRPr>
                    </a:p>
                  </a:txBody>
                  <a:tcPr marL="91438" marR="91438" marT="45714" marB="45714"/>
                </a:tc>
                <a:tc>
                  <a:txBody>
                    <a:bodyPr/>
                    <a:lstStyle/>
                    <a:p>
                      <a:pPr algn="ctr"/>
                      <a:r>
                        <a:rPr lang="en-US" altLang="zh-CN" sz="2400" b="0" dirty="0" smtClean="0">
                          <a:latin typeface="Times New Roman" panose="02020603050405020304" pitchFamily="18" charset="0"/>
                          <a:cs typeface="Times New Roman" panose="02020603050405020304" pitchFamily="18" charset="0"/>
                        </a:rPr>
                        <a:t>Multiple</a:t>
                      </a:r>
                      <a:endParaRPr lang="zh-CN" altLang="en-US" sz="2400" b="0" dirty="0">
                        <a:latin typeface="Times New Roman" panose="02020603050405020304" pitchFamily="18" charset="0"/>
                        <a:cs typeface="Times New Roman" panose="02020603050405020304" pitchFamily="18" charset="0"/>
                      </a:endParaRPr>
                    </a:p>
                  </a:txBody>
                  <a:tcPr marL="91438" marR="91438" marT="45714" marB="45714"/>
                </a:tc>
              </a:tr>
            </a:tbl>
          </a:graphicData>
        </a:graphic>
      </p:graphicFrame>
      <p:sp>
        <p:nvSpPr>
          <p:cNvPr id="3" name="矩形 2"/>
          <p:cNvSpPr/>
          <p:nvPr/>
        </p:nvSpPr>
        <p:spPr>
          <a:xfrm>
            <a:off x="3450566" y="4020863"/>
            <a:ext cx="9023229" cy="2049792"/>
          </a:xfrm>
          <a:prstGeom prst="rect">
            <a:avLst/>
          </a:prstGeom>
        </p:spPr>
        <p:txBody>
          <a:bodyPr wrap="square">
            <a:spAutoFit/>
          </a:bodyPr>
          <a:lstStyle/>
          <a:p>
            <a:r>
              <a:rPr lang="en-US" altLang="zh-TW" sz="2400" dirty="0" smtClean="0">
                <a:latin typeface="Times New Roman" panose="02020603050405020304" pitchFamily="18" charset="0"/>
                <a:ea typeface="標楷體" pitchFamily="65" charset="-120"/>
              </a:rPr>
              <a:t>T test </a:t>
            </a:r>
            <a:r>
              <a:rPr lang="zh-TW" altLang="en-US" sz="2400" dirty="0" smtClean="0">
                <a:latin typeface="Times New Roman" panose="02020603050405020304" pitchFamily="18" charset="0"/>
                <a:ea typeface="標楷體" pitchFamily="65" charset="-120"/>
              </a:rPr>
              <a:t>所要</a:t>
            </a:r>
            <a:r>
              <a:rPr lang="zh-CN" altLang="en-US" sz="2400" dirty="0" smtClean="0">
                <a:latin typeface="Times New Roman" panose="02020603050405020304" pitchFamily="18" charset="0"/>
              </a:rPr>
              <a:t>检验</a:t>
            </a:r>
            <a:r>
              <a:rPr lang="zh-TW" altLang="en-US" sz="2400" dirty="0" smtClean="0">
                <a:latin typeface="Times New Roman" panose="02020603050405020304" pitchFamily="18" charset="0"/>
                <a:ea typeface="標楷體" pitchFamily="65" charset="-120"/>
              </a:rPr>
              <a:t>的</a:t>
            </a:r>
            <a:r>
              <a:rPr lang="zh-CN" altLang="en-US" sz="2400" dirty="0" smtClean="0">
                <a:latin typeface="Times New Roman" panose="02020603050405020304" pitchFamily="18" charset="0"/>
              </a:rPr>
              <a:t>零</a:t>
            </a:r>
            <a:r>
              <a:rPr lang="zh-TW" altLang="en-US" sz="2400" dirty="0" smtClean="0">
                <a:latin typeface="Times New Roman" panose="02020603050405020304" pitchFamily="18" charset="0"/>
                <a:ea typeface="標楷體" pitchFamily="65" charset="-120"/>
              </a:rPr>
              <a:t>假</a:t>
            </a:r>
            <a:r>
              <a:rPr lang="zh-CN" altLang="en-US" sz="2400" dirty="0" smtClean="0">
                <a:latin typeface="Times New Roman" panose="02020603050405020304" pitchFamily="18" charset="0"/>
                <a:ea typeface="標楷體" pitchFamily="65" charset="-120"/>
              </a:rPr>
              <a:t>设</a:t>
            </a:r>
            <a:r>
              <a:rPr lang="zh-TW" altLang="en-US" sz="2400" dirty="0" smtClean="0">
                <a:latin typeface="Times New Roman" panose="02020603050405020304" pitchFamily="18" charset="0"/>
                <a:ea typeface="標楷體" pitchFamily="65" charset="-120"/>
              </a:rPr>
              <a:t>（</a:t>
            </a:r>
            <a:r>
              <a:rPr lang="en-US" altLang="zh-TW" sz="2400" i="1" dirty="0" smtClean="0">
                <a:latin typeface="Times New Roman" panose="02020603050405020304" pitchFamily="18" charset="0"/>
                <a:ea typeface="標楷體" pitchFamily="65" charset="-120"/>
              </a:rPr>
              <a:t>H</a:t>
            </a:r>
            <a:r>
              <a:rPr lang="en-US" altLang="zh-TW" sz="2400" i="1" baseline="-30000" dirty="0" smtClean="0">
                <a:latin typeface="Times New Roman" panose="02020603050405020304" pitchFamily="18" charset="0"/>
                <a:ea typeface="標楷體" pitchFamily="65" charset="-120"/>
              </a:rPr>
              <a:t>0</a:t>
            </a:r>
            <a:r>
              <a:rPr lang="zh-TW" altLang="en-US" sz="2400" dirty="0" smtClean="0">
                <a:latin typeface="Times New Roman" panose="02020603050405020304" pitchFamily="18" charset="0"/>
                <a:ea typeface="標楷體" pitchFamily="65" charset="-120"/>
              </a:rPr>
              <a:t>）是：</a:t>
            </a:r>
          </a:p>
          <a:p>
            <a:r>
              <a:rPr lang="en-US" altLang="zh-TW" sz="2400" i="1" dirty="0" smtClean="0">
                <a:latin typeface="Times New Roman" panose="02020603050405020304" pitchFamily="18" charset="0"/>
                <a:ea typeface="標楷體" pitchFamily="65" charset="-120"/>
                <a:cs typeface="Times New Roman" panose="02020603050405020304" pitchFamily="18" charset="0"/>
              </a:rPr>
              <a:t>            H</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0</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smtClean="0">
                <a:latin typeface="Times New Roman" panose="02020603050405020304" pitchFamily="18" charset="0"/>
                <a:ea typeface="標楷體" pitchFamily="65" charset="-120"/>
                <a:cs typeface="Times New Roman" panose="02020603050405020304" pitchFamily="18" charset="0"/>
              </a:rPr>
              <a:t>μ</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1</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smtClean="0">
                <a:latin typeface="Times New Roman" panose="02020603050405020304" pitchFamily="18" charset="0"/>
                <a:ea typeface="標楷體" pitchFamily="65" charset="-120"/>
                <a:cs typeface="Times New Roman" panose="02020603050405020304" pitchFamily="18" charset="0"/>
              </a:rPr>
              <a:t>μ</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2</a:t>
            </a:r>
          </a:p>
          <a:p>
            <a:endParaRPr lang="en-US" altLang="zh-TW" sz="2400" i="1" dirty="0" smtClean="0">
              <a:latin typeface="Times New Roman" panose="02020603050405020304" pitchFamily="18" charset="0"/>
              <a:ea typeface="標楷體" pitchFamily="65" charset="-120"/>
              <a:cs typeface="Times New Roman" panose="02020603050405020304" pitchFamily="18" charset="0"/>
            </a:endParaRPr>
          </a:p>
          <a:p>
            <a:r>
              <a:rPr lang="en-US" altLang="zh-TW" sz="2400" dirty="0" smtClean="0">
                <a:latin typeface="Times New Roman" panose="02020603050405020304" pitchFamily="18" charset="0"/>
                <a:ea typeface="標楷體" pitchFamily="65" charset="-120"/>
              </a:rPr>
              <a:t>ANOVA</a:t>
            </a:r>
            <a:r>
              <a:rPr lang="zh-TW" altLang="en-US" sz="2400" dirty="0" smtClean="0">
                <a:latin typeface="Times New Roman" panose="02020603050405020304" pitchFamily="18" charset="0"/>
                <a:ea typeface="標楷體" pitchFamily="65" charset="-120"/>
              </a:rPr>
              <a:t>所要</a:t>
            </a:r>
            <a:r>
              <a:rPr lang="zh-CN" altLang="en-US" sz="2400" dirty="0" smtClean="0">
                <a:latin typeface="Times New Roman" panose="02020603050405020304" pitchFamily="18" charset="0"/>
              </a:rPr>
              <a:t>检验</a:t>
            </a:r>
            <a:r>
              <a:rPr lang="zh-TW" altLang="en-US" sz="2400" dirty="0" smtClean="0">
                <a:latin typeface="Times New Roman" panose="02020603050405020304" pitchFamily="18" charset="0"/>
                <a:ea typeface="標楷體" pitchFamily="65" charset="-120"/>
              </a:rPr>
              <a:t>的</a:t>
            </a:r>
            <a:r>
              <a:rPr lang="zh-CN" altLang="en-US" sz="2400" dirty="0" smtClean="0">
                <a:latin typeface="Times New Roman" panose="02020603050405020304" pitchFamily="18" charset="0"/>
              </a:rPr>
              <a:t>零</a:t>
            </a:r>
            <a:r>
              <a:rPr lang="zh-TW" altLang="en-US" sz="2400" dirty="0" smtClean="0">
                <a:latin typeface="Times New Roman" panose="02020603050405020304" pitchFamily="18" charset="0"/>
                <a:ea typeface="標楷體" pitchFamily="65" charset="-120"/>
              </a:rPr>
              <a:t>假</a:t>
            </a:r>
            <a:r>
              <a:rPr lang="zh-CN" altLang="en-US" sz="2400" dirty="0" smtClean="0">
                <a:latin typeface="Times New Roman" panose="02020603050405020304" pitchFamily="18" charset="0"/>
                <a:ea typeface="標楷體" pitchFamily="65" charset="-120"/>
              </a:rPr>
              <a:t>设</a:t>
            </a:r>
            <a:r>
              <a:rPr lang="zh-TW" altLang="en-US" sz="2400" dirty="0" smtClean="0">
                <a:latin typeface="Times New Roman" panose="02020603050405020304" pitchFamily="18" charset="0"/>
                <a:ea typeface="標楷體" pitchFamily="65" charset="-120"/>
              </a:rPr>
              <a:t>（</a:t>
            </a:r>
            <a:r>
              <a:rPr lang="en-US" altLang="zh-TW" sz="2400" i="1" dirty="0" smtClean="0">
                <a:latin typeface="Times New Roman" panose="02020603050405020304" pitchFamily="18" charset="0"/>
                <a:ea typeface="標楷體" pitchFamily="65" charset="-120"/>
              </a:rPr>
              <a:t>H</a:t>
            </a:r>
            <a:r>
              <a:rPr lang="en-US" altLang="zh-TW" sz="2400" i="1" baseline="-30000" dirty="0" smtClean="0">
                <a:latin typeface="Times New Roman" panose="02020603050405020304" pitchFamily="18" charset="0"/>
                <a:ea typeface="標楷體" pitchFamily="65" charset="-120"/>
              </a:rPr>
              <a:t>0</a:t>
            </a:r>
            <a:r>
              <a:rPr lang="zh-TW" altLang="en-US" sz="2400" dirty="0" smtClean="0">
                <a:latin typeface="Times New Roman" panose="02020603050405020304" pitchFamily="18" charset="0"/>
                <a:ea typeface="標楷體" pitchFamily="65" charset="-120"/>
              </a:rPr>
              <a:t>）是：</a:t>
            </a:r>
          </a:p>
          <a:p>
            <a:pPr>
              <a:spcBef>
                <a:spcPct val="30000"/>
              </a:spcBef>
              <a:spcAft>
                <a:spcPct val="30000"/>
              </a:spcAft>
            </a:pPr>
            <a:r>
              <a:rPr lang="zh-TW" altLang="en-US" sz="2400" i="1" dirty="0" smtClean="0">
                <a:latin typeface="Times New Roman" panose="02020603050405020304" pitchFamily="18" charset="0"/>
                <a:ea typeface="標楷體" pitchFamily="65" charset="-120"/>
                <a:cs typeface="Times New Roman" panose="02020603050405020304" pitchFamily="18" charset="0"/>
              </a:rPr>
              <a:t>           </a:t>
            </a:r>
            <a:r>
              <a:rPr lang="en-US" altLang="zh-TW" sz="2400" i="1" dirty="0" smtClean="0">
                <a:latin typeface="Times New Roman" panose="02020603050405020304" pitchFamily="18" charset="0"/>
                <a:ea typeface="標楷體" pitchFamily="65" charset="-120"/>
                <a:cs typeface="Times New Roman" panose="02020603050405020304" pitchFamily="18" charset="0"/>
              </a:rPr>
              <a:t>H</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0</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smtClean="0">
                <a:latin typeface="Times New Roman" panose="02020603050405020304" pitchFamily="18" charset="0"/>
                <a:ea typeface="標楷體" pitchFamily="65" charset="-120"/>
                <a:cs typeface="Times New Roman" panose="02020603050405020304" pitchFamily="18" charset="0"/>
              </a:rPr>
              <a:t>μ</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1</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smtClean="0">
                <a:latin typeface="Times New Roman" panose="02020603050405020304" pitchFamily="18" charset="0"/>
                <a:ea typeface="標楷體" pitchFamily="65" charset="-120"/>
                <a:cs typeface="Times New Roman" panose="02020603050405020304" pitchFamily="18" charset="0"/>
              </a:rPr>
              <a:t>μ</a:t>
            </a:r>
            <a:r>
              <a:rPr lang="en-US" altLang="zh-TW" sz="2400" i="1" baseline="-30000" dirty="0" smtClean="0">
                <a:latin typeface="Times New Roman" panose="02020603050405020304" pitchFamily="18" charset="0"/>
                <a:ea typeface="標楷體" pitchFamily="65" charset="-120"/>
                <a:cs typeface="Times New Roman" panose="02020603050405020304" pitchFamily="18" charset="0"/>
              </a:rPr>
              <a:t>2</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smtClean="0">
                <a:latin typeface="Times New Roman" panose="02020603050405020304" pitchFamily="18" charset="0"/>
                <a:ea typeface="標楷體" pitchFamily="65" charset="-120"/>
                <a:cs typeface="Times New Roman" panose="02020603050405020304" pitchFamily="18" charset="0"/>
              </a:rPr>
              <a:t>…</a:t>
            </a:r>
            <a:r>
              <a:rPr lang="zh-TW" altLang="en-US" sz="2400" i="1" dirty="0" smtClean="0">
                <a:latin typeface="Times New Roman" panose="02020603050405020304" pitchFamily="18" charset="0"/>
                <a:ea typeface="標楷體" pitchFamily="65" charset="-120"/>
                <a:cs typeface="Times New Roman" panose="02020603050405020304" pitchFamily="18" charset="0"/>
              </a:rPr>
              <a:t>＝</a:t>
            </a:r>
            <a:r>
              <a:rPr lang="en-US" altLang="zh-TW" sz="2400" i="1" dirty="0" err="1" smtClean="0">
                <a:latin typeface="Times New Roman" panose="02020603050405020304" pitchFamily="18" charset="0"/>
                <a:ea typeface="標楷體" pitchFamily="65" charset="-120"/>
                <a:cs typeface="Times New Roman" panose="02020603050405020304" pitchFamily="18" charset="0"/>
              </a:rPr>
              <a:t>μ</a:t>
            </a:r>
            <a:r>
              <a:rPr lang="en-US" altLang="zh-TW" sz="2400" i="1" baseline="-30000" dirty="0" err="1">
                <a:latin typeface="Times New Roman" panose="02020603050405020304" pitchFamily="18" charset="0"/>
                <a:ea typeface="標楷體" pitchFamily="65" charset="-120"/>
                <a:cs typeface="Times New Roman" panose="02020603050405020304" pitchFamily="18" charset="0"/>
              </a:rPr>
              <a:t>L</a:t>
            </a:r>
            <a:endParaRPr lang="en-US" altLang="zh-TW" sz="2400" i="1" dirty="0">
              <a:latin typeface="Times New Roman" panose="02020603050405020304" pitchFamily="18" charset="0"/>
              <a:ea typeface="標楷體" pitchFamily="65" charset="-120"/>
              <a:cs typeface="Times New Roman" panose="02020603050405020304" pitchFamily="18" charset="0"/>
            </a:endParaRPr>
          </a:p>
        </p:txBody>
      </p:sp>
      <p:sp>
        <p:nvSpPr>
          <p:cNvPr id="4" name="文本框 3"/>
          <p:cNvSpPr txBox="1"/>
          <p:nvPr/>
        </p:nvSpPr>
        <p:spPr>
          <a:xfrm>
            <a:off x="2708694" y="388189"/>
            <a:ext cx="6754484" cy="646331"/>
          </a:xfrm>
          <a:prstGeom prst="rect">
            <a:avLst/>
          </a:prstGeom>
          <a:noFill/>
        </p:spPr>
        <p:txBody>
          <a:bodyPr wrap="square" rtlCol="0">
            <a:spAutoFit/>
          </a:bodyPr>
          <a:lstStyle/>
          <a:p>
            <a:pPr algn="ctr"/>
            <a:r>
              <a:rPr lang="en-US" altLang="zh-CN" sz="3600" b="1" dirty="0" smtClean="0">
                <a:solidFill>
                  <a:srgbClr val="FF0066"/>
                </a:solidFill>
                <a:latin typeface="Times New Roman" panose="02020603050405020304" pitchFamily="18" charset="0"/>
                <a:cs typeface="Times New Roman" panose="02020603050405020304" pitchFamily="18" charset="0"/>
              </a:rPr>
              <a:t>T test vs. ANOVA</a:t>
            </a:r>
            <a:endParaRPr lang="zh-CN" altLang="en-US" sz="3600" b="1" dirty="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283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85093" y="2001238"/>
            <a:ext cx="5420481" cy="4096322"/>
          </a:xfrm>
        </p:spPr>
      </p:pic>
      <p:sp>
        <p:nvSpPr>
          <p:cNvPr id="7" name="标题 1"/>
          <p:cNvSpPr txBox="1">
            <a:spLocks noGrp="1"/>
          </p:cNvSpPr>
          <p:nvPr>
            <p:ph type="title"/>
          </p:nvPr>
        </p:nvSpPr>
        <p:spPr>
          <a:xfrm>
            <a:off x="320196" y="0"/>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FF0066"/>
                </a:solidFill>
                <a:latin typeface="Times New Roman" panose="02020603050405020304" pitchFamily="18" charset="0"/>
                <a:cs typeface="Times New Roman" panose="02020603050405020304" pitchFamily="18" charset="0"/>
              </a:rPr>
              <a:t>        One factor analysis of variance</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664899" y="1463345"/>
            <a:ext cx="7504981"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Example: weights of plants from three different growing conditions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313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635450" y="1596758"/>
            <a:ext cx="4486901" cy="2600688"/>
          </a:xfrm>
        </p:spPr>
      </p:pic>
      <p:sp>
        <p:nvSpPr>
          <p:cNvPr id="5" name="文本框 4"/>
          <p:cNvSpPr txBox="1"/>
          <p:nvPr/>
        </p:nvSpPr>
        <p:spPr>
          <a:xfrm>
            <a:off x="1181819" y="467930"/>
            <a:ext cx="9420045" cy="954107"/>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Generally, data from a completely randomized experiment with </a:t>
            </a:r>
            <a:r>
              <a:rPr lang="en-US" altLang="zh-CN" sz="2800" i="1" dirty="0" smtClean="0">
                <a:latin typeface="Times New Roman" panose="02020603050405020304" pitchFamily="18" charset="0"/>
                <a:cs typeface="Times New Roman" panose="02020603050405020304" pitchFamily="18" charset="0"/>
              </a:rPr>
              <a:t>J</a:t>
            </a:r>
            <a:r>
              <a:rPr lang="en-US" altLang="zh-CN" sz="2800" dirty="0" smtClean="0">
                <a:latin typeface="Times New Roman" panose="02020603050405020304" pitchFamily="18" charset="0"/>
                <a:cs typeface="Times New Roman" panose="02020603050405020304" pitchFamily="18" charset="0"/>
              </a:rPr>
              <a:t> levels of a factor A.</a:t>
            </a:r>
            <a:endParaRPr lang="zh-CN" altLang="en-US" sz="28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311215" y="4511615"/>
            <a:ext cx="9290649" cy="1384995"/>
          </a:xfrm>
          <a:prstGeom prst="rect">
            <a:avLst/>
          </a:prstGeom>
          <a:noFill/>
        </p:spPr>
        <p:txBody>
          <a:bodyPr wrap="square" rtlCol="0">
            <a:spAutoFit/>
          </a:bodyPr>
          <a:lstStyle/>
          <a:p>
            <a:pPr algn="just"/>
            <a:r>
              <a:rPr lang="en-US" altLang="zh-CN" sz="2800" dirty="0" smtClean="0">
                <a:latin typeface="Times New Roman" panose="02020603050405020304" pitchFamily="18" charset="0"/>
                <a:cs typeface="Times New Roman" panose="02020603050405020304" pitchFamily="18" charset="0"/>
              </a:rPr>
              <a:t>The responses at level </a:t>
            </a:r>
            <a:r>
              <a:rPr lang="en-US" altLang="zh-CN" sz="2800" i="1" dirty="0" smtClean="0">
                <a:latin typeface="Times New Roman" panose="02020603050405020304" pitchFamily="18" charset="0"/>
                <a:cs typeface="Times New Roman" panose="02020603050405020304" pitchFamily="18" charset="0"/>
              </a:rPr>
              <a:t>j</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Y</a:t>
            </a:r>
            <a:r>
              <a:rPr lang="en-US" altLang="zh-CN" sz="2800" i="1" baseline="-25000" dirty="0" smtClean="0">
                <a:latin typeface="Times New Roman" panose="02020603050405020304" pitchFamily="18" charset="0"/>
                <a:cs typeface="Times New Roman" panose="02020603050405020304" pitchFamily="18" charset="0"/>
              </a:rPr>
              <a:t>j1</a:t>
            </a:r>
            <a:r>
              <a:rPr lang="en-US" altLang="zh-CN" sz="2800" i="1" dirty="0" smtClean="0">
                <a:latin typeface="Times New Roman" panose="02020603050405020304" pitchFamily="18" charset="0"/>
                <a:cs typeface="Times New Roman" panose="02020603050405020304" pitchFamily="18" charset="0"/>
              </a:rPr>
              <a:t>, . . . , </a:t>
            </a:r>
            <a:r>
              <a:rPr lang="en-US" altLang="zh-CN" sz="2800" i="1" dirty="0" err="1" smtClean="0">
                <a:latin typeface="Times New Roman" panose="02020603050405020304" pitchFamily="18" charset="0"/>
                <a:cs typeface="Times New Roman" panose="02020603050405020304" pitchFamily="18" charset="0"/>
              </a:rPr>
              <a:t>Y</a:t>
            </a:r>
            <a:r>
              <a:rPr lang="en-US" altLang="zh-CN" sz="2800" i="1" baseline="-25000" dirty="0" err="1" smtClean="0">
                <a:latin typeface="Times New Roman" panose="02020603050405020304" pitchFamily="18" charset="0"/>
                <a:cs typeface="Times New Roman" panose="02020603050405020304" pitchFamily="18" charset="0"/>
              </a:rPr>
              <a:t>jnj</a:t>
            </a:r>
            <a:r>
              <a:rPr lang="en-US" altLang="zh-CN" sz="2800" dirty="0" smtClean="0">
                <a:latin typeface="Times New Roman" panose="02020603050405020304" pitchFamily="18" charset="0"/>
                <a:cs typeface="Times New Roman" panose="02020603050405020304" pitchFamily="18" charset="0"/>
              </a:rPr>
              <a:t>, all have the same expected value and so they are called replicates. In general there may be different numbers of observations </a:t>
            </a:r>
            <a:r>
              <a:rPr lang="en-US" altLang="zh-CN" sz="2800" i="1" dirty="0" err="1" smtClean="0">
                <a:latin typeface="Times New Roman" panose="02020603050405020304" pitchFamily="18" charset="0"/>
                <a:cs typeface="Times New Roman" panose="02020603050405020304" pitchFamily="18" charset="0"/>
              </a:rPr>
              <a:t>n</a:t>
            </a:r>
            <a:r>
              <a:rPr lang="en-US" altLang="zh-CN" sz="2800" i="1" baseline="-25000" dirty="0" err="1" smtClean="0">
                <a:latin typeface="Times New Roman" panose="02020603050405020304" pitchFamily="18" charset="0"/>
                <a:cs typeface="Times New Roman" panose="02020603050405020304" pitchFamily="18" charset="0"/>
              </a:rPr>
              <a:t>j</a:t>
            </a:r>
            <a:r>
              <a:rPr lang="en-US" altLang="zh-CN" sz="2800" dirty="0" smtClean="0">
                <a:latin typeface="Times New Roman" panose="02020603050405020304" pitchFamily="18" charset="0"/>
                <a:cs typeface="Times New Roman" panose="02020603050405020304" pitchFamily="18" charset="0"/>
              </a:rPr>
              <a:t> at each level.</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909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2486" y="1825625"/>
            <a:ext cx="10515600" cy="4351338"/>
          </a:xfrm>
        </p:spPr>
        <p:txBody>
          <a:bodyPr/>
          <a:lstStyle/>
          <a:p>
            <a:r>
              <a:rPr lang="en-US" altLang="zh-CN" dirty="0" smtClean="0">
                <a:latin typeface="Times New Roman" panose="02020603050405020304" pitchFamily="18" charset="0"/>
                <a:cs typeface="Times New Roman" panose="02020603050405020304" pitchFamily="18" charset="0"/>
              </a:rPr>
              <a:t>Suppose                   , for </a:t>
            </a:r>
            <a:r>
              <a:rPr lang="en-US" altLang="zh-CN" i="1" dirty="0" smtClean="0">
                <a:latin typeface="Times New Roman" panose="02020603050405020304" pitchFamily="18" charset="0"/>
                <a:cs typeface="Times New Roman" panose="02020603050405020304" pitchFamily="18" charset="0"/>
              </a:rPr>
              <a:t>j=1,2, ..., J.  </a:t>
            </a:r>
          </a:p>
          <a:p>
            <a:r>
              <a:rPr lang="en-US" altLang="zh-CN" i="1" dirty="0" smtClean="0">
                <a:latin typeface="Times New Roman" panose="02020603050405020304" pitchFamily="18" charset="0"/>
                <a:cs typeface="Times New Roman" panose="02020603050405020304" pitchFamily="18" charset="0"/>
              </a:rPr>
              <a:t>N=KJ.</a:t>
            </a:r>
          </a:p>
          <a:p>
            <a:r>
              <a:rPr lang="en-US" altLang="zh-CN" i="1" dirty="0" smtClean="0">
                <a:latin typeface="Times New Roman" panose="02020603050405020304" pitchFamily="18" charset="0"/>
                <a:cs typeface="Times New Roman" panose="02020603050405020304" pitchFamily="18" charset="0"/>
              </a:rPr>
              <a:t>Y= [Y</a:t>
            </a:r>
            <a:r>
              <a:rPr lang="en-US" altLang="zh-CN" i="1" baseline="-25000" dirty="0" smtClean="0">
                <a:latin typeface="Times New Roman" panose="02020603050405020304" pitchFamily="18" charset="0"/>
                <a:cs typeface="Times New Roman" panose="02020603050405020304" pitchFamily="18" charset="0"/>
              </a:rPr>
              <a:t>11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12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1K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21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22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2K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J1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J2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JK</a:t>
            </a:r>
            <a:r>
              <a:rPr lang="en-US" altLang="zh-CN" i="1" dirty="0" smtClean="0">
                <a:latin typeface="Times New Roman" panose="02020603050405020304" pitchFamily="18" charset="0"/>
                <a:cs typeface="Times New Roman" panose="02020603050405020304" pitchFamily="18" charset="0"/>
              </a:rPr>
              <a:t> ]</a:t>
            </a:r>
            <a:r>
              <a:rPr lang="en-US" altLang="zh-CN" i="1" baseline="30000" dirty="0" smtClean="0">
                <a:latin typeface="Times New Roman" panose="02020603050405020304" pitchFamily="18" charset="0"/>
                <a:cs typeface="Times New Roman" panose="02020603050405020304" pitchFamily="18" charset="0"/>
              </a:rPr>
              <a:t>T</a:t>
            </a:r>
          </a:p>
          <a:p>
            <a:pPr marL="0" indent="0">
              <a:buNone/>
            </a:pPr>
            <a:endParaRPr lang="en-US" altLang="zh-CN" i="1" baseline="30000" dirty="0" smtClean="0">
              <a:latin typeface="Times New Roman" panose="02020603050405020304" pitchFamily="18" charset="0"/>
              <a:cs typeface="Times New Roman" panose="02020603050405020304" pitchFamily="18" charset="0"/>
            </a:endParaRPr>
          </a:p>
          <a:p>
            <a:pPr marL="0" indent="0">
              <a:buNone/>
            </a:pPr>
            <a:endParaRPr lang="en-US" altLang="zh-CN" i="1" baseline="30000"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We consider three different specifications of a model to test the hypothesis that the response means differ among the factor levels.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4" name="矩形 3"/>
              <p:cNvSpPr/>
              <p:nvPr/>
            </p:nvSpPr>
            <p:spPr>
              <a:xfrm>
                <a:off x="2782740" y="1787944"/>
                <a:ext cx="2013545" cy="557910"/>
              </a:xfrm>
              <a:prstGeom prst="rect">
                <a:avLst/>
              </a:prstGeom>
            </p:spPr>
            <p:txBody>
              <a:bodyPr wrap="square">
                <a:spAutoFit/>
              </a:bodyPr>
              <a:lstStyle/>
              <a:p>
                <a14:m>
                  <m:oMath xmlns:m="http://schemas.openxmlformats.org/officeDocument/2006/math">
                    <m:sSub>
                      <m:sSubPr>
                        <m:ctrlPr>
                          <a:rPr lang="zh-CN" altLang="en-US" sz="2800" i="1" smtClean="0">
                            <a:latin typeface="Cambria Math" panose="02040503050406030204" pitchFamily="18" charset="0"/>
                          </a:rPr>
                        </m:ctrlPr>
                      </m:sSubPr>
                      <m:e>
                        <m:r>
                          <a:rPr lang="zh-CN" altLang="en-US" sz="2800" i="1">
                            <a:latin typeface="Cambria Math" panose="02040503050406030204" pitchFamily="18" charset="0"/>
                          </a:rPr>
                          <m:t>𝑛</m:t>
                        </m:r>
                      </m:e>
                      <m:sub>
                        <m:r>
                          <a:rPr lang="zh-CN" altLang="en-US" sz="2800" i="1">
                            <a:latin typeface="Cambria Math" panose="02040503050406030204" pitchFamily="18" charset="0"/>
                          </a:rPr>
                          <m:t>𝑗</m:t>
                        </m:r>
                      </m:sub>
                    </m:sSub>
                    <m:r>
                      <a:rPr lang="en-US" altLang="zh-CN" sz="2800" b="0" i="1" smtClean="0">
                        <a:latin typeface="Cambria Math" panose="02040503050406030204" pitchFamily="18" charset="0"/>
                      </a:rPr>
                      <m:t>=</m:t>
                    </m:r>
                    <m:r>
                      <a:rPr lang="en-US" altLang="zh-CN" sz="2800" b="0" i="1" dirty="0" smtClean="0">
                        <a:latin typeface="Cambria Math" panose="02040503050406030204" pitchFamily="18" charset="0"/>
                      </a:rPr>
                      <m:t>𝐾</m:t>
                    </m:r>
                    <m:r>
                      <a:rPr lang="en-US" altLang="zh-CN" sz="2800" b="0" i="1" dirty="0" smtClean="0">
                        <a:latin typeface="Cambria Math" panose="02040503050406030204" pitchFamily="18" charset="0"/>
                      </a:rPr>
                      <m:t>      </m:t>
                    </m:r>
                  </m:oMath>
                </a14:m>
                <a:r>
                  <a:rPr lang="zh-CN" altLang="en-US" sz="2000" i="1" dirty="0" smtClean="0"/>
                  <a:t/>
                </a:r>
                <a:endParaRPr lang="zh-CN" altLang="en-US" sz="2000" i="1" dirty="0"/>
              </a:p>
            </p:txBody>
          </p:sp>
        </mc:Choice>
        <mc:Fallback>
          <p:sp>
            <p:nvSpPr>
              <p:cNvPr id="4" name="矩形 3"/>
              <p:cNvSpPr>
                <a:spLocks noRot="1" noChangeAspect="1" noMove="1" noResize="1" noEditPoints="1" noAdjustHandles="1" noChangeArrowheads="1" noChangeShapeType="1" noTextEdit="1"/>
              </p:cNvSpPr>
              <p:nvPr/>
            </p:nvSpPr>
            <p:spPr>
              <a:xfrm>
                <a:off x="2782740" y="1787944"/>
                <a:ext cx="2013545" cy="557910"/>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355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77815" y="1189712"/>
            <a:ext cx="10515600" cy="5098661"/>
          </a:xfrm>
        </p:spPr>
        <p:txBody>
          <a:bodyPr>
            <a:normAutofit fontScale="55000" lnSpcReduction="20000"/>
          </a:bodyPr>
          <a:lstStyle/>
          <a:p>
            <a:r>
              <a:rPr lang="en-US" altLang="zh-CN" sz="3800" dirty="0" smtClean="0">
                <a:latin typeface="Times New Roman" panose="02020603050405020304" pitchFamily="18" charset="0"/>
                <a:cs typeface="Times New Roman" panose="02020603050405020304" pitchFamily="18" charset="0"/>
              </a:rPr>
              <a:t>To test </a:t>
            </a:r>
            <a:r>
              <a:rPr lang="en-US" altLang="zh-CN" sz="3800" i="1" dirty="0" smtClean="0">
                <a:latin typeface="Times New Roman" panose="02020603050405020304" pitchFamily="18" charset="0"/>
                <a:cs typeface="Times New Roman" panose="02020603050405020304" pitchFamily="18" charset="0"/>
              </a:rPr>
              <a:t>H</a:t>
            </a:r>
            <a:r>
              <a:rPr lang="en-US" altLang="zh-CN" sz="3800" i="1" baseline="-25000" dirty="0" smtClean="0">
                <a:latin typeface="Times New Roman" panose="02020603050405020304" pitchFamily="18" charset="0"/>
                <a:cs typeface="Times New Roman" panose="02020603050405020304" pitchFamily="18" charset="0"/>
              </a:rPr>
              <a:t>0</a:t>
            </a:r>
            <a:r>
              <a:rPr lang="en-US" altLang="zh-CN" sz="3800" i="1" dirty="0" smtClean="0">
                <a:latin typeface="Times New Roman" panose="02020603050405020304" pitchFamily="18" charset="0"/>
                <a:cs typeface="Times New Roman" panose="02020603050405020304" pitchFamily="18" charset="0"/>
              </a:rPr>
              <a:t>: </a:t>
            </a:r>
            <a:r>
              <a:rPr lang="el-GR" altLang="zh-CN" sz="3800" i="1" dirty="0" smtClean="0">
                <a:latin typeface="Times New Roman" panose="02020603050405020304" pitchFamily="18" charset="0"/>
                <a:cs typeface="Times New Roman" panose="02020603050405020304" pitchFamily="18" charset="0"/>
              </a:rPr>
              <a:t>μ</a:t>
            </a:r>
            <a:r>
              <a:rPr lang="en-US" altLang="zh-CN" sz="3800" i="1" baseline="-25000" dirty="0" smtClean="0">
                <a:latin typeface="Times New Roman" panose="02020603050405020304" pitchFamily="18" charset="0"/>
                <a:cs typeface="Times New Roman" panose="02020603050405020304" pitchFamily="18" charset="0"/>
              </a:rPr>
              <a:t>1</a:t>
            </a:r>
            <a:r>
              <a:rPr lang="en-US" altLang="zh-CN" sz="3800" i="1" dirty="0" smtClean="0">
                <a:latin typeface="Times New Roman" panose="02020603050405020304" pitchFamily="18" charset="0"/>
                <a:cs typeface="Times New Roman" panose="02020603050405020304" pitchFamily="18" charset="0"/>
              </a:rPr>
              <a:t>=</a:t>
            </a:r>
            <a:r>
              <a:rPr lang="el-GR" altLang="zh-CN" sz="3800" i="1" dirty="0" smtClean="0">
                <a:latin typeface="Times New Roman" panose="02020603050405020304" pitchFamily="18" charset="0"/>
                <a:cs typeface="Times New Roman" panose="02020603050405020304" pitchFamily="18" charset="0"/>
              </a:rPr>
              <a:t> μ</a:t>
            </a:r>
            <a:r>
              <a:rPr lang="en-US" altLang="zh-CN" sz="3800" i="1" baseline="-25000" dirty="0" smtClean="0">
                <a:latin typeface="Times New Roman" panose="02020603050405020304" pitchFamily="18" charset="0"/>
                <a:cs typeface="Times New Roman" panose="02020603050405020304" pitchFamily="18" charset="0"/>
              </a:rPr>
              <a:t>2 </a:t>
            </a:r>
            <a:r>
              <a:rPr lang="en-US" altLang="zh-CN" sz="3800" i="1" dirty="0" smtClean="0">
                <a:latin typeface="Times New Roman" panose="02020603050405020304" pitchFamily="18" charset="0"/>
                <a:cs typeface="Times New Roman" panose="02020603050405020304" pitchFamily="18" charset="0"/>
              </a:rPr>
              <a:t>=…=</a:t>
            </a:r>
            <a:r>
              <a:rPr lang="el-GR" altLang="zh-CN" sz="3800" i="1" dirty="0" smtClean="0">
                <a:latin typeface="Times New Roman" panose="02020603050405020304" pitchFamily="18" charset="0"/>
                <a:cs typeface="Times New Roman" panose="02020603050405020304" pitchFamily="18" charset="0"/>
              </a:rPr>
              <a:t> μ</a:t>
            </a:r>
            <a:r>
              <a:rPr lang="en-US" altLang="zh-CN" sz="3800" i="1" baseline="-25000" dirty="0" smtClean="0">
                <a:latin typeface="Times New Roman" panose="02020603050405020304" pitchFamily="18" charset="0"/>
                <a:cs typeface="Times New Roman" panose="02020603050405020304" pitchFamily="18" charset="0"/>
              </a:rPr>
              <a:t>J</a:t>
            </a:r>
            <a:r>
              <a:rPr lang="en-US" altLang="zh-CN" sz="3800" i="1" dirty="0">
                <a:latin typeface="Times New Roman" panose="02020603050405020304" pitchFamily="18" charset="0"/>
                <a:cs typeface="Times New Roman" panose="02020603050405020304" pitchFamily="18" charset="0"/>
              </a:rPr>
              <a:t> </a:t>
            </a:r>
            <a:r>
              <a:rPr lang="en-US" altLang="zh-CN" sz="3800" i="1" dirty="0" smtClean="0">
                <a:latin typeface="Times New Roman" panose="02020603050405020304" pitchFamily="18" charset="0"/>
                <a:cs typeface="Times New Roman" panose="02020603050405020304" pitchFamily="18" charset="0"/>
              </a:rPr>
              <a:t> vs. H</a:t>
            </a:r>
            <a:r>
              <a:rPr lang="en-US" altLang="zh-CN" sz="3800" i="1" baseline="-25000" dirty="0" smtClean="0">
                <a:latin typeface="Times New Roman" panose="02020603050405020304" pitchFamily="18" charset="0"/>
                <a:cs typeface="Times New Roman" panose="02020603050405020304" pitchFamily="18" charset="0"/>
              </a:rPr>
              <a:t>1</a:t>
            </a:r>
            <a:r>
              <a:rPr lang="en-US" altLang="zh-CN" sz="3800" i="1" dirty="0" smtClean="0">
                <a:latin typeface="Times New Roman" panose="02020603050405020304" pitchFamily="18" charset="0"/>
                <a:cs typeface="Times New Roman" panose="02020603050405020304" pitchFamily="18" charset="0"/>
              </a:rPr>
              <a:t>: </a:t>
            </a:r>
            <a:r>
              <a:rPr lang="en-US" altLang="zh-CN" sz="3800" dirty="0" smtClean="0">
                <a:latin typeface="Times New Roman" panose="02020603050405020304" pitchFamily="18" charset="0"/>
                <a:cs typeface="Times New Roman" panose="02020603050405020304" pitchFamily="18" charset="0"/>
              </a:rPr>
              <a:t>Not all the means are equal,</a:t>
            </a:r>
          </a:p>
          <a:p>
            <a:endParaRPr lang="en-US" altLang="zh-CN" sz="3800" dirty="0" smtClean="0">
              <a:latin typeface="Times New Roman" panose="02020603050405020304" pitchFamily="18" charset="0"/>
              <a:cs typeface="Times New Roman" panose="02020603050405020304" pitchFamily="18" charset="0"/>
            </a:endParaRPr>
          </a:p>
          <a:p>
            <a:r>
              <a:rPr lang="en-US" altLang="zh-CN" sz="3800" dirty="0" smtClean="0">
                <a:latin typeface="Times New Roman" panose="02020603050405020304" pitchFamily="18" charset="0"/>
                <a:cs typeface="Times New Roman" panose="02020603050405020304" pitchFamily="18" charset="0"/>
              </a:rPr>
              <a:t>Model Specification of </a:t>
            </a:r>
            <a:r>
              <a:rPr lang="en-US" altLang="zh-CN" sz="3800" i="1" dirty="0" smtClean="0">
                <a:latin typeface="Times New Roman" panose="02020603050405020304" pitchFamily="18" charset="0"/>
                <a:cs typeface="Times New Roman" panose="02020603050405020304" pitchFamily="18" charset="0"/>
              </a:rPr>
              <a:t>H</a:t>
            </a:r>
            <a:r>
              <a:rPr lang="en-US" altLang="zh-CN" sz="3800" i="1" baseline="-25000" dirty="0" smtClean="0">
                <a:latin typeface="Times New Roman" panose="02020603050405020304" pitchFamily="18" charset="0"/>
                <a:cs typeface="Times New Roman" panose="02020603050405020304" pitchFamily="18" charset="0"/>
              </a:rPr>
              <a:t>0</a:t>
            </a:r>
          </a:p>
          <a:p>
            <a:endParaRPr lang="en-US" altLang="zh-CN" sz="3800" i="1" baseline="-25000" dirty="0">
              <a:latin typeface="Times New Roman" panose="02020603050405020304" pitchFamily="18" charset="0"/>
              <a:cs typeface="Times New Roman" panose="02020603050405020304" pitchFamily="18" charset="0"/>
            </a:endParaRPr>
          </a:p>
          <a:p>
            <a:pPr marL="0" indent="0">
              <a:buNone/>
            </a:pPr>
            <a:endParaRPr lang="en-US" altLang="zh-CN" sz="3800" dirty="0" smtClean="0">
              <a:latin typeface="Times New Roman" panose="02020603050405020304" pitchFamily="18" charset="0"/>
              <a:cs typeface="Times New Roman" panose="02020603050405020304" pitchFamily="18" charset="0"/>
            </a:endParaRPr>
          </a:p>
          <a:p>
            <a:pPr marL="0" indent="0">
              <a:buNone/>
            </a:pPr>
            <a:r>
              <a:rPr lang="en-US" altLang="zh-CN" sz="3800" dirty="0" smtClean="0">
                <a:latin typeface="Times New Roman" panose="02020603050405020304" pitchFamily="18" charset="0"/>
                <a:cs typeface="Times New Roman" panose="02020603050405020304" pitchFamily="18" charset="0"/>
              </a:rPr>
              <a:t>                                       </a:t>
            </a:r>
          </a:p>
          <a:p>
            <a:pPr marL="0" indent="0">
              <a:buNone/>
            </a:pPr>
            <a:r>
              <a:rPr lang="en-US" altLang="zh-CN" sz="3800" dirty="0" smtClean="0">
                <a:latin typeface="Times New Roman" panose="02020603050405020304" pitchFamily="18" charset="0"/>
                <a:cs typeface="Times New Roman" panose="02020603050405020304" pitchFamily="18" charset="0"/>
              </a:rPr>
              <a:t>     for </a:t>
            </a:r>
            <a:r>
              <a:rPr lang="en-US" altLang="zh-CN" sz="3800" i="1" dirty="0" smtClean="0">
                <a:latin typeface="Times New Roman" panose="02020603050405020304" pitchFamily="18" charset="0"/>
                <a:cs typeface="Times New Roman" panose="02020603050405020304" pitchFamily="18" charset="0"/>
              </a:rPr>
              <a:t>j=1,…, J, k=1,…, K.</a:t>
            </a:r>
          </a:p>
          <a:p>
            <a:pPr marL="0" indent="0">
              <a:buNone/>
            </a:pPr>
            <a:endParaRPr lang="en-US" altLang="zh-CN" sz="3800" i="1" dirty="0" smtClean="0">
              <a:latin typeface="Times New Roman" panose="02020603050405020304" pitchFamily="18" charset="0"/>
              <a:cs typeface="Times New Roman" panose="02020603050405020304" pitchFamily="18" charset="0"/>
            </a:endParaRPr>
          </a:p>
          <a:p>
            <a:pPr marL="0" indent="0">
              <a:buNone/>
            </a:pPr>
            <a:r>
              <a:rPr lang="en-US" altLang="zh-CN" sz="3800" i="1" dirty="0" smtClean="0">
                <a:latin typeface="Times New Roman" panose="02020603050405020304" pitchFamily="18" charset="0"/>
                <a:cs typeface="Times New Roman" panose="02020603050405020304" pitchFamily="18" charset="0"/>
              </a:rPr>
              <a:t>     </a:t>
            </a:r>
            <a:r>
              <a:rPr lang="en-US" altLang="zh-CN" sz="3800" dirty="0" smtClean="0">
                <a:latin typeface="Times New Roman" panose="02020603050405020304" pitchFamily="18" charset="0"/>
                <a:cs typeface="Times New Roman" panose="02020603050405020304" pitchFamily="18" charset="0"/>
              </a:rPr>
              <a:t>where,</a:t>
            </a:r>
            <a:r>
              <a:rPr lang="en-US" altLang="zh-CN" sz="3800" i="1" dirty="0" smtClean="0">
                <a:latin typeface="Times New Roman" panose="02020603050405020304" pitchFamily="18" charset="0"/>
                <a:cs typeface="Times New Roman" panose="02020603050405020304" pitchFamily="18" charset="0"/>
              </a:rPr>
              <a:t> Y</a:t>
            </a:r>
            <a:r>
              <a:rPr lang="en-US" altLang="zh-CN" sz="3800" i="1" baseline="-25000" dirty="0" smtClean="0">
                <a:latin typeface="Times New Roman" panose="02020603050405020304" pitchFamily="18" charset="0"/>
                <a:cs typeface="Times New Roman" panose="02020603050405020304" pitchFamily="18" charset="0"/>
              </a:rPr>
              <a:t>11</a:t>
            </a:r>
            <a:r>
              <a:rPr lang="en-US" altLang="zh-CN" sz="3800" i="1" dirty="0" smtClean="0">
                <a:latin typeface="Times New Roman" panose="02020603050405020304" pitchFamily="18" charset="0"/>
                <a:cs typeface="Times New Roman" panose="02020603050405020304" pitchFamily="18" charset="0"/>
              </a:rPr>
              <a:t>, Y</a:t>
            </a:r>
            <a:r>
              <a:rPr lang="en-US" altLang="zh-CN" sz="3800" i="1" baseline="-25000" dirty="0" smtClean="0">
                <a:latin typeface="Times New Roman" panose="02020603050405020304" pitchFamily="18" charset="0"/>
                <a:cs typeface="Times New Roman" panose="02020603050405020304" pitchFamily="18" charset="0"/>
              </a:rPr>
              <a:t>12</a:t>
            </a:r>
            <a:r>
              <a:rPr lang="en-US" altLang="zh-CN" sz="3800" i="1" dirty="0" smtClean="0">
                <a:latin typeface="Times New Roman" panose="02020603050405020304" pitchFamily="18" charset="0"/>
                <a:cs typeface="Times New Roman" panose="02020603050405020304" pitchFamily="18" charset="0"/>
              </a:rPr>
              <a:t>. . . , Y</a:t>
            </a:r>
            <a:r>
              <a:rPr lang="en-US" altLang="zh-CN" sz="3800" i="1" baseline="-25000" dirty="0" smtClean="0">
                <a:latin typeface="Times New Roman" panose="02020603050405020304" pitchFamily="18" charset="0"/>
                <a:cs typeface="Times New Roman" panose="02020603050405020304" pitchFamily="18" charset="0"/>
              </a:rPr>
              <a:t>1K</a:t>
            </a:r>
            <a:r>
              <a:rPr lang="en-US" altLang="zh-CN" sz="3800" i="1" dirty="0" smtClean="0">
                <a:latin typeface="Times New Roman" panose="02020603050405020304" pitchFamily="18" charset="0"/>
                <a:cs typeface="Times New Roman" panose="02020603050405020304" pitchFamily="18" charset="0"/>
              </a:rPr>
              <a:t> , Y</a:t>
            </a:r>
            <a:r>
              <a:rPr lang="en-US" altLang="zh-CN" sz="3800" i="1" baseline="-25000" dirty="0" smtClean="0">
                <a:latin typeface="Times New Roman" panose="02020603050405020304" pitchFamily="18" charset="0"/>
                <a:cs typeface="Times New Roman" panose="02020603050405020304" pitchFamily="18" charset="0"/>
              </a:rPr>
              <a:t>21</a:t>
            </a:r>
            <a:r>
              <a:rPr lang="en-US" altLang="zh-CN" sz="3800" i="1" dirty="0" smtClean="0">
                <a:latin typeface="Times New Roman" panose="02020603050405020304" pitchFamily="18" charset="0"/>
                <a:cs typeface="Times New Roman" panose="02020603050405020304" pitchFamily="18" charset="0"/>
              </a:rPr>
              <a:t>, Y</a:t>
            </a:r>
            <a:r>
              <a:rPr lang="en-US" altLang="zh-CN" sz="3800" i="1" baseline="-25000" dirty="0" smtClean="0">
                <a:latin typeface="Times New Roman" panose="02020603050405020304" pitchFamily="18" charset="0"/>
                <a:cs typeface="Times New Roman" panose="02020603050405020304" pitchFamily="18" charset="0"/>
              </a:rPr>
              <a:t>22</a:t>
            </a:r>
            <a:r>
              <a:rPr lang="en-US" altLang="zh-CN" sz="3800" i="1" dirty="0" smtClean="0">
                <a:latin typeface="Times New Roman" panose="02020603050405020304" pitchFamily="18" charset="0"/>
                <a:cs typeface="Times New Roman" panose="02020603050405020304" pitchFamily="18" charset="0"/>
              </a:rPr>
              <a:t>. . . , Y</a:t>
            </a:r>
            <a:r>
              <a:rPr lang="en-US" altLang="zh-CN" sz="3800" i="1" baseline="-25000" dirty="0" smtClean="0">
                <a:latin typeface="Times New Roman" panose="02020603050405020304" pitchFamily="18" charset="0"/>
                <a:cs typeface="Times New Roman" panose="02020603050405020304" pitchFamily="18" charset="0"/>
              </a:rPr>
              <a:t>2K</a:t>
            </a:r>
            <a:r>
              <a:rPr lang="en-US" altLang="zh-CN" sz="3800" i="1" dirty="0" smtClean="0">
                <a:latin typeface="Times New Roman" panose="02020603050405020304" pitchFamily="18" charset="0"/>
                <a:cs typeface="Times New Roman" panose="02020603050405020304" pitchFamily="18" charset="0"/>
              </a:rPr>
              <a:t> ,…, Y</a:t>
            </a:r>
            <a:r>
              <a:rPr lang="en-US" altLang="zh-CN" sz="3800" i="1" baseline="-25000" dirty="0" smtClean="0">
                <a:latin typeface="Times New Roman" panose="02020603050405020304" pitchFamily="18" charset="0"/>
                <a:cs typeface="Times New Roman" panose="02020603050405020304" pitchFamily="18" charset="0"/>
              </a:rPr>
              <a:t>J1</a:t>
            </a:r>
            <a:r>
              <a:rPr lang="en-US" altLang="zh-CN" sz="3800" i="1" dirty="0" smtClean="0">
                <a:latin typeface="Times New Roman" panose="02020603050405020304" pitchFamily="18" charset="0"/>
                <a:cs typeface="Times New Roman" panose="02020603050405020304" pitchFamily="18" charset="0"/>
              </a:rPr>
              <a:t>, Y</a:t>
            </a:r>
            <a:r>
              <a:rPr lang="en-US" altLang="zh-CN" sz="3800" i="1" baseline="-25000" dirty="0" smtClean="0">
                <a:latin typeface="Times New Roman" panose="02020603050405020304" pitchFamily="18" charset="0"/>
                <a:cs typeface="Times New Roman" panose="02020603050405020304" pitchFamily="18" charset="0"/>
              </a:rPr>
              <a:t>J2</a:t>
            </a:r>
            <a:r>
              <a:rPr lang="en-US" altLang="zh-CN" sz="3800" i="1" dirty="0" smtClean="0">
                <a:latin typeface="Times New Roman" panose="02020603050405020304" pitchFamily="18" charset="0"/>
                <a:cs typeface="Times New Roman" panose="02020603050405020304" pitchFamily="18" charset="0"/>
              </a:rPr>
              <a:t>. . . , Y</a:t>
            </a:r>
            <a:r>
              <a:rPr lang="en-US" altLang="zh-CN" sz="3800" i="1" baseline="-25000" dirty="0" smtClean="0">
                <a:latin typeface="Times New Roman" panose="02020603050405020304" pitchFamily="18" charset="0"/>
                <a:cs typeface="Times New Roman" panose="02020603050405020304" pitchFamily="18" charset="0"/>
              </a:rPr>
              <a:t>JK</a:t>
            </a:r>
            <a:r>
              <a:rPr lang="en-US" altLang="zh-CN" sz="3800" i="1" dirty="0" smtClean="0">
                <a:latin typeface="Times New Roman" panose="02020603050405020304" pitchFamily="18" charset="0"/>
                <a:cs typeface="Times New Roman" panose="02020603050405020304" pitchFamily="18" charset="0"/>
              </a:rPr>
              <a:t> </a:t>
            </a:r>
            <a:r>
              <a:rPr lang="en-US" altLang="zh-CN" sz="3800" dirty="0" smtClean="0">
                <a:latin typeface="Times New Roman" panose="02020603050405020304" pitchFamily="18" charset="0"/>
                <a:cs typeface="Times New Roman" panose="02020603050405020304" pitchFamily="18" charset="0"/>
              </a:rPr>
              <a:t>are independent random variable.</a:t>
            </a:r>
          </a:p>
          <a:p>
            <a:pPr marL="0" indent="0">
              <a:buNone/>
            </a:pPr>
            <a:endParaRPr lang="en-US" altLang="zh-CN" sz="3800" dirty="0" smtClean="0">
              <a:latin typeface="Times New Roman" panose="02020603050405020304" pitchFamily="18" charset="0"/>
              <a:cs typeface="Times New Roman" panose="02020603050405020304" pitchFamily="18" charset="0"/>
            </a:endParaRPr>
          </a:p>
          <a:p>
            <a:r>
              <a:rPr lang="en-US" altLang="zh-CN" sz="3800" dirty="0" smtClean="0">
                <a:latin typeface="Times New Roman" panose="02020603050405020304" pitchFamily="18" charset="0"/>
                <a:cs typeface="Times New Roman" panose="02020603050405020304" pitchFamily="18" charset="0"/>
              </a:rPr>
              <a:t>Or can be written as:</a:t>
            </a:r>
          </a:p>
          <a:p>
            <a:pPr marL="0" indent="0">
              <a:buNone/>
            </a:pPr>
            <a:endParaRPr lang="en-US" altLang="zh-CN" sz="3800" dirty="0" smtClean="0">
              <a:latin typeface="Times New Roman" panose="02020603050405020304" pitchFamily="18" charset="0"/>
              <a:cs typeface="Times New Roman" panose="02020603050405020304" pitchFamily="18" charset="0"/>
            </a:endParaRPr>
          </a:p>
          <a:p>
            <a:pPr marL="0" indent="0">
              <a:buNone/>
            </a:pPr>
            <a:r>
              <a:rPr lang="en-US" altLang="zh-CN" sz="3800" dirty="0" smtClean="0">
                <a:latin typeface="Times New Roman" panose="02020603050405020304" pitchFamily="18" charset="0"/>
                <a:cs typeface="Times New Roman" panose="02020603050405020304" pitchFamily="18" charset="0"/>
              </a:rPr>
              <a:t> </a:t>
            </a:r>
          </a:p>
          <a:p>
            <a:pPr marL="0" indent="0">
              <a:buNone/>
            </a:pPr>
            <a:r>
              <a:rPr lang="en-US" altLang="zh-CN" sz="3800" dirty="0" smtClean="0">
                <a:latin typeface="Times New Roman" panose="02020603050405020304" pitchFamily="18" charset="0"/>
                <a:cs typeface="Times New Roman" panose="02020603050405020304" pitchFamily="18" charset="0"/>
              </a:rPr>
              <a:t>Then we can get: </a:t>
            </a:r>
          </a:p>
          <a:p>
            <a:pPr marL="0" indent="0">
              <a:buNone/>
            </a:pPr>
            <a:endParaRPr lang="en-US" altLang="zh-CN" sz="1800" dirty="0" smtClean="0">
              <a:latin typeface="Times New Roman" panose="02020603050405020304" pitchFamily="18" charset="0"/>
              <a:cs typeface="Times New Roman" panose="02020603050405020304" pitchFamily="18" charset="0"/>
            </a:endParaRPr>
          </a:p>
          <a:p>
            <a:endParaRPr lang="zh-CN" altLang="en-US" i="1" baseline="-25000"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3032221970"/>
              </p:ext>
            </p:extLst>
          </p:nvPr>
        </p:nvGraphicFramePr>
        <p:xfrm>
          <a:off x="2885384" y="2273148"/>
          <a:ext cx="3675573" cy="554253"/>
        </p:xfrm>
        <a:graphic>
          <a:graphicData uri="http://schemas.openxmlformats.org/presentationml/2006/ole">
            <p:oleObj spid="_x0000_s4321" name="公式" r:id="rId3" imgW="1600200" imgH="241200" progId="Equation.3">
              <p:embed/>
            </p:oleObj>
          </a:graphicData>
        </a:graphic>
      </p:graphicFrame>
      <mc:AlternateContent xmlns:mc="http://schemas.openxmlformats.org/markup-compatibility/2006">
        <mc:Choice xmlns:a14="http://schemas.microsoft.com/office/drawing/2010/main" xmlns="" Requires="a14">
          <p:sp>
            <p:nvSpPr>
              <p:cNvPr id="7" name="矩形 6"/>
              <p:cNvSpPr/>
              <p:nvPr/>
            </p:nvSpPr>
            <p:spPr>
              <a:xfrm>
                <a:off x="2768359" y="5314070"/>
                <a:ext cx="2334541"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𝑌</m:t>
                      </m:r>
                      <m:r>
                        <a:rPr lang="zh-CN" altLang="en-US" sz="2800" i="0">
                          <a:latin typeface="Cambria Math" panose="02040503050406030204" pitchFamily="18" charset="0"/>
                        </a:rPr>
                        <m:t>=</m:t>
                      </m:r>
                      <m:r>
                        <a:rPr lang="zh-CN" altLang="en-US" sz="2800" i="1">
                          <a:latin typeface="Cambria Math" panose="02040503050406030204" pitchFamily="18" charset="0"/>
                        </a:rPr>
                        <m:t>𝑋𝐵</m:t>
                      </m:r>
                      <m:r>
                        <a:rPr lang="zh-CN" altLang="en-US" sz="2800" i="0">
                          <a:latin typeface="Cambria Math" panose="02040503050406030204" pitchFamily="18" charset="0"/>
                        </a:rPr>
                        <m:t>+ⅇ</m:t>
                      </m:r>
                    </m:oMath>
                  </m:oMathPara>
                </a14:m>
                <a:endParaRPr lang="zh-CN" altLang="en-US" sz="2800" dirty="0"/>
              </a:p>
            </p:txBody>
          </p:sp>
        </mc:Choice>
        <mc:Fallback>
          <p:sp>
            <p:nvSpPr>
              <p:cNvPr id="7" name="矩形 6"/>
              <p:cNvSpPr>
                <a:spLocks noRot="1" noChangeAspect="1" noMove="1" noResize="1" noEditPoints="1" noAdjustHandles="1" noChangeArrowheads="1" noChangeShapeType="1" noTextEdit="1"/>
              </p:cNvSpPr>
              <p:nvPr/>
            </p:nvSpPr>
            <p:spPr>
              <a:xfrm>
                <a:off x="2768359" y="5314070"/>
                <a:ext cx="2334541" cy="523220"/>
              </a:xfrm>
              <a:prstGeom prst="rect">
                <a:avLst/>
              </a:prstGeom>
              <a:blipFill rotWithShape="0">
                <a:blip r:embed="rId4"/>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2885384" y="6163049"/>
            <a:ext cx="2395034" cy="451083"/>
          </a:xfrm>
          <a:prstGeom prst="rect">
            <a:avLst/>
          </a:prstGeom>
        </p:spPr>
      </p:pic>
      <p:sp>
        <p:nvSpPr>
          <p:cNvPr id="9" name="矩形 8"/>
          <p:cNvSpPr/>
          <p:nvPr/>
        </p:nvSpPr>
        <p:spPr>
          <a:xfrm>
            <a:off x="2169223" y="387763"/>
            <a:ext cx="6404317" cy="701731"/>
          </a:xfrm>
          <a:prstGeom prst="rect">
            <a:avLst/>
          </a:prstGeom>
        </p:spPr>
        <p:txBody>
          <a:bodyPr wrap="none">
            <a:spAutoFit/>
          </a:bodyPr>
          <a:lstStyle/>
          <a:p>
            <a:pPr algn="ctr">
              <a:lnSpc>
                <a:spcPct val="90000"/>
              </a:lnSpc>
              <a:spcBef>
                <a:spcPct val="0"/>
              </a:spcBef>
            </a:pPr>
            <a:r>
              <a:rPr lang="en-US" altLang="zh-CN" sz="4400" dirty="0">
                <a:solidFill>
                  <a:srgbClr val="FF0066"/>
                </a:solidFill>
                <a:latin typeface="Times New Roman" panose="02020603050405020304" pitchFamily="18" charset="0"/>
                <a:ea typeface="+mj-ea"/>
                <a:cs typeface="Times New Roman" panose="02020603050405020304" pitchFamily="18" charset="0"/>
              </a:rPr>
              <a:t>Model </a:t>
            </a:r>
            <a:r>
              <a:rPr lang="en-US" altLang="zh-CN" sz="4400" dirty="0" smtClean="0">
                <a:solidFill>
                  <a:srgbClr val="FF0066"/>
                </a:solidFill>
                <a:latin typeface="Times New Roman" panose="02020603050405020304" pitchFamily="18" charset="0"/>
                <a:ea typeface="+mj-ea"/>
                <a:cs typeface="Times New Roman" panose="02020603050405020304" pitchFamily="18" charset="0"/>
              </a:rPr>
              <a:t>Specification </a:t>
            </a:r>
            <a:r>
              <a:rPr lang="en-US" altLang="zh-CN" sz="4400" dirty="0">
                <a:solidFill>
                  <a:srgbClr val="FF0066"/>
                </a:solidFill>
                <a:latin typeface="Times New Roman" panose="02020603050405020304" pitchFamily="18" charset="0"/>
                <a:ea typeface="+mj-ea"/>
                <a:cs typeface="Times New Roman" panose="02020603050405020304" pitchFamily="18" charset="0"/>
              </a:rPr>
              <a:t>for </a:t>
            </a:r>
            <a:r>
              <a:rPr lang="en-US" altLang="zh-CN" sz="4400" i="1" dirty="0" smtClean="0">
                <a:solidFill>
                  <a:srgbClr val="FF0066"/>
                </a:solidFill>
                <a:latin typeface="Times New Roman" panose="02020603050405020304" pitchFamily="18" charset="0"/>
                <a:ea typeface="+mj-ea"/>
                <a:cs typeface="Times New Roman" panose="02020603050405020304" pitchFamily="18" charset="0"/>
              </a:rPr>
              <a:t>H</a:t>
            </a:r>
            <a:r>
              <a:rPr lang="en-US" altLang="zh-CN" sz="4400" i="1" baseline="-25000" dirty="0" smtClean="0">
                <a:solidFill>
                  <a:srgbClr val="FF0066"/>
                </a:solidFill>
                <a:latin typeface="Times New Roman" panose="02020603050405020304" pitchFamily="18" charset="0"/>
                <a:ea typeface="+mj-ea"/>
                <a:cs typeface="Times New Roman" panose="02020603050405020304" pitchFamily="18" charset="0"/>
              </a:rPr>
              <a:t>0</a:t>
            </a:r>
            <a:endParaRPr lang="zh-CN" altLang="en-US" sz="4400" i="1" baseline="-25000" dirty="0">
              <a:solidFill>
                <a:srgbClr val="FF0066"/>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37769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Model Specification I for </a:t>
            </a:r>
            <a:r>
              <a:rPr lang="en-US" altLang="zh-CN" i="1" dirty="0" smtClean="0">
                <a:solidFill>
                  <a:srgbClr val="FF0066"/>
                </a:solidFill>
                <a:latin typeface="Times New Roman" panose="02020603050405020304" pitchFamily="18" charset="0"/>
                <a:cs typeface="Times New Roman" panose="02020603050405020304" pitchFamily="18" charset="0"/>
              </a:rPr>
              <a:t>H</a:t>
            </a:r>
            <a:r>
              <a:rPr lang="en-US" altLang="zh-CN" i="1" baseline="-25000" dirty="0" smtClean="0">
                <a:solidFill>
                  <a:srgbClr val="FF0066"/>
                </a:solidFill>
                <a:latin typeface="Times New Roman" panose="02020603050405020304" pitchFamily="18" charset="0"/>
                <a:cs typeface="Times New Roman" panose="02020603050405020304" pitchFamily="18" charset="0"/>
              </a:rPr>
              <a:t>1</a:t>
            </a:r>
            <a:endParaRPr lang="zh-CN" altLang="en-US" i="1" baseline="-25000"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12288" y="1758770"/>
            <a:ext cx="10515600" cy="4978459"/>
          </a:xfrm>
        </p:spPr>
        <p:txBody>
          <a:bodyPr>
            <a:normAutofit fontScale="85000" lnSpcReduction="20000"/>
          </a:bodyPr>
          <a:lstStyle/>
          <a:p>
            <a:r>
              <a:rPr lang="en-US" altLang="zh-CN" sz="4200" dirty="0" smtClean="0">
                <a:latin typeface="Times New Roman" panose="02020603050405020304" pitchFamily="18" charset="0"/>
                <a:cs typeface="Times New Roman" panose="02020603050405020304" pitchFamily="18" charset="0"/>
              </a:rPr>
              <a:t>The simplest specification is:</a:t>
            </a:r>
          </a:p>
          <a:p>
            <a:pPr marL="0" indent="0">
              <a:buNone/>
            </a:pPr>
            <a:endParaRPr lang="en-US" altLang="zh-CN" sz="4200" dirty="0" smtClean="0">
              <a:latin typeface="Times New Roman" panose="02020603050405020304" pitchFamily="18" charset="0"/>
              <a:cs typeface="Times New Roman" panose="02020603050405020304" pitchFamily="18" charset="0"/>
            </a:endParaRPr>
          </a:p>
          <a:p>
            <a:pPr marL="0" indent="0">
              <a:buNone/>
            </a:pPr>
            <a:r>
              <a:rPr lang="en-US" altLang="zh-CN" sz="4200" dirty="0">
                <a:latin typeface="Times New Roman" panose="02020603050405020304" pitchFamily="18" charset="0"/>
                <a:cs typeface="Times New Roman" panose="02020603050405020304" pitchFamily="18" charset="0"/>
              </a:rPr>
              <a:t> </a:t>
            </a:r>
            <a:r>
              <a:rPr lang="en-US" altLang="zh-CN" sz="4200" dirty="0" smtClean="0">
                <a:latin typeface="Times New Roman" panose="02020603050405020304" pitchFamily="18" charset="0"/>
                <a:cs typeface="Times New Roman" panose="02020603050405020304" pitchFamily="18" charset="0"/>
              </a:rPr>
              <a:t>                                      </a:t>
            </a:r>
          </a:p>
          <a:p>
            <a:pPr marL="0" indent="0">
              <a:lnSpc>
                <a:spcPct val="120000"/>
              </a:lnSpc>
              <a:buNone/>
            </a:pPr>
            <a:r>
              <a:rPr lang="en-US" altLang="zh-CN" sz="4200" dirty="0">
                <a:latin typeface="Times New Roman" panose="02020603050405020304" pitchFamily="18" charset="0"/>
                <a:cs typeface="Times New Roman" panose="02020603050405020304" pitchFamily="18" charset="0"/>
              </a:rPr>
              <a:t> </a:t>
            </a:r>
            <a:r>
              <a:rPr lang="en-US" altLang="zh-CN" sz="4200" dirty="0" smtClean="0">
                <a:latin typeface="Times New Roman" panose="02020603050405020304" pitchFamily="18" charset="0"/>
                <a:cs typeface="Times New Roman" panose="02020603050405020304" pitchFamily="18" charset="0"/>
              </a:rPr>
              <a:t>    for </a:t>
            </a:r>
            <a:r>
              <a:rPr lang="en-US" altLang="zh-CN" sz="4200" i="1" dirty="0" smtClean="0">
                <a:latin typeface="Times New Roman" panose="02020603050405020304" pitchFamily="18" charset="0"/>
                <a:cs typeface="Times New Roman" panose="02020603050405020304" pitchFamily="18" charset="0"/>
              </a:rPr>
              <a:t>j=1,…, J, k=1,…, K. Y</a:t>
            </a:r>
            <a:r>
              <a:rPr lang="en-US" altLang="zh-CN" sz="4200" i="1" baseline="-25000" dirty="0" smtClean="0">
                <a:latin typeface="Times New Roman" panose="02020603050405020304" pitchFamily="18" charset="0"/>
                <a:cs typeface="Times New Roman" panose="02020603050405020304" pitchFamily="18" charset="0"/>
              </a:rPr>
              <a:t>11</a:t>
            </a:r>
            <a:r>
              <a:rPr lang="en-US" altLang="zh-CN" sz="4200" i="1" dirty="0" smtClean="0">
                <a:latin typeface="Times New Roman" panose="02020603050405020304" pitchFamily="18" charset="0"/>
                <a:cs typeface="Times New Roman" panose="02020603050405020304" pitchFamily="18" charset="0"/>
              </a:rPr>
              <a:t>, Y</a:t>
            </a:r>
            <a:r>
              <a:rPr lang="en-US" altLang="zh-CN" sz="4200" i="1" baseline="-25000" dirty="0" smtClean="0">
                <a:latin typeface="Times New Roman" panose="02020603050405020304" pitchFamily="18" charset="0"/>
                <a:cs typeface="Times New Roman" panose="02020603050405020304" pitchFamily="18" charset="0"/>
              </a:rPr>
              <a:t>12</a:t>
            </a:r>
            <a:r>
              <a:rPr lang="en-US" altLang="zh-CN" sz="4200" i="1" dirty="0" smtClean="0">
                <a:latin typeface="Times New Roman" panose="02020603050405020304" pitchFamily="18" charset="0"/>
                <a:cs typeface="Times New Roman" panose="02020603050405020304" pitchFamily="18" charset="0"/>
              </a:rPr>
              <a:t>. . . , Y</a:t>
            </a:r>
            <a:r>
              <a:rPr lang="en-US" altLang="zh-CN" sz="4200" i="1" baseline="-25000" dirty="0" smtClean="0">
                <a:latin typeface="Times New Roman" panose="02020603050405020304" pitchFamily="18" charset="0"/>
                <a:cs typeface="Times New Roman" panose="02020603050405020304" pitchFamily="18" charset="0"/>
              </a:rPr>
              <a:t>1</a:t>
            </a:r>
            <a:r>
              <a:rPr lang="en-US" altLang="zh-CN" sz="4200" i="1" baseline="-25000" dirty="0">
                <a:latin typeface="Times New Roman" panose="02020603050405020304" pitchFamily="18" charset="0"/>
                <a:cs typeface="Times New Roman" panose="02020603050405020304" pitchFamily="18" charset="0"/>
              </a:rPr>
              <a:t>K</a:t>
            </a:r>
            <a:r>
              <a:rPr lang="en-US" altLang="zh-CN" sz="4200" i="1" dirty="0" smtClean="0">
                <a:latin typeface="Times New Roman" panose="02020603050405020304" pitchFamily="18" charset="0"/>
                <a:cs typeface="Times New Roman" panose="02020603050405020304" pitchFamily="18" charset="0"/>
              </a:rPr>
              <a:t> , Y</a:t>
            </a:r>
            <a:r>
              <a:rPr lang="en-US" altLang="zh-CN" sz="4200" i="1" baseline="-25000" dirty="0">
                <a:latin typeface="Times New Roman" panose="02020603050405020304" pitchFamily="18" charset="0"/>
                <a:cs typeface="Times New Roman" panose="02020603050405020304" pitchFamily="18" charset="0"/>
              </a:rPr>
              <a:t>2</a:t>
            </a:r>
            <a:r>
              <a:rPr lang="en-US" altLang="zh-CN" sz="4200" i="1" baseline="-25000" dirty="0" smtClean="0">
                <a:latin typeface="Times New Roman" panose="02020603050405020304" pitchFamily="18" charset="0"/>
                <a:cs typeface="Times New Roman" panose="02020603050405020304" pitchFamily="18" charset="0"/>
              </a:rPr>
              <a:t>1</a:t>
            </a:r>
            <a:r>
              <a:rPr lang="en-US" altLang="zh-CN" sz="4200" i="1" dirty="0" smtClean="0">
                <a:latin typeface="Times New Roman" panose="02020603050405020304" pitchFamily="18" charset="0"/>
                <a:cs typeface="Times New Roman" panose="02020603050405020304" pitchFamily="18" charset="0"/>
              </a:rPr>
              <a:t>, Y</a:t>
            </a:r>
            <a:r>
              <a:rPr lang="en-US" altLang="zh-CN" sz="4200" i="1" baseline="-25000" dirty="0">
                <a:latin typeface="Times New Roman" panose="02020603050405020304" pitchFamily="18" charset="0"/>
                <a:cs typeface="Times New Roman" panose="02020603050405020304" pitchFamily="18" charset="0"/>
              </a:rPr>
              <a:t>2</a:t>
            </a:r>
            <a:r>
              <a:rPr lang="en-US" altLang="zh-CN" sz="4200" i="1" baseline="-25000" dirty="0" smtClean="0">
                <a:latin typeface="Times New Roman" panose="02020603050405020304" pitchFamily="18" charset="0"/>
                <a:cs typeface="Times New Roman" panose="02020603050405020304" pitchFamily="18" charset="0"/>
              </a:rPr>
              <a:t>2</a:t>
            </a:r>
            <a:r>
              <a:rPr lang="en-US" altLang="zh-CN" sz="4200" i="1" dirty="0" smtClean="0">
                <a:latin typeface="Times New Roman" panose="02020603050405020304" pitchFamily="18" charset="0"/>
                <a:cs typeface="Times New Roman" panose="02020603050405020304" pitchFamily="18" charset="0"/>
              </a:rPr>
              <a:t>. . . , Y</a:t>
            </a:r>
            <a:r>
              <a:rPr lang="en-US" altLang="zh-CN" sz="4200" i="1" baseline="-25000" dirty="0">
                <a:latin typeface="Times New Roman" panose="02020603050405020304" pitchFamily="18" charset="0"/>
                <a:cs typeface="Times New Roman" panose="02020603050405020304" pitchFamily="18" charset="0"/>
              </a:rPr>
              <a:t>2</a:t>
            </a:r>
            <a:r>
              <a:rPr lang="en-US" altLang="zh-CN" sz="4200" i="1" baseline="-25000" dirty="0" smtClean="0">
                <a:latin typeface="Times New Roman" panose="02020603050405020304" pitchFamily="18" charset="0"/>
                <a:cs typeface="Times New Roman" panose="02020603050405020304" pitchFamily="18" charset="0"/>
              </a:rPr>
              <a:t>K</a:t>
            </a:r>
            <a:r>
              <a:rPr lang="en-US" altLang="zh-CN" sz="4200" i="1" dirty="0" smtClean="0">
                <a:latin typeface="Times New Roman" panose="02020603050405020304" pitchFamily="18" charset="0"/>
                <a:cs typeface="Times New Roman" panose="02020603050405020304" pitchFamily="18" charset="0"/>
              </a:rPr>
              <a:t> ,…, Y</a:t>
            </a:r>
            <a:r>
              <a:rPr lang="en-US" altLang="zh-CN" sz="4200" i="1" baseline="-25000" dirty="0">
                <a:latin typeface="Times New Roman" panose="02020603050405020304" pitchFamily="18" charset="0"/>
                <a:cs typeface="Times New Roman" panose="02020603050405020304" pitchFamily="18" charset="0"/>
              </a:rPr>
              <a:t>J</a:t>
            </a:r>
            <a:r>
              <a:rPr lang="en-US" altLang="zh-CN" sz="4200" i="1" baseline="-25000" dirty="0" smtClean="0">
                <a:latin typeface="Times New Roman" panose="02020603050405020304" pitchFamily="18" charset="0"/>
                <a:cs typeface="Times New Roman" panose="02020603050405020304" pitchFamily="18" charset="0"/>
              </a:rPr>
              <a:t>1</a:t>
            </a:r>
            <a:r>
              <a:rPr lang="en-US" altLang="zh-CN" sz="4200" i="1" dirty="0" smtClean="0">
                <a:latin typeface="Times New Roman" panose="02020603050405020304" pitchFamily="18" charset="0"/>
                <a:cs typeface="Times New Roman" panose="02020603050405020304" pitchFamily="18" charset="0"/>
              </a:rPr>
              <a:t>, Y</a:t>
            </a:r>
            <a:r>
              <a:rPr lang="en-US" altLang="zh-CN" sz="4200" i="1" baseline="-25000" dirty="0">
                <a:latin typeface="Times New Roman" panose="02020603050405020304" pitchFamily="18" charset="0"/>
                <a:cs typeface="Times New Roman" panose="02020603050405020304" pitchFamily="18" charset="0"/>
              </a:rPr>
              <a:t>J</a:t>
            </a:r>
            <a:r>
              <a:rPr lang="en-US" altLang="zh-CN" sz="4200" i="1" baseline="-25000" dirty="0" smtClean="0">
                <a:latin typeface="Times New Roman" panose="02020603050405020304" pitchFamily="18" charset="0"/>
                <a:cs typeface="Times New Roman" panose="02020603050405020304" pitchFamily="18" charset="0"/>
              </a:rPr>
              <a:t>2</a:t>
            </a:r>
            <a:r>
              <a:rPr lang="en-US" altLang="zh-CN" sz="4200" i="1" dirty="0" smtClean="0">
                <a:latin typeface="Times New Roman" panose="02020603050405020304" pitchFamily="18" charset="0"/>
                <a:cs typeface="Times New Roman" panose="02020603050405020304" pitchFamily="18" charset="0"/>
              </a:rPr>
              <a:t>. . . , Y</a:t>
            </a:r>
            <a:r>
              <a:rPr lang="en-US" altLang="zh-CN" sz="4200" i="1" baseline="-25000" dirty="0">
                <a:latin typeface="Times New Roman" panose="02020603050405020304" pitchFamily="18" charset="0"/>
                <a:cs typeface="Times New Roman" panose="02020603050405020304" pitchFamily="18" charset="0"/>
              </a:rPr>
              <a:t>J</a:t>
            </a:r>
            <a:r>
              <a:rPr lang="en-US" altLang="zh-CN" sz="4200" i="1" baseline="-25000" dirty="0" smtClean="0">
                <a:latin typeface="Times New Roman" panose="02020603050405020304" pitchFamily="18" charset="0"/>
                <a:cs typeface="Times New Roman" panose="02020603050405020304" pitchFamily="18" charset="0"/>
              </a:rPr>
              <a:t>K</a:t>
            </a:r>
            <a:r>
              <a:rPr lang="en-US" altLang="zh-CN" sz="4200" i="1" dirty="0" smtClean="0">
                <a:latin typeface="Times New Roman" panose="02020603050405020304" pitchFamily="18" charset="0"/>
                <a:cs typeface="Times New Roman" panose="02020603050405020304" pitchFamily="18" charset="0"/>
              </a:rPr>
              <a:t> </a:t>
            </a:r>
            <a:r>
              <a:rPr lang="en-US" altLang="zh-CN" sz="4200" dirty="0" smtClean="0">
                <a:latin typeface="Times New Roman" panose="02020603050405020304" pitchFamily="18" charset="0"/>
                <a:cs typeface="Times New Roman" panose="02020603050405020304" pitchFamily="18" charset="0"/>
              </a:rPr>
              <a:t>are independent random variable.</a:t>
            </a:r>
          </a:p>
          <a:p>
            <a:pPr marL="0" indent="0">
              <a:lnSpc>
                <a:spcPct val="120000"/>
              </a:lnSpc>
              <a:buNone/>
            </a:pPr>
            <a:endParaRPr lang="en-US" altLang="zh-CN" sz="900" dirty="0" smtClean="0">
              <a:latin typeface="Times New Roman" panose="02020603050405020304" pitchFamily="18" charset="0"/>
              <a:cs typeface="Times New Roman" panose="02020603050405020304" pitchFamily="18" charset="0"/>
            </a:endParaRPr>
          </a:p>
          <a:p>
            <a:r>
              <a:rPr lang="en-US" altLang="zh-CN" sz="4200" dirty="0" smtClean="0">
                <a:latin typeface="Times New Roman" panose="02020603050405020304" pitchFamily="18" charset="0"/>
                <a:cs typeface="Times New Roman" panose="02020603050405020304" pitchFamily="18" charset="0"/>
              </a:rPr>
              <a:t>Or can be written as:</a:t>
            </a:r>
          </a:p>
          <a:p>
            <a:pPr marL="0" indent="0">
              <a:buNone/>
            </a:pPr>
            <a:endParaRPr lang="en-US" altLang="zh-CN" sz="1000" dirty="0" smtClean="0">
              <a:latin typeface="Times New Roman" panose="02020603050405020304" pitchFamily="18" charset="0"/>
              <a:cs typeface="Times New Roman" panose="02020603050405020304" pitchFamily="18" charset="0"/>
            </a:endParaRPr>
          </a:p>
          <a:p>
            <a:pPr marL="0" indent="0">
              <a:buNone/>
            </a:pPr>
            <a:r>
              <a:rPr lang="en-US" altLang="zh-CN" sz="4200" dirty="0" smtClean="0">
                <a:latin typeface="Times New Roman" panose="02020603050405020304" pitchFamily="18" charset="0"/>
                <a:cs typeface="Times New Roman" panose="02020603050405020304" pitchFamily="18" charset="0"/>
              </a:rPr>
              <a:t>Then we can get: </a:t>
            </a:r>
          </a:p>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buNone/>
            </a:pP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5" name="矩形 4"/>
              <p:cNvSpPr/>
              <p:nvPr/>
            </p:nvSpPr>
            <p:spPr>
              <a:xfrm>
                <a:off x="5429509" y="5258658"/>
                <a:ext cx="2334541"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𝑌</m:t>
                      </m:r>
                      <m:r>
                        <a:rPr lang="zh-CN" altLang="en-US" sz="2800" i="0">
                          <a:latin typeface="Cambria Math" panose="02040503050406030204" pitchFamily="18" charset="0"/>
                        </a:rPr>
                        <m:t>=</m:t>
                      </m:r>
                      <m:r>
                        <a:rPr lang="zh-CN" altLang="en-US" sz="2800" i="1">
                          <a:latin typeface="Cambria Math" panose="02040503050406030204" pitchFamily="18" charset="0"/>
                        </a:rPr>
                        <m:t>𝑋𝐵</m:t>
                      </m:r>
                      <m:r>
                        <a:rPr lang="zh-CN" altLang="en-US" sz="2800" i="0">
                          <a:latin typeface="Cambria Math" panose="02040503050406030204" pitchFamily="18" charset="0"/>
                        </a:rPr>
                        <m:t>+ⅇ</m:t>
                      </m:r>
                    </m:oMath>
                  </m:oMathPara>
                </a14:m>
                <a:endParaRPr lang="zh-CN" altLang="en-US" sz="2800" dirty="0"/>
              </a:p>
            </p:txBody>
          </p:sp>
        </mc:Choice>
        <mc:Fallback>
          <p:sp>
            <p:nvSpPr>
              <p:cNvPr id="5" name="矩形 4"/>
              <p:cNvSpPr>
                <a:spLocks noRot="1" noChangeAspect="1" noMove="1" noResize="1" noEditPoints="1" noAdjustHandles="1" noChangeArrowheads="1" noChangeShapeType="1" noTextEdit="1"/>
              </p:cNvSpPr>
              <p:nvPr/>
            </p:nvSpPr>
            <p:spPr>
              <a:xfrm>
                <a:off x="5429509" y="5258658"/>
                <a:ext cx="2334541" cy="523220"/>
              </a:xfrm>
              <a:prstGeom prst="rect">
                <a:avLst/>
              </a:prstGeom>
              <a:blipFill rotWithShape="0">
                <a:blip r:embed="rId3"/>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3076034" y="2404344"/>
            <a:ext cx="1866901" cy="576543"/>
          </a:xfrm>
          <a:prstGeom prst="rect">
            <a:avLst/>
          </a:prstGeom>
        </p:spPr>
      </p:pic>
      <mc:AlternateContent xmlns:mc="http://schemas.openxmlformats.org/markup-compatibility/2006">
        <mc:Choice xmlns:a14="http://schemas.microsoft.com/office/drawing/2010/main" xmlns="" Requires="a14">
          <p:sp>
            <p:nvSpPr>
              <p:cNvPr id="7" name="矩形 6"/>
              <p:cNvSpPr/>
              <p:nvPr/>
            </p:nvSpPr>
            <p:spPr>
              <a:xfrm>
                <a:off x="5127518" y="2432401"/>
                <a:ext cx="1756361" cy="5178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𝑌</m:t>
                          </m:r>
                        </m:e>
                        <m:sub>
                          <m:r>
                            <a:rPr lang="zh-CN" altLang="en-US" sz="2400" i="1">
                              <a:latin typeface="Cambria Math" panose="02040503050406030204" pitchFamily="18" charset="0"/>
                            </a:rPr>
                            <m:t>𝑗𝑘</m:t>
                          </m:r>
                        </m:sub>
                      </m:sSub>
                      <m:r>
                        <a:rPr lang="zh-CN" altLang="en-US" sz="2400" i="0">
                          <a:latin typeface="Cambria Math" panose="02040503050406030204" pitchFamily="18" charset="0"/>
                        </a:rPr>
                        <m:t>~</m:t>
                      </m:r>
                      <m:r>
                        <a:rPr lang="zh-CN" altLang="en-US" sz="2400" i="1">
                          <a:latin typeface="Cambria Math" panose="02040503050406030204" pitchFamily="18" charset="0"/>
                        </a:rPr>
                        <m:t>𝑁</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𝑢</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𝜎</m:t>
                              </m:r>
                            </m:e>
                            <m:sup>
                              <m:r>
                                <a:rPr lang="zh-CN" altLang="en-US" sz="2400" i="0">
                                  <a:latin typeface="Cambria Math" panose="02040503050406030204" pitchFamily="18" charset="0"/>
                                </a:rPr>
                                <m:t>2</m:t>
                              </m:r>
                            </m:sup>
                          </m:sSup>
                        </m:e>
                      </m:d>
                    </m:oMath>
                  </m:oMathPara>
                </a14:m>
                <a:endParaRPr lang="zh-CN" altLang="en-US" sz="2400" dirty="0"/>
              </a:p>
            </p:txBody>
          </p:sp>
        </mc:Choice>
        <mc:Fallback>
          <p:sp>
            <p:nvSpPr>
              <p:cNvPr id="7" name="矩形 6"/>
              <p:cNvSpPr>
                <a:spLocks noRot="1" noChangeAspect="1" noMove="1" noResize="1" noEditPoints="1" noAdjustHandles="1" noChangeArrowheads="1" noChangeShapeType="1" noTextEdit="1"/>
              </p:cNvSpPr>
              <p:nvPr/>
            </p:nvSpPr>
            <p:spPr>
              <a:xfrm>
                <a:off x="5127518" y="2432401"/>
                <a:ext cx="1756361" cy="517834"/>
              </a:xfrm>
              <a:prstGeom prst="rect">
                <a:avLst/>
              </a:prstGeom>
              <a:blipFill rotWithShape="0">
                <a:blip r:embed="rId5"/>
                <a:stretch>
                  <a:fillRect r="-7292"/>
                </a:stretch>
              </a:blipFill>
            </p:spPr>
            <p:txBody>
              <a:bodyPr/>
              <a:lstStyle/>
              <a:p>
                <a:r>
                  <a:rPr lang="zh-CN" altLang="en-US">
                    <a:noFill/>
                  </a:rPr>
                  <a:t> </a:t>
                </a:r>
              </a:p>
            </p:txBody>
          </p:sp>
        </mc:Fallback>
      </mc:AlternateContent>
      <p:pic>
        <p:nvPicPr>
          <p:cNvPr id="9" name="图片 8"/>
          <p:cNvPicPr>
            <a:picLocks noChangeAspect="1"/>
          </p:cNvPicPr>
          <p:nvPr/>
        </p:nvPicPr>
        <p:blipFill>
          <a:blip r:embed="rId6"/>
          <a:stretch>
            <a:fillRect/>
          </a:stretch>
        </p:blipFill>
        <p:spPr>
          <a:xfrm>
            <a:off x="4814840" y="5969834"/>
            <a:ext cx="2949210" cy="555457"/>
          </a:xfrm>
          <a:prstGeom prst="rect">
            <a:avLst/>
          </a:prstGeom>
        </p:spPr>
      </p:pic>
    </p:spTree>
    <p:extLst>
      <p:ext uri="{BB962C8B-B14F-4D97-AF65-F5344CB8AC3E}">
        <p14:creationId xmlns:p14="http://schemas.microsoft.com/office/powerpoint/2010/main" xmlns="" val="312195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Model Specification </a:t>
            </a:r>
            <a:r>
              <a:rPr lang="en-US" altLang="zh-CN" dirty="0" smtClean="0">
                <a:solidFill>
                  <a:srgbClr val="FF0066"/>
                </a:solidFill>
                <a:latin typeface="Times New Roman" panose="02020603050405020304" pitchFamily="18" charset="0"/>
                <a:cs typeface="Times New Roman" panose="02020603050405020304" pitchFamily="18" charset="0"/>
              </a:rPr>
              <a:t>II for </a:t>
            </a:r>
            <a:r>
              <a:rPr lang="en-US" altLang="zh-CN" i="1" dirty="0" smtClean="0">
                <a:solidFill>
                  <a:srgbClr val="FF0066"/>
                </a:solidFill>
                <a:latin typeface="Times New Roman" panose="02020603050405020304" pitchFamily="18" charset="0"/>
                <a:cs typeface="Times New Roman" panose="02020603050405020304" pitchFamily="18" charset="0"/>
              </a:rPr>
              <a:t>H</a:t>
            </a:r>
            <a:r>
              <a:rPr lang="en-US" altLang="zh-CN" i="1" baseline="-25000" dirty="0" smtClean="0">
                <a:solidFill>
                  <a:srgbClr val="FF0066"/>
                </a:solidFill>
                <a:latin typeface="Times New Roman" panose="02020603050405020304" pitchFamily="18" charset="0"/>
                <a:cs typeface="Times New Roman" panose="02020603050405020304" pitchFamily="18" charset="0"/>
              </a:rPr>
              <a:t>1</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92370"/>
            <a:ext cx="10515600" cy="4684593"/>
          </a:xfrm>
        </p:spPr>
        <p:txBody>
          <a:bodyPr>
            <a:normAutofit/>
          </a:bodyPr>
          <a:lstStyle/>
          <a:p>
            <a:pPr marL="0" indent="0" algn="just">
              <a:buNone/>
            </a:pPr>
            <a:r>
              <a:rPr lang="en-US" altLang="zh-CN" dirty="0" smtClean="0">
                <a:latin typeface="Times New Roman" panose="02020603050405020304" pitchFamily="18" charset="0"/>
                <a:cs typeface="Times New Roman" panose="02020603050405020304" pitchFamily="18" charset="0"/>
              </a:rPr>
              <a:t>The disadvantage of model specification I is that it cannot be extended to more than one factor. To generalized further, we need to specify the model in the following way: </a:t>
            </a:r>
          </a:p>
          <a:p>
            <a:pPr marL="0" indent="0"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 for </a:t>
            </a:r>
            <a:r>
              <a:rPr lang="en-US" altLang="zh-CN" i="1" dirty="0" smtClean="0">
                <a:latin typeface="Times New Roman" panose="02020603050405020304" pitchFamily="18" charset="0"/>
                <a:cs typeface="Times New Roman" panose="02020603050405020304" pitchFamily="18" charset="0"/>
              </a:rPr>
              <a:t>j=1,…, J, k=1,…, K. Y</a:t>
            </a:r>
            <a:r>
              <a:rPr lang="en-US" altLang="zh-CN" i="1" baseline="-25000" dirty="0" smtClean="0">
                <a:latin typeface="Times New Roman" panose="02020603050405020304" pitchFamily="18" charset="0"/>
                <a:cs typeface="Times New Roman" panose="02020603050405020304" pitchFamily="18" charset="0"/>
              </a:rPr>
              <a:t>11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12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1K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21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22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2K</a:t>
            </a:r>
            <a:r>
              <a:rPr lang="en-US" altLang="zh-CN" i="1" dirty="0" smtClean="0">
                <a:latin typeface="Times New Roman" panose="02020603050405020304" pitchFamily="18" charset="0"/>
                <a:cs typeface="Times New Roman" panose="02020603050405020304" pitchFamily="18" charset="0"/>
              </a:rPr>
              <a:t> ,…, Y</a:t>
            </a:r>
            <a:r>
              <a:rPr lang="en-US" altLang="zh-CN" i="1" baseline="-25000" dirty="0" smtClean="0">
                <a:latin typeface="Times New Roman" panose="02020603050405020304" pitchFamily="18" charset="0"/>
                <a:cs typeface="Times New Roman" panose="02020603050405020304" pitchFamily="18" charset="0"/>
              </a:rPr>
              <a:t>J1</a:t>
            </a:r>
            <a:r>
              <a:rPr lang="en-US" altLang="zh-CN" i="1" dirty="0" smtClean="0">
                <a:latin typeface="Times New Roman" panose="02020603050405020304" pitchFamily="18" charset="0"/>
                <a:cs typeface="Times New Roman" panose="02020603050405020304" pitchFamily="18" charset="0"/>
              </a:rPr>
              <a:t>, Y</a:t>
            </a:r>
            <a:r>
              <a:rPr lang="en-US" altLang="zh-CN" i="1" baseline="-25000" dirty="0" smtClean="0">
                <a:latin typeface="Times New Roman" panose="02020603050405020304" pitchFamily="18" charset="0"/>
                <a:cs typeface="Times New Roman" panose="02020603050405020304" pitchFamily="18" charset="0"/>
              </a:rPr>
              <a:t>J2</a:t>
            </a:r>
            <a:r>
              <a:rPr lang="en-US" altLang="zh-CN" i="1" dirty="0" smtClean="0">
                <a:latin typeface="Times New Roman" panose="02020603050405020304" pitchFamily="18" charset="0"/>
                <a:cs typeface="Times New Roman" panose="02020603050405020304" pitchFamily="18" charset="0"/>
              </a:rPr>
              <a:t>. . . , Y</a:t>
            </a:r>
            <a:r>
              <a:rPr lang="en-US" altLang="zh-CN" i="1" baseline="-25000" dirty="0" smtClean="0">
                <a:latin typeface="Times New Roman" panose="02020603050405020304" pitchFamily="18" charset="0"/>
                <a:cs typeface="Times New Roman" panose="02020603050405020304" pitchFamily="18" charset="0"/>
              </a:rPr>
              <a:t>JK</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are independent random variable.</a:t>
            </a:r>
          </a:p>
          <a:p>
            <a:pPr marL="0" indent="0" algn="just">
              <a:buNone/>
            </a:pP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889665" y="3044126"/>
            <a:ext cx="2829068" cy="684452"/>
          </a:xfrm>
          <a:prstGeom prst="rect">
            <a:avLst/>
          </a:prstGeom>
        </p:spPr>
      </p:pic>
      <mc:AlternateContent xmlns:mc="http://schemas.openxmlformats.org/markup-compatibility/2006">
        <mc:Choice xmlns:a14="http://schemas.microsoft.com/office/drawing/2010/main" xmlns="" Requires="a14">
          <p:sp>
            <p:nvSpPr>
              <p:cNvPr id="5" name="矩形 4"/>
              <p:cNvSpPr/>
              <p:nvPr/>
            </p:nvSpPr>
            <p:spPr>
              <a:xfrm>
                <a:off x="5718733" y="3122567"/>
                <a:ext cx="2826037" cy="5887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latin typeface="Cambria Math" panose="02040503050406030204" pitchFamily="18" charset="0"/>
                            </a:rPr>
                          </m:ctrlPr>
                        </m:sSubPr>
                        <m:e>
                          <m:r>
                            <a:rPr lang="zh-CN" altLang="en-US" sz="2800" i="1">
                              <a:latin typeface="Cambria Math" panose="02040503050406030204" pitchFamily="18" charset="0"/>
                            </a:rPr>
                            <m:t>𝑌</m:t>
                          </m:r>
                        </m:e>
                        <m:sub>
                          <m:r>
                            <a:rPr lang="zh-CN" altLang="en-US" sz="2800" i="1">
                              <a:latin typeface="Cambria Math" panose="02040503050406030204" pitchFamily="18" charset="0"/>
                            </a:rPr>
                            <m:t>𝑗𝑘</m:t>
                          </m:r>
                        </m:sub>
                      </m:sSub>
                      <m:r>
                        <a:rPr lang="zh-CN" altLang="en-US" sz="2800" i="0">
                          <a:latin typeface="Cambria Math" panose="02040503050406030204" pitchFamily="18" charset="0"/>
                        </a:rPr>
                        <m:t>~</m:t>
                      </m:r>
                      <m:r>
                        <a:rPr lang="zh-CN" altLang="en-US" sz="2800" i="1">
                          <a:latin typeface="Cambria Math" panose="02040503050406030204" pitchFamily="18" charset="0"/>
                        </a:rPr>
                        <m:t>𝑁</m:t>
                      </m:r>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𝑢</m:t>
                              </m:r>
                            </m:e>
                            <m:sub>
                              <m:r>
                                <a:rPr lang="zh-CN" altLang="en-US" sz="2800" i="1">
                                  <a:latin typeface="Cambria Math" panose="02040503050406030204" pitchFamily="18" charset="0"/>
                                </a:rPr>
                                <m:t>𝑗</m:t>
                              </m:r>
                            </m:sub>
                          </m:sSub>
                          <m:r>
                            <a:rPr lang="zh-CN" altLang="en-US" sz="2800" i="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𝜎</m:t>
                              </m:r>
                            </m:e>
                            <m:sup>
                              <m:r>
                                <a:rPr lang="zh-CN" altLang="en-US" sz="2800" i="0">
                                  <a:latin typeface="Cambria Math" panose="02040503050406030204" pitchFamily="18" charset="0"/>
                                </a:rPr>
                                <m:t>2</m:t>
                              </m:r>
                            </m:sup>
                          </m:sSup>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5718733" y="3122567"/>
                <a:ext cx="2826037" cy="58875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616607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1482</Words>
  <Application>Microsoft Office PowerPoint</Application>
  <PresentationFormat>自定义</PresentationFormat>
  <Paragraphs>230</Paragraphs>
  <Slides>28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公式</vt:lpstr>
      <vt:lpstr>第二讲：方差分析 </vt:lpstr>
      <vt:lpstr>Analysis of variance</vt:lpstr>
      <vt:lpstr>幻灯片 3</vt:lpstr>
      <vt:lpstr>        One factor analysis of variance</vt:lpstr>
      <vt:lpstr>幻灯片 5</vt:lpstr>
      <vt:lpstr>幻灯片 6</vt:lpstr>
      <vt:lpstr>幻灯片 7</vt:lpstr>
      <vt:lpstr>Model Specification I for H1</vt:lpstr>
      <vt:lpstr>Model Specification II for H1</vt:lpstr>
      <vt:lpstr>Model Specification III for H1</vt:lpstr>
      <vt:lpstr>幻灯片 11</vt:lpstr>
      <vt:lpstr>幻灯片 12</vt:lpstr>
      <vt:lpstr>幻灯片 13</vt:lpstr>
      <vt:lpstr>幻灯片 14</vt:lpstr>
      <vt:lpstr>Bonferroni correction</vt:lpstr>
      <vt:lpstr>Tukey's test</vt:lpstr>
      <vt:lpstr>Two factor analysis of variance</vt:lpstr>
      <vt:lpstr>幻灯片 18</vt:lpstr>
      <vt:lpstr>The main hypotheses and the corresponding models:</vt:lpstr>
      <vt:lpstr>幻灯片 20</vt:lpstr>
      <vt:lpstr>幻灯片 21</vt:lpstr>
      <vt:lpstr>幻灯片 22</vt:lpstr>
      <vt:lpstr>幻灯片 23</vt:lpstr>
      <vt:lpstr>Analysis of covariance</vt:lpstr>
      <vt:lpstr>幻灯片 25</vt:lpstr>
      <vt:lpstr>幻灯片 26</vt:lpstr>
      <vt:lpstr>幻灯片 27</vt:lpstr>
      <vt:lpstr>幻灯片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第二讲：方差分析</dc:title>
  <dc:creator>admin</dc:creator>
  <cp:lastModifiedBy>weimingjie</cp:lastModifiedBy>
  <cp:revision>470</cp:revision>
  <cp:lastPrinted>2016-09-20T04:16:50Z</cp:lastPrinted>
  <dcterms:created xsi:type="dcterms:W3CDTF">2016-09-19T00:55:18Z</dcterms:created>
  <dcterms:modified xsi:type="dcterms:W3CDTF">2016-09-20T07:37:35Z</dcterms:modified>
</cp:coreProperties>
</file>