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70" r:id="rId7"/>
    <p:sldId id="280" r:id="rId8"/>
    <p:sldId id="281" r:id="rId9"/>
    <p:sldId id="282" r:id="rId10"/>
    <p:sldId id="283" r:id="rId11"/>
    <p:sldId id="284" r:id="rId12"/>
    <p:sldId id="286" r:id="rId13"/>
    <p:sldId id="285" r:id="rId14"/>
    <p:sldId id="287" r:id="rId15"/>
    <p:sldId id="288" r:id="rId16"/>
    <p:sldId id="289" r:id="rId17"/>
    <p:sldId id="290" r:id="rId18"/>
    <p:sldId id="291" r:id="rId19"/>
    <p:sldId id="261" r:id="rId20"/>
    <p:sldId id="265" r:id="rId21"/>
    <p:sldId id="262" r:id="rId22"/>
    <p:sldId id="268" r:id="rId23"/>
    <p:sldId id="263" r:id="rId24"/>
    <p:sldId id="264" r:id="rId25"/>
    <p:sldId id="293" r:id="rId26"/>
    <p:sldId id="269" r:id="rId27"/>
    <p:sldId id="294" r:id="rId28"/>
    <p:sldId id="295" r:id="rId29"/>
    <p:sldId id="296" r:id="rId30"/>
    <p:sldId id="297" r:id="rId31"/>
    <p:sldId id="342" r:id="rId32"/>
    <p:sldId id="279" r:id="rId33"/>
    <p:sldId id="298" r:id="rId34"/>
    <p:sldId id="299" r:id="rId35"/>
    <p:sldId id="301" r:id="rId36"/>
    <p:sldId id="343" r:id="rId37"/>
    <p:sldId id="302" r:id="rId38"/>
    <p:sldId id="304" r:id="rId39"/>
    <p:sldId id="303" r:id="rId40"/>
    <p:sldId id="305" r:id="rId41"/>
    <p:sldId id="306" r:id="rId42"/>
    <p:sldId id="307" r:id="rId43"/>
    <p:sldId id="308" r:id="rId44"/>
    <p:sldId id="271" r:id="rId45"/>
    <p:sldId id="344" r:id="rId46"/>
    <p:sldId id="309" r:id="rId47"/>
    <p:sldId id="312" r:id="rId48"/>
    <p:sldId id="315" r:id="rId49"/>
    <p:sldId id="316" r:id="rId50"/>
    <p:sldId id="317" r:id="rId51"/>
    <p:sldId id="318" r:id="rId52"/>
    <p:sldId id="319" r:id="rId53"/>
    <p:sldId id="273" r:id="rId54"/>
    <p:sldId id="345" r:id="rId55"/>
    <p:sldId id="275" r:id="rId56"/>
    <p:sldId id="272" r:id="rId57"/>
    <p:sldId id="274" r:id="rId5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4DA72-3846-4873-A37B-79ECB088C73B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2A812-7E9A-4FC6-962A-7E23E70C6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00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2A812-7E9A-4FC6-962A-7E23E70C67D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527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2A812-7E9A-4FC6-962A-7E23E70C67D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719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2A812-7E9A-4FC6-962A-7E23E70C67D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09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2A812-7E9A-4FC6-962A-7E23E70C67D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53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2A812-7E9A-4FC6-962A-7E23E70C67D5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067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2A812-7E9A-4FC6-962A-7E23E70C67D5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490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2A812-7E9A-4FC6-962A-7E23E70C67D5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374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2A812-7E9A-4FC6-962A-7E23E70C67D5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697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6C05-D71B-4B96-8BA4-E3B044C7A5BC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5636-14AA-4A64-9F4E-731EEF62B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24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6C05-D71B-4B96-8BA4-E3B044C7A5BC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5636-14AA-4A64-9F4E-731EEF62B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58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6C05-D71B-4B96-8BA4-E3B044C7A5BC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5636-14AA-4A64-9F4E-731EEF62B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71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6C05-D71B-4B96-8BA4-E3B044C7A5BC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5636-14AA-4A64-9F4E-731EEF62B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6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6C05-D71B-4B96-8BA4-E3B044C7A5BC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5636-14AA-4A64-9F4E-731EEF62B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09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6C05-D71B-4B96-8BA4-E3B044C7A5BC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5636-14AA-4A64-9F4E-731EEF62B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19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6C05-D71B-4B96-8BA4-E3B044C7A5BC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5636-14AA-4A64-9F4E-731EEF62B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43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6C05-D71B-4B96-8BA4-E3B044C7A5BC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5636-14AA-4A64-9F4E-731EEF62B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153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6C05-D71B-4B96-8BA4-E3B044C7A5BC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5636-14AA-4A64-9F4E-731EEF62B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91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6C05-D71B-4B96-8BA4-E3B044C7A5BC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5636-14AA-4A64-9F4E-731EEF62B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10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6C05-D71B-4B96-8BA4-E3B044C7A5BC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5636-14AA-4A64-9F4E-731EEF62B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92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96C05-D71B-4B96-8BA4-E3B044C7A5BC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D5636-14AA-4A64-9F4E-731EEF62B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5752" y="640062"/>
            <a:ext cx="10515600" cy="2852737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66"/>
                </a:solidFill>
              </a:rPr>
              <a:t>上机：线性回归和方差分析</a:t>
            </a:r>
            <a:endParaRPr lang="zh-CN" altLang="en-US" b="1" dirty="0">
              <a:solidFill>
                <a:srgbClr val="FF0066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73389" y="3492799"/>
            <a:ext cx="10515600" cy="1500187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6871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495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Checking the adequacy of the model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4348"/>
            <a:ext cx="10515600" cy="4986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standresid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rstandard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(lm1) </a:t>
            </a: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standresid~Working_month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data=Example1)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30" y="1916577"/>
            <a:ext cx="4605519" cy="460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08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Refit the model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26544"/>
            <a:ext cx="10515600" cy="5382883"/>
          </a:xfrm>
        </p:spPr>
        <p:txBody>
          <a:bodyPr>
            <a:norm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Working_month2=Example1$Working_month^2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lm2=lm(TV_sales~Working_month+Working_month2,data=Example1)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summary(lm2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anova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(lm1,lm2)</a:t>
            </a:r>
          </a:p>
          <a:p>
            <a:pPr marL="0" indent="0">
              <a:buNone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90" y="1930429"/>
            <a:ext cx="5553075" cy="2828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90" y="5037827"/>
            <a:ext cx="48387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4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adequacy of the new model:</a:t>
            </a:r>
            <a:b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for Constant Error Variance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4085"/>
            <a:ext cx="10515600" cy="5049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standresid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rstandard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(lm2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plot(standresid~lm1$fitted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data=Example1)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93" y="1968336"/>
            <a:ext cx="4743586" cy="474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15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970" y="335490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Checking the adequacy of the new </a:t>
            </a:r>
            <a:r>
              <a:rPr lang="en-US" altLang="zh-CN" b="1" dirty="0" smtClean="0">
                <a:solidFill>
                  <a:srgbClr val="FF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model: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/>
            </a:r>
            <a:b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altLang="zh-CN" sz="4000" dirty="0" smtClean="0">
                <a:solidFill>
                  <a:srgbClr val="FF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 </a:t>
            </a:r>
            <a:r>
              <a:rPr lang="en-US" altLang="zh-CN" sz="4000" dirty="0">
                <a:solidFill>
                  <a:srgbClr val="FF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Check for linearity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/>
            </a:r>
            <a:b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574" y="1497702"/>
            <a:ext cx="10515600" cy="4977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plot(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standresid~Working_month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data=Example1)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08" y="1855616"/>
            <a:ext cx="4562386" cy="455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81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9189" y="114959"/>
            <a:ext cx="10515600" cy="112724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Check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Independence of Errors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2204"/>
            <a:ext cx="10515600" cy="5244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n=dim(Example1)[1]</a:t>
            </a: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index=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(1:n)</a:t>
            </a: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standresid~index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89" y="2123610"/>
            <a:ext cx="4613694" cy="461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28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3309" y="11495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Check for normality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035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ibrary(car)</a:t>
            </a:r>
          </a:p>
          <a:p>
            <a:pPr marL="0" indent="0">
              <a:buNone/>
            </a:pP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qqPlot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(lm2,main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="QQ Plot")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09" y="1804434"/>
            <a:ext cx="4717662" cy="471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22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4355"/>
            <a:ext cx="10515600" cy="971969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 Check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Influential Observations</a:t>
            </a:r>
            <a:b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1010" y="1069676"/>
            <a:ext cx="10728385" cy="5572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dfbetas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dfbetas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(lm2)</a:t>
            </a:r>
          </a:p>
          <a:p>
            <a:pPr marL="0" indent="0">
              <a:buNone/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dffits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dffits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(lm2)</a:t>
            </a: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cooks=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cooks.distance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(lm2)</a:t>
            </a:r>
          </a:p>
          <a:p>
            <a:pPr marL="0" indent="0">
              <a:buNone/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cbind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dfbetas,dffits,cooks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49" y="2911864"/>
            <a:ext cx="7162545" cy="313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30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2154" y="11759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dfbetasPlots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(lm2)</a:t>
            </a: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mfrow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=c(1,2)) </a:t>
            </a: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dffits~index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plot(lm2, which=c(4))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36" y="1866069"/>
            <a:ext cx="5208918" cy="52057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954" y="1710792"/>
            <a:ext cx="5257800" cy="525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02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661808"/>
            <a:ext cx="11791950" cy="33432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083" y="3910193"/>
            <a:ext cx="5749150" cy="258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18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5057" y="1197533"/>
            <a:ext cx="1117120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=read.csv("E:\\数据分析和统计软件\\Lecture 3 上机数据\\Example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.csv", header=T, sep=',')</a:t>
            </a: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400" dirty="0" smtClean="0"/>
              <a:t>   </a:t>
            </a:r>
            <a:endParaRPr lang="zh-CN" altLang="en-US" sz="1400" i="1" dirty="0"/>
          </a:p>
        </p:txBody>
      </p:sp>
      <p:sp>
        <p:nvSpPr>
          <p:cNvPr id="3" name="文本框 2"/>
          <p:cNvSpPr txBox="1"/>
          <p:nvPr/>
        </p:nvSpPr>
        <p:spPr>
          <a:xfrm>
            <a:off x="284672" y="362309"/>
            <a:ext cx="782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the data into R</a:t>
            </a:r>
            <a:endParaRPr lang="zh-CN" altLang="en-US" sz="2800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69" y="2059307"/>
            <a:ext cx="3093200" cy="367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15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9627" y="0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下载</a:t>
            </a:r>
            <a:r>
              <a:rPr lang="en-US" altLang="zh-CN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05" y="1414371"/>
            <a:ext cx="9593113" cy="436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22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543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the data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6325"/>
            <a:ext cx="10515600" cy="539150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summary(Example2)</a:t>
            </a:r>
          </a:p>
          <a:p>
            <a:pPr marL="0" indent="0">
              <a:buNone/>
            </a:pP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(Example2)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67" y="2091096"/>
            <a:ext cx="7610775" cy="182098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981" y="4108329"/>
            <a:ext cx="8283986" cy="136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69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716" y="317350"/>
            <a:ext cx="10515600" cy="799441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the data: scatter plot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0716" y="1475118"/>
            <a:ext cx="10540840" cy="553815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plot(Carbohydrate ~ Age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data=Example2)</a:t>
            </a:r>
          </a:p>
          <a:p>
            <a:pPr marL="0" indent="0"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plot(Carbohydrate ~ Weight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data=Example2)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plot(Carbohydrate ~ Protein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data=Example2)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16" y="2987555"/>
            <a:ext cx="3553443" cy="35512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910" y="2996181"/>
            <a:ext cx="3553443" cy="35512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8677" y="3034348"/>
            <a:ext cx="3523300" cy="352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65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908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the data: scatter 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4566"/>
            <a:ext cx="10515600" cy="5012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pairs(Example2)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36" y="1414643"/>
            <a:ext cx="7640758" cy="531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76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6718"/>
            <a:ext cx="10515600" cy="97197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 and estimation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9189" y="1311217"/>
            <a:ext cx="10515600" cy="5339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lm1=lm(Carbohydrate ~ Age + Weight + Protein, data=Example2)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summary(lm1)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3271"/>
            <a:ext cx="6218208" cy="3495641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4546124" y="4054405"/>
            <a:ext cx="681486" cy="1811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425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53683"/>
            <a:ext cx="10515600" cy="5823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lm2=lm(Carbohydrate ~ Weight + Protein, data = Example1)</a:t>
            </a:r>
          </a:p>
          <a:p>
            <a:pPr marL="0" indent="0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summary(lm2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anova(lm2,lm1)</a:t>
            </a:r>
          </a:p>
          <a:p>
            <a:pPr marL="0" indent="0">
              <a:buNone/>
            </a:pP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38" y="1095376"/>
            <a:ext cx="5045015" cy="29363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837" y="4570946"/>
            <a:ext cx="4028927" cy="112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02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adequacy of the </a:t>
            </a:r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b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for Constant Error Variance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4085"/>
            <a:ext cx="10515600" cy="5049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standresid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rstandard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(lm2) </a:t>
            </a:r>
          </a:p>
          <a:p>
            <a:pPr marL="0" indent="0"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plot(standresid~lm2$fitted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data=Example2)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808" y="2062425"/>
            <a:ext cx="4495602" cy="449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91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550" y="-91987"/>
            <a:ext cx="11766431" cy="132556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for linearity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759" y="1471453"/>
            <a:ext cx="10515600" cy="5486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par(</a:t>
            </a:r>
            <a:r>
              <a:rPr lang="en-US" altLang="zh-CN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mfrow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=c(1,2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plot(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standresid~Weight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data=Example2)</a:t>
            </a:r>
          </a:p>
          <a:p>
            <a:pPr marL="0" indent="0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plot(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standresid~Protein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data=Example2)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496" y="1334189"/>
            <a:ext cx="6881406" cy="446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83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9189" y="114959"/>
            <a:ext cx="10515600" cy="112724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Check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Independence of Errors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2204"/>
            <a:ext cx="10515600" cy="5244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n=dim(Example2)[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index=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(1:n)</a:t>
            </a: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standresid~index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60" y="2544792"/>
            <a:ext cx="4124440" cy="412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35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3309" y="11495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Check for normality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052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qqPlot(lm2,main="QQ Plot")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52" y="1697638"/>
            <a:ext cx="5304257" cy="526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99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4355"/>
            <a:ext cx="10515600" cy="971969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 Check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Influential Observations</a:t>
            </a:r>
            <a:b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1010" y="1069676"/>
            <a:ext cx="10728385" cy="5572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dffits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dffits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(lm2)</a:t>
            </a:r>
          </a:p>
          <a:p>
            <a:pPr marL="0" indent="0">
              <a:buNone/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dfbetas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dfbetas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(lm2)</a:t>
            </a: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cooks=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cooks.distance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(lm2)</a:t>
            </a:r>
          </a:p>
          <a:p>
            <a:pPr marL="0" indent="0">
              <a:buNone/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cbind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dffits,dfbetas,cooks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881" y="1069676"/>
            <a:ext cx="7227704" cy="439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645" y="169272"/>
            <a:ext cx="7061169" cy="6688728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5978106" y="1216325"/>
            <a:ext cx="681486" cy="1811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009955" y="5158596"/>
            <a:ext cx="500332" cy="215661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039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2154" y="11759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dfbetasPlots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(lm2)</a:t>
            </a: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mfrow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=c(1,2)) </a:t>
            </a: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dffits~index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plot(lm2, which=c(4))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22" y="2004655"/>
            <a:ext cx="4665903" cy="46352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810" y="1675969"/>
            <a:ext cx="4967018" cy="496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70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(6)Check for </a:t>
            </a:r>
            <a:r>
              <a:rPr lang="en-US" altLang="zh-CN" sz="4000" dirty="0" err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Multicollinearity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55940"/>
            <a:ext cx="10515600" cy="5021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library(car)</a:t>
            </a:r>
            <a:b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vif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(lm2),2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Weight Protein </a:t>
            </a: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1.02    1.02 </a:t>
            </a:r>
          </a:p>
          <a:p>
            <a:pPr marL="0" indent="0">
              <a:buNone/>
            </a:pP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277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5057" y="1010245"/>
            <a:ext cx="11171207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=read.csv("E:\\数据分析和统计软件\\Lecture 3 上机数据\\Example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.csv", header=T, sep=',')</a:t>
            </a:r>
          </a:p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names(Example3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"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Blood_clotting_score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"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Prognostic_index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    "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Enzyme_function_score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Liver_function_score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"Age"                   "Gender"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Survival_time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zh-CN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400" dirty="0" smtClean="0"/>
              <a:t>   </a:t>
            </a:r>
            <a:endParaRPr lang="zh-CN" altLang="en-US" sz="1400" i="1" dirty="0"/>
          </a:p>
        </p:txBody>
      </p:sp>
      <p:sp>
        <p:nvSpPr>
          <p:cNvPr id="3" name="文本框 2"/>
          <p:cNvSpPr txBox="1"/>
          <p:nvPr/>
        </p:nvSpPr>
        <p:spPr>
          <a:xfrm>
            <a:off x="284672" y="362309"/>
            <a:ext cx="782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the data into R</a:t>
            </a:r>
            <a:endParaRPr lang="zh-CN" altLang="en-US" sz="2800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74" y="2268207"/>
            <a:ext cx="85820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66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543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the data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6325"/>
            <a:ext cx="10515600" cy="539150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summary(Example3)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(Example3)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21289"/>
            <a:ext cx="9867900" cy="11144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16894"/>
            <a:ext cx="109728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08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716" y="317350"/>
            <a:ext cx="10515600" cy="799441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the data: scatter plot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033" y="1014966"/>
            <a:ext cx="10540840" cy="553815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par(</a:t>
            </a:r>
            <a:r>
              <a:rPr lang="en-US" altLang="zh-CN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mfrow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=c(2,3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plot(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Survival_time~Blood_clotting_score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data=Example3)</a:t>
            </a:r>
          </a:p>
          <a:p>
            <a:pPr marL="0" indent="0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plot(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Survival_time~Prognostic_index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data=Example3)</a:t>
            </a:r>
          </a:p>
          <a:p>
            <a:pPr marL="0" indent="0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plot(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Survival_time~Enzyme_function_score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data=Example3)</a:t>
            </a:r>
          </a:p>
          <a:p>
            <a:pPr marL="0" indent="0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plot(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Survival_time~Liver_function_score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data=Example3)</a:t>
            </a:r>
          </a:p>
          <a:p>
            <a:pPr marL="0" indent="0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plot(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Survival_time~Age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data=Example3)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030" y="1195274"/>
            <a:ext cx="5884823" cy="517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90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6718"/>
            <a:ext cx="10515600" cy="97197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 and estimation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9189" y="1311217"/>
            <a:ext cx="10515600" cy="5339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lm1=lm(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Survival_time~.,data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=Example3)</a:t>
            </a:r>
          </a:p>
          <a:p>
            <a:pPr marL="0" indent="0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summary(lm1)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546124" y="4054405"/>
            <a:ext cx="681486" cy="1811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97" y="2290404"/>
            <a:ext cx="53149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60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550" y="-91987"/>
            <a:ext cx="11766431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adequacy of the </a:t>
            </a:r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b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880" y="1095555"/>
            <a:ext cx="10515600" cy="61038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standresid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rstandard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(lm1) </a:t>
            </a:r>
          </a:p>
          <a:p>
            <a:pPr marL="0" indent="0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plot(standresid~lm1$fitted, data=Example3)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844" y="1925202"/>
            <a:ext cx="4133071" cy="413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487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5826" y="353683"/>
            <a:ext cx="10887974" cy="5823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ln_survival_time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=log(Example3$Survival_time)</a:t>
            </a:r>
          </a:p>
          <a:p>
            <a:pPr marL="0" indent="0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lm2=lm(ln_survival_time~Blood_clotting_score+Prognostic_index+Enzyme_function_score+Liver_function_score+Age+Gender,data=Example3)</a:t>
            </a:r>
          </a:p>
          <a:p>
            <a:pPr marL="0" indent="0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summary(lm2)</a:t>
            </a:r>
          </a:p>
          <a:p>
            <a:pPr marL="0" indent="0">
              <a:buNone/>
            </a:pP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44" y="2074921"/>
            <a:ext cx="57150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46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adequacy of the model</a:t>
            </a:r>
            <a:b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for Constant Error Variance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4085"/>
            <a:ext cx="10515600" cy="5049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standresid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rstandard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(lm2) 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plot(standresid~lm2$fitted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data=Example3)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022" y="1838572"/>
            <a:ext cx="4953450" cy="495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739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550" y="-91987"/>
            <a:ext cx="11766431" cy="132556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for linearity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0550" y="1371600"/>
            <a:ext cx="10515600" cy="5486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par(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mfrow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=c(2,3))</a:t>
            </a:r>
          </a:p>
          <a:p>
            <a:pPr marL="0" indent="0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plot(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standresid~Blood_clotting_score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data=Example3)</a:t>
            </a:r>
          </a:p>
          <a:p>
            <a:pPr marL="0" indent="0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plot(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standresid~Prognostic_index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data=Example3)</a:t>
            </a:r>
          </a:p>
          <a:p>
            <a:pPr marL="0" indent="0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plot(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standresid~Enzyme_function_score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data=Example3)</a:t>
            </a:r>
          </a:p>
          <a:p>
            <a:pPr marL="0" indent="0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plot(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standresid~Liver_function_score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data=Example3)</a:t>
            </a:r>
          </a:p>
          <a:p>
            <a:pPr marL="0" indent="0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plot(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standresid~Age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data=Example3)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008" y="1097067"/>
            <a:ext cx="5410650" cy="540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5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36" y="323669"/>
            <a:ext cx="10753725" cy="12763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86" y="1842548"/>
            <a:ext cx="11991975" cy="20859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36" y="4171052"/>
            <a:ext cx="11671277" cy="250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08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9189" y="114959"/>
            <a:ext cx="10515600" cy="112724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Check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Independence of Errors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2204"/>
            <a:ext cx="10515600" cy="5244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n=dim(Example3)[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index=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(1:n)</a:t>
            </a: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standresid~index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89" y="2209876"/>
            <a:ext cx="4357495" cy="435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673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3309" y="11495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Check for normality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55940"/>
            <a:ext cx="10515600" cy="4635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qqPlot(lm2,main="QQ Plot")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09" y="1830312"/>
            <a:ext cx="4780449" cy="477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073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4355"/>
            <a:ext cx="10515600" cy="971969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 Check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Influential Observations</a:t>
            </a:r>
            <a:b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36763"/>
            <a:ext cx="10728385" cy="5572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dfbetas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dfbetas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(lm2)</a:t>
            </a:r>
          </a:p>
          <a:p>
            <a:pPr marL="0" indent="0">
              <a:buNone/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dffits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dffits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(lm2)</a:t>
            </a: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cooks=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cooks.distance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(lm2)</a:t>
            </a:r>
          </a:p>
          <a:p>
            <a:pPr marL="0" indent="0">
              <a:buNone/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cbind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dfbetas,dffits,cooks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95" y="2446341"/>
            <a:ext cx="11222966" cy="441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736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2154" y="11759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dfbetasPlots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(lm2)</a:t>
            </a: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mfrow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=c(1,2)) </a:t>
            </a: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dffits~index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plot(lm2, which=c(4))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266" y="117595"/>
            <a:ext cx="6546461" cy="65424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27" y="1556236"/>
            <a:ext cx="5106939" cy="510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74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2453" y="640062"/>
            <a:ext cx="10515600" cy="2852737"/>
          </a:xfrm>
        </p:spPr>
        <p:txBody>
          <a:bodyPr/>
          <a:lstStyle/>
          <a:p>
            <a:pPr algn="ctr"/>
            <a:r>
              <a:rPr lang="zh-CN" altLang="en-US" b="1" dirty="0" smtClean="0">
                <a:solidFill>
                  <a:srgbClr val="FF0066"/>
                </a:solidFill>
              </a:rPr>
              <a:t>方差分析</a:t>
            </a:r>
            <a:r>
              <a:rPr lang="en-US" altLang="zh-CN" b="1" dirty="0" smtClean="0">
                <a:solidFill>
                  <a:srgbClr val="FF0066"/>
                </a:solidFill>
              </a:rPr>
              <a:t/>
            </a:r>
            <a:br>
              <a:rPr lang="en-US" altLang="zh-CN" b="1" dirty="0" smtClean="0">
                <a:solidFill>
                  <a:srgbClr val="FF0066"/>
                </a:solidFill>
              </a:rPr>
            </a:br>
            <a:r>
              <a:rPr lang="en-US" altLang="zh-CN" b="1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variance</a:t>
            </a:r>
            <a:endParaRPr lang="zh-CN" altLang="en-US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8607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the data into 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9457" y="1955021"/>
            <a:ext cx="1510446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10241" y="1221520"/>
            <a:ext cx="109958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Example4=read.csv("E:\\数据分析和统计软件\\Lecture 3 上机数据\\Example4.csv", header=T, sep=',')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Example4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names(Example4)</a:t>
            </a:r>
          </a:p>
        </p:txBody>
      </p:sp>
    </p:spTree>
    <p:extLst>
      <p:ext uri="{BB962C8B-B14F-4D97-AF65-F5344CB8AC3E}">
        <p14:creationId xmlns:p14="http://schemas.microsoft.com/office/powerpoint/2010/main" val="20956540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543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the data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6325"/>
            <a:ext cx="10515600" cy="539150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attach(Example4)</a:t>
            </a:r>
          </a:p>
          <a:p>
            <a:pPr marL="0" indent="0">
              <a:buNone/>
            </a:pP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tapply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Weight,Factory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mean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tapply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Weight,Factory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41888"/>
            <a:ext cx="7224582" cy="143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178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6718"/>
            <a:ext cx="10515600" cy="97197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 and estimation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9189" y="1311217"/>
            <a:ext cx="10515600" cy="5339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lm1=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aov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(Weight ~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as.factor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(Factory), data=Example4)</a:t>
            </a:r>
          </a:p>
          <a:p>
            <a:pPr marL="0" indent="0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summary(lm1)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01" y="2652882"/>
            <a:ext cx="7397259" cy="119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868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adequacy of the model</a:t>
            </a:r>
            <a:b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for Constant Error Variance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4085"/>
            <a:ext cx="10515600" cy="5049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standresid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rstandard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(lm2) </a:t>
            </a:r>
          </a:p>
          <a:p>
            <a:pPr marL="0" indent="0"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plot(standresid~lm1$fitted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data=Example4)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58" y="2270356"/>
            <a:ext cx="3786008" cy="378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905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9189" y="114959"/>
            <a:ext cx="10515600" cy="112724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Check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Independence of Errors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2204"/>
            <a:ext cx="10515600" cy="5244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n=dim(Example2)[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index=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(1:n)</a:t>
            </a: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standresid~index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75" y="2369449"/>
            <a:ext cx="4288442" cy="42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9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2" y="0"/>
            <a:ext cx="11691863" cy="4305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941" y="4190192"/>
            <a:ext cx="9013346" cy="247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411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3309" y="11495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for normality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052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qqPlot(lm2,main="QQ Plot")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76" y="1718169"/>
            <a:ext cx="4830103" cy="482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919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4355"/>
            <a:ext cx="10515600" cy="971969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Check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Influential Observations</a:t>
            </a:r>
            <a:b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1010" y="1069676"/>
            <a:ext cx="10728385" cy="5572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dffits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dffits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(lm2)</a:t>
            </a:r>
          </a:p>
          <a:p>
            <a:pPr marL="0" indent="0">
              <a:buNone/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dfbetas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dfbetas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(lm2)</a:t>
            </a: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cooks=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cooks.distance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(lm2)</a:t>
            </a:r>
          </a:p>
          <a:p>
            <a:pPr marL="0" indent="0">
              <a:buNone/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cbind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dffits,dfbetas,cooks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3155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2154" y="11759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dfbetasPlots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(lm2)</a:t>
            </a: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mfrow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=c(1,2)) </a:t>
            </a: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dffits~index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plot(lm2, which=c(4))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666" y="117595"/>
            <a:ext cx="6209979" cy="61969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37" y="1619419"/>
            <a:ext cx="4462947" cy="445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8439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683" y="71827"/>
            <a:ext cx="10515600" cy="10064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66"/>
                </a:solidFill>
              </a:rPr>
              <a:t>多重比较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4683" y="948906"/>
            <a:ext cx="10515600" cy="54173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pairwise.t.test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(Weight, Factory,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p.adj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"none", data=Example4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pairwise.t.test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(Weight, Factory,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p.adj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bonf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data=Example4)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76" y="1743075"/>
            <a:ext cx="4600575" cy="1914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776" y="4669855"/>
            <a:ext cx="44958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112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29728"/>
            <a:ext cx="10515600" cy="554723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TukeyHSD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(lm1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48" y="1862946"/>
            <a:ext cx="52959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131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8333" y="821217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 smtClean="0">
                <a:solidFill>
                  <a:srgbClr val="FF0066"/>
                </a:solidFill>
              </a:rPr>
              <a:t>协方差分析</a:t>
            </a:r>
            <a:r>
              <a:rPr lang="en-US" altLang="zh-CN" b="1" dirty="0" smtClean="0">
                <a:solidFill>
                  <a:srgbClr val="FF0066"/>
                </a:solidFill>
              </a:rPr>
              <a:t/>
            </a:r>
            <a:br>
              <a:rPr lang="en-US" altLang="zh-CN" b="1" dirty="0" smtClean="0">
                <a:solidFill>
                  <a:srgbClr val="FF0066"/>
                </a:solidFill>
              </a:rPr>
            </a:br>
            <a:r>
              <a:rPr lang="en-US" altLang="zh-CN" b="1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covariance</a:t>
            </a:r>
            <a:endParaRPr lang="zh-CN" altLang="en-US" b="1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6897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Practice1:</a:t>
            </a:r>
            <a:r>
              <a:rPr lang="zh-CN" altLang="en-US" b="1" dirty="0">
                <a:solidFill>
                  <a:srgbClr val="FF0066"/>
                </a:solidFill>
              </a:rPr>
              <a:t>广告长度与</a:t>
            </a:r>
            <a:r>
              <a:rPr lang="zh-CN" altLang="en-US" b="1" dirty="0" smtClean="0">
                <a:solidFill>
                  <a:srgbClr val="FF0066"/>
                </a:solidFill>
              </a:rPr>
              <a:t>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1338"/>
            <a:ext cx="10515600" cy="4351338"/>
          </a:xfrm>
        </p:spPr>
        <p:txBody>
          <a:bodyPr/>
          <a:lstStyle/>
          <a:p>
            <a:pPr marL="0" lvl="0" indent="0">
              <a:lnSpc>
                <a:spcPct val="100000"/>
              </a:lnSpc>
              <a:buNone/>
            </a:pPr>
            <a:r>
              <a:rPr lang="zh-CN" altLang="en-US" dirty="0" smtClean="0"/>
              <a:t>        在电视出现的早期，大多数商业广告的时间都是</a:t>
            </a:r>
            <a:r>
              <a:rPr lang="en-US" altLang="zh-CN" dirty="0" smtClean="0"/>
              <a:t>60</a:t>
            </a:r>
            <a:r>
              <a:rPr lang="zh-CN" altLang="en-US" dirty="0" smtClean="0"/>
              <a:t>秒。但现在，商业广告可以任意长短的。商业广告的目的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尽可能的让更多的观众记住产品的正面形象，并最终购买该产品。一项实验研究了商业广告的时间与观众对其记忆的关系。随机挑选了</a:t>
            </a:r>
            <a:r>
              <a:rPr lang="en-US" altLang="zh-CN" dirty="0" smtClean="0"/>
              <a:t>60</a:t>
            </a:r>
            <a:r>
              <a:rPr lang="zh-CN" altLang="en-US" dirty="0" smtClean="0"/>
              <a:t>位观众，让他们观看</a:t>
            </a:r>
            <a:r>
              <a:rPr lang="en-US" altLang="zh-CN" dirty="0" smtClean="0"/>
              <a:t>1</a:t>
            </a:r>
            <a:r>
              <a:rPr lang="zh-CN" altLang="en-US" dirty="0" smtClean="0"/>
              <a:t>小时的电视节目，在电视节目的中间，插播一个某品牌牙刷的商业广告。有些观众看到的广告为</a:t>
            </a:r>
            <a:r>
              <a:rPr lang="en-US" altLang="zh-CN" dirty="0" smtClean="0"/>
              <a:t>20</a:t>
            </a:r>
            <a:r>
              <a:rPr lang="zh-CN" altLang="en-US" dirty="0" smtClean="0"/>
              <a:t>秒，有些是</a:t>
            </a:r>
            <a:r>
              <a:rPr lang="en-US" altLang="zh-CN" dirty="0" smtClean="0"/>
              <a:t>24</a:t>
            </a:r>
            <a:r>
              <a:rPr lang="zh-CN" altLang="en-US" dirty="0" smtClean="0"/>
              <a:t>秒、</a:t>
            </a:r>
            <a:r>
              <a:rPr lang="en-US" altLang="zh-CN" dirty="0" smtClean="0"/>
              <a:t>28</a:t>
            </a:r>
            <a:r>
              <a:rPr lang="zh-CN" altLang="en-US" dirty="0" smtClean="0"/>
              <a:t>秒</a:t>
            </a:r>
            <a:r>
              <a:rPr lang="en-US" altLang="zh-CN" dirty="0" smtClean="0"/>
              <a:t>……60</a:t>
            </a:r>
            <a:r>
              <a:rPr lang="zh-CN" altLang="en-US" dirty="0" smtClean="0"/>
              <a:t>秒不等。观看完节目后，对每位观众进行一个测试，衡量他们记住了产品的多少内容，并打分（满分为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分）。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6387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320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Practice2: </a:t>
            </a:r>
            <a:r>
              <a:rPr lang="zh-CN" altLang="en-US" b="1" dirty="0" smtClean="0">
                <a:solidFill>
                  <a:srgbClr val="FF0066"/>
                </a:solidFill>
              </a:rPr>
              <a:t>游乐园</a:t>
            </a:r>
            <a:r>
              <a:rPr lang="zh-CN" altLang="en-US" b="1" dirty="0">
                <a:solidFill>
                  <a:srgbClr val="FF0066"/>
                </a:solidFill>
              </a:rPr>
              <a:t>游客</a:t>
            </a:r>
            <a:r>
              <a:rPr lang="zh-CN" altLang="en-US" b="1" dirty="0" smtClean="0">
                <a:solidFill>
                  <a:srgbClr val="FF0066"/>
                </a:solidFill>
              </a:rPr>
              <a:t>数量</a:t>
            </a:r>
            <a:r>
              <a:rPr lang="en-US" altLang="zh-CN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9072"/>
            <a:ext cx="10515600" cy="4977891"/>
          </a:xfrm>
        </p:spPr>
        <p:txBody>
          <a:bodyPr/>
          <a:lstStyle/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defRPr/>
            </a:pPr>
            <a:r>
              <a:rPr lang="zh-CN" altLang="en-US" dirty="0"/>
              <a:t>一家游乐园的经理希望能够预测日游客数量，以便更准确地计划每日订购多少食品和雇佣多少位驾驶员。考虑后，这位经理认为下面三个变量最为关键：</a:t>
            </a:r>
            <a:endParaRPr lang="en-US" altLang="zh-CN" dirty="0"/>
          </a:p>
          <a:p>
            <a:pPr marL="0" lvl="0" indent="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zh-CN" altLang="en-US" dirty="0" smtClean="0"/>
              <a:t>              </a:t>
            </a:r>
            <a:r>
              <a:rPr lang="zh-CN" altLang="en-US" dirty="0"/>
              <a:t>前一天游客数量</a:t>
            </a:r>
            <a:endParaRPr lang="en-US" altLang="zh-CN" dirty="0"/>
          </a:p>
          <a:p>
            <a:pPr marL="0" lvl="0" indent="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altLang="zh-CN" dirty="0" smtClean="0"/>
              <a:t>              </a:t>
            </a:r>
            <a:r>
              <a:rPr lang="zh-CN" altLang="en-US" dirty="0"/>
              <a:t>工作日或周末</a:t>
            </a:r>
            <a:endParaRPr lang="en-US" altLang="zh-CN" dirty="0"/>
          </a:p>
          <a:p>
            <a:pPr marL="0" lvl="0" indent="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altLang="zh-CN" dirty="0"/>
              <a:t>              </a:t>
            </a:r>
            <a:r>
              <a:rPr lang="zh-CN" altLang="en-US" dirty="0" smtClean="0"/>
              <a:t>天气预报</a:t>
            </a:r>
            <a:endParaRPr lang="en-US" altLang="zh-CN" dirty="0" smtClean="0"/>
          </a:p>
          <a:p>
            <a:pPr marL="0" lvl="0" indent="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endParaRPr lang="en-US" altLang="zh-CN" dirty="0"/>
          </a:p>
          <a:p>
            <a:pPr marL="342900" indent="-342900" algn="just">
              <a:spcBef>
                <a:spcPct val="20000"/>
              </a:spcBef>
            </a:pPr>
            <a:r>
              <a:rPr lang="zh-CN" altLang="en-US" dirty="0" smtClean="0"/>
              <a:t>接下来他随机挑选出</a:t>
            </a:r>
            <a:r>
              <a:rPr lang="en-US" altLang="zh-CN" dirty="0" smtClean="0"/>
              <a:t>40</a:t>
            </a:r>
            <a:r>
              <a:rPr lang="zh-CN" altLang="en-US" dirty="0" smtClean="0"/>
              <a:t>天，记录了当天的游客数量、前一天游客数量、是否是周末（周末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 ，其它为</a:t>
            </a:r>
            <a:r>
              <a:rPr lang="en-US" altLang="zh-CN" dirty="0" smtClean="0"/>
              <a:t>0 </a:t>
            </a:r>
            <a:r>
              <a:rPr lang="zh-CN" altLang="en-US" dirty="0" smtClean="0"/>
              <a:t>），天气预报情况（晴天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，其它为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61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8333" y="588304"/>
            <a:ext cx="10515600" cy="2852737"/>
          </a:xfrm>
        </p:spPr>
        <p:txBody>
          <a:bodyPr/>
          <a:lstStyle/>
          <a:p>
            <a:pPr algn="ctr"/>
            <a:r>
              <a:rPr lang="zh-CN" altLang="en-US" b="1" dirty="0" smtClean="0">
                <a:solidFill>
                  <a:srgbClr val="FF0066"/>
                </a:solidFill>
              </a:rPr>
              <a:t>线性回归</a:t>
            </a:r>
            <a:r>
              <a:rPr lang="en-US" altLang="zh-CN" b="1" dirty="0" smtClean="0">
                <a:solidFill>
                  <a:srgbClr val="FF0066"/>
                </a:solidFill>
              </a:rPr>
              <a:t/>
            </a:r>
            <a:br>
              <a:rPr lang="en-US" altLang="zh-CN" b="1" dirty="0" smtClean="0">
                <a:solidFill>
                  <a:srgbClr val="FF0066"/>
                </a:solidFill>
              </a:rPr>
            </a:br>
            <a:r>
              <a:rPr lang="en-US" altLang="zh-CN" b="1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endParaRPr lang="zh-CN" altLang="en-US" b="1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32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4672" y="885529"/>
            <a:ext cx="11171207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Example1=read.csv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("E:\\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数据分析和统计软件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\\Lecture 3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上机数据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\\Example1.csv", header=T,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=',')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Example1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names(Example1)</a:t>
            </a:r>
            <a:endParaRPr lang="zh-CN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400" dirty="0" smtClean="0"/>
              <a:t>   </a:t>
            </a:r>
            <a:endParaRPr lang="zh-CN" altLang="en-US" sz="1400" i="1" dirty="0"/>
          </a:p>
        </p:txBody>
      </p:sp>
      <p:sp>
        <p:nvSpPr>
          <p:cNvPr id="3" name="文本框 2"/>
          <p:cNvSpPr txBox="1"/>
          <p:nvPr/>
        </p:nvSpPr>
        <p:spPr>
          <a:xfrm>
            <a:off x="284672" y="362309"/>
            <a:ext cx="782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the data into R</a:t>
            </a:r>
            <a:endParaRPr lang="zh-CN" altLang="en-US" sz="2800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22" y="1927554"/>
            <a:ext cx="2924086" cy="302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98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70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Explore the data</a:t>
            </a:r>
            <a:endParaRPr lang="zh-CN" altLang="en-US" sz="4000" dirty="0">
              <a:solidFill>
                <a:srgbClr val="FF006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0830"/>
            <a:ext cx="10515600" cy="4926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summary(Example1)</a:t>
            </a:r>
          </a:p>
          <a:p>
            <a:pPr marL="0" indent="0">
              <a:buNone/>
            </a:pP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(Example1)</a:t>
            </a:r>
          </a:p>
          <a:p>
            <a:pPr marL="0" indent="0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plot(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TV_sales~Working_month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data=Example1)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35" y="2600369"/>
            <a:ext cx="3776247" cy="16783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35" y="4930652"/>
            <a:ext cx="3997714" cy="697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7721" y="1985589"/>
            <a:ext cx="4443813" cy="444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Model specification and estimation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1215"/>
            <a:ext cx="10515600" cy="4865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lm1=lm(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TV_sales~Working_month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data=Example1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summary(lm1)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07" y="2200814"/>
            <a:ext cx="6022136" cy="323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9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979</Words>
  <Application>Microsoft Office PowerPoint</Application>
  <PresentationFormat>宽屏</PresentationFormat>
  <Paragraphs>249</Paragraphs>
  <Slides>57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3" baseType="lpstr">
      <vt:lpstr>宋体</vt:lpstr>
      <vt:lpstr>Arial</vt:lpstr>
      <vt:lpstr>Calibri</vt:lpstr>
      <vt:lpstr>Calibri Light</vt:lpstr>
      <vt:lpstr>Times New Roman</vt:lpstr>
      <vt:lpstr>Office 主题</vt:lpstr>
      <vt:lpstr>上机：线性回归和方差分析</vt:lpstr>
      <vt:lpstr>下载R</vt:lpstr>
      <vt:lpstr>PowerPoint 演示文稿</vt:lpstr>
      <vt:lpstr>PowerPoint 演示文稿</vt:lpstr>
      <vt:lpstr>PowerPoint 演示文稿</vt:lpstr>
      <vt:lpstr>线性回归 Linear regression</vt:lpstr>
      <vt:lpstr>PowerPoint 演示文稿</vt:lpstr>
      <vt:lpstr>Explore the data</vt:lpstr>
      <vt:lpstr>Model specification and estimation </vt:lpstr>
      <vt:lpstr>Checking the adequacy of the model</vt:lpstr>
      <vt:lpstr>Refit the model</vt:lpstr>
      <vt:lpstr>Checking the adequacy of the new model: (1) Check for Constant Error Variance</vt:lpstr>
      <vt:lpstr>Checking the adequacy of the new model: (2) Check for linearity </vt:lpstr>
      <vt:lpstr>(3) Check for Independence of Errors</vt:lpstr>
      <vt:lpstr>(4) Check for normality</vt:lpstr>
      <vt:lpstr>(5) Check for Influential Observations </vt:lpstr>
      <vt:lpstr>PowerPoint 演示文稿</vt:lpstr>
      <vt:lpstr>PowerPoint 演示文稿</vt:lpstr>
      <vt:lpstr>PowerPoint 演示文稿</vt:lpstr>
      <vt:lpstr>Explore the data</vt:lpstr>
      <vt:lpstr>Explore the data: scatter plot</vt:lpstr>
      <vt:lpstr>Explore the data: scatter plot</vt:lpstr>
      <vt:lpstr>Model specification and estimation</vt:lpstr>
      <vt:lpstr>PowerPoint 演示文稿</vt:lpstr>
      <vt:lpstr>Checking the adequacy of the model (1) Check for Constant Error Variance</vt:lpstr>
      <vt:lpstr> (2) Check for linearity</vt:lpstr>
      <vt:lpstr>(3) Check for Independence of Errors</vt:lpstr>
      <vt:lpstr>(4) Check for normality</vt:lpstr>
      <vt:lpstr>(5) Check for Influential Observations </vt:lpstr>
      <vt:lpstr>PowerPoint 演示文稿</vt:lpstr>
      <vt:lpstr>(6)Check for Multicollinearity </vt:lpstr>
      <vt:lpstr>PowerPoint 演示文稿</vt:lpstr>
      <vt:lpstr>Explore the data</vt:lpstr>
      <vt:lpstr>Explore the data: scatter plot</vt:lpstr>
      <vt:lpstr>Model specification and estimation</vt:lpstr>
      <vt:lpstr>Checking the adequacy of the model </vt:lpstr>
      <vt:lpstr>PowerPoint 演示文稿</vt:lpstr>
      <vt:lpstr>Checking the adequacy of the model (1) Check for Constant Error Variance</vt:lpstr>
      <vt:lpstr> (2) Check for linearity</vt:lpstr>
      <vt:lpstr>(3) Check for Independence of Errors</vt:lpstr>
      <vt:lpstr>(4) Check for normality</vt:lpstr>
      <vt:lpstr>(5) Check for Influential Observations </vt:lpstr>
      <vt:lpstr>PowerPoint 演示文稿</vt:lpstr>
      <vt:lpstr>方差分析 Analysis of variance</vt:lpstr>
      <vt:lpstr>Read the data into R</vt:lpstr>
      <vt:lpstr>Explore the data</vt:lpstr>
      <vt:lpstr>Model specification and estimation</vt:lpstr>
      <vt:lpstr>Checking the adequacy of the model (1) Check for Constant Error Variance</vt:lpstr>
      <vt:lpstr>(2) Check for Independence of Errors</vt:lpstr>
      <vt:lpstr>(3) Check for normality</vt:lpstr>
      <vt:lpstr>(4) Check for Influential Observations </vt:lpstr>
      <vt:lpstr>PowerPoint 演示文稿</vt:lpstr>
      <vt:lpstr>多重比较</vt:lpstr>
      <vt:lpstr>PowerPoint 演示文稿</vt:lpstr>
      <vt:lpstr>协方差分析 Analysis of covariance</vt:lpstr>
      <vt:lpstr>Practice1:广告长度与效果</vt:lpstr>
      <vt:lpstr>Practice2: 游乐园游客数量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上机：线性回归和方差分析</dc:title>
  <dc:creator>admin</dc:creator>
  <cp:lastModifiedBy>admin</cp:lastModifiedBy>
  <cp:revision>193</cp:revision>
  <dcterms:created xsi:type="dcterms:W3CDTF">2016-09-26T00:39:19Z</dcterms:created>
  <dcterms:modified xsi:type="dcterms:W3CDTF">2016-09-27T08:39:43Z</dcterms:modified>
</cp:coreProperties>
</file>