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260" r:id="rId4"/>
    <p:sldId id="261" r:id="rId5"/>
    <p:sldId id="263" r:id="rId6"/>
    <p:sldId id="264" r:id="rId7"/>
    <p:sldId id="313" r:id="rId8"/>
    <p:sldId id="266" r:id="rId9"/>
    <p:sldId id="267" r:id="rId10"/>
    <p:sldId id="268" r:id="rId11"/>
    <p:sldId id="262" r:id="rId12"/>
    <p:sldId id="281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82" r:id="rId22"/>
    <p:sldId id="296" r:id="rId23"/>
    <p:sldId id="298" r:id="rId24"/>
    <p:sldId id="297" r:id="rId25"/>
    <p:sldId id="299" r:id="rId26"/>
    <p:sldId id="279" r:id="rId27"/>
    <p:sldId id="280" r:id="rId28"/>
    <p:sldId id="283" r:id="rId29"/>
    <p:sldId id="300" r:id="rId30"/>
    <p:sldId id="301" r:id="rId31"/>
    <p:sldId id="302" r:id="rId32"/>
    <p:sldId id="303" r:id="rId33"/>
    <p:sldId id="304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4" r:id="rId43"/>
    <p:sldId id="293" r:id="rId44"/>
    <p:sldId id="292" r:id="rId45"/>
    <p:sldId id="309" r:id="rId46"/>
    <p:sldId id="311" r:id="rId47"/>
    <p:sldId id="310" r:id="rId48"/>
    <p:sldId id="305" r:id="rId49"/>
    <p:sldId id="306" r:id="rId50"/>
    <p:sldId id="308" r:id="rId51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48" autoAdjust="0"/>
  </p:normalViewPr>
  <p:slideViewPr>
    <p:cSldViewPr snapToGrid="0">
      <p:cViewPr varScale="1">
        <p:scale>
          <a:sx n="84" d="100"/>
          <a:sy n="84" d="100"/>
        </p:scale>
        <p:origin x="-7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FC99-BB91-45F3-90A5-2CBB1B69954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1F20-0D3D-4DA3-A836-6AC880864B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2117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F034A-3700-4FBE-A137-71344411AD6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91B4A-118F-4BC2-9B9F-CBFB970F1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371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91B4A-118F-4BC2-9B9F-CBFB970F162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261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18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443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02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180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82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163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75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33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037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944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284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BB9C-6F82-4D6F-8186-2A63222587AD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BF364-4ED6-4483-96D0-BD79E4F0C6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529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+mn-ea"/>
                <a:ea typeface="+mn-ea"/>
              </a:rPr>
              <a:t>0-1</a:t>
            </a:r>
            <a:r>
              <a:rPr lang="zh-CN" altLang="en-US" dirty="0" smtClean="0">
                <a:solidFill>
                  <a:srgbClr val="FF0066"/>
                </a:solidFill>
                <a:latin typeface="+mn-ea"/>
                <a:ea typeface="+mn-ea"/>
              </a:rPr>
              <a:t>回归</a:t>
            </a:r>
            <a:endParaRPr lang="zh-CN" altLang="en-US" dirty="0">
              <a:solidFill>
                <a:srgbClr val="FF006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51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7916"/>
            <a:ext cx="10515600" cy="53915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distribution, denoted by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∼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Poisson(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model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Typically these are the number of occurrences of some event in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time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or space, when the probability of an event occurring in a very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time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space) is low and the events occur independently.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include the number of medical conditions reported by a person, the number of tropical cyclones during a season, the number of spelling mistakes on the page of a newspaper, or the number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faulty components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computer or in a batch of manufactured items.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random variable has the Poisson distribution, its expected value and variance are equal.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4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73" y="1119817"/>
            <a:ext cx="8743553" cy="30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14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61" y="1403590"/>
            <a:ext cx="8183112" cy="2426538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960120" y="3302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linear models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120" y="33029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linear models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a set of independent random variables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with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distribution from the exponential family and the following properties: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1299"/>
            <a:ext cx="9667788" cy="15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20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6" y="1035799"/>
            <a:ext cx="9301014" cy="37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2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1" y="935965"/>
            <a:ext cx="10063318" cy="23765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70" y="3819883"/>
            <a:ext cx="10019758" cy="11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56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3849"/>
            <a:ext cx="10515600" cy="557311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Linear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function: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17" y="3719040"/>
            <a:ext cx="1904147" cy="4760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31" y="1129140"/>
            <a:ext cx="8536910" cy="10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10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19" y="964720"/>
            <a:ext cx="5295900" cy="22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08" y="3241195"/>
            <a:ext cx="2057401" cy="3974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630" y="3921154"/>
            <a:ext cx="6751046" cy="14155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63201"/>
            <a:ext cx="10515600" cy="1058234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264" y="8045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264" y="1406017"/>
            <a:ext cx="10515600" cy="3286664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interested in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successes: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model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 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12" y="1945324"/>
            <a:ext cx="1403008" cy="4336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40" y="3049349"/>
            <a:ext cx="1434561" cy="368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97" y="3836124"/>
            <a:ext cx="1866485" cy="6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6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78" y="1493177"/>
            <a:ext cx="9318277" cy="20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38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Family and Generalized</a:t>
            </a:r>
            <a:b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Linear Models: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41" y="2430310"/>
            <a:ext cx="4504806" cy="4306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23" y="3169695"/>
            <a:ext cx="9917953" cy="18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75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69189" y="1825624"/>
            <a:ext cx="10515600" cy="4351338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function: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99" y="2690003"/>
            <a:ext cx="4344102" cy="855454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131691"/>
              </p:ext>
            </p:extLst>
          </p:nvPr>
        </p:nvGraphicFramePr>
        <p:xfrm>
          <a:off x="3596736" y="4065565"/>
          <a:ext cx="2688688" cy="964421"/>
        </p:xfrm>
        <a:graphic>
          <a:graphicData uri="http://schemas.openxmlformats.org/presentationml/2006/ole">
            <p:oleObj spid="_x0000_s2250" name="公式" r:id="rId4" imgW="1168200" imgH="419040" progId="Equation.3">
              <p:embed/>
            </p:oleObj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H="1" flipV="1">
            <a:off x="6285424" y="3631722"/>
            <a:ext cx="572576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65034" y="3821502"/>
            <a:ext cx="17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Odds of success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35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0226" y="949430"/>
            <a:ext cx="5522913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658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links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1766"/>
            <a:ext cx="10515600" cy="4555197"/>
          </a:xfrm>
        </p:spPr>
        <p:txBody>
          <a:bodyPr/>
          <a:lstStyle/>
          <a:p>
            <a:r>
              <a:rPr lang="en-US" altLang="zh-CN" dirty="0" smtClean="0"/>
              <a:t>The probit link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complementary log-log link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0983905"/>
              </p:ext>
            </p:extLst>
          </p:nvPr>
        </p:nvGraphicFramePr>
        <p:xfrm>
          <a:off x="3460390" y="1887059"/>
          <a:ext cx="4240213" cy="1663700"/>
        </p:xfrm>
        <a:graphic>
          <a:graphicData uri="http://schemas.openxmlformats.org/presentationml/2006/ole">
            <p:oleObj spid="_x0000_s8370" name="公式" r:id="rId3" imgW="1841400" imgH="7236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0890470"/>
              </p:ext>
            </p:extLst>
          </p:nvPr>
        </p:nvGraphicFramePr>
        <p:xfrm>
          <a:off x="3460390" y="4807400"/>
          <a:ext cx="3917950" cy="1022350"/>
        </p:xfrm>
        <a:graphic>
          <a:graphicData uri="http://schemas.openxmlformats.org/presentationml/2006/ole">
            <p:oleObj spid="_x0000_s8371" name="公式" r:id="rId4" imgW="1701720" imgH="444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495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9" y="1006299"/>
            <a:ext cx="7505700" cy="4743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67927" y="405441"/>
            <a:ext cx="9133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probit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logit and complementary log-log links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728" y="2501121"/>
            <a:ext cx="6000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68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23" y="898073"/>
            <a:ext cx="6381750" cy="4914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70373" y="2320356"/>
            <a:ext cx="42355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logit and probit links are very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opposed to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probit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logit links, </a:t>
            </a:r>
            <a:r>
              <a:rPr lang="en-US" altLang="zh-CN" dirty="0">
                <a:solidFill>
                  <a:srgbClr val="FF0066"/>
                </a:solidFill>
              </a:rPr>
              <a:t>t</a:t>
            </a:r>
            <a:r>
              <a:rPr lang="en-US" altLang="zh-CN" dirty="0" smtClean="0">
                <a:solidFill>
                  <a:srgbClr val="FF0066"/>
                </a:solidFill>
              </a:rPr>
              <a:t>he </a:t>
            </a:r>
            <a:r>
              <a:rPr lang="en-US" altLang="zh-CN" dirty="0">
                <a:solidFill>
                  <a:srgbClr val="FF0066"/>
                </a:solidFill>
              </a:rPr>
              <a:t>complementary log-log </a:t>
            </a:r>
            <a:r>
              <a:rPr lang="en-US" altLang="zh-CN" dirty="0" smtClean="0">
                <a:solidFill>
                  <a:srgbClr val="FF0066"/>
                </a:solidFill>
              </a:rPr>
              <a:t>link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asymmetric around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log-log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best with extremely skewed distributions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8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Logit is Considered the Default Link 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 of Logit link function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Leads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simpler mathematics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It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easier to interpret (Log odds)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4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9108"/>
            <a:ext cx="9253535" cy="20951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3107" y="4081370"/>
            <a:ext cx="94836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based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log-likelihood function,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estimated as MLE, with                             in the log-likelihood function 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5171373"/>
              </p:ext>
            </p:extLst>
          </p:nvPr>
        </p:nvGraphicFramePr>
        <p:xfrm>
          <a:off x="8685417" y="3917505"/>
          <a:ext cx="2237385" cy="802541"/>
        </p:xfrm>
        <a:graphic>
          <a:graphicData uri="http://schemas.openxmlformats.org/presentationml/2006/ole">
            <p:oleObj spid="_x0000_s9221" name="公式" r:id="rId4" imgW="1168200" imgH="419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548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Deviance: A goodness of fit statistic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4365888"/>
              </p:ext>
            </p:extLst>
          </p:nvPr>
        </p:nvGraphicFramePr>
        <p:xfrm>
          <a:off x="1031875" y="1401763"/>
          <a:ext cx="7767638" cy="4322762"/>
        </p:xfrm>
        <a:graphic>
          <a:graphicData uri="http://schemas.openxmlformats.org/presentationml/2006/ole">
            <p:oleObj spid="_x0000_s3270" name="公式" r:id="rId3" imgW="2946240" imgH="1638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482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Deviance for model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nested two models,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7309495"/>
              </p:ext>
            </p:extLst>
          </p:nvPr>
        </p:nvGraphicFramePr>
        <p:xfrm>
          <a:off x="1172263" y="2610659"/>
          <a:ext cx="7192962" cy="1995487"/>
        </p:xfrm>
        <a:graphic>
          <a:graphicData uri="http://schemas.openxmlformats.org/presentationml/2006/ole">
            <p:oleObj spid="_x0000_s4276" name="公式" r:id="rId3" imgW="2654280" imgH="7365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061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063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76710"/>
            <a:ext cx="10515600" cy="4900254"/>
          </a:xfrm>
        </p:spPr>
        <p:txBody>
          <a:bodyPr/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researcher is examining beetle mortality after 5 hours of exposure to carbon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disulphide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various levels of concentration of the gas.  </a:t>
            </a: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Beetles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exposed to gaseous carbon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disulphide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various concentrations (in mg/L) for five hours (Bliss, 1935) and the number of beetles killed were noted.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72" y="3572414"/>
            <a:ext cx="4031781" cy="23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97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variables have distributions other than the Normal distribution—they may even be categorical rather than continuous.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the response and explanatory variables need not be of the simple linear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46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first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051" y="1601339"/>
            <a:ext cx="73378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01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4453"/>
            <a:ext cx="10515600" cy="570251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Logit model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Probit model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log-log model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0" y="1130509"/>
            <a:ext cx="4665687" cy="9915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47" y="3114584"/>
            <a:ext cx="4436056" cy="9915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47" y="5143187"/>
            <a:ext cx="4455575" cy="10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36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45" y="845478"/>
            <a:ext cx="7772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04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37" y="1985242"/>
            <a:ext cx="5172075" cy="1438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72265" y="1121433"/>
            <a:ext cx="794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Deviance comparison of three models</a:t>
            </a:r>
            <a:endParaRPr lang="zh-CN" altLang="en-US" sz="4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121350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56" y="1893304"/>
            <a:ext cx="2676525" cy="26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3779"/>
            <a:ext cx="5696309" cy="33375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38" y="2026654"/>
            <a:ext cx="5429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6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05" y="1713872"/>
            <a:ext cx="9182551" cy="100151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2320" y="661059"/>
            <a:ext cx="10515600" cy="592089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compare three logistic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models, let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control group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treatment group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Results: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18" y="3621507"/>
            <a:ext cx="75533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50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95" y="2120929"/>
            <a:ext cx="7629525" cy="313372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869576"/>
              </p:ext>
            </p:extLst>
          </p:nvPr>
        </p:nvGraphicFramePr>
        <p:xfrm>
          <a:off x="3195638" y="1312863"/>
          <a:ext cx="4714875" cy="584200"/>
        </p:xfrm>
        <a:graphic>
          <a:graphicData uri="http://schemas.openxmlformats.org/presentationml/2006/ole">
            <p:oleObj spid="_x0000_s5286" name="公式" r:id="rId4" imgW="1739880" imgH="215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78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</a:t>
            </a:r>
            <a:r>
              <a:rPr lang="en-US" altLang="zh-CN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square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864"/>
            <a:ext cx="10515600" cy="5193101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 log-likelihood function for the fitted model is compared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log-likelihood function for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model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the values 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equal.</a:t>
            </a: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model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analogy with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linear regression, 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represents the proportional improvement in the log-likelihood function due to the terms in the model of interest, compared with the minimal model.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9193314"/>
              </p:ext>
            </p:extLst>
          </p:nvPr>
        </p:nvGraphicFramePr>
        <p:xfrm>
          <a:off x="5192276" y="2856857"/>
          <a:ext cx="1617663" cy="1066800"/>
        </p:xfrm>
        <a:graphic>
          <a:graphicData uri="http://schemas.openxmlformats.org/presentationml/2006/ole">
            <p:oleObj spid="_x0000_s6453" name="公式" r:id="rId3" imgW="596880" imgH="39348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308950"/>
              </p:ext>
            </p:extLst>
          </p:nvPr>
        </p:nvGraphicFramePr>
        <p:xfrm>
          <a:off x="3652043" y="4290361"/>
          <a:ext cx="4887913" cy="996950"/>
        </p:xfrm>
        <a:graphic>
          <a:graphicData uri="http://schemas.openxmlformats.org/presentationml/2006/ole">
            <p:oleObj spid="_x0000_s6454" name="公式" r:id="rId4" imgW="1803240" imgH="3682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235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827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goodness of fit statistics: AIC and BIC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7390"/>
            <a:ext cx="10515600" cy="47795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and BIC are other goodness of fit statistics based on the log-likelihood function with adjustment for the number of parameters estimated and for the amount of data.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with the smaller value of AIC or BIC would be preferred.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57" y="2606927"/>
            <a:ext cx="10183916" cy="18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13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Diagnostic: residuals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linear models, a residual is the difference between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value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fitted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    .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Pearson residual: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binomial model,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3137640"/>
              </p:ext>
            </p:extLst>
          </p:nvPr>
        </p:nvGraphicFramePr>
        <p:xfrm>
          <a:off x="6800250" y="2208451"/>
          <a:ext cx="376928" cy="527699"/>
        </p:xfrm>
        <a:graphic>
          <a:graphicData uri="http://schemas.openxmlformats.org/presentationml/2006/ole">
            <p:oleObj spid="_x0000_s7306" name="公式" r:id="rId3" imgW="126720" imgH="177480" progId="Equation.3">
              <p:embed/>
            </p:oleObj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73" y="3307874"/>
            <a:ext cx="9191625" cy="1628775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3507630"/>
              </p:ext>
            </p:extLst>
          </p:nvPr>
        </p:nvGraphicFramePr>
        <p:xfrm>
          <a:off x="4204201" y="5062877"/>
          <a:ext cx="3389673" cy="944495"/>
        </p:xfrm>
        <a:graphic>
          <a:graphicData uri="http://schemas.openxmlformats.org/presentationml/2006/ole">
            <p:oleObj spid="_x0000_s7307" name="公式" r:id="rId5" imgW="154908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51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540" y="20579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Family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247" y="1410583"/>
            <a:ext cx="8505017" cy="45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88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5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Pearson residual: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3" y="2928667"/>
            <a:ext cx="10265974" cy="2488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76" y="844938"/>
            <a:ext cx="7419905" cy="6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4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0112"/>
            <a:ext cx="10515600" cy="588321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residuals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We define the deviance residuals as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84" y="1389661"/>
            <a:ext cx="1109348" cy="5167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30" y="2334253"/>
            <a:ext cx="9229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473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4926133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of residuals against the fitted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plot of residuals against covariates</a:t>
            </a:r>
          </a:p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show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where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residuals have a constant mean value of 0 and a constant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range. Deviations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“random” pattern may arise because of incorrect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function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omission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terms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linear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and etc.</a:t>
            </a:r>
          </a:p>
          <a:p>
            <a:pPr marL="0" indent="0" algn="just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residuals in the order the observations are given in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detect possible dependence between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plot of the residuals plots the sorted residuals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their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7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influential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690"/>
                <a:ext cx="10515600" cy="3643521"/>
              </a:xfrm>
            </p:spPr>
            <p:txBody>
              <a:bodyPr/>
              <a:lstStyle/>
              <a:p>
                <a:pPr algn="just"/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DFBETA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 - b(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look at the change in the estimated regression coefficients that would occur if the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observation was deleted.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coefficients estimated with the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deleted. 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Cook’s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 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Considers the of the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case on all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fitted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690"/>
                <a:ext cx="10515600" cy="3643521"/>
              </a:xfrm>
              <a:blipFill rotWithShape="0">
                <a:blip r:embed="rId2"/>
                <a:stretch>
                  <a:fillRect l="-1217" t="-3015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671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113" y="1233577"/>
            <a:ext cx="10663687" cy="494338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opinion, it is almost never a waste of time to inspect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plot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Cook's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distance.</a:t>
            </a: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influential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are present, it may or may not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appropriate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model, but you should at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understand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some observations are so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influential.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of X alone, and therefore how VIF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what it means is essentially equivalent 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3815691"/>
            <a:ext cx="10515600" cy="99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VIF: Variance inflation factors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2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Overdispersion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binary/binomial models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Overdispersion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the variance of the response is larger than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for the chosen model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binomial models, the variance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=“number of successes” is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(1 −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61" y="1039993"/>
            <a:ext cx="8648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49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3245"/>
            <a:ext cx="10515600" cy="5443718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source of over-dispersion is that the data display some form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clustering. For example, different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batches of animals may come from different parents,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be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genetically different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observations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independent.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value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Deviance/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 appreciably above unity may indicate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overdispersion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present in the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1228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770" y="1495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 Odds ratio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6325"/>
            <a:ext cx="10515600" cy="4960639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Odds</a:t>
            </a:r>
          </a:p>
          <a:p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Odds ratio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21" y="1876152"/>
            <a:ext cx="7728580" cy="939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421" y="2757489"/>
            <a:ext cx="7894977" cy="1300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461" y="4462916"/>
            <a:ext cx="7728580" cy="15879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186" y="6050843"/>
            <a:ext cx="7872816" cy="7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52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675967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Freeman (1989) reports on a study designed to assess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smoking and survival of newborn babies. 4915 babies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young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mothers were followed during their first year. For each baby it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recorded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mother smoked and whether the baby survived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year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953" y="3596585"/>
            <a:ext cx="3939409" cy="19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84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8355"/>
            <a:ext cx="10515600" cy="553860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47" y="1277608"/>
            <a:ext cx="7543800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45" y="3899948"/>
            <a:ext cx="7772670" cy="16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76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82" y="668078"/>
            <a:ext cx="8722735" cy="24810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660" y="3251888"/>
            <a:ext cx="8572555" cy="15702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58" y="5198044"/>
            <a:ext cx="8651759" cy="952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8084" y="-39808"/>
            <a:ext cx="6745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 from logistic model</a:t>
            </a:r>
            <a:endParaRPr lang="zh-CN" altLang="en-US" sz="4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6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4619"/>
            <a:ext cx="10515600" cy="5452344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 distribution is used to model continuous data that have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symmetric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 It is widely used for three main reasons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naturally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occurring phenomena are well described by the Normal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distribution;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height or blood pressure of people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data are not Normally distributed (e.g., if their distribution is skewed) the average 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sample of values will be approximately Normally distributed;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proved in the Central Limit Theorem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 y are not Normally distributed it is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worthwhile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identify a transformation, such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y′ = log y or y′ =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that are approximately Normal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0675730"/>
              </p:ext>
            </p:extLst>
          </p:nvPr>
        </p:nvGraphicFramePr>
        <p:xfrm>
          <a:off x="9673804" y="4635232"/>
          <a:ext cx="350089" cy="369538"/>
        </p:xfrm>
        <a:graphic>
          <a:graphicData uri="http://schemas.openxmlformats.org/presentationml/2006/ole">
            <p:oleObj spid="_x0000_s1314" name="公式" r:id="rId3" imgW="228600" imgH="241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492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822960" y="362472"/>
            <a:ext cx="10515600" cy="10582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Binomial distribution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026543"/>
            <a:ext cx="10515600" cy="51504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random variable</a:t>
            </a:r>
          </a:p>
          <a:p>
            <a:pPr algn="just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probabilities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 = 1) = </a:t>
            </a:r>
            <a:r>
              <a:rPr lang="el-G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 = 0) = 1 − </a:t>
            </a:r>
            <a:r>
              <a:rPr lang="el-G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Bernoulli distribution B(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random variables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,Z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independent with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1) = </a:t>
            </a:r>
            <a:r>
              <a:rPr lang="el-G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define: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57" y="1420706"/>
            <a:ext cx="4562126" cy="8568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74" y="3924493"/>
            <a:ext cx="1792324" cy="803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41" y="4904707"/>
            <a:ext cx="8985305" cy="12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274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5988" y="2534194"/>
            <a:ext cx="10247811" cy="213269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Binomial distribution is usually the model of first choice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process with binary outcomes. Examples include the number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candidates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pass a test (the possible outcomes for each candidate being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pass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to fail) or the number of patients with some disease who are alive at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since diagnosis (the possible outcomes being survival or death).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62" y="730051"/>
            <a:ext cx="8813946" cy="11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189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9728"/>
            <a:ext cx="10515600" cy="554723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15" y="1353449"/>
            <a:ext cx="8545557" cy="16140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15" y="3365920"/>
            <a:ext cx="8761197" cy="11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46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1270</Words>
  <Application>Microsoft Office PowerPoint</Application>
  <PresentationFormat>自定义</PresentationFormat>
  <Paragraphs>157</Paragraphs>
  <Slides>50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</vt:lpstr>
      <vt:lpstr>公式</vt:lpstr>
      <vt:lpstr>0-1回归</vt:lpstr>
      <vt:lpstr>Exponential Family and Generalized Linear Models</vt:lpstr>
      <vt:lpstr>幻灯片 3</vt:lpstr>
      <vt:lpstr>Exponential Family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Generalized linear models</vt:lpstr>
      <vt:lpstr>幻灯片 14</vt:lpstr>
      <vt:lpstr>幻灯片 15</vt:lpstr>
      <vt:lpstr>幻灯片 16</vt:lpstr>
      <vt:lpstr>Logistic Regression</vt:lpstr>
      <vt:lpstr>Logistic regression</vt:lpstr>
      <vt:lpstr>幻灯片 19</vt:lpstr>
      <vt:lpstr>Logistic regression</vt:lpstr>
      <vt:lpstr>幻灯片 21</vt:lpstr>
      <vt:lpstr>Other links</vt:lpstr>
      <vt:lpstr>幻灯片 23</vt:lpstr>
      <vt:lpstr>幻灯片 24</vt:lpstr>
      <vt:lpstr>Logit is Considered the Default Link </vt:lpstr>
      <vt:lpstr>Estimation</vt:lpstr>
      <vt:lpstr>Deviance: A goodness of fit statistic</vt:lpstr>
      <vt:lpstr>Deviance for model comparison</vt:lpstr>
      <vt:lpstr>Example 1</vt:lpstr>
      <vt:lpstr>Plot the data first</vt:lpstr>
      <vt:lpstr>幻灯片 31</vt:lpstr>
      <vt:lpstr>幻灯片 32</vt:lpstr>
      <vt:lpstr>幻灯片 33</vt:lpstr>
      <vt:lpstr>Example 2</vt:lpstr>
      <vt:lpstr>幻灯片 35</vt:lpstr>
      <vt:lpstr>幻灯片 36</vt:lpstr>
      <vt:lpstr>Pseudo R square</vt:lpstr>
      <vt:lpstr>Other goodness of fit statistics: AIC and BIC</vt:lpstr>
      <vt:lpstr>Diagnostic: residuals</vt:lpstr>
      <vt:lpstr>幻灯片 40</vt:lpstr>
      <vt:lpstr>幻灯片 41</vt:lpstr>
      <vt:lpstr>Residual plot</vt:lpstr>
      <vt:lpstr>Detecting influential observations</vt:lpstr>
      <vt:lpstr>幻灯片 44</vt:lpstr>
      <vt:lpstr>Overdispersion in binary/binomial models</vt:lpstr>
      <vt:lpstr>幻灯片 46</vt:lpstr>
      <vt:lpstr>幻灯片 47</vt:lpstr>
      <vt:lpstr>Inference: Odds ratio</vt:lpstr>
      <vt:lpstr>Example 3</vt:lpstr>
      <vt:lpstr>幻灯片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weimingjie</cp:lastModifiedBy>
  <cp:revision>320</cp:revision>
  <cp:lastPrinted>2016-10-11T04:11:42Z</cp:lastPrinted>
  <dcterms:created xsi:type="dcterms:W3CDTF">2016-09-12T03:55:40Z</dcterms:created>
  <dcterms:modified xsi:type="dcterms:W3CDTF">2016-10-14T15:30:50Z</dcterms:modified>
</cp:coreProperties>
</file>