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4" r:id="rId3"/>
    <p:sldId id="265" r:id="rId4"/>
    <p:sldId id="266" r:id="rId5"/>
    <p:sldId id="267" r:id="rId6"/>
    <p:sldId id="268" r:id="rId7"/>
    <p:sldId id="269" r:id="rId8"/>
    <p:sldId id="270" r:id="rId9"/>
    <p:sldId id="271" r:id="rId10"/>
    <p:sldId id="273" r:id="rId11"/>
    <p:sldId id="274" r:id="rId12"/>
    <p:sldId id="272" r:id="rId13"/>
    <p:sldId id="275" r:id="rId14"/>
    <p:sldId id="276" r:id="rId15"/>
    <p:sldId id="277" r:id="rId16"/>
    <p:sldId id="278" r:id="rId17"/>
    <p:sldId id="279" r:id="rId18"/>
    <p:sldId id="280" r:id="rId19"/>
    <p:sldId id="281" r:id="rId20"/>
    <p:sldId id="282" r:id="rId21"/>
    <p:sldId id="295" r:id="rId22"/>
    <p:sldId id="294" r:id="rId23"/>
    <p:sldId id="284" r:id="rId24"/>
    <p:sldId id="285" r:id="rId25"/>
    <p:sldId id="290" r:id="rId26"/>
    <p:sldId id="287" r:id="rId27"/>
    <p:sldId id="288" r:id="rId28"/>
    <p:sldId id="289" r:id="rId29"/>
    <p:sldId id="286" r:id="rId30"/>
    <p:sldId id="291" r:id="rId31"/>
    <p:sldId id="292" r:id="rId32"/>
    <p:sldId id="29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6204C-4F69-4166-A345-2E14869BCEB3}" type="datetimeFigureOut">
              <a:rPr lang="zh-CN" altLang="en-US" smtClean="0"/>
              <a:t>2016/10/18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8FE10-1D1A-4120-9CF1-FB4B9A850505}" type="slidenum">
              <a:rPr lang="zh-CN" altLang="en-US" smtClean="0"/>
              <a:t>‹#›</a:t>
            </a:fld>
            <a:endParaRPr lang="zh-CN" altLang="en-US"/>
          </a:p>
        </p:txBody>
      </p:sp>
    </p:spTree>
    <p:extLst>
      <p:ext uri="{BB962C8B-B14F-4D97-AF65-F5344CB8AC3E}">
        <p14:creationId xmlns:p14="http://schemas.microsoft.com/office/powerpoint/2010/main" val="184111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8FE10-1D1A-4120-9CF1-FB4B9A850505}" type="slidenum">
              <a:rPr lang="zh-CN" altLang="en-US" smtClean="0"/>
              <a:t>9</a:t>
            </a:fld>
            <a:endParaRPr lang="zh-CN" altLang="en-US"/>
          </a:p>
        </p:txBody>
      </p:sp>
    </p:spTree>
    <p:extLst>
      <p:ext uri="{BB962C8B-B14F-4D97-AF65-F5344CB8AC3E}">
        <p14:creationId xmlns:p14="http://schemas.microsoft.com/office/powerpoint/2010/main" val="65958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8FE10-1D1A-4120-9CF1-FB4B9A850505}" type="slidenum">
              <a:rPr lang="zh-CN" altLang="en-US" smtClean="0"/>
              <a:t>15</a:t>
            </a:fld>
            <a:endParaRPr lang="zh-CN" altLang="en-US"/>
          </a:p>
        </p:txBody>
      </p:sp>
    </p:spTree>
    <p:extLst>
      <p:ext uri="{BB962C8B-B14F-4D97-AF65-F5344CB8AC3E}">
        <p14:creationId xmlns:p14="http://schemas.microsoft.com/office/powerpoint/2010/main" val="71383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8FE10-1D1A-4120-9CF1-FB4B9A850505}" type="slidenum">
              <a:rPr lang="zh-CN" altLang="en-US" smtClean="0"/>
              <a:t>23</a:t>
            </a:fld>
            <a:endParaRPr lang="zh-CN" altLang="en-US"/>
          </a:p>
        </p:txBody>
      </p:sp>
    </p:spTree>
    <p:extLst>
      <p:ext uri="{BB962C8B-B14F-4D97-AF65-F5344CB8AC3E}">
        <p14:creationId xmlns:p14="http://schemas.microsoft.com/office/powerpoint/2010/main" val="84727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188949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379210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227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5161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330808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188328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31431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96085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235975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351005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FD8F12-7822-4910-A1F3-504B3AECDE92}" type="datetimeFigureOut">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325160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D8F12-7822-4910-A1F3-504B3AECDE92}" type="datetimeFigureOut">
              <a:rPr lang="zh-CN" altLang="en-US" smtClean="0"/>
              <a:t>2016/10/18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9DE3B-940D-4477-8F1D-EF3E8DDA40A8}" type="slidenum">
              <a:rPr lang="zh-CN" altLang="en-US" smtClean="0"/>
              <a:t>‹#›</a:t>
            </a:fld>
            <a:endParaRPr lang="zh-CN" altLang="en-US"/>
          </a:p>
        </p:txBody>
      </p:sp>
    </p:spTree>
    <p:extLst>
      <p:ext uri="{BB962C8B-B14F-4D97-AF65-F5344CB8AC3E}">
        <p14:creationId xmlns:p14="http://schemas.microsoft.com/office/powerpoint/2010/main" val="2462875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rgbClr val="FF3399"/>
                </a:solidFill>
              </a:rPr>
              <a:t>上机：</a:t>
            </a:r>
            <a:r>
              <a:rPr lang="en-US" altLang="zh-CN" dirty="0" smtClean="0">
                <a:solidFill>
                  <a:srgbClr val="FF3399"/>
                </a:solidFill>
              </a:rPr>
              <a:t>0-1</a:t>
            </a:r>
            <a:r>
              <a:rPr lang="zh-CN" altLang="en-US" dirty="0" smtClean="0">
                <a:solidFill>
                  <a:srgbClr val="FF3399"/>
                </a:solidFill>
              </a:rPr>
              <a:t>回归</a:t>
            </a:r>
            <a:endParaRPr lang="zh-CN" altLang="en-US" dirty="0">
              <a:solidFill>
                <a:srgbClr val="FF3399"/>
              </a:solidFill>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14451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815" y="431320"/>
            <a:ext cx="11637034" cy="5737016"/>
          </a:xfrm>
        </p:spPr>
        <p:txBody>
          <a:bodyPr>
            <a:normAutofit/>
          </a:bodyPr>
          <a:lstStyle/>
          <a:p>
            <a:r>
              <a:rPr lang="en-US" altLang="zh-CN" dirty="0">
                <a:solidFill>
                  <a:srgbClr val="0000FF"/>
                </a:solidFill>
                <a:latin typeface="Times New Roman" panose="02020603050405020304" pitchFamily="18" charset="0"/>
                <a:cs typeface="Times New Roman" panose="02020603050405020304" pitchFamily="18" charset="0"/>
              </a:rPr>
              <a:t>model2 &lt;-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 ~ land.use2 + sewer, </a:t>
            </a:r>
            <a:r>
              <a:rPr lang="en-US" altLang="zh-CN" dirty="0" smtClean="0">
                <a:solidFill>
                  <a:srgbClr val="0000FF"/>
                </a:solidFill>
                <a:latin typeface="Times New Roman" panose="02020603050405020304" pitchFamily="18" charset="0"/>
                <a:cs typeface="Times New Roman" panose="02020603050405020304" pitchFamily="18" charset="0"/>
              </a:rPr>
              <a:t>data=</a:t>
            </a:r>
            <a:r>
              <a:rPr lang="en-US" altLang="zh-CN" dirty="0" err="1" smtClean="0">
                <a:solidFill>
                  <a:srgbClr val="0000FF"/>
                </a:solidFill>
                <a:latin typeface="Times New Roman" panose="02020603050405020304" pitchFamily="18" charset="0"/>
                <a:cs typeface="Times New Roman" panose="02020603050405020304" pitchFamily="18" charset="0"/>
              </a:rPr>
              <a:t>tce</a:t>
            </a:r>
            <a:r>
              <a:rPr lang="en-US" altLang="zh-CN" dirty="0" smtClean="0">
                <a:solidFill>
                  <a:srgbClr val="0000FF"/>
                </a:solidFill>
                <a:latin typeface="Times New Roman" panose="02020603050405020304" pitchFamily="18" charset="0"/>
                <a:cs typeface="Times New Roman" panose="02020603050405020304" pitchFamily="18" charset="0"/>
              </a:rPr>
              <a:t>, family=binomial</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summary(model2)</a:t>
            </a:r>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942057" y="1609320"/>
            <a:ext cx="5324475" cy="4657725"/>
          </a:xfrm>
          <a:prstGeom prst="rect">
            <a:avLst/>
          </a:prstGeom>
        </p:spPr>
      </p:pic>
    </p:spTree>
    <p:extLst>
      <p:ext uri="{BB962C8B-B14F-4D97-AF65-F5344CB8AC3E}">
        <p14:creationId xmlns:p14="http://schemas.microsoft.com/office/powerpoint/2010/main" val="1976352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9781" y="1216326"/>
            <a:ext cx="11809562" cy="4960638"/>
          </a:xfrm>
        </p:spPr>
        <p:txBody>
          <a:bodyPr>
            <a:normAutofit/>
          </a:bodyPr>
          <a:lstStyle/>
          <a:p>
            <a:r>
              <a:rPr lang="en-US" altLang="zh-CN" dirty="0" smtClean="0">
                <a:latin typeface="Times New Roman" panose="02020603050405020304" pitchFamily="18" charset="0"/>
                <a:cs typeface="Times New Roman" panose="02020603050405020304" pitchFamily="18" charset="0"/>
              </a:rPr>
              <a:t>Refit the model 2, without the constant term:</a:t>
            </a:r>
          </a:p>
          <a:p>
            <a:pPr marL="0" indent="0">
              <a:buNone/>
            </a:pPr>
            <a:r>
              <a:rPr lang="en-US" altLang="zh-CN" dirty="0" smtClean="0">
                <a:solidFill>
                  <a:srgbClr val="0000FF"/>
                </a:solidFill>
                <a:latin typeface="Times New Roman" panose="02020603050405020304" pitchFamily="18" charset="0"/>
                <a:cs typeface="Times New Roman" panose="02020603050405020304" pitchFamily="18" charset="0"/>
              </a:rPr>
              <a:t>    model2 </a:t>
            </a:r>
            <a:r>
              <a:rPr lang="en-US" altLang="zh-CN" dirty="0">
                <a:solidFill>
                  <a:srgbClr val="0000FF"/>
                </a:solidFill>
                <a:latin typeface="Times New Roman" panose="02020603050405020304" pitchFamily="18" charset="0"/>
                <a:cs typeface="Times New Roman" panose="02020603050405020304" pitchFamily="18" charset="0"/>
              </a:rPr>
              <a:t>&lt;-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 ~ land.use2 + sewer-1,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family=binomial</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smtClean="0">
              <a:solidFill>
                <a:srgbClr val="0000FF"/>
              </a:solidFill>
              <a:latin typeface="Times New Roman" panose="02020603050405020304" pitchFamily="18" charset="0"/>
              <a:cs typeface="Times New Roman" panose="02020603050405020304" pitchFamily="18" charset="0"/>
            </a:endParaRPr>
          </a:p>
          <a:p>
            <a:pPr marL="0" indent="0">
              <a:buNone/>
            </a:pPr>
            <a:r>
              <a:rPr lang="en-US" altLang="zh-CN" dirty="0" smtClean="0">
                <a:solidFill>
                  <a:srgbClr val="0000FF"/>
                </a:solidFill>
                <a:latin typeface="Times New Roman" panose="02020603050405020304" pitchFamily="18" charset="0"/>
                <a:cs typeface="Times New Roman" panose="02020603050405020304" pitchFamily="18" charset="0"/>
              </a:rPr>
              <a:t>    summary(model2</a:t>
            </a:r>
            <a:r>
              <a:rPr lang="en-US" altLang="zh-CN" dirty="0">
                <a:solidFill>
                  <a:srgbClr val="0000FF"/>
                </a:solidFill>
                <a:latin typeface="Times New Roman" panose="02020603050405020304" pitchFamily="18" charset="0"/>
                <a:cs typeface="Times New Roman" panose="02020603050405020304" pitchFamily="18" charset="0"/>
              </a:rPr>
              <a:t>)</a:t>
            </a:r>
          </a:p>
          <a:p>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pPr marL="0" indent="0">
              <a:buNone/>
            </a:pPr>
            <a:endParaRPr lang="en-US" altLang="zh-CN" dirty="0">
              <a:solidFill>
                <a:srgbClr val="0000FF"/>
              </a:solidFill>
              <a:latin typeface="Times New Roman" panose="02020603050405020304" pitchFamily="18" charset="0"/>
              <a:cs typeface="Times New Roman" panose="02020603050405020304" pitchFamily="18" charset="0"/>
            </a:endParaRPr>
          </a:p>
        </p:txBody>
      </p:sp>
      <p:sp>
        <p:nvSpPr>
          <p:cNvPr id="5" name="标题 4"/>
          <p:cNvSpPr>
            <a:spLocks noGrp="1"/>
          </p:cNvSpPr>
          <p:nvPr>
            <p:ph type="title"/>
          </p:nvPr>
        </p:nvSpPr>
        <p:spPr>
          <a:xfrm>
            <a:off x="700178" y="99579"/>
            <a:ext cx="10515600" cy="1325563"/>
          </a:xfrm>
        </p:spPr>
        <p:txBody>
          <a:bodyPr>
            <a:normAutofit fontScale="90000"/>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Compare </a:t>
            </a:r>
            <a:r>
              <a:rPr lang="en-US" altLang="zh-CN" dirty="0">
                <a:solidFill>
                  <a:srgbClr val="FF3399"/>
                </a:solidFill>
                <a:latin typeface="Times New Roman" panose="02020603050405020304" pitchFamily="18" charset="0"/>
                <a:cs typeface="Times New Roman" panose="02020603050405020304" pitchFamily="18" charset="0"/>
              </a:rPr>
              <a:t>the nine </a:t>
            </a:r>
            <a:r>
              <a:rPr lang="en-US" altLang="zh-CN" dirty="0" err="1">
                <a:solidFill>
                  <a:srgbClr val="FF3399"/>
                </a:solidFill>
                <a:latin typeface="Times New Roman" panose="02020603050405020304" pitchFamily="18" charset="0"/>
                <a:cs typeface="Times New Roman" panose="02020603050405020304" pitchFamily="18" charset="0"/>
              </a:rPr>
              <a:t>landuses</a:t>
            </a:r>
            <a:r>
              <a:rPr lang="en-US" altLang="zh-CN" dirty="0">
                <a:solidFill>
                  <a:srgbClr val="FF3399"/>
                </a:solidFill>
                <a:latin typeface="Times New Roman" panose="02020603050405020304" pitchFamily="18" charset="0"/>
                <a:cs typeface="Times New Roman" panose="02020603050405020304" pitchFamily="18" charset="0"/>
              </a:rPr>
              <a:t>' effects on </a:t>
            </a:r>
            <a:r>
              <a:rPr lang="en-US" altLang="zh-CN" dirty="0" smtClean="0">
                <a:solidFill>
                  <a:srgbClr val="FF3399"/>
                </a:solidFill>
                <a:latin typeface="Times New Roman" panose="02020603050405020304" pitchFamily="18" charset="0"/>
                <a:cs typeface="Times New Roman" panose="02020603050405020304" pitchFamily="18" charset="0"/>
              </a:rPr>
              <a:t>log odds of </a:t>
            </a:r>
            <a:r>
              <a:rPr lang="en-US" altLang="zh-CN" dirty="0">
                <a:solidFill>
                  <a:srgbClr val="FF3399"/>
                </a:solidFill>
                <a:latin typeface="Times New Roman" panose="02020603050405020304" pitchFamily="18" charset="0"/>
                <a:cs typeface="Times New Roman" panose="02020603050405020304" pitchFamily="18" charset="0"/>
              </a:rPr>
              <a:t>contamination</a:t>
            </a:r>
            <a:r>
              <a:rPr lang="en-US" altLang="zh-CN" dirty="0"/>
              <a:t/>
            </a:r>
            <a:br>
              <a:rPr lang="en-US" altLang="zh-CN" dirty="0"/>
            </a:br>
            <a:endParaRPr lang="zh-CN" altLang="en-US" dirty="0"/>
          </a:p>
        </p:txBody>
      </p:sp>
      <p:pic>
        <p:nvPicPr>
          <p:cNvPr id="6" name="图片 5"/>
          <p:cNvPicPr>
            <a:picLocks noChangeAspect="1"/>
          </p:cNvPicPr>
          <p:nvPr/>
        </p:nvPicPr>
        <p:blipFill>
          <a:blip r:embed="rId2"/>
          <a:stretch>
            <a:fillRect/>
          </a:stretch>
        </p:blipFill>
        <p:spPr>
          <a:xfrm>
            <a:off x="3838755" y="2389183"/>
            <a:ext cx="5279366" cy="4345121"/>
          </a:xfrm>
          <a:prstGeom prst="rect">
            <a:avLst/>
          </a:prstGeom>
        </p:spPr>
      </p:pic>
    </p:spTree>
    <p:extLst>
      <p:ext uri="{BB962C8B-B14F-4D97-AF65-F5344CB8AC3E}">
        <p14:creationId xmlns:p14="http://schemas.microsoft.com/office/powerpoint/2010/main" val="97688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5661"/>
            <a:ext cx="10600426" cy="633962"/>
          </a:xfrm>
        </p:spPr>
        <p:txBody>
          <a:bodyPr/>
          <a:lstStyle/>
          <a:p>
            <a:r>
              <a:rPr lang="en-US" altLang="zh-CN" dirty="0" err="1">
                <a:solidFill>
                  <a:srgbClr val="0000FF"/>
                </a:solidFill>
                <a:latin typeface="Times New Roman" panose="02020603050405020304" pitchFamily="18" charset="0"/>
                <a:cs typeface="Times New Roman" panose="02020603050405020304" pitchFamily="18" charset="0"/>
              </a:rPr>
              <a:t>dotplot</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coef</a:t>
            </a:r>
            <a:r>
              <a:rPr lang="en-US" altLang="zh-CN" dirty="0">
                <a:solidFill>
                  <a:srgbClr val="0000FF"/>
                </a:solidFill>
                <a:latin typeface="Times New Roman" panose="02020603050405020304" pitchFamily="18" charset="0"/>
                <a:cs typeface="Times New Roman" panose="02020603050405020304" pitchFamily="18" charset="0"/>
              </a:rPr>
              <a:t>(model2)[1:9], </a:t>
            </a:r>
            <a:r>
              <a:rPr lang="en-US" altLang="zh-CN" dirty="0" err="1">
                <a:solidFill>
                  <a:srgbClr val="0000FF"/>
                </a:solidFill>
                <a:latin typeface="Times New Roman" panose="02020603050405020304" pitchFamily="18" charset="0"/>
                <a:cs typeface="Times New Roman" panose="02020603050405020304" pitchFamily="18" charset="0"/>
              </a:rPr>
              <a:t>xlab</a:t>
            </a:r>
            <a:r>
              <a:rPr lang="en-US" altLang="zh-CN" dirty="0">
                <a:solidFill>
                  <a:srgbClr val="0000FF"/>
                </a:solidFill>
                <a:latin typeface="Times New Roman" panose="02020603050405020304" pitchFamily="18" charset="0"/>
                <a:cs typeface="Times New Roman" panose="02020603050405020304" pitchFamily="18" charset="0"/>
              </a:rPr>
              <a:t>='Log odds of contamination')</a:t>
            </a:r>
            <a:endParaRPr lang="zh-CN" altLang="en-US" dirty="0"/>
          </a:p>
        </p:txBody>
      </p:sp>
      <p:pic>
        <p:nvPicPr>
          <p:cNvPr id="4" name="图片 3"/>
          <p:cNvPicPr>
            <a:picLocks noChangeAspect="1"/>
          </p:cNvPicPr>
          <p:nvPr/>
        </p:nvPicPr>
        <p:blipFill>
          <a:blip r:embed="rId2"/>
          <a:stretch>
            <a:fillRect/>
          </a:stretch>
        </p:blipFill>
        <p:spPr>
          <a:xfrm>
            <a:off x="932640" y="849622"/>
            <a:ext cx="5813217" cy="5757785"/>
          </a:xfrm>
          <a:prstGeom prst="rect">
            <a:avLst/>
          </a:prstGeom>
        </p:spPr>
      </p:pic>
      <p:sp>
        <p:nvSpPr>
          <p:cNvPr id="5" name="文本框 4"/>
          <p:cNvSpPr txBox="1"/>
          <p:nvPr/>
        </p:nvSpPr>
        <p:spPr>
          <a:xfrm>
            <a:off x="6944264" y="1854679"/>
            <a:ext cx="4373593" cy="3170099"/>
          </a:xfrm>
          <a:prstGeom prst="rect">
            <a:avLst/>
          </a:prstGeom>
          <a:noFill/>
        </p:spPr>
        <p:txBody>
          <a:bodyPr wrap="square" rtlCol="0">
            <a:spAutoFit/>
          </a:bodyPr>
          <a:lstStyle/>
          <a:p>
            <a:pPr algn="just"/>
            <a:r>
              <a:rPr lang="en-US" altLang="zh-CN" sz="2000" dirty="0" smtClean="0">
                <a:latin typeface="Times New Roman" panose="02020603050405020304" pitchFamily="18" charset="0"/>
                <a:cs typeface="Times New Roman" panose="02020603050405020304" pitchFamily="18" charset="0"/>
              </a:rPr>
              <a:t>The </a:t>
            </a:r>
            <a:r>
              <a:rPr lang="en-US" altLang="zh-CN" sz="2000" dirty="0" err="1">
                <a:latin typeface="Times New Roman" panose="02020603050405020304" pitchFamily="18" charset="0"/>
                <a:cs typeface="Times New Roman" panose="02020603050405020304" pitchFamily="18" charset="0"/>
              </a:rPr>
              <a:t>logits</a:t>
            </a:r>
            <a:r>
              <a:rPr lang="en-US" altLang="zh-CN" sz="2000" dirty="0">
                <a:latin typeface="Times New Roman" panose="02020603050405020304" pitchFamily="18" charset="0"/>
                <a:cs typeface="Times New Roman" panose="02020603050405020304" pitchFamily="18" charset="0"/>
              </a:rPr>
              <a:t> fall into three </a:t>
            </a:r>
            <a:r>
              <a:rPr lang="en-US" altLang="zh-CN" sz="2000" dirty="0" smtClean="0">
                <a:latin typeface="Times New Roman" panose="02020603050405020304" pitchFamily="18" charset="0"/>
                <a:cs typeface="Times New Roman" panose="02020603050405020304" pitchFamily="18" charset="0"/>
              </a:rPr>
              <a:t>groups:</a:t>
            </a:r>
          </a:p>
          <a:p>
            <a:pPr marL="285750" indent="-285750" algn="just">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rural category stands alone but then there are five categories all with </a:t>
            </a:r>
            <a:r>
              <a:rPr lang="en-US" altLang="zh-CN" dirty="0" err="1">
                <a:latin typeface="Times New Roman" panose="02020603050405020304" pitchFamily="18" charset="0"/>
                <a:cs typeface="Times New Roman" panose="02020603050405020304" pitchFamily="18" charset="0"/>
              </a:rPr>
              <a:t>logits</a:t>
            </a:r>
            <a:r>
              <a:rPr lang="en-US" altLang="zh-CN" dirty="0">
                <a:latin typeface="Times New Roman" panose="02020603050405020304" pitchFamily="18" charset="0"/>
                <a:cs typeface="Times New Roman" panose="02020603050405020304" pitchFamily="18" charset="0"/>
              </a:rPr>
              <a:t> around –3 and three categories with </a:t>
            </a:r>
            <a:r>
              <a:rPr lang="en-US" altLang="zh-CN" dirty="0" err="1">
                <a:latin typeface="Times New Roman" panose="02020603050405020304" pitchFamily="18" charset="0"/>
                <a:cs typeface="Times New Roman" panose="02020603050405020304" pitchFamily="18" charset="0"/>
              </a:rPr>
              <a:t>logits</a:t>
            </a:r>
            <a:r>
              <a:rPr lang="en-US" altLang="zh-CN" dirty="0">
                <a:latin typeface="Times New Roman" panose="02020603050405020304" pitchFamily="18" charset="0"/>
                <a:cs typeface="Times New Roman" panose="02020603050405020304" pitchFamily="18" charset="0"/>
              </a:rPr>
              <a:t> that are larger than –2. </a:t>
            </a:r>
            <a:endParaRPr lang="en-US" altLang="zh-C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These </a:t>
            </a:r>
            <a:r>
              <a:rPr lang="en-US" altLang="zh-CN" dirty="0">
                <a:latin typeface="Times New Roman" panose="02020603050405020304" pitchFamily="18" charset="0"/>
                <a:cs typeface="Times New Roman" panose="02020603050405020304" pitchFamily="18" charset="0"/>
              </a:rPr>
              <a:t>last three all seem to represent high intensity land use: commercial, industrial, and high-density residential</a:t>
            </a:r>
            <a:r>
              <a:rPr lang="en-US" altLang="zh-CN"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other five perhaps represent an intermediate level of use intensity. </a:t>
            </a: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92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pPr algn="ctr"/>
            <a:r>
              <a:rPr lang="en-US" altLang="zh-CN" dirty="0"/>
              <a:t> </a:t>
            </a:r>
            <a:r>
              <a:rPr lang="en-US" altLang="zh-CN" dirty="0" smtClean="0">
                <a:solidFill>
                  <a:srgbClr val="FF3399"/>
                </a:solidFill>
                <a:latin typeface="Times New Roman" panose="02020603050405020304" pitchFamily="18" charset="0"/>
                <a:cs typeface="Times New Roman" panose="02020603050405020304" pitchFamily="18" charset="0"/>
              </a:rPr>
              <a:t>Re-categorization </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216325"/>
            <a:ext cx="10515600" cy="5210354"/>
          </a:xfrm>
        </p:spPr>
        <p:txBody>
          <a:bodyPr/>
          <a:lstStyle/>
          <a:p>
            <a:r>
              <a:rPr lang="en-US" altLang="zh-CN" dirty="0">
                <a:latin typeface="Times New Roman" panose="02020603050405020304" pitchFamily="18" charset="0"/>
                <a:cs typeface="Times New Roman" panose="02020603050405020304" pitchFamily="18" charset="0"/>
              </a:rPr>
              <a:t>First </a:t>
            </a:r>
            <a:r>
              <a:rPr lang="en-US" altLang="zh-CN" dirty="0" smtClean="0">
                <a:latin typeface="Times New Roman" panose="02020603050405020304" pitchFamily="18" charset="0"/>
                <a:cs typeface="Times New Roman" panose="02020603050405020304" pitchFamily="18" charset="0"/>
              </a:rPr>
              <a:t>combine </a:t>
            </a:r>
            <a:r>
              <a:rPr lang="en-US" altLang="zh-CN" dirty="0">
                <a:latin typeface="Times New Roman" panose="02020603050405020304" pitchFamily="18" charset="0"/>
                <a:cs typeface="Times New Roman" panose="02020603050405020304" pitchFamily="18" charset="0"/>
              </a:rPr>
              <a:t>the five middle </a:t>
            </a:r>
            <a:r>
              <a:rPr lang="en-US" altLang="zh-CN" dirty="0" smtClean="0">
                <a:latin typeface="Times New Roman" panose="02020603050405020304" pitchFamily="18" charset="0"/>
                <a:cs typeface="Times New Roman" panose="02020603050405020304" pitchFamily="18" charset="0"/>
              </a:rPr>
              <a:t>categories:</a:t>
            </a:r>
          </a:p>
          <a:p>
            <a:pPr marL="0" indent="0">
              <a:buNone/>
            </a:pPr>
            <a:r>
              <a:rPr lang="en-US" altLang="zh-CN" dirty="0" smtClean="0">
                <a:solidFill>
                  <a:srgbClr val="0000FF"/>
                </a:solidFill>
                <a:latin typeface="Times New Roman" panose="02020603050405020304" pitchFamily="18" charset="0"/>
                <a:cs typeface="Times New Roman" panose="02020603050405020304" pitchFamily="18" charset="0"/>
              </a:rPr>
              <a:t>tce$land.use3 </a:t>
            </a:r>
            <a:r>
              <a:rPr lang="en-US" altLang="zh-CN" dirty="0">
                <a:solidFill>
                  <a:srgbClr val="0000FF"/>
                </a:solidFill>
                <a:latin typeface="Times New Roman" panose="02020603050405020304" pitchFamily="18" charset="0"/>
                <a:cs typeface="Times New Roman" panose="02020603050405020304" pitchFamily="18" charset="0"/>
              </a:rPr>
              <a:t>&lt;- factor(</a:t>
            </a:r>
            <a:r>
              <a:rPr lang="en-US" altLang="zh-CN" dirty="0" err="1">
                <a:solidFill>
                  <a:srgbClr val="0000FF"/>
                </a:solidFill>
                <a:latin typeface="Times New Roman" panose="02020603050405020304" pitchFamily="18" charset="0"/>
                <a:cs typeface="Times New Roman" panose="02020603050405020304" pitchFamily="18" charset="0"/>
              </a:rPr>
              <a:t>ifelse</a:t>
            </a:r>
            <a:r>
              <a:rPr lang="en-US" altLang="zh-CN" dirty="0">
                <a:solidFill>
                  <a:srgbClr val="0000FF"/>
                </a:solidFill>
                <a:latin typeface="Times New Roman" panose="02020603050405020304" pitchFamily="18" charset="0"/>
                <a:cs typeface="Times New Roman" panose="02020603050405020304" pitchFamily="18" charset="0"/>
              </a:rPr>
              <a:t>(tce$land.use2 %in% c('</a:t>
            </a:r>
            <a:r>
              <a:rPr lang="en-US" altLang="zh-CN" dirty="0" err="1">
                <a:solidFill>
                  <a:srgbClr val="0000FF"/>
                </a:solidFill>
                <a:latin typeface="Times New Roman" panose="02020603050405020304" pitchFamily="18" charset="0"/>
                <a:cs typeface="Times New Roman" panose="02020603050405020304" pitchFamily="18" charset="0"/>
              </a:rPr>
              <a:t>inst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recr</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resL</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resM</a:t>
            </a:r>
            <a:r>
              <a:rPr lang="en-US" altLang="zh-CN" dirty="0">
                <a:solidFill>
                  <a:srgbClr val="0000FF"/>
                </a:solidFill>
                <a:latin typeface="Times New Roman" panose="02020603050405020304" pitchFamily="18" charset="0"/>
                <a:cs typeface="Times New Roman" panose="02020603050405020304" pitchFamily="18" charset="0"/>
              </a:rPr>
              <a:t>', 'trans'), 'mixed', </a:t>
            </a:r>
            <a:r>
              <a:rPr lang="en-US" altLang="zh-CN" dirty="0" err="1">
                <a:solidFill>
                  <a:srgbClr val="0000FF"/>
                </a:solidFill>
                <a:latin typeface="Times New Roman" panose="02020603050405020304" pitchFamily="18" charset="0"/>
                <a:cs typeface="Times New Roman" panose="02020603050405020304" pitchFamily="18" charset="0"/>
              </a:rPr>
              <a:t>as.character</a:t>
            </a:r>
            <a:r>
              <a:rPr lang="en-US" altLang="zh-CN" dirty="0">
                <a:solidFill>
                  <a:srgbClr val="0000FF"/>
                </a:solidFill>
                <a:latin typeface="Times New Roman" panose="02020603050405020304" pitchFamily="18" charset="0"/>
                <a:cs typeface="Times New Roman" panose="02020603050405020304" pitchFamily="18" charset="0"/>
              </a:rPr>
              <a:t>(tce$land.use2)))</a:t>
            </a:r>
          </a:p>
          <a:p>
            <a:pPr marL="0" indent="0">
              <a:buNone/>
            </a:pPr>
            <a:r>
              <a:rPr lang="en-US" altLang="zh-CN" dirty="0" err="1">
                <a:solidFill>
                  <a:srgbClr val="0000FF"/>
                </a:solidFill>
                <a:latin typeface="Times New Roman" panose="02020603050405020304" pitchFamily="18" charset="0"/>
                <a:cs typeface="Times New Roman" panose="02020603050405020304" pitchFamily="18" charset="0"/>
              </a:rPr>
              <a:t>tce</a:t>
            </a:r>
            <a:endParaRPr lang="en-US" altLang="zh-CN" dirty="0">
              <a:solidFill>
                <a:srgbClr val="0000FF"/>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098645" y="2766113"/>
            <a:ext cx="5643616" cy="3781336"/>
          </a:xfrm>
          <a:prstGeom prst="rect">
            <a:avLst/>
          </a:prstGeom>
        </p:spPr>
      </p:pic>
    </p:spTree>
    <p:extLst>
      <p:ext uri="{BB962C8B-B14F-4D97-AF65-F5344CB8AC3E}">
        <p14:creationId xmlns:p14="http://schemas.microsoft.com/office/powerpoint/2010/main" val="2560422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815" y="166717"/>
            <a:ext cx="10515600" cy="1325563"/>
          </a:xfrm>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Refit model with new land use variable</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31243" y="1207698"/>
            <a:ext cx="11562991" cy="5322498"/>
          </a:xfrm>
        </p:spPr>
        <p:txBody>
          <a:bodyPr/>
          <a:lstStyle/>
          <a:p>
            <a:r>
              <a:rPr lang="en-US" altLang="zh-CN" dirty="0">
                <a:solidFill>
                  <a:srgbClr val="0000FF"/>
                </a:solidFill>
                <a:latin typeface="Times New Roman" panose="02020603050405020304" pitchFamily="18" charset="0"/>
                <a:cs typeface="Times New Roman" panose="02020603050405020304" pitchFamily="18" charset="0"/>
              </a:rPr>
              <a:t>model3&lt;-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 ~ land.use3 + sewer-1,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family=binomial)</a:t>
            </a:r>
          </a:p>
          <a:p>
            <a:r>
              <a:rPr lang="en-US" altLang="zh-CN" dirty="0">
                <a:solidFill>
                  <a:srgbClr val="0000FF"/>
                </a:solidFill>
                <a:latin typeface="Times New Roman" panose="02020603050405020304" pitchFamily="18" charset="0"/>
                <a:cs typeface="Times New Roman" panose="02020603050405020304" pitchFamily="18" charset="0"/>
              </a:rPr>
              <a:t>summary(model3)</a:t>
            </a:r>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871912" y="2174755"/>
            <a:ext cx="5362575" cy="4095750"/>
          </a:xfrm>
          <a:prstGeom prst="rect">
            <a:avLst/>
          </a:prstGeom>
        </p:spPr>
      </p:pic>
    </p:spTree>
    <p:extLst>
      <p:ext uri="{BB962C8B-B14F-4D97-AF65-F5344CB8AC3E}">
        <p14:creationId xmlns:p14="http://schemas.microsoft.com/office/powerpoint/2010/main" val="777235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Compare model 3 and model 2</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dirty="0" smtClean="0">
                <a:latin typeface="Times New Roman" panose="02020603050405020304" pitchFamily="18" charset="0"/>
                <a:cs typeface="Times New Roman" panose="02020603050405020304" pitchFamily="18" charset="0"/>
              </a:rPr>
              <a:t>Compare AICs:</a:t>
            </a:r>
          </a:p>
          <a:p>
            <a:pPr marL="0" indent="0">
              <a:buNone/>
            </a:pPr>
            <a:r>
              <a:rPr lang="en-US" altLang="zh-CN" dirty="0" err="1">
                <a:solidFill>
                  <a:srgbClr val="0000FF"/>
                </a:solidFill>
                <a:latin typeface="Times New Roman" panose="02020603050405020304" pitchFamily="18" charset="0"/>
                <a:cs typeface="Times New Roman" panose="02020603050405020304" pitchFamily="18" charset="0"/>
              </a:rPr>
              <a:t>sapply</a:t>
            </a:r>
            <a:r>
              <a:rPr lang="en-US" altLang="zh-CN" dirty="0">
                <a:solidFill>
                  <a:srgbClr val="0000FF"/>
                </a:solidFill>
                <a:latin typeface="Times New Roman" panose="02020603050405020304" pitchFamily="18" charset="0"/>
                <a:cs typeface="Times New Roman" panose="02020603050405020304" pitchFamily="18" charset="0"/>
              </a:rPr>
              <a:t>(list(model2, </a:t>
            </a:r>
            <a:r>
              <a:rPr lang="en-US" altLang="zh-CN" dirty="0" smtClean="0">
                <a:solidFill>
                  <a:srgbClr val="0000FF"/>
                </a:solidFill>
                <a:latin typeface="Times New Roman" panose="02020603050405020304" pitchFamily="18" charset="0"/>
                <a:cs typeface="Times New Roman" panose="02020603050405020304" pitchFamily="18" charset="0"/>
              </a:rPr>
              <a:t>model3), </a:t>
            </a:r>
            <a:r>
              <a:rPr lang="en-US" altLang="zh-CN" dirty="0">
                <a:solidFill>
                  <a:srgbClr val="0000FF"/>
                </a:solidFill>
                <a:latin typeface="Times New Roman" panose="02020603050405020304" pitchFamily="18" charset="0"/>
                <a:cs typeface="Times New Roman" panose="02020603050405020304" pitchFamily="18" charset="0"/>
              </a:rPr>
              <a:t>AIC</a:t>
            </a:r>
            <a:r>
              <a:rPr lang="en-US" altLang="zh-CN" dirty="0" smtClean="0">
                <a:solidFill>
                  <a:srgbClr val="0000FF"/>
                </a:solidFill>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AIC </a:t>
            </a:r>
            <a:r>
              <a:rPr lang="en-US" altLang="zh-CN" sz="2000" dirty="0">
                <a:latin typeface="Times New Roman" panose="02020603050405020304" pitchFamily="18" charset="0"/>
                <a:cs typeface="Times New Roman" panose="02020603050405020304" pitchFamily="18" charset="0"/>
              </a:rPr>
              <a:t>says we have a better </a:t>
            </a:r>
            <a:r>
              <a:rPr lang="en-US" altLang="zh-CN" sz="2000" dirty="0" smtClean="0">
                <a:latin typeface="Times New Roman" panose="02020603050405020304" pitchFamily="18" charset="0"/>
                <a:cs typeface="Times New Roman" panose="02020603050405020304" pitchFamily="18" charset="0"/>
              </a:rPr>
              <a:t>model</a:t>
            </a:r>
          </a:p>
          <a:p>
            <a:pPr marL="0" indent="0">
              <a:buNone/>
            </a:pPr>
            <a:endParaRPr lang="en-US" altLang="zh-CN" sz="2000"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Compare log-likelihoods</a:t>
            </a:r>
          </a:p>
          <a:p>
            <a:pPr marL="0" indent="0">
              <a:buNone/>
            </a:pPr>
            <a:r>
              <a:rPr lang="en-US" altLang="zh-CN" dirty="0" err="1">
                <a:solidFill>
                  <a:srgbClr val="0000FF"/>
                </a:solidFill>
                <a:latin typeface="Times New Roman" panose="02020603050405020304" pitchFamily="18" charset="0"/>
                <a:cs typeface="Times New Roman" panose="02020603050405020304" pitchFamily="18" charset="0"/>
              </a:rPr>
              <a:t>sapply</a:t>
            </a:r>
            <a:r>
              <a:rPr lang="en-US" altLang="zh-CN" dirty="0">
                <a:solidFill>
                  <a:srgbClr val="0000FF"/>
                </a:solidFill>
                <a:latin typeface="Times New Roman" panose="02020603050405020304" pitchFamily="18" charset="0"/>
                <a:cs typeface="Times New Roman" panose="02020603050405020304" pitchFamily="18" charset="0"/>
              </a:rPr>
              <a:t>(list(model2, model3), </a:t>
            </a:r>
            <a:r>
              <a:rPr lang="en-US" altLang="zh-CN" dirty="0" err="1">
                <a:solidFill>
                  <a:srgbClr val="0000FF"/>
                </a:solidFill>
                <a:latin typeface="Times New Roman" panose="02020603050405020304" pitchFamily="18" charset="0"/>
                <a:cs typeface="Times New Roman" panose="02020603050405020304" pitchFamily="18" charset="0"/>
              </a:rPr>
              <a:t>logLik</a:t>
            </a:r>
            <a:r>
              <a:rPr lang="en-US" altLang="zh-CN" dirty="0" smtClean="0">
                <a:solidFill>
                  <a:srgbClr val="0000FF"/>
                </a:solidFill>
                <a:latin typeface="Times New Roman" panose="02020603050405020304" pitchFamily="18" charset="0"/>
                <a:cs typeface="Times New Roman" panose="02020603050405020304" pitchFamily="18" charset="0"/>
              </a:rPr>
              <a:t>)</a:t>
            </a:r>
          </a:p>
          <a:p>
            <a:pPr marL="0" indent="0">
              <a:lnSpc>
                <a:spcPct val="100000"/>
              </a:lnSpc>
              <a:buNone/>
            </a:pPr>
            <a:r>
              <a:rPr lang="en-US" altLang="zh-CN"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Observe that the log-likelihoods of the two models are barely different. </a:t>
            </a:r>
            <a:endParaRPr lang="en-US" altLang="zh-CN" sz="20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altLang="zh-CN" sz="2000"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Compare deviances</a:t>
            </a:r>
          </a:p>
          <a:p>
            <a:pPr marL="0" indent="0">
              <a:buNone/>
            </a:pPr>
            <a:r>
              <a:rPr lang="en-US" altLang="zh-CN" dirty="0" err="1">
                <a:solidFill>
                  <a:srgbClr val="0000FF"/>
                </a:solidFill>
                <a:latin typeface="Times New Roman" panose="02020603050405020304" pitchFamily="18" charset="0"/>
                <a:cs typeface="Times New Roman" panose="02020603050405020304" pitchFamily="18" charset="0"/>
              </a:rPr>
              <a:t>anova</a:t>
            </a:r>
            <a:r>
              <a:rPr lang="en-US" altLang="zh-CN" dirty="0">
                <a:solidFill>
                  <a:srgbClr val="0000FF"/>
                </a:solidFill>
                <a:latin typeface="Times New Roman" panose="02020603050405020304" pitchFamily="18" charset="0"/>
                <a:cs typeface="Times New Roman" panose="02020603050405020304" pitchFamily="18" charset="0"/>
              </a:rPr>
              <a:t>(model2, model3, test='</a:t>
            </a:r>
            <a:r>
              <a:rPr lang="en-US" altLang="zh-CN" dirty="0" err="1">
                <a:solidFill>
                  <a:srgbClr val="0000FF"/>
                </a:solidFill>
                <a:latin typeface="Times New Roman" panose="02020603050405020304" pitchFamily="18" charset="0"/>
                <a:cs typeface="Times New Roman" panose="02020603050405020304" pitchFamily="18" charset="0"/>
              </a:rPr>
              <a:t>Chisq</a:t>
            </a:r>
            <a:r>
              <a:rPr lang="en-US" altLang="zh-CN" dirty="0" smtClean="0">
                <a:solidFill>
                  <a:srgbClr val="0000FF"/>
                </a:solidFill>
                <a:latin typeface="Times New Roman" panose="02020603050405020304" pitchFamily="18" charset="0"/>
                <a:cs typeface="Times New Roman" panose="02020603050405020304" pitchFamily="18" charset="0"/>
              </a:rPr>
              <a:t>')</a:t>
            </a:r>
          </a:p>
          <a:p>
            <a:pPr marL="0" indent="0">
              <a:lnSpc>
                <a:spcPct val="100000"/>
              </a:lnSpc>
              <a:buNone/>
            </a:pPr>
            <a:r>
              <a:rPr lang="en-US" altLang="zh-CN" sz="2100" dirty="0" smtClean="0">
                <a:latin typeface="Times New Roman" panose="02020603050405020304" pitchFamily="18" charset="0"/>
                <a:cs typeface="Times New Roman" panose="02020603050405020304" pitchFamily="18" charset="0"/>
              </a:rPr>
              <a:t> we fail </a:t>
            </a:r>
            <a:r>
              <a:rPr lang="en-US" altLang="zh-CN" sz="2100" dirty="0">
                <a:latin typeface="Times New Roman" panose="02020603050405020304" pitchFamily="18" charset="0"/>
                <a:cs typeface="Times New Roman" panose="02020603050405020304" pitchFamily="18" charset="0"/>
              </a:rPr>
              <a:t>to find a significant difference.</a:t>
            </a:r>
          </a:p>
          <a:p>
            <a:pPr marL="0" indent="0">
              <a:buNone/>
            </a:pP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566499" y="2132745"/>
            <a:ext cx="5499882" cy="504736"/>
          </a:xfrm>
          <a:prstGeom prst="rect">
            <a:avLst/>
          </a:prstGeom>
        </p:spPr>
      </p:pic>
      <p:pic>
        <p:nvPicPr>
          <p:cNvPr id="5" name="图片 4"/>
          <p:cNvPicPr>
            <a:picLocks noChangeAspect="1"/>
          </p:cNvPicPr>
          <p:nvPr/>
        </p:nvPicPr>
        <p:blipFill>
          <a:blip r:embed="rId4"/>
          <a:stretch>
            <a:fillRect/>
          </a:stretch>
        </p:blipFill>
        <p:spPr>
          <a:xfrm>
            <a:off x="6566499" y="3340352"/>
            <a:ext cx="4864232" cy="475682"/>
          </a:xfrm>
          <a:prstGeom prst="rect">
            <a:avLst/>
          </a:prstGeom>
        </p:spPr>
      </p:pic>
      <p:pic>
        <p:nvPicPr>
          <p:cNvPr id="6" name="图片 5"/>
          <p:cNvPicPr>
            <a:picLocks noChangeAspect="1"/>
          </p:cNvPicPr>
          <p:nvPr/>
        </p:nvPicPr>
        <p:blipFill>
          <a:blip r:embed="rId5"/>
          <a:stretch>
            <a:fillRect/>
          </a:stretch>
        </p:blipFill>
        <p:spPr>
          <a:xfrm>
            <a:off x="6566499" y="4766498"/>
            <a:ext cx="5158998" cy="1410465"/>
          </a:xfrm>
          <a:prstGeom prst="rect">
            <a:avLst/>
          </a:prstGeom>
        </p:spPr>
      </p:pic>
    </p:spTree>
    <p:extLst>
      <p:ext uri="{BB962C8B-B14F-4D97-AF65-F5344CB8AC3E}">
        <p14:creationId xmlns:p14="http://schemas.microsoft.com/office/powerpoint/2010/main" val="199534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1000"/>
                                        <p:tgtEl>
                                          <p:spTgt spid="3">
                                            <p:txEl>
                                              <p:pRg st="10" end="10"/>
                                            </p:txEl>
                                          </p:spTgt>
                                        </p:tgtEl>
                                      </p:cBhvr>
                                    </p:animEffect>
                                    <p:anim calcmode="lin" valueType="num">
                                      <p:cBhvr>
                                        <p:cTn id="2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FF3399"/>
                </a:solidFill>
                <a:latin typeface="Times New Roman" panose="02020603050405020304" pitchFamily="18" charset="0"/>
                <a:cs typeface="Times New Roman" panose="02020603050405020304" pitchFamily="18" charset="0"/>
              </a:rPr>
              <a:t>Further combine the three high intensity use  </a:t>
            </a:r>
            <a:r>
              <a:rPr lang="en-US" altLang="zh-CN" dirty="0" smtClean="0">
                <a:solidFill>
                  <a:srgbClr val="FF3399"/>
                </a:solidFill>
                <a:latin typeface="Times New Roman" panose="02020603050405020304" pitchFamily="18" charset="0"/>
                <a:cs typeface="Times New Roman" panose="02020603050405020304" pitchFamily="18" charset="0"/>
              </a:rPr>
              <a:t>into </a:t>
            </a:r>
            <a:r>
              <a:rPr lang="en-US" altLang="zh-CN" dirty="0">
                <a:solidFill>
                  <a:srgbClr val="FF3399"/>
                </a:solidFill>
                <a:latin typeface="Times New Roman" panose="02020603050405020304" pitchFamily="18" charset="0"/>
                <a:cs typeface="Times New Roman" panose="02020603050405020304" pitchFamily="18" charset="0"/>
              </a:rPr>
              <a:t>a single category</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9492762" cy="4351338"/>
          </a:xfrm>
        </p:spPr>
        <p:txBody>
          <a:bodyPr/>
          <a:lstStyle/>
          <a:p>
            <a:r>
              <a:rPr lang="en-US" altLang="zh-CN" dirty="0">
                <a:solidFill>
                  <a:srgbClr val="0000FF"/>
                </a:solidFill>
                <a:latin typeface="Times New Roman" panose="02020603050405020304" pitchFamily="18" charset="0"/>
                <a:cs typeface="Times New Roman" panose="02020603050405020304" pitchFamily="18" charset="0"/>
              </a:rPr>
              <a:t>summary(model3)$</a:t>
            </a:r>
            <a:r>
              <a:rPr lang="en-US" altLang="zh-CN" dirty="0" smtClean="0">
                <a:solidFill>
                  <a:srgbClr val="0000FF"/>
                </a:solidFill>
                <a:latin typeface="Times New Roman" panose="02020603050405020304" pitchFamily="18" charset="0"/>
                <a:cs typeface="Times New Roman" panose="02020603050405020304" pitchFamily="18" charset="0"/>
              </a:rPr>
              <a:t>coefficients</a:t>
            </a: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r>
              <a:rPr lang="en-US" altLang="zh-CN" dirty="0">
                <a:solidFill>
                  <a:srgbClr val="0000FF"/>
                </a:solidFill>
                <a:latin typeface="Times New Roman" panose="02020603050405020304" pitchFamily="18" charset="0"/>
                <a:cs typeface="Times New Roman" panose="02020603050405020304" pitchFamily="18" charset="0"/>
              </a:rPr>
              <a:t>tce$land.use4 &lt;- factor(</a:t>
            </a:r>
            <a:r>
              <a:rPr lang="en-US" altLang="zh-CN" dirty="0" err="1">
                <a:solidFill>
                  <a:srgbClr val="0000FF"/>
                </a:solidFill>
                <a:latin typeface="Times New Roman" panose="02020603050405020304" pitchFamily="18" charset="0"/>
                <a:cs typeface="Times New Roman" panose="02020603050405020304" pitchFamily="18" charset="0"/>
              </a:rPr>
              <a:t>ifelse</a:t>
            </a:r>
            <a:r>
              <a:rPr lang="en-US" altLang="zh-CN" dirty="0">
                <a:solidFill>
                  <a:srgbClr val="0000FF"/>
                </a:solidFill>
                <a:latin typeface="Times New Roman" panose="02020603050405020304" pitchFamily="18" charset="0"/>
                <a:cs typeface="Times New Roman" panose="02020603050405020304" pitchFamily="18" charset="0"/>
              </a:rPr>
              <a:t>(tce$land.use3 %in% c('</a:t>
            </a:r>
            <a:r>
              <a:rPr lang="en-US" altLang="zh-CN" dirty="0" err="1">
                <a:solidFill>
                  <a:srgbClr val="0000FF"/>
                </a:solidFill>
                <a:latin typeface="Times New Roman" panose="02020603050405020304" pitchFamily="18" charset="0"/>
                <a:cs typeface="Times New Roman" panose="02020603050405020304" pitchFamily="18" charset="0"/>
              </a:rPr>
              <a:t>resH</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comm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indus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high.use</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as.character</a:t>
            </a:r>
            <a:r>
              <a:rPr lang="en-US" altLang="zh-CN" dirty="0">
                <a:solidFill>
                  <a:srgbClr val="0000FF"/>
                </a:solidFill>
                <a:latin typeface="Times New Roman" panose="02020603050405020304" pitchFamily="18" charset="0"/>
                <a:cs typeface="Times New Roman" panose="02020603050405020304" pitchFamily="18" charset="0"/>
              </a:rPr>
              <a:t>(tce$land.use3)))</a:t>
            </a:r>
          </a:p>
          <a:p>
            <a:r>
              <a:rPr lang="en-US" altLang="zh-CN" dirty="0" err="1">
                <a:solidFill>
                  <a:srgbClr val="0000FF"/>
                </a:solidFill>
                <a:latin typeface="Times New Roman" panose="02020603050405020304" pitchFamily="18" charset="0"/>
                <a:cs typeface="Times New Roman" panose="02020603050405020304" pitchFamily="18" charset="0"/>
              </a:rPr>
              <a:t>tce</a:t>
            </a:r>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083824" y="2386642"/>
            <a:ext cx="6189378" cy="1417608"/>
          </a:xfrm>
          <a:prstGeom prst="rect">
            <a:avLst/>
          </a:prstGeom>
        </p:spPr>
      </p:pic>
      <p:pic>
        <p:nvPicPr>
          <p:cNvPr id="5" name="图片 4"/>
          <p:cNvPicPr>
            <a:picLocks noChangeAspect="1"/>
          </p:cNvPicPr>
          <p:nvPr/>
        </p:nvPicPr>
        <p:blipFill>
          <a:blip r:embed="rId3"/>
          <a:stretch>
            <a:fillRect/>
          </a:stretch>
        </p:blipFill>
        <p:spPr>
          <a:xfrm>
            <a:off x="1974704" y="4859931"/>
            <a:ext cx="3004674" cy="1767147"/>
          </a:xfrm>
          <a:prstGeom prst="rect">
            <a:avLst/>
          </a:prstGeom>
        </p:spPr>
      </p:pic>
      <p:sp>
        <p:nvSpPr>
          <p:cNvPr id="6" name="文本框 5"/>
          <p:cNvSpPr txBox="1"/>
          <p:nvPr/>
        </p:nvSpPr>
        <p:spPr>
          <a:xfrm>
            <a:off x="7781192" y="2495281"/>
            <a:ext cx="3815862" cy="1200329"/>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three estimated </a:t>
            </a:r>
            <a:r>
              <a:rPr lang="en-US" altLang="zh-CN" dirty="0" err="1">
                <a:latin typeface="Times New Roman" panose="02020603050405020304" pitchFamily="18" charset="0"/>
                <a:cs typeface="Times New Roman" panose="02020603050405020304" pitchFamily="18" charset="0"/>
              </a:rPr>
              <a:t>logits</a:t>
            </a:r>
            <a:r>
              <a:rPr lang="en-US" altLang="zh-CN" dirty="0">
                <a:latin typeface="Times New Roman" panose="02020603050405020304" pitchFamily="18" charset="0"/>
                <a:cs typeface="Times New Roman" panose="02020603050405020304" pitchFamily="18" charset="0"/>
              </a:rPr>
              <a:t> from the high intensity use categories are not very different ranging from –1.4 to –1.9.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5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585"/>
            <a:ext cx="10515600" cy="1325563"/>
          </a:xfrm>
        </p:spPr>
        <p:txBody>
          <a:bodyPr/>
          <a:lstStyle/>
          <a:p>
            <a:r>
              <a:rPr lang="en-US" altLang="zh-CN" dirty="0" smtClean="0">
                <a:solidFill>
                  <a:srgbClr val="FF3399"/>
                </a:solidFill>
                <a:latin typeface="Times New Roman" panose="02020603050405020304" pitchFamily="18" charset="0"/>
                <a:cs typeface="Times New Roman" panose="02020603050405020304" pitchFamily="18" charset="0"/>
              </a:rPr>
              <a:t>Refit </a:t>
            </a:r>
            <a:r>
              <a:rPr lang="en-US" altLang="zh-CN" dirty="0">
                <a:solidFill>
                  <a:srgbClr val="FF3399"/>
                </a:solidFill>
                <a:latin typeface="Times New Roman" panose="02020603050405020304" pitchFamily="18" charset="0"/>
                <a:cs typeface="Times New Roman" panose="02020603050405020304" pitchFamily="18" charset="0"/>
              </a:rPr>
              <a:t>the model with three land use categories</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87260"/>
            <a:ext cx="10515600" cy="4589703"/>
          </a:xfrm>
        </p:spPr>
        <p:txBody>
          <a:bodyPr/>
          <a:lstStyle/>
          <a:p>
            <a:r>
              <a:rPr lang="en-US" altLang="zh-CN" dirty="0">
                <a:solidFill>
                  <a:srgbClr val="0000FF"/>
                </a:solidFill>
                <a:latin typeface="Times New Roman" panose="02020603050405020304" pitchFamily="18" charset="0"/>
                <a:cs typeface="Times New Roman" panose="02020603050405020304" pitchFamily="18" charset="0"/>
              </a:rPr>
              <a:t>model4 &lt;-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 ~ land.use4 + sewer-1,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family=binomial)</a:t>
            </a:r>
          </a:p>
          <a:p>
            <a:r>
              <a:rPr lang="en-US" altLang="zh-CN" dirty="0">
                <a:solidFill>
                  <a:srgbClr val="0000FF"/>
                </a:solidFill>
                <a:latin typeface="Times New Roman" panose="02020603050405020304" pitchFamily="18" charset="0"/>
                <a:cs typeface="Times New Roman" panose="02020603050405020304" pitchFamily="18" charset="0"/>
              </a:rPr>
              <a:t>summary(model4)</a:t>
            </a:r>
          </a:p>
          <a:p>
            <a:endParaRPr lang="zh-CN" altLang="en-US" dirty="0"/>
          </a:p>
        </p:txBody>
      </p:sp>
      <p:pic>
        <p:nvPicPr>
          <p:cNvPr id="4" name="图片 3"/>
          <p:cNvPicPr>
            <a:picLocks noChangeAspect="1"/>
          </p:cNvPicPr>
          <p:nvPr/>
        </p:nvPicPr>
        <p:blipFill>
          <a:blip r:embed="rId2"/>
          <a:stretch>
            <a:fillRect/>
          </a:stretch>
        </p:blipFill>
        <p:spPr>
          <a:xfrm>
            <a:off x="4292719" y="2509568"/>
            <a:ext cx="5869197" cy="3889820"/>
          </a:xfrm>
          <a:prstGeom prst="rect">
            <a:avLst/>
          </a:prstGeom>
        </p:spPr>
      </p:pic>
    </p:spTree>
    <p:extLst>
      <p:ext uri="{BB962C8B-B14F-4D97-AF65-F5344CB8AC3E}">
        <p14:creationId xmlns:p14="http://schemas.microsoft.com/office/powerpoint/2010/main" val="3838490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0454"/>
            <a:ext cx="10515600" cy="1325563"/>
          </a:xfrm>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Compare the three models</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83743"/>
            <a:ext cx="10515600" cy="4693220"/>
          </a:xfrm>
        </p:spPr>
        <p:txBody>
          <a:bodyPr/>
          <a:lstStyle/>
          <a:p>
            <a:r>
              <a:rPr lang="en-US" altLang="zh-CN" dirty="0" err="1" smtClean="0">
                <a:solidFill>
                  <a:srgbClr val="0000FF"/>
                </a:solidFill>
                <a:latin typeface="Times New Roman" panose="02020603050405020304" pitchFamily="18" charset="0"/>
                <a:cs typeface="Times New Roman" panose="02020603050405020304" pitchFamily="18" charset="0"/>
              </a:rPr>
              <a:t>sapply</a:t>
            </a:r>
            <a:r>
              <a:rPr lang="en-US" altLang="zh-CN" dirty="0" smtClean="0">
                <a:solidFill>
                  <a:srgbClr val="0000FF"/>
                </a:solidFill>
                <a:latin typeface="Times New Roman" panose="02020603050405020304" pitchFamily="18" charset="0"/>
                <a:cs typeface="Times New Roman" panose="02020603050405020304" pitchFamily="18" charset="0"/>
              </a:rPr>
              <a:t>(list(model2</a:t>
            </a:r>
            <a:r>
              <a:rPr lang="en-US" altLang="zh-CN" dirty="0">
                <a:solidFill>
                  <a:srgbClr val="0000FF"/>
                </a:solidFill>
                <a:latin typeface="Times New Roman" panose="02020603050405020304" pitchFamily="18" charset="0"/>
                <a:cs typeface="Times New Roman" panose="02020603050405020304" pitchFamily="18" charset="0"/>
              </a:rPr>
              <a:t>, model3, model4), AIC</a:t>
            </a:r>
            <a:r>
              <a:rPr lang="en-US" altLang="zh-CN" dirty="0" smtClean="0">
                <a:solidFill>
                  <a:srgbClr val="0000FF"/>
                </a:solidFill>
                <a:latin typeface="Times New Roman" panose="02020603050405020304" pitchFamily="18" charset="0"/>
                <a:cs typeface="Times New Roman" panose="02020603050405020304" pitchFamily="18" charset="0"/>
              </a:rPr>
              <a:t>)</a:t>
            </a: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This </a:t>
            </a:r>
            <a:r>
              <a:rPr lang="en-US" altLang="zh-CN" sz="2400" dirty="0">
                <a:latin typeface="Times New Roman" panose="02020603050405020304" pitchFamily="18" charset="0"/>
                <a:cs typeface="Times New Roman" panose="02020603050405020304" pitchFamily="18" charset="0"/>
              </a:rPr>
              <a:t>is the best model so far. AIC argues for the simplest model with three land use categories. A likelihood ratio </a:t>
            </a:r>
            <a:r>
              <a:rPr lang="en-US" altLang="zh-CN" sz="2400" dirty="0" smtClean="0">
                <a:latin typeface="Times New Roman" panose="02020603050405020304" pitchFamily="18" charset="0"/>
                <a:cs typeface="Times New Roman" panose="02020603050405020304" pitchFamily="18" charset="0"/>
              </a:rPr>
              <a:t>test also </a:t>
            </a:r>
            <a:r>
              <a:rPr lang="en-US" altLang="zh-CN" sz="2400" dirty="0">
                <a:latin typeface="Times New Roman" panose="02020603050405020304" pitchFamily="18" charset="0"/>
                <a:cs typeface="Times New Roman" panose="02020603050405020304" pitchFamily="18" charset="0"/>
              </a:rPr>
              <a:t>agrees</a:t>
            </a:r>
            <a:r>
              <a:rPr lang="en-US" altLang="zh-CN" sz="2400" dirty="0" smtClean="0">
                <a:latin typeface="Times New Roman" panose="02020603050405020304" pitchFamily="18" charset="0"/>
                <a:cs typeface="Times New Roman" panose="02020603050405020304" pitchFamily="18" charset="0"/>
              </a:rPr>
              <a:t>.</a:t>
            </a:r>
          </a:p>
          <a:p>
            <a:r>
              <a:rPr lang="it-IT" altLang="zh-CN" dirty="0">
                <a:solidFill>
                  <a:srgbClr val="0000FF"/>
                </a:solidFill>
                <a:latin typeface="Times New Roman" panose="02020603050405020304" pitchFamily="18" charset="0"/>
                <a:cs typeface="Times New Roman" panose="02020603050405020304" pitchFamily="18" charset="0"/>
              </a:rPr>
              <a:t>anova( model3, model4, test='Chisq') </a:t>
            </a:r>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26722" y="2159928"/>
            <a:ext cx="6835479" cy="591899"/>
          </a:xfrm>
          <a:prstGeom prst="rect">
            <a:avLst/>
          </a:prstGeom>
        </p:spPr>
      </p:pic>
      <p:pic>
        <p:nvPicPr>
          <p:cNvPr id="6" name="图片 5"/>
          <p:cNvPicPr>
            <a:picLocks noChangeAspect="1"/>
          </p:cNvPicPr>
          <p:nvPr/>
        </p:nvPicPr>
        <p:blipFill>
          <a:blip r:embed="rId3"/>
          <a:stretch>
            <a:fillRect/>
          </a:stretch>
        </p:blipFill>
        <p:spPr>
          <a:xfrm>
            <a:off x="1026722" y="4370716"/>
            <a:ext cx="5206864" cy="1443487"/>
          </a:xfrm>
          <a:prstGeom prst="rect">
            <a:avLst/>
          </a:prstGeom>
        </p:spPr>
      </p:pic>
    </p:spTree>
    <p:extLst>
      <p:ext uri="{BB962C8B-B14F-4D97-AF65-F5344CB8AC3E}">
        <p14:creationId xmlns:p14="http://schemas.microsoft.com/office/powerpoint/2010/main" val="133443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638" y="-76186"/>
            <a:ext cx="10515600" cy="1325563"/>
          </a:xfrm>
        </p:spPr>
        <p:txBody>
          <a:bodyPr>
            <a:normAutofit/>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Interaction </a:t>
            </a:r>
            <a:r>
              <a:rPr lang="en-US" altLang="zh-CN" dirty="0">
                <a:solidFill>
                  <a:srgbClr val="FF3399"/>
                </a:solidFill>
                <a:latin typeface="Times New Roman" panose="02020603050405020304" pitchFamily="18" charset="0"/>
                <a:cs typeface="Times New Roman" panose="02020603050405020304" pitchFamily="18" charset="0"/>
              </a:rPr>
              <a:t>between land use and </a:t>
            </a:r>
            <a:r>
              <a:rPr lang="en-US" altLang="zh-CN" dirty="0" smtClean="0">
                <a:solidFill>
                  <a:srgbClr val="FF3399"/>
                </a:solidFill>
                <a:latin typeface="Times New Roman" panose="02020603050405020304" pitchFamily="18" charset="0"/>
                <a:cs typeface="Times New Roman" panose="02020603050405020304" pitchFamily="18" charset="0"/>
              </a:rPr>
              <a:t>sewer</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069675"/>
            <a:ext cx="10515600" cy="5107288"/>
          </a:xfrm>
        </p:spPr>
        <p:txBody>
          <a:bodyPr>
            <a:normAutofit/>
          </a:bodyPr>
          <a:lstStyle/>
          <a:p>
            <a:r>
              <a:rPr lang="en-US" altLang="zh-CN" sz="2400" dirty="0">
                <a:solidFill>
                  <a:srgbClr val="0000FF"/>
                </a:solidFill>
                <a:latin typeface="Times New Roman" panose="02020603050405020304" pitchFamily="18" charset="0"/>
                <a:cs typeface="Times New Roman" panose="02020603050405020304" pitchFamily="18" charset="0"/>
              </a:rPr>
              <a:t>model4&lt;- </a:t>
            </a:r>
            <a:r>
              <a:rPr lang="en-US" altLang="zh-CN" sz="2400" dirty="0" err="1">
                <a:solidFill>
                  <a:srgbClr val="0000FF"/>
                </a:solidFill>
                <a:latin typeface="Times New Roman" panose="02020603050405020304" pitchFamily="18" charset="0"/>
                <a:cs typeface="Times New Roman" panose="02020603050405020304" pitchFamily="18" charset="0"/>
              </a:rPr>
              <a:t>glm</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cbind</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y,n</a:t>
            </a:r>
            <a:r>
              <a:rPr lang="en-US" altLang="zh-CN" sz="2400" dirty="0">
                <a:solidFill>
                  <a:srgbClr val="0000FF"/>
                </a:solidFill>
                <a:latin typeface="Times New Roman" panose="02020603050405020304" pitchFamily="18" charset="0"/>
                <a:cs typeface="Times New Roman" panose="02020603050405020304" pitchFamily="18" charset="0"/>
              </a:rPr>
              <a:t>-y) ~ land.use4 + sewer, data=</a:t>
            </a:r>
            <a:r>
              <a:rPr lang="en-US" altLang="zh-CN" sz="2400" dirty="0" err="1">
                <a:solidFill>
                  <a:srgbClr val="0000FF"/>
                </a:solidFill>
                <a:latin typeface="Times New Roman" panose="02020603050405020304" pitchFamily="18" charset="0"/>
                <a:cs typeface="Times New Roman" panose="02020603050405020304" pitchFamily="18" charset="0"/>
              </a:rPr>
              <a:t>tce</a:t>
            </a:r>
            <a:r>
              <a:rPr lang="en-US" altLang="zh-CN" sz="2400" dirty="0">
                <a:solidFill>
                  <a:srgbClr val="0000FF"/>
                </a:solidFill>
                <a:latin typeface="Times New Roman" panose="02020603050405020304" pitchFamily="18" charset="0"/>
                <a:cs typeface="Times New Roman" panose="02020603050405020304" pitchFamily="18" charset="0"/>
              </a:rPr>
              <a:t>, family=binomial)</a:t>
            </a:r>
          </a:p>
          <a:p>
            <a:r>
              <a:rPr lang="en-US" altLang="zh-CN" sz="2400" dirty="0">
                <a:solidFill>
                  <a:srgbClr val="0000FF"/>
                </a:solidFill>
                <a:latin typeface="Times New Roman" panose="02020603050405020304" pitchFamily="18" charset="0"/>
                <a:cs typeface="Times New Roman" panose="02020603050405020304" pitchFamily="18" charset="0"/>
              </a:rPr>
              <a:t>summary(model4</a:t>
            </a:r>
            <a:r>
              <a:rPr lang="en-US" altLang="zh-CN" sz="2400" dirty="0" smtClean="0">
                <a:solidFill>
                  <a:srgbClr val="0000FF"/>
                </a:solidFill>
                <a:latin typeface="Times New Roman" panose="02020603050405020304" pitchFamily="18" charset="0"/>
                <a:cs typeface="Times New Roman" panose="02020603050405020304" pitchFamily="18" charset="0"/>
              </a:rPr>
              <a:t>)</a:t>
            </a:r>
            <a:endParaRPr lang="en-US" altLang="zh-CN" sz="2400" dirty="0">
              <a:solidFill>
                <a:srgbClr val="0000FF"/>
              </a:solidFill>
              <a:latin typeface="Times New Roman" panose="02020603050405020304" pitchFamily="18" charset="0"/>
              <a:cs typeface="Times New Roman" panose="02020603050405020304" pitchFamily="18" charset="0"/>
            </a:endParaRPr>
          </a:p>
          <a:p>
            <a:r>
              <a:rPr lang="en-US" altLang="zh-CN" sz="2400" dirty="0">
                <a:solidFill>
                  <a:srgbClr val="0000FF"/>
                </a:solidFill>
                <a:latin typeface="Times New Roman" panose="02020603050405020304" pitchFamily="18" charset="0"/>
                <a:cs typeface="Times New Roman" panose="02020603050405020304" pitchFamily="18" charset="0"/>
              </a:rPr>
              <a:t>model5 &lt;- </a:t>
            </a:r>
            <a:r>
              <a:rPr lang="en-US" altLang="zh-CN" sz="2400" dirty="0" err="1">
                <a:solidFill>
                  <a:srgbClr val="0000FF"/>
                </a:solidFill>
                <a:latin typeface="Times New Roman" panose="02020603050405020304" pitchFamily="18" charset="0"/>
                <a:cs typeface="Times New Roman" panose="02020603050405020304" pitchFamily="18" charset="0"/>
              </a:rPr>
              <a:t>glm</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cbind</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y,n</a:t>
            </a:r>
            <a:r>
              <a:rPr lang="en-US" altLang="zh-CN" sz="2400" dirty="0">
                <a:solidFill>
                  <a:srgbClr val="0000FF"/>
                </a:solidFill>
                <a:latin typeface="Times New Roman" panose="02020603050405020304" pitchFamily="18" charset="0"/>
                <a:cs typeface="Times New Roman" panose="02020603050405020304" pitchFamily="18" charset="0"/>
              </a:rPr>
              <a:t>-y) ~ land.use4*sewer, data=</a:t>
            </a:r>
            <a:r>
              <a:rPr lang="en-US" altLang="zh-CN" sz="2400" dirty="0" err="1">
                <a:solidFill>
                  <a:srgbClr val="0000FF"/>
                </a:solidFill>
                <a:latin typeface="Times New Roman" panose="02020603050405020304" pitchFamily="18" charset="0"/>
                <a:cs typeface="Times New Roman" panose="02020603050405020304" pitchFamily="18" charset="0"/>
              </a:rPr>
              <a:t>tce</a:t>
            </a:r>
            <a:r>
              <a:rPr lang="en-US" altLang="zh-CN" sz="2400" dirty="0">
                <a:solidFill>
                  <a:srgbClr val="0000FF"/>
                </a:solidFill>
                <a:latin typeface="Times New Roman" panose="02020603050405020304" pitchFamily="18" charset="0"/>
                <a:cs typeface="Times New Roman" panose="02020603050405020304" pitchFamily="18" charset="0"/>
              </a:rPr>
              <a:t>, family=binomial)</a:t>
            </a:r>
          </a:p>
          <a:p>
            <a:r>
              <a:rPr lang="en-US" altLang="zh-CN" sz="2400" dirty="0">
                <a:solidFill>
                  <a:srgbClr val="0000FF"/>
                </a:solidFill>
                <a:latin typeface="Times New Roman" panose="02020603050405020304" pitchFamily="18" charset="0"/>
                <a:cs typeface="Times New Roman" panose="02020603050405020304" pitchFamily="18" charset="0"/>
              </a:rPr>
              <a:t>summary(model5</a:t>
            </a:r>
            <a:r>
              <a:rPr lang="en-US" altLang="zh-CN" sz="2400" dirty="0" smtClean="0">
                <a:solidFill>
                  <a:srgbClr val="0000FF"/>
                </a:solidFill>
                <a:latin typeface="Times New Roman" panose="02020603050405020304" pitchFamily="18" charset="0"/>
                <a:cs typeface="Times New Roman" panose="02020603050405020304" pitchFamily="18" charset="0"/>
              </a:rPr>
              <a:t>)</a:t>
            </a:r>
          </a:p>
          <a:p>
            <a:endParaRPr lang="en-US" altLang="zh-CN"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611157" y="2752800"/>
            <a:ext cx="5077636" cy="3762891"/>
          </a:xfrm>
          <a:prstGeom prst="rect">
            <a:avLst/>
          </a:prstGeom>
        </p:spPr>
      </p:pic>
      <p:pic>
        <p:nvPicPr>
          <p:cNvPr id="5" name="图片 4"/>
          <p:cNvPicPr>
            <a:picLocks noChangeAspect="1"/>
          </p:cNvPicPr>
          <p:nvPr/>
        </p:nvPicPr>
        <p:blipFill>
          <a:blip r:embed="rId3"/>
          <a:stretch>
            <a:fillRect/>
          </a:stretch>
        </p:blipFill>
        <p:spPr>
          <a:xfrm>
            <a:off x="1029104" y="2869451"/>
            <a:ext cx="5391150" cy="3724275"/>
          </a:xfrm>
          <a:prstGeom prst="rect">
            <a:avLst/>
          </a:prstGeom>
        </p:spPr>
      </p:pic>
    </p:spTree>
    <p:extLst>
      <p:ext uri="{BB962C8B-B14F-4D97-AF65-F5344CB8AC3E}">
        <p14:creationId xmlns:p14="http://schemas.microsoft.com/office/powerpoint/2010/main" val="392407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585"/>
            <a:ext cx="10515600" cy="1325563"/>
          </a:xfrm>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Example</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328468"/>
            <a:ext cx="10515600" cy="4848495"/>
          </a:xfrm>
        </p:spPr>
        <p:txBody>
          <a:bodyPr>
            <a:normAutofit fontScale="70000" lnSpcReduction="20000"/>
          </a:bodyPr>
          <a:lstStyle/>
          <a:p>
            <a:pPr algn="just"/>
            <a:r>
              <a:rPr lang="en-US" altLang="zh-CN" dirty="0">
                <a:latin typeface="Times New Roman" panose="02020603050405020304" pitchFamily="18" charset="0"/>
                <a:cs typeface="Times New Roman" panose="02020603050405020304" pitchFamily="18" charset="0"/>
              </a:rPr>
              <a:t>In the late 1980s, the US Geological Survey (USGS) conducted a water quality study of land on Long Island, New York (</a:t>
            </a:r>
            <a:r>
              <a:rPr lang="en-US" altLang="zh-CN" dirty="0" err="1">
                <a:latin typeface="Times New Roman" panose="02020603050405020304" pitchFamily="18" charset="0"/>
                <a:cs typeface="Times New Roman" panose="02020603050405020304" pitchFamily="18" charset="0"/>
              </a:rPr>
              <a:t>Eckhardt</a:t>
            </a:r>
            <a:r>
              <a:rPr lang="en-US" altLang="zh-CN" dirty="0">
                <a:latin typeface="Times New Roman" panose="02020603050405020304" pitchFamily="18" charset="0"/>
                <a:cs typeface="Times New Roman" panose="02020603050405020304" pitchFamily="18" charset="0"/>
              </a:rPr>
              <a:t> et al., 1989). As part of the study, results were presented on contamination of the groundwater by the industrial solvent trichloroethylene (TCE</a:t>
            </a:r>
            <a:r>
              <a:rPr lang="en-US" altLang="zh-CN" dirty="0" smtClean="0">
                <a:latin typeface="Times New Roman" panose="02020603050405020304" pitchFamily="18" charset="0"/>
                <a:cs typeface="Times New Roman" panose="02020603050405020304" pitchFamily="18" charset="0"/>
              </a:rPr>
              <a:t>) (</a:t>
            </a:r>
            <a:r>
              <a:rPr lang="zh-CN" altLang="en-US" dirty="0" smtClean="0"/>
              <a:t>工业溶剂三氯乙烯</a:t>
            </a:r>
            <a:r>
              <a:rPr lang="en-US" altLang="zh-CN" dirty="0" smtClean="0">
                <a:latin typeface="Times New Roman" panose="02020603050405020304" pitchFamily="18" charset="0"/>
                <a:cs typeface="Times New Roman" panose="02020603050405020304" pitchFamily="18" charset="0"/>
              </a:rPr>
              <a:t>). </a:t>
            </a: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have </a:t>
            </a:r>
            <a:r>
              <a:rPr lang="en-US" altLang="zh-CN" i="1" dirty="0">
                <a:latin typeface="Times New Roman" panose="02020603050405020304" pitchFamily="18" charset="0"/>
                <a:cs typeface="Times New Roman" panose="02020603050405020304" pitchFamily="18" charset="0"/>
              </a:rPr>
              <a:t>Y </a:t>
            </a:r>
            <a:r>
              <a:rPr lang="en-US" altLang="zh-CN" dirty="0">
                <a:latin typeface="Times New Roman" panose="02020603050405020304" pitchFamily="18" charset="0"/>
                <a:cs typeface="Times New Roman" panose="02020603050405020304" pitchFamily="18" charset="0"/>
              </a:rPr>
              <a:t>= number of </a:t>
            </a:r>
            <a:r>
              <a:rPr lang="en-US" altLang="zh-CN" dirty="0" smtClean="0">
                <a:latin typeface="Times New Roman" panose="02020603050405020304" pitchFamily="18" charset="0"/>
                <a:cs typeface="Times New Roman" panose="02020603050405020304" pitchFamily="18" charset="0"/>
              </a:rPr>
              <a:t>wells (</a:t>
            </a:r>
            <a:r>
              <a:rPr lang="zh-CN" altLang="en-US" dirty="0" smtClean="0">
                <a:latin typeface="Times New Roman" panose="02020603050405020304" pitchFamily="18" charset="0"/>
                <a:cs typeface="Times New Roman" panose="02020603050405020304" pitchFamily="18" charset="0"/>
              </a:rPr>
              <a:t>水源</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where TCE was detected, out of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sampled wells in total. Also recorded for use as potential predictor variables </a:t>
            </a:r>
            <a:r>
              <a:rPr lang="en-US" altLang="zh-CN" dirty="0" smtClean="0">
                <a:latin typeface="Times New Roman" panose="02020603050405020304" pitchFamily="18" charset="0"/>
                <a:cs typeface="Times New Roman" panose="02020603050405020304" pitchFamily="18" charset="0"/>
              </a:rPr>
              <a:t>were:</a:t>
            </a: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i1</a:t>
            </a:r>
            <a:r>
              <a:rPr lang="en-US" altLang="zh-CN" dirty="0">
                <a:latin typeface="Times New Roman" panose="02020603050405020304" pitchFamily="18" charset="0"/>
                <a:cs typeface="Times New Roman" panose="02020603050405020304" pitchFamily="18" charset="0"/>
              </a:rPr>
              <a:t> = land use (with 10 different </a:t>
            </a:r>
            <a:r>
              <a:rPr lang="en-US" altLang="zh-CN" dirty="0" smtClean="0">
                <a:latin typeface="Times New Roman" panose="02020603050405020304" pitchFamily="18" charset="0"/>
                <a:cs typeface="Times New Roman" panose="02020603050405020304" pitchFamily="18" charset="0"/>
              </a:rPr>
              <a:t>categories: undeveloped (</a:t>
            </a:r>
            <a:r>
              <a:rPr lang="en-US" altLang="zh-CN" dirty="0" err="1" smtClean="0">
                <a:latin typeface="Times New Roman" panose="02020603050405020304" pitchFamily="18" charset="0"/>
                <a:cs typeface="Times New Roman" panose="02020603050405020304" pitchFamily="18" charset="0"/>
              </a:rPr>
              <a:t>undev</a:t>
            </a:r>
            <a:r>
              <a:rPr lang="en-US" altLang="zh-CN" dirty="0" smtClean="0">
                <a:latin typeface="Times New Roman" panose="02020603050405020304" pitchFamily="18" charset="0"/>
                <a:cs typeface="Times New Roman" panose="02020603050405020304" pitchFamily="18" charset="0"/>
              </a:rPr>
              <a:t>), agriculture (</a:t>
            </a:r>
            <a:r>
              <a:rPr lang="en-US" altLang="zh-CN" dirty="0" err="1" smtClean="0">
                <a:latin typeface="Times New Roman" panose="02020603050405020304" pitchFamily="18" charset="0"/>
                <a:cs typeface="Times New Roman" panose="02020603050405020304" pitchFamily="18" charset="0"/>
              </a:rPr>
              <a:t>agri</a:t>
            </a:r>
            <a:r>
              <a:rPr lang="en-US" altLang="zh-CN" dirty="0" smtClean="0">
                <a:latin typeface="Times New Roman" panose="02020603050405020304" pitchFamily="18" charset="0"/>
                <a:cs typeface="Times New Roman" panose="02020603050405020304" pitchFamily="18" charset="0"/>
              </a:rPr>
              <a:t>), low-density </a:t>
            </a: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residential with less than 2 dwellings (</a:t>
            </a:r>
            <a:r>
              <a:rPr lang="zh-CN" altLang="en-US" dirty="0" smtClean="0">
                <a:latin typeface="Times New Roman" panose="02020603050405020304" pitchFamily="18" charset="0"/>
                <a:cs typeface="Times New Roman" panose="02020603050405020304" pitchFamily="18" charset="0"/>
              </a:rPr>
              <a:t>房屋</a:t>
            </a:r>
            <a:r>
              <a:rPr lang="en-US" altLang="zh-CN" dirty="0" smtClean="0">
                <a:latin typeface="Times New Roman" panose="02020603050405020304" pitchFamily="18" charset="0"/>
                <a:cs typeface="Times New Roman" panose="02020603050405020304" pitchFamily="18" charset="0"/>
              </a:rPr>
              <a:t>)/acre (</a:t>
            </a:r>
            <a:r>
              <a:rPr lang="en-US" altLang="zh-CN" dirty="0" err="1" smtClean="0">
                <a:latin typeface="Times New Roman" panose="02020603050405020304" pitchFamily="18" charset="0"/>
                <a:cs typeface="Times New Roman" panose="02020603050405020304" pitchFamily="18" charset="0"/>
              </a:rPr>
              <a:t>resL</a:t>
            </a:r>
            <a:r>
              <a:rPr lang="en-US" altLang="zh-CN" dirty="0" smtClean="0">
                <a:latin typeface="Times New Roman" panose="02020603050405020304" pitchFamily="18" charset="0"/>
                <a:cs typeface="Times New Roman" panose="02020603050405020304" pitchFamily="18" charset="0"/>
              </a:rPr>
              <a:t>), medium-density residential with </a:t>
            </a: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2-4 dwellings/acre (</a:t>
            </a:r>
            <a:r>
              <a:rPr lang="en-US" altLang="zh-CN" dirty="0" err="1" smtClean="0">
                <a:latin typeface="Times New Roman" panose="02020603050405020304" pitchFamily="18" charset="0"/>
                <a:cs typeface="Times New Roman" panose="02020603050405020304" pitchFamily="18" charset="0"/>
              </a:rPr>
              <a:t>resM</a:t>
            </a:r>
            <a:r>
              <a:rPr lang="en-US" altLang="zh-CN" dirty="0" smtClean="0">
                <a:latin typeface="Times New Roman" panose="02020603050405020304" pitchFamily="18" charset="0"/>
                <a:cs typeface="Times New Roman" panose="02020603050405020304" pitchFamily="18" charset="0"/>
              </a:rPr>
              <a:t>), high-density residential with greater than 4 dwellings/acre </a:t>
            </a:r>
          </a:p>
          <a:p>
            <a:pPr marL="0" indent="0" algn="just">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resH</a:t>
            </a:r>
            <a:r>
              <a:rPr lang="en-US" altLang="zh-CN" dirty="0" smtClean="0">
                <a:latin typeface="Times New Roman" panose="02020603050405020304" pitchFamily="18" charset="0"/>
                <a:cs typeface="Times New Roman" panose="02020603050405020304" pitchFamily="18" charset="0"/>
              </a:rPr>
              <a:t>),  recreation (</a:t>
            </a:r>
            <a:r>
              <a:rPr lang="en-US" altLang="zh-CN" dirty="0" err="1" smtClean="0">
                <a:latin typeface="Times New Roman" panose="02020603050405020304" pitchFamily="18" charset="0"/>
                <a:cs typeface="Times New Roman" panose="02020603050405020304" pitchFamily="18" charset="0"/>
              </a:rPr>
              <a:t>recr</a:t>
            </a:r>
            <a:r>
              <a:rPr lang="en-US" altLang="zh-CN" dirty="0" smtClean="0">
                <a:latin typeface="Times New Roman" panose="02020603050405020304" pitchFamily="18" charset="0"/>
                <a:cs typeface="Times New Roman" panose="02020603050405020304" pitchFamily="18" charset="0"/>
              </a:rPr>
              <a:t>), institution (</a:t>
            </a:r>
            <a:r>
              <a:rPr lang="en-US" altLang="zh-CN" dirty="0" err="1" smtClean="0">
                <a:latin typeface="Times New Roman" panose="02020603050405020304" pitchFamily="18" charset="0"/>
                <a:cs typeface="Times New Roman" panose="02020603050405020304" pitchFamily="18" charset="0"/>
              </a:rPr>
              <a:t>inst</a:t>
            </a:r>
            <a:r>
              <a:rPr lang="en-US" altLang="zh-CN" dirty="0" smtClean="0">
                <a:latin typeface="Times New Roman" panose="02020603050405020304" pitchFamily="18" charset="0"/>
                <a:cs typeface="Times New Roman" panose="02020603050405020304" pitchFamily="18" charset="0"/>
              </a:rPr>
              <a:t>), transportation (trans), commercial (</a:t>
            </a:r>
            <a:r>
              <a:rPr lang="en-US" altLang="zh-CN" dirty="0" err="1" smtClean="0">
                <a:latin typeface="Times New Roman" panose="02020603050405020304" pitchFamily="18" charset="0"/>
                <a:cs typeface="Times New Roman" panose="02020603050405020304" pitchFamily="18" charset="0"/>
              </a:rPr>
              <a:t>comm</a:t>
            </a:r>
            <a:r>
              <a:rPr lang="en-US" altLang="zh-CN" dirty="0" smtClean="0">
                <a:latin typeface="Times New Roman" panose="02020603050405020304" pitchFamily="18" charset="0"/>
                <a:cs typeface="Times New Roman" panose="02020603050405020304" pitchFamily="18" charset="0"/>
              </a:rPr>
              <a:t>), and  </a:t>
            </a: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industrial (</a:t>
            </a:r>
            <a:r>
              <a:rPr lang="en-US" altLang="zh-CN" dirty="0" err="1" smtClean="0">
                <a:latin typeface="Times New Roman" panose="02020603050405020304" pitchFamily="18" charset="0"/>
                <a:cs typeface="Times New Roman" panose="02020603050405020304" pitchFamily="18" charset="0"/>
              </a:rPr>
              <a:t>indus</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en-US" altLang="zh-CN" i="1" baseline="-25000" dirty="0" smtClean="0">
                <a:latin typeface="Times New Roman" panose="02020603050405020304" pitchFamily="18" charset="0"/>
                <a:cs typeface="Times New Roman" panose="02020603050405020304" pitchFamily="18" charset="0"/>
              </a:rPr>
              <a:t>i2</a:t>
            </a:r>
            <a:r>
              <a:rPr lang="en-US" altLang="zh-CN" i="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whether or not </a:t>
            </a:r>
            <a:r>
              <a:rPr lang="en-US" altLang="zh-CN" dirty="0" smtClean="0">
                <a:latin typeface="Times New Roman" panose="02020603050405020304" pitchFamily="18" charset="0"/>
                <a:cs typeface="Times New Roman" panose="02020603050405020304" pitchFamily="18" charset="0"/>
              </a:rPr>
              <a:t>sewers (</a:t>
            </a:r>
            <a:r>
              <a:rPr lang="zh-CN" altLang="en-US" dirty="0" smtClean="0">
                <a:latin typeface="Times New Roman" panose="02020603050405020304" pitchFamily="18" charset="0"/>
                <a:cs typeface="Times New Roman" panose="02020603050405020304" pitchFamily="18" charset="0"/>
              </a:rPr>
              <a:t>下水道</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were used in the area around the </a:t>
            </a:r>
            <a:r>
              <a:rPr lang="en-US" altLang="zh-CN" dirty="0" smtClean="0">
                <a:latin typeface="Times New Roman" panose="02020603050405020304" pitchFamily="18" charset="0"/>
                <a:cs typeface="Times New Roman" panose="02020603050405020304" pitchFamily="18" charset="0"/>
              </a:rPr>
              <a:t>well  </a:t>
            </a:r>
          </a:p>
          <a:p>
            <a:pPr marL="0" indent="0" algn="just">
              <a:buNone/>
            </a:pPr>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Interest </a:t>
            </a:r>
            <a:r>
              <a:rPr lang="en-US" altLang="zh-CN" dirty="0">
                <a:latin typeface="Times New Roman" panose="02020603050405020304" pitchFamily="18" charset="0"/>
                <a:cs typeface="Times New Roman" panose="02020603050405020304" pitchFamily="18" charset="0"/>
              </a:rPr>
              <a:t>existed in identifying if and how these predictor variables affect TCE contamination.</a:t>
            </a:r>
            <a:endParaRPr lang="en-US" altLang="zh-CN" dirty="0" smtClean="0">
              <a:latin typeface="Times New Roman" panose="02020603050405020304" pitchFamily="18" charset="0"/>
              <a:cs typeface="Times New Roman" panose="02020603050405020304" pitchFamily="18" charset="0"/>
            </a:endParaRPr>
          </a:p>
          <a:p>
            <a:endParaRPr lang="en-US" altLang="zh-CN" dirty="0"/>
          </a:p>
        </p:txBody>
      </p:sp>
    </p:spTree>
    <p:extLst>
      <p:ext uri="{BB962C8B-B14F-4D97-AF65-F5344CB8AC3E}">
        <p14:creationId xmlns:p14="http://schemas.microsoft.com/office/powerpoint/2010/main" val="6299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Compare model 4 and model 5</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err="1">
                <a:solidFill>
                  <a:srgbClr val="0000FF"/>
                </a:solidFill>
                <a:latin typeface="Times New Roman" panose="02020603050405020304" pitchFamily="18" charset="0"/>
                <a:cs typeface="Times New Roman" panose="02020603050405020304" pitchFamily="18" charset="0"/>
              </a:rPr>
              <a:t>anova</a:t>
            </a:r>
            <a:r>
              <a:rPr lang="en-US" altLang="zh-CN" dirty="0">
                <a:solidFill>
                  <a:srgbClr val="0000FF"/>
                </a:solidFill>
                <a:latin typeface="Times New Roman" panose="02020603050405020304" pitchFamily="18" charset="0"/>
                <a:cs typeface="Times New Roman" panose="02020603050405020304" pitchFamily="18" charset="0"/>
              </a:rPr>
              <a:t>(model4, model5, test='</a:t>
            </a:r>
            <a:r>
              <a:rPr lang="en-US" altLang="zh-CN" dirty="0" err="1">
                <a:solidFill>
                  <a:srgbClr val="0000FF"/>
                </a:solidFill>
                <a:latin typeface="Times New Roman" panose="02020603050405020304" pitchFamily="18" charset="0"/>
                <a:cs typeface="Times New Roman" panose="02020603050405020304" pitchFamily="18" charset="0"/>
              </a:rPr>
              <a:t>Chisq</a:t>
            </a:r>
            <a:r>
              <a:rPr lang="en-US" altLang="zh-CN" dirty="0">
                <a:solidFill>
                  <a:srgbClr val="0000FF"/>
                </a:solidFill>
                <a:latin typeface="Times New Roman" panose="02020603050405020304" pitchFamily="18" charset="0"/>
                <a:cs typeface="Times New Roman" panose="02020603050405020304" pitchFamily="18" charset="0"/>
              </a:rPr>
              <a:t>')</a:t>
            </a:r>
          </a:p>
          <a:p>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r>
              <a:rPr lang="en-US" altLang="zh-CN" dirty="0" err="1">
                <a:solidFill>
                  <a:srgbClr val="0000FF"/>
                </a:solidFill>
                <a:latin typeface="Times New Roman" panose="02020603050405020304" pitchFamily="18" charset="0"/>
                <a:cs typeface="Times New Roman" panose="02020603050405020304" pitchFamily="18" charset="0"/>
              </a:rPr>
              <a:t>sapply</a:t>
            </a:r>
            <a:r>
              <a:rPr lang="en-US" altLang="zh-CN" dirty="0">
                <a:solidFill>
                  <a:srgbClr val="0000FF"/>
                </a:solidFill>
                <a:latin typeface="Times New Roman" panose="02020603050405020304" pitchFamily="18" charset="0"/>
                <a:cs typeface="Times New Roman" panose="02020603050405020304" pitchFamily="18" charset="0"/>
              </a:rPr>
              <a:t>(list(model4, model5), AIC</a:t>
            </a:r>
            <a:r>
              <a:rPr lang="en-US" altLang="zh-CN" dirty="0" smtClean="0">
                <a:solidFill>
                  <a:srgbClr val="0000FF"/>
                </a:solidFill>
                <a:latin typeface="Times New Roman" panose="02020603050405020304" pitchFamily="18" charset="0"/>
                <a:cs typeface="Times New Roman" panose="02020603050405020304" pitchFamily="18" charset="0"/>
              </a:rPr>
              <a:t>)</a:t>
            </a: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The interaction term is not significant so we can stay with the main effects model.</a:t>
            </a:r>
            <a:endParaRPr lang="zh-CN" altLang="en-US" sz="2400" dirty="0">
              <a:latin typeface="Times New Roman" panose="02020603050405020304" pitchFamily="18" charset="0"/>
              <a:cs typeface="Times New Roman" panose="02020603050405020304" pitchFamily="18" charset="0"/>
            </a:endParaRPr>
          </a:p>
          <a:p>
            <a:endParaRPr lang="zh-CN" altLang="en-US" dirty="0"/>
          </a:p>
        </p:txBody>
      </p:sp>
      <p:pic>
        <p:nvPicPr>
          <p:cNvPr id="4" name="图片 3"/>
          <p:cNvPicPr>
            <a:picLocks noChangeAspect="1"/>
          </p:cNvPicPr>
          <p:nvPr/>
        </p:nvPicPr>
        <p:blipFill>
          <a:blip r:embed="rId2"/>
          <a:stretch>
            <a:fillRect/>
          </a:stretch>
        </p:blipFill>
        <p:spPr>
          <a:xfrm>
            <a:off x="1062396" y="2339645"/>
            <a:ext cx="4220350" cy="1283449"/>
          </a:xfrm>
          <a:prstGeom prst="rect">
            <a:avLst/>
          </a:prstGeom>
        </p:spPr>
      </p:pic>
      <p:pic>
        <p:nvPicPr>
          <p:cNvPr id="5" name="图片 4"/>
          <p:cNvPicPr>
            <a:picLocks noChangeAspect="1"/>
          </p:cNvPicPr>
          <p:nvPr/>
        </p:nvPicPr>
        <p:blipFill>
          <a:blip r:embed="rId3"/>
          <a:stretch>
            <a:fillRect/>
          </a:stretch>
        </p:blipFill>
        <p:spPr>
          <a:xfrm>
            <a:off x="1062396" y="4477065"/>
            <a:ext cx="4016214" cy="388234"/>
          </a:xfrm>
          <a:prstGeom prst="rect">
            <a:avLst/>
          </a:prstGeom>
        </p:spPr>
      </p:pic>
    </p:spTree>
    <p:extLst>
      <p:ext uri="{BB962C8B-B14F-4D97-AF65-F5344CB8AC3E}">
        <p14:creationId xmlns:p14="http://schemas.microsoft.com/office/powerpoint/2010/main" val="99638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FF0066"/>
                </a:solidFill>
                <a:latin typeface="Times New Roman" panose="02020603050405020304" pitchFamily="18" charset="0"/>
                <a:cs typeface="Times New Roman" panose="02020603050405020304" pitchFamily="18" charset="0"/>
              </a:rPr>
              <a:t>Overdispersion in binary/binomial models</a:t>
            </a:r>
            <a:endParaRPr lang="zh-CN" altLang="en-US" dirty="0">
              <a:solidFill>
                <a:srgbClr val="FF0066"/>
              </a:solidFill>
              <a:latin typeface="Times New Roman" panose="02020603050405020304" pitchFamily="18" charset="0"/>
              <a:cs typeface="Times New Roman" panose="02020603050405020304" pitchFamily="18" charset="0"/>
            </a:endParaRPr>
          </a:p>
        </p:txBody>
      </p:sp>
      <p:sp>
        <p:nvSpPr>
          <p:cNvPr id="3"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smtClean="0">
                <a:latin typeface="Times New Roman" panose="02020603050405020304" pitchFamily="18" charset="0"/>
                <a:cs typeface="Times New Roman" panose="02020603050405020304" pitchFamily="18" charset="0"/>
              </a:rPr>
              <a:t>Overdispersion</a:t>
            </a:r>
            <a:r>
              <a:rPr lang="en-US" altLang="zh-CN" smtClean="0">
                <a:latin typeface="Times New Roman" panose="02020603050405020304" pitchFamily="18" charset="0"/>
                <a:cs typeface="Times New Roman" panose="02020603050405020304" pitchFamily="18" charset="0"/>
              </a:rPr>
              <a:t> means that the variance of the response is larger than would be expected for the chosen model.</a:t>
            </a:r>
          </a:p>
          <a:p>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For binomial models, the variance of </a:t>
            </a:r>
            <a:r>
              <a:rPr lang="en-US" altLang="zh-CN" i="1" smtClean="0">
                <a:latin typeface="Times New Roman" panose="02020603050405020304" pitchFamily="18" charset="0"/>
                <a:cs typeface="Times New Roman" panose="02020603050405020304" pitchFamily="18" charset="0"/>
              </a:rPr>
              <a:t>y</a:t>
            </a:r>
            <a:r>
              <a:rPr lang="en-US" altLang="zh-CN" i="1" baseline="-25000" smtClean="0">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 =“number of successes” is </a:t>
            </a:r>
            <a:r>
              <a:rPr lang="en-US" altLang="zh-CN" i="1" smtClean="0">
                <a:latin typeface="Times New Roman" panose="02020603050405020304" pitchFamily="18" charset="0"/>
                <a:cs typeface="Times New Roman" panose="02020603050405020304" pitchFamily="18" charset="0"/>
              </a:rPr>
              <a:t>n</a:t>
            </a:r>
            <a:r>
              <a:rPr lang="el-GR" altLang="zh-CN" i="1" smtClean="0">
                <a:latin typeface="Times New Roman" panose="02020603050405020304" pitchFamily="18" charset="0"/>
                <a:cs typeface="Times New Roman" panose="02020603050405020304" pitchFamily="18" charset="0"/>
              </a:rPr>
              <a:t>π</a:t>
            </a:r>
            <a:r>
              <a:rPr lang="en-US" altLang="zh-CN" i="1" baseline="-25000" smtClean="0">
                <a:latin typeface="Times New Roman" panose="02020603050405020304" pitchFamily="18" charset="0"/>
                <a:cs typeface="Times New Roman" panose="02020603050405020304" pitchFamily="18" charset="0"/>
              </a:rPr>
              <a:t>i</a:t>
            </a:r>
            <a:r>
              <a:rPr lang="en-US" altLang="zh-CN" i="1" smtClean="0">
                <a:latin typeface="Times New Roman" panose="02020603050405020304" pitchFamily="18" charset="0"/>
                <a:cs typeface="Times New Roman" panose="02020603050405020304" pitchFamily="18" charset="0"/>
              </a:rPr>
              <a:t> (1 − </a:t>
            </a:r>
            <a:r>
              <a:rPr lang="el-GR" altLang="zh-CN" i="1" smtClean="0">
                <a:latin typeface="Times New Roman" panose="02020603050405020304" pitchFamily="18" charset="0"/>
                <a:cs typeface="Times New Roman" panose="02020603050405020304" pitchFamily="18" charset="0"/>
              </a:rPr>
              <a:t>π</a:t>
            </a:r>
            <a:r>
              <a:rPr lang="en-US" altLang="zh-CN" i="1" baseline="-25000" smtClean="0">
                <a:latin typeface="Times New Roman" panose="02020603050405020304" pitchFamily="18" charset="0"/>
                <a:cs typeface="Times New Roman" panose="02020603050405020304" pitchFamily="18" charset="0"/>
              </a:rPr>
              <a:t>i  </a:t>
            </a:r>
            <a:r>
              <a:rPr lang="en-US" altLang="zh-CN" i="1"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The variance of </a:t>
            </a:r>
            <a:r>
              <a:rPr lang="en-US" altLang="zh-CN" i="1" smtClean="0">
                <a:latin typeface="Times New Roman" panose="02020603050405020304" pitchFamily="18" charset="0"/>
                <a:cs typeface="Times New Roman" panose="02020603050405020304" pitchFamily="18" charset="0"/>
              </a:rPr>
              <a:t>y</a:t>
            </a:r>
            <a:r>
              <a:rPr lang="en-US" altLang="zh-CN" i="1" baseline="-25000" smtClean="0">
                <a:latin typeface="Times New Roman" panose="02020603050405020304" pitchFamily="18" charset="0"/>
                <a:cs typeface="Times New Roman" panose="02020603050405020304" pitchFamily="18" charset="0"/>
              </a:rPr>
              <a:t>i </a:t>
            </a:r>
            <a:r>
              <a:rPr lang="en-US" altLang="zh-CN" i="1" smtClean="0">
                <a:latin typeface="Times New Roman" panose="02020603050405020304" pitchFamily="18" charset="0"/>
                <a:cs typeface="Times New Roman" panose="02020603050405020304" pitchFamily="18" charset="0"/>
              </a:rPr>
              <a:t>/n</a:t>
            </a:r>
            <a:r>
              <a:rPr lang="en-US" altLang="zh-CN" i="1" baseline="-25000" smtClean="0">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 is </a:t>
            </a:r>
            <a:r>
              <a:rPr lang="el-GR" altLang="zh-CN" i="1" smtClean="0">
                <a:latin typeface="Times New Roman" panose="02020603050405020304" pitchFamily="18" charset="0"/>
                <a:cs typeface="Times New Roman" panose="02020603050405020304" pitchFamily="18" charset="0"/>
              </a:rPr>
              <a:t>π</a:t>
            </a:r>
            <a:r>
              <a:rPr lang="en-US" altLang="zh-CN" i="1" baseline="-25000" smtClean="0">
                <a:latin typeface="Times New Roman" panose="02020603050405020304" pitchFamily="18" charset="0"/>
                <a:cs typeface="Times New Roman" panose="02020603050405020304" pitchFamily="18" charset="0"/>
              </a:rPr>
              <a:t>i </a:t>
            </a:r>
            <a:r>
              <a:rPr lang="en-US" altLang="zh-CN" i="1" smtClean="0">
                <a:latin typeface="Times New Roman" panose="02020603050405020304" pitchFamily="18" charset="0"/>
                <a:cs typeface="Times New Roman" panose="02020603050405020304" pitchFamily="18" charset="0"/>
              </a:rPr>
              <a:t>(1−</a:t>
            </a:r>
            <a:r>
              <a:rPr lang="el-GR" altLang="zh-CN" i="1" smtClean="0">
                <a:latin typeface="Times New Roman" panose="02020603050405020304" pitchFamily="18" charset="0"/>
                <a:cs typeface="Times New Roman" panose="02020603050405020304" pitchFamily="18" charset="0"/>
              </a:rPr>
              <a:t>π</a:t>
            </a:r>
            <a:r>
              <a:rPr lang="en-US" altLang="zh-CN" i="1" baseline="-25000" smtClean="0">
                <a:latin typeface="Times New Roman" panose="02020603050405020304" pitchFamily="18" charset="0"/>
                <a:cs typeface="Times New Roman" panose="02020603050405020304" pitchFamily="18" charset="0"/>
              </a:rPr>
              <a:t>i</a:t>
            </a:r>
            <a:r>
              <a:rPr lang="en-US" altLang="zh-CN" i="1" smtClean="0">
                <a:latin typeface="Times New Roman" panose="02020603050405020304" pitchFamily="18" charset="0"/>
                <a:cs typeface="Times New Roman" panose="02020603050405020304" pitchFamily="18" charset="0"/>
              </a:rPr>
              <a:t>)/n</a:t>
            </a:r>
            <a:r>
              <a:rPr lang="en-US" altLang="zh-CN" i="1" baseline="-25000" smtClean="0">
                <a:latin typeface="Times New Roman" panose="02020603050405020304" pitchFamily="18" charset="0"/>
                <a:cs typeface="Times New Roman" panose="02020603050405020304" pitchFamily="18" charset="0"/>
              </a:rPr>
              <a:t>i</a:t>
            </a:r>
            <a:r>
              <a:rPr lang="en-US" altLang="zh-CN" i="1"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90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solidFill>
                  <a:srgbClr val="FF3399"/>
                </a:solidFill>
                <a:latin typeface="Times New Roman" panose="02020603050405020304" pitchFamily="18" charset="0"/>
                <a:cs typeface="Times New Roman" panose="02020603050405020304" pitchFamily="18" charset="0"/>
              </a:rPr>
              <a:t>Overdispersion</a:t>
            </a:r>
            <a:endParaRPr lang="zh-CN" altLang="en-US" dirty="0">
              <a:solidFill>
                <a:srgbClr val="FF3399"/>
              </a:solidFill>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1027981" y="1751328"/>
            <a:ext cx="8801100" cy="790575"/>
          </a:xfrm>
          <a:prstGeom prst="rect">
            <a:avLst/>
          </a:prstGeom>
        </p:spPr>
      </p:pic>
      <p:sp>
        <p:nvSpPr>
          <p:cNvPr id="5" name="内容占位符 2"/>
          <p:cNvSpPr txBox="1">
            <a:spLocks/>
          </p:cNvSpPr>
          <p:nvPr/>
        </p:nvSpPr>
        <p:spPr>
          <a:xfrm>
            <a:off x="1122872" y="2855345"/>
            <a:ext cx="10515600" cy="4736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solidFill>
                  <a:srgbClr val="0000FF"/>
                </a:solidFill>
                <a:latin typeface="Times New Roman" panose="02020603050405020304" pitchFamily="18" charset="0"/>
                <a:cs typeface="Times New Roman" panose="02020603050405020304" pitchFamily="18" charset="0"/>
              </a:rPr>
              <a:t>model4$deviance/model4$df.residual</a:t>
            </a:r>
          </a:p>
          <a:p>
            <a:pPr marL="0" indent="0">
              <a:buFont typeface="Arial" panose="020B0604020202020204" pitchFamily="34" charset="0"/>
              <a:buNone/>
            </a:pPr>
            <a:r>
              <a:rPr lang="en-US" altLang="zh-CN" sz="2400" smtClean="0">
                <a:latin typeface="Times New Roman" panose="02020603050405020304" pitchFamily="18" charset="0"/>
                <a:cs typeface="Times New Roman" panose="02020603050405020304" pitchFamily="18" charset="0"/>
              </a:rPr>
              <a:t>[1] 1.343856</a:t>
            </a:r>
          </a:p>
          <a:p>
            <a:pPr marL="0" indent="0">
              <a:buFont typeface="Arial" panose="020B0604020202020204" pitchFamily="34" charset="0"/>
              <a:buNone/>
            </a:pPr>
            <a:r>
              <a:rPr lang="en-US" altLang="zh-CN" sz="2400" smtClean="0">
                <a:latin typeface="Times New Roman" panose="02020603050405020304" pitchFamily="18" charset="0"/>
                <a:cs typeface="Times New Roman" panose="02020603050405020304" pitchFamily="18" charset="0"/>
              </a:rPr>
              <a:t>we would say based on the fitted model that the data are overdispersed relative to a binomial distribution meaning that the data show more variability than is predicted by a binomial distribution.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76377"/>
            <a:ext cx="10515600" cy="5400586"/>
          </a:xfrm>
        </p:spPr>
        <p:txBody>
          <a:bodyPr/>
          <a:lstStyle/>
          <a:p>
            <a:r>
              <a:rPr lang="en-US" altLang="zh-CN" dirty="0">
                <a:latin typeface="Times New Roman" panose="02020603050405020304" pitchFamily="18" charset="0"/>
                <a:cs typeface="Times New Roman" panose="02020603050405020304" pitchFamily="18" charset="0"/>
              </a:rPr>
              <a:t>If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has a binomial distribution with parameters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(number of trials) and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(probability of a success) then theory tells us </a:t>
            </a:r>
            <a:r>
              <a:rPr lang="en-US" altLang="zh-CN" dirty="0" smtClean="0">
                <a:latin typeface="Times New Roman" panose="02020603050405020304" pitchFamily="18" charset="0"/>
                <a:cs typeface="Times New Roman" panose="02020603050405020304" pitchFamily="18" charset="0"/>
              </a:rPr>
              <a:t>that</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If the data are </a:t>
            </a:r>
            <a:r>
              <a:rPr lang="en-US" altLang="zh-CN" dirty="0" err="1">
                <a:latin typeface="Times New Roman" panose="02020603050405020304" pitchFamily="18" charset="0"/>
                <a:cs typeface="Times New Roman" panose="02020603050405020304" pitchFamily="18" charset="0"/>
              </a:rPr>
              <a:t>overdispersed</a:t>
            </a:r>
            <a:r>
              <a:rPr lang="en-US" altLang="zh-CN" dirty="0">
                <a:latin typeface="Times New Roman" panose="02020603050405020304" pitchFamily="18" charset="0"/>
                <a:cs typeface="Times New Roman" panose="02020603050405020304" pitchFamily="18" charset="0"/>
              </a:rPr>
              <a:t> or </a:t>
            </a:r>
            <a:r>
              <a:rPr lang="en-US" altLang="zh-CN" dirty="0" err="1">
                <a:latin typeface="Times New Roman" panose="02020603050405020304" pitchFamily="18" charset="0"/>
                <a:cs typeface="Times New Roman" panose="02020603050405020304" pitchFamily="18" charset="0"/>
              </a:rPr>
              <a:t>underdispersed</a:t>
            </a:r>
            <a:r>
              <a:rPr lang="en-US" altLang="zh-CN" dirty="0">
                <a:latin typeface="Times New Roman" panose="02020603050405020304" pitchFamily="18" charset="0"/>
                <a:cs typeface="Times New Roman" panose="02020603050405020304" pitchFamily="18" charset="0"/>
              </a:rPr>
              <a:t> relative to a binomial distribution </a:t>
            </a:r>
            <a:r>
              <a:rPr lang="en-US" altLang="zh-CN" dirty="0" smtClean="0">
                <a:latin typeface="Times New Roman" panose="02020603050405020304" pitchFamily="18" charset="0"/>
                <a:cs typeface="Times New Roman" panose="02020603050405020304" pitchFamily="18" charset="0"/>
              </a:rPr>
              <a:t>then we </a:t>
            </a:r>
            <a:r>
              <a:rPr lang="en-US" altLang="zh-CN" dirty="0">
                <a:latin typeface="Times New Roman" panose="02020603050405020304" pitchFamily="18" charset="0"/>
                <a:cs typeface="Times New Roman" panose="02020603050405020304" pitchFamily="18" charset="0"/>
              </a:rPr>
              <a:t>need to correct for this in some way. One approach is to multiply the estimated binomial variance by </a:t>
            </a:r>
            <a:r>
              <a:rPr lang="en-US" altLang="zh-CN" i="1" dirty="0">
                <a:latin typeface="Times New Roman" panose="02020603050405020304" pitchFamily="18" charset="0"/>
                <a:cs typeface="Times New Roman" panose="02020603050405020304" pitchFamily="18" charset="0"/>
              </a:rPr>
              <a:t>φ </a:t>
            </a:r>
            <a:r>
              <a:rPr lang="en-US" altLang="zh-CN" dirty="0">
                <a:latin typeface="Times New Roman" panose="02020603050405020304" pitchFamily="18" charset="0"/>
                <a:cs typeface="Times New Roman" panose="02020603050405020304" pitchFamily="18" charset="0"/>
              </a:rPr>
              <a:t>yielding what's called a quasi-binomial model. </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962633" y="1796721"/>
            <a:ext cx="4430205" cy="417705"/>
          </a:xfrm>
          <a:prstGeom prst="rect">
            <a:avLst/>
          </a:prstGeom>
        </p:spPr>
      </p:pic>
      <p:pic>
        <p:nvPicPr>
          <p:cNvPr id="5" name="图片 4"/>
          <p:cNvPicPr>
            <a:picLocks noChangeAspect="1"/>
          </p:cNvPicPr>
          <p:nvPr/>
        </p:nvPicPr>
        <p:blipFill>
          <a:blip r:embed="rId4"/>
          <a:stretch>
            <a:fillRect/>
          </a:stretch>
        </p:blipFill>
        <p:spPr>
          <a:xfrm>
            <a:off x="2962633" y="4536056"/>
            <a:ext cx="5627659" cy="441385"/>
          </a:xfrm>
          <a:prstGeom prst="rect">
            <a:avLst/>
          </a:prstGeom>
        </p:spPr>
      </p:pic>
    </p:spTree>
    <p:extLst>
      <p:ext uri="{BB962C8B-B14F-4D97-AF65-F5344CB8AC3E}">
        <p14:creationId xmlns:p14="http://schemas.microsoft.com/office/powerpoint/2010/main" val="2706164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Refit the model using </a:t>
            </a:r>
            <a:r>
              <a:rPr lang="en-US" altLang="zh-CN" dirty="0" err="1" smtClean="0">
                <a:solidFill>
                  <a:srgbClr val="FF3399"/>
                </a:solidFill>
                <a:latin typeface="Times New Roman" panose="02020603050405020304" pitchFamily="18" charset="0"/>
                <a:cs typeface="Times New Roman" panose="02020603050405020304" pitchFamily="18" charset="0"/>
              </a:rPr>
              <a:t>quasibinomial</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43310" y="1497820"/>
            <a:ext cx="10885098" cy="4902979"/>
          </a:xfrm>
        </p:spPr>
        <p:txBody>
          <a:bodyPr/>
          <a:lstStyle/>
          <a:p>
            <a:r>
              <a:rPr lang="en-US" altLang="zh-CN" dirty="0">
                <a:solidFill>
                  <a:srgbClr val="0000FF"/>
                </a:solidFill>
                <a:latin typeface="Times New Roman" panose="02020603050405020304" pitchFamily="18" charset="0"/>
                <a:cs typeface="Times New Roman" panose="02020603050405020304" pitchFamily="18" charset="0"/>
              </a:rPr>
              <a:t>model6&lt;-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-y)~land.use4 + sewer,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family=</a:t>
            </a:r>
            <a:r>
              <a:rPr lang="en-US" altLang="zh-CN" dirty="0" err="1">
                <a:solidFill>
                  <a:srgbClr val="0000FF"/>
                </a:solidFill>
                <a:latin typeface="Times New Roman" panose="02020603050405020304" pitchFamily="18" charset="0"/>
                <a:cs typeface="Times New Roman" panose="02020603050405020304" pitchFamily="18" charset="0"/>
              </a:rPr>
              <a:t>quasibinomial</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summary(model6)</a:t>
            </a:r>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923846" y="2823383"/>
            <a:ext cx="5772150" cy="3714750"/>
          </a:xfrm>
          <a:prstGeom prst="rect">
            <a:avLst/>
          </a:prstGeom>
        </p:spPr>
      </p:pic>
      <p:cxnSp>
        <p:nvCxnSpPr>
          <p:cNvPr id="6" name="直接连接符 5"/>
          <p:cNvCxnSpPr/>
          <p:nvPr/>
        </p:nvCxnSpPr>
        <p:spPr>
          <a:xfrm>
            <a:off x="5234854" y="5598371"/>
            <a:ext cx="7936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205260" y="2823383"/>
            <a:ext cx="1307035" cy="934801"/>
          </a:xfrm>
          <a:prstGeom prst="rect">
            <a:avLst/>
          </a:prstGeom>
          <a:noFill/>
        </p:spPr>
        <p:txBody>
          <a:bodyPr wrap="square" rtlCol="0">
            <a:spAutoFit/>
          </a:bodyPr>
          <a:lstStyle/>
          <a:p>
            <a:endParaRPr lang="zh-CN" altLang="en-US" dirty="0"/>
          </a:p>
        </p:txBody>
      </p:sp>
      <p:sp>
        <p:nvSpPr>
          <p:cNvPr id="8" name="文本框 7"/>
          <p:cNvSpPr txBox="1"/>
          <p:nvPr/>
        </p:nvSpPr>
        <p:spPr>
          <a:xfrm>
            <a:off x="6939970" y="2278132"/>
            <a:ext cx="420466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Observe that the parameter estimates of the </a:t>
            </a:r>
            <a:r>
              <a:rPr lang="en-US" altLang="zh-CN" dirty="0" smtClean="0">
                <a:latin typeface="Times New Roman" panose="02020603050405020304" pitchFamily="18" charset="0"/>
                <a:cs typeface="Times New Roman" panose="02020603050405020304" pitchFamily="18" charset="0"/>
              </a:rPr>
              <a:t>model 4 and model 6 </a:t>
            </a:r>
            <a:r>
              <a:rPr lang="en-US" altLang="zh-CN" dirty="0">
                <a:latin typeface="Times New Roman" panose="02020603050405020304" pitchFamily="18" charset="0"/>
                <a:cs typeface="Times New Roman" panose="02020603050405020304" pitchFamily="18" charset="0"/>
              </a:rPr>
              <a:t>are exactly the same, but the standard errors and hence the statistical tests are different. All that's happened is that the variances of the parameter estimates in the binomial model have been multiplied by the estimate of </a:t>
            </a:r>
            <a:r>
              <a:rPr lang="en-US" altLang="zh-CN" i="1" dirty="0" smtClean="0">
                <a:latin typeface="Times New Roman" panose="02020603050405020304" pitchFamily="18" charset="0"/>
                <a:cs typeface="Times New Roman" panose="02020603050405020304" pitchFamily="18" charset="0"/>
              </a:rPr>
              <a:t>φ.</a:t>
            </a:r>
          </a:p>
          <a:p>
            <a:pPr algn="just"/>
            <a:endParaRPr lang="en-US" altLang="zh-CN"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you do not correct for </a:t>
            </a:r>
            <a:r>
              <a:rPr lang="en-US" altLang="zh-CN" dirty="0" err="1">
                <a:latin typeface="Times New Roman" panose="02020603050405020304" pitchFamily="18" charset="0"/>
                <a:cs typeface="Times New Roman" panose="02020603050405020304" pitchFamily="18" charset="0"/>
              </a:rPr>
              <a:t>overdispersion</a:t>
            </a:r>
            <a:r>
              <a:rPr lang="en-US" altLang="zh-CN" dirty="0">
                <a:latin typeface="Times New Roman" panose="02020603050405020304" pitchFamily="18" charset="0"/>
                <a:cs typeface="Times New Roman" panose="02020603050405020304" pitchFamily="18" charset="0"/>
              </a:rPr>
              <a:t>, the estimates of the standard errors are too small which leads to biased inferences, i.e. you will observer smaller p-values than you should and thus make more Type I errors.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368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48906"/>
            <a:ext cx="10515600" cy="5228057"/>
          </a:xfrm>
        </p:spPr>
        <p:txBody>
          <a:bodyPr/>
          <a:lstStyle/>
          <a:p>
            <a:pPr algn="just"/>
            <a:r>
              <a:rPr lang="en-US" altLang="zh-CN" dirty="0" smtClean="0">
                <a:latin typeface="Times New Roman" panose="02020603050405020304" pitchFamily="18" charset="0"/>
                <a:cs typeface="Times New Roman" panose="02020603050405020304" pitchFamily="18" charset="0"/>
              </a:rPr>
              <a:t>One recommendation </a:t>
            </a:r>
            <a:r>
              <a:rPr lang="en-US" altLang="zh-CN" dirty="0">
                <a:latin typeface="Times New Roman" panose="02020603050405020304" pitchFamily="18" charset="0"/>
                <a:cs typeface="Times New Roman" panose="02020603050405020304" pitchFamily="18" charset="0"/>
              </a:rPr>
              <a:t>when there is </a:t>
            </a:r>
            <a:r>
              <a:rPr lang="en-US" altLang="zh-CN" dirty="0" err="1">
                <a:latin typeface="Times New Roman" panose="02020603050405020304" pitchFamily="18" charset="0"/>
                <a:cs typeface="Times New Roman" panose="02020603050405020304" pitchFamily="18" charset="0"/>
              </a:rPr>
              <a:t>overdispersion</a:t>
            </a:r>
            <a:r>
              <a:rPr lang="en-US" altLang="zh-CN" dirty="0">
                <a:latin typeface="Times New Roman" panose="02020603050405020304" pitchFamily="18" charset="0"/>
                <a:cs typeface="Times New Roman" panose="02020603050405020304" pitchFamily="18" charset="0"/>
              </a:rPr>
              <a:t> is to include more predictors in the model if possible</a:t>
            </a:r>
            <a:r>
              <a:rPr lang="en-US" altLang="zh-CN" dirty="0" smtClean="0">
                <a:latin typeface="Times New Roman" panose="02020603050405020304" pitchFamily="18" charset="0"/>
                <a:cs typeface="Times New Roman" panose="02020603050405020304" pitchFamily="18" charset="0"/>
              </a:rPr>
              <a:t>.</a:t>
            </a: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In the dataset </a:t>
            </a:r>
            <a:r>
              <a:rPr lang="en-US" altLang="zh-CN" dirty="0" err="1" smtClean="0">
                <a:latin typeface="Times New Roman" panose="02020603050405020304" pitchFamily="18" charset="0"/>
                <a:cs typeface="Times New Roman" panose="02020603050405020304" pitchFamily="18" charset="0"/>
              </a:rPr>
              <a:t>tce</a:t>
            </a:r>
            <a:r>
              <a:rPr lang="en-US" altLang="zh-CN" dirty="0" smtClean="0">
                <a:latin typeface="Times New Roman" panose="02020603050405020304" pitchFamily="18" charset="0"/>
                <a:cs typeface="Times New Roman" panose="02020603050405020304" pitchFamily="18" charset="0"/>
              </a:rPr>
              <a:t>, we add two </a:t>
            </a:r>
            <a:r>
              <a:rPr lang="en-US" altLang="zh-CN" dirty="0" err="1" smtClean="0">
                <a:latin typeface="Times New Roman" panose="02020603050405020304" pitchFamily="18" charset="0"/>
                <a:cs typeface="Times New Roman" panose="02020603050405020304" pitchFamily="18" charset="0"/>
              </a:rPr>
              <a:t>constinuous</a:t>
            </a:r>
            <a:r>
              <a:rPr lang="en-US" altLang="zh-CN" dirty="0" smtClean="0">
                <a:latin typeface="Times New Roman" panose="02020603050405020304" pitchFamily="18" charset="0"/>
                <a:cs typeface="Times New Roman" panose="02020603050405020304" pitchFamily="18" charset="0"/>
              </a:rPr>
              <a:t> predictors:</a:t>
            </a:r>
          </a:p>
          <a:p>
            <a:pPr marL="0" indent="0" algn="just">
              <a:buNone/>
            </a:pP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x</a:t>
            </a:r>
            <a:r>
              <a:rPr lang="en-US" altLang="zh-CN" i="1" baseline="-25000" dirty="0" smtClean="0">
                <a:latin typeface="Times New Roman" panose="02020603050405020304" pitchFamily="18" charset="0"/>
                <a:cs typeface="Times New Roman" panose="02020603050405020304" pitchFamily="18" charset="0"/>
              </a:rPr>
              <a:t>i3</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median concentration (mg/L) of nitrate (</a:t>
            </a:r>
            <a:r>
              <a:rPr lang="zh-CN" altLang="en-US" dirty="0">
                <a:latin typeface="Times New Roman" panose="02020603050405020304" pitchFamily="18" charset="0"/>
                <a:cs typeface="Times New Roman" panose="02020603050405020304" pitchFamily="18" charset="0"/>
              </a:rPr>
              <a:t>硝酸盐</a:t>
            </a:r>
            <a:r>
              <a:rPr lang="en-US" altLang="zh-CN" dirty="0">
                <a:latin typeface="Times New Roman" panose="02020603050405020304" pitchFamily="18" charset="0"/>
                <a:cs typeface="Times New Roman" panose="02020603050405020304" pitchFamily="18" charset="0"/>
              </a:rPr>
              <a:t>) at the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well </a:t>
            </a:r>
            <a:r>
              <a:rPr lang="en-US" altLang="zh-CN" dirty="0">
                <a:latin typeface="Times New Roman" panose="02020603050405020304" pitchFamily="18" charset="0"/>
                <a:cs typeface="Times New Roman" panose="02020603050405020304" pitchFamily="18" charset="0"/>
              </a:rPr>
              <a:t>sites </a:t>
            </a:r>
          </a:p>
          <a:p>
            <a:pPr marL="0" indent="0" algn="just">
              <a:buNone/>
            </a:pPr>
            <a:r>
              <a:rPr lang="en-US" altLang="zh-CN" i="1" dirty="0">
                <a:latin typeface="Times New Roman" panose="02020603050405020304" pitchFamily="18" charset="0"/>
                <a:cs typeface="Times New Roman" panose="02020603050405020304" pitchFamily="18" charset="0"/>
              </a:rPr>
              <a:t>        x</a:t>
            </a:r>
            <a:r>
              <a:rPr lang="en-US" altLang="zh-CN" i="1" baseline="-25000" dirty="0">
                <a:latin typeface="Times New Roman" panose="02020603050405020304" pitchFamily="18" charset="0"/>
                <a:cs typeface="Times New Roman" panose="02020603050405020304" pitchFamily="18" charset="0"/>
              </a:rPr>
              <a:t>i4</a:t>
            </a:r>
            <a:r>
              <a:rPr lang="en-US" altLang="zh-CN" dirty="0">
                <a:latin typeface="Times New Roman" panose="02020603050405020304" pitchFamily="18" charset="0"/>
                <a:cs typeface="Times New Roman" panose="02020603050405020304" pitchFamily="18" charset="0"/>
              </a:rPr>
              <a:t> = median concentration (mg/L) of chloride (</a:t>
            </a:r>
            <a:r>
              <a:rPr lang="zh-CN" altLang="en-US" dirty="0">
                <a:latin typeface="Times New Roman" panose="02020603050405020304" pitchFamily="18" charset="0"/>
                <a:cs typeface="Times New Roman" panose="02020603050405020304" pitchFamily="18" charset="0"/>
              </a:rPr>
              <a:t>漂白粉</a:t>
            </a:r>
            <a:r>
              <a:rPr lang="en-US" altLang="zh-CN" dirty="0">
                <a:latin typeface="Times New Roman" panose="02020603050405020304" pitchFamily="18" charset="0"/>
                <a:cs typeface="Times New Roman" panose="02020603050405020304" pitchFamily="18" charset="0"/>
              </a:rPr>
              <a:t>) at the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well </a:t>
            </a:r>
            <a:r>
              <a:rPr lang="en-US" altLang="zh-CN" dirty="0">
                <a:latin typeface="Times New Roman" panose="02020603050405020304" pitchFamily="18" charset="0"/>
                <a:cs typeface="Times New Roman" panose="02020603050405020304" pitchFamily="18" charset="0"/>
              </a:rPr>
              <a:t>sites.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876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olidFill>
                  <a:srgbClr val="FF3399"/>
                </a:solidFill>
                <a:latin typeface="Times New Roman" panose="02020603050405020304" pitchFamily="18" charset="0"/>
                <a:cs typeface="Times New Roman" panose="02020603050405020304" pitchFamily="18" charset="0"/>
              </a:rPr>
              <a:t>Logistic regression with continuous predictors</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solidFill>
                  <a:srgbClr val="0000FF"/>
                </a:solidFill>
                <a:latin typeface="Times New Roman" panose="02020603050405020304" pitchFamily="18" charset="0"/>
                <a:cs typeface="Times New Roman" panose="02020603050405020304" pitchFamily="18" charset="0"/>
              </a:rPr>
              <a:t>model7 &lt;-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 ~ land.use4 + sewer + nitrate,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family=binomial)</a:t>
            </a:r>
          </a:p>
          <a:p>
            <a:r>
              <a:rPr lang="en-US" altLang="zh-CN" dirty="0">
                <a:solidFill>
                  <a:srgbClr val="0000FF"/>
                </a:solidFill>
                <a:latin typeface="Times New Roman" panose="02020603050405020304" pitchFamily="18" charset="0"/>
                <a:cs typeface="Times New Roman" panose="02020603050405020304" pitchFamily="18" charset="0"/>
              </a:rPr>
              <a:t>summary(model7)</a:t>
            </a:r>
          </a:p>
          <a:p>
            <a:r>
              <a:rPr lang="en-US" altLang="zh-CN" dirty="0">
                <a:solidFill>
                  <a:srgbClr val="0000FF"/>
                </a:solidFill>
                <a:latin typeface="Times New Roman" panose="02020603050405020304" pitchFamily="18" charset="0"/>
                <a:cs typeface="Times New Roman" panose="02020603050405020304" pitchFamily="18" charset="0"/>
              </a:rPr>
              <a:t>model8&lt;-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 ~ land.use4 + sewer + chloride,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family=binomial)</a:t>
            </a:r>
          </a:p>
          <a:p>
            <a:r>
              <a:rPr lang="en-US" altLang="zh-CN" dirty="0">
                <a:solidFill>
                  <a:srgbClr val="0000FF"/>
                </a:solidFill>
                <a:latin typeface="Times New Roman" panose="02020603050405020304" pitchFamily="18" charset="0"/>
                <a:cs typeface="Times New Roman" panose="02020603050405020304" pitchFamily="18" charset="0"/>
              </a:rPr>
              <a:t>summary(model8)</a:t>
            </a:r>
          </a:p>
          <a:p>
            <a:r>
              <a:rPr lang="en-US" altLang="zh-CN" dirty="0">
                <a:solidFill>
                  <a:srgbClr val="0000FF"/>
                </a:solidFill>
                <a:latin typeface="Times New Roman" panose="02020603050405020304" pitchFamily="18" charset="0"/>
                <a:cs typeface="Times New Roman" panose="02020603050405020304" pitchFamily="18" charset="0"/>
              </a:rPr>
              <a:t>model9&lt;-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 ~ land.use4 + sewer + chloride + nitrate,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family=binomial)</a:t>
            </a:r>
          </a:p>
          <a:p>
            <a:r>
              <a:rPr lang="en-US" altLang="zh-CN" dirty="0">
                <a:solidFill>
                  <a:srgbClr val="0000FF"/>
                </a:solidFill>
                <a:latin typeface="Times New Roman" panose="02020603050405020304" pitchFamily="18" charset="0"/>
                <a:cs typeface="Times New Roman" panose="02020603050405020304" pitchFamily="18" charset="0"/>
              </a:rPr>
              <a:t>summary(model9)</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656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Compare models</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it-IT" altLang="zh-CN" dirty="0" smtClean="0">
                <a:solidFill>
                  <a:srgbClr val="0000FF"/>
                </a:solidFill>
                <a:latin typeface="Times New Roman" panose="02020603050405020304" pitchFamily="18" charset="0"/>
                <a:cs typeface="Times New Roman" panose="02020603050405020304" pitchFamily="18" charset="0"/>
              </a:rPr>
              <a:t>sapply(list(model4</a:t>
            </a:r>
            <a:r>
              <a:rPr lang="it-IT" altLang="zh-CN" dirty="0">
                <a:solidFill>
                  <a:srgbClr val="0000FF"/>
                </a:solidFill>
                <a:latin typeface="Times New Roman" panose="02020603050405020304" pitchFamily="18" charset="0"/>
                <a:cs typeface="Times New Roman" panose="02020603050405020304" pitchFamily="18" charset="0"/>
              </a:rPr>
              <a:t>, model7, model8, model9), AIC)</a:t>
            </a:r>
          </a:p>
          <a:p>
            <a:pPr marL="0" indent="0">
              <a:buNone/>
            </a:pPr>
            <a:r>
              <a:rPr lang="it-IT" altLang="zh-CN" sz="2400" dirty="0">
                <a:latin typeface="Times New Roman" panose="02020603050405020304" pitchFamily="18" charset="0"/>
                <a:cs typeface="Times New Roman" panose="02020603050405020304" pitchFamily="18" charset="0"/>
              </a:rPr>
              <a:t>[1] 74.77762 </a:t>
            </a:r>
            <a:r>
              <a:rPr lang="it-IT" altLang="zh-CN" sz="2400" dirty="0" smtClean="0">
                <a:latin typeface="Times New Roman" panose="02020603050405020304" pitchFamily="18" charset="0"/>
                <a:cs typeface="Times New Roman" panose="02020603050405020304" pitchFamily="18" charset="0"/>
              </a:rPr>
              <a:t>72.31957 </a:t>
            </a:r>
            <a:r>
              <a:rPr lang="it-IT" altLang="zh-CN" sz="2400" dirty="0">
                <a:latin typeface="Times New Roman" panose="02020603050405020304" pitchFamily="18" charset="0"/>
                <a:cs typeface="Times New Roman" panose="02020603050405020304" pitchFamily="18" charset="0"/>
              </a:rPr>
              <a:t>76.57056 </a:t>
            </a:r>
            <a:r>
              <a:rPr lang="it-IT" altLang="zh-CN" sz="2400" dirty="0" smtClean="0">
                <a:latin typeface="Times New Roman" panose="02020603050405020304" pitchFamily="18" charset="0"/>
                <a:cs typeface="Times New Roman" panose="02020603050405020304" pitchFamily="18" charset="0"/>
              </a:rPr>
              <a:t>74.18337</a:t>
            </a:r>
          </a:p>
          <a:p>
            <a:pPr marL="0" indent="0">
              <a:buNone/>
            </a:pPr>
            <a:r>
              <a:rPr lang="en-US" altLang="zh-CN" sz="2000" dirty="0">
                <a:latin typeface="Times New Roman" panose="02020603050405020304" pitchFamily="18" charset="0"/>
                <a:cs typeface="Times New Roman" panose="02020603050405020304" pitchFamily="18" charset="0"/>
              </a:rPr>
              <a:t>AIC would suggest that adding nitrate to the model has improved the model, but that the chloride variable is not needed. I test this with a </a:t>
            </a:r>
            <a:r>
              <a:rPr lang="en-US" altLang="zh-CN" sz="2000" dirty="0" smtClean="0">
                <a:latin typeface="Times New Roman" panose="02020603050405020304" pitchFamily="18" charset="0"/>
                <a:cs typeface="Times New Roman" panose="02020603050405020304" pitchFamily="18" charset="0"/>
              </a:rPr>
              <a:t>likelihood </a:t>
            </a:r>
            <a:r>
              <a:rPr lang="en-US" altLang="zh-CN" sz="2000" dirty="0">
                <a:latin typeface="Times New Roman" panose="02020603050405020304" pitchFamily="18" charset="0"/>
                <a:cs typeface="Times New Roman" panose="02020603050405020304" pitchFamily="18" charset="0"/>
              </a:rPr>
              <a:t>ratio test</a:t>
            </a:r>
            <a:r>
              <a:rPr lang="en-US" altLang="zh-CN" sz="2000" dirty="0" smtClean="0">
                <a:latin typeface="Times New Roman" panose="02020603050405020304" pitchFamily="18" charset="0"/>
                <a:cs typeface="Times New Roman" panose="02020603050405020304" pitchFamily="18" charset="0"/>
              </a:rPr>
              <a:t>.</a:t>
            </a:r>
          </a:p>
          <a:p>
            <a:r>
              <a:rPr lang="en-US" altLang="zh-CN" dirty="0" err="1">
                <a:solidFill>
                  <a:srgbClr val="0000FF"/>
                </a:solidFill>
                <a:latin typeface="Times New Roman" panose="02020603050405020304" pitchFamily="18" charset="0"/>
                <a:cs typeface="Times New Roman" panose="02020603050405020304" pitchFamily="18" charset="0"/>
              </a:rPr>
              <a:t>a</a:t>
            </a:r>
            <a:r>
              <a:rPr lang="en-US" altLang="zh-CN" dirty="0" err="1" smtClean="0">
                <a:solidFill>
                  <a:srgbClr val="0000FF"/>
                </a:solidFill>
                <a:latin typeface="Times New Roman" panose="02020603050405020304" pitchFamily="18" charset="0"/>
                <a:cs typeface="Times New Roman" panose="02020603050405020304" pitchFamily="18" charset="0"/>
              </a:rPr>
              <a:t>nova</a:t>
            </a:r>
            <a:r>
              <a:rPr lang="en-US" altLang="zh-CN" dirty="0" smtClean="0">
                <a:solidFill>
                  <a:srgbClr val="0000FF"/>
                </a:solidFill>
                <a:latin typeface="Times New Roman" panose="02020603050405020304" pitchFamily="18" charset="0"/>
                <a:cs typeface="Times New Roman" panose="02020603050405020304" pitchFamily="18" charset="0"/>
              </a:rPr>
              <a:t>(model4</a:t>
            </a:r>
            <a:r>
              <a:rPr lang="en-US" altLang="zh-CN" dirty="0">
                <a:solidFill>
                  <a:srgbClr val="0000FF"/>
                </a:solidFill>
                <a:latin typeface="Times New Roman" panose="02020603050405020304" pitchFamily="18" charset="0"/>
                <a:cs typeface="Times New Roman" panose="02020603050405020304" pitchFamily="18" charset="0"/>
              </a:rPr>
              <a:t>, model7, test='</a:t>
            </a:r>
            <a:r>
              <a:rPr lang="en-US" altLang="zh-CN" dirty="0" err="1">
                <a:solidFill>
                  <a:srgbClr val="0000FF"/>
                </a:solidFill>
                <a:latin typeface="Times New Roman" panose="02020603050405020304" pitchFamily="18" charset="0"/>
                <a:cs typeface="Times New Roman" panose="02020603050405020304" pitchFamily="18" charset="0"/>
              </a:rPr>
              <a:t>Chisq</a:t>
            </a:r>
            <a:r>
              <a:rPr lang="en-US" altLang="zh-CN" dirty="0" smtClean="0">
                <a:solidFill>
                  <a:srgbClr val="0000FF"/>
                </a:solidFill>
                <a:latin typeface="Times New Roman" panose="02020603050405020304" pitchFamily="18" charset="0"/>
                <a:cs typeface="Times New Roman" panose="02020603050405020304" pitchFamily="18" charset="0"/>
              </a:rPr>
              <a:t>')</a:t>
            </a: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pPr marL="0" indent="0">
              <a:lnSpc>
                <a:spcPct val="100000"/>
              </a:lnSpc>
              <a:buNone/>
            </a:pPr>
            <a:r>
              <a:rPr lang="en-US" altLang="zh-CN" sz="2000" dirty="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he </a:t>
            </a:r>
            <a:r>
              <a:rPr lang="en-US" altLang="zh-CN" sz="2000" dirty="0">
                <a:latin typeface="Times New Roman" panose="02020603050405020304" pitchFamily="18" charset="0"/>
                <a:cs typeface="Times New Roman" panose="02020603050405020304" pitchFamily="18" charset="0"/>
              </a:rPr>
              <a:t>likelihood ratio test is in agreement with AIC.</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124711" y="3772694"/>
            <a:ext cx="6320761" cy="1777714"/>
          </a:xfrm>
          <a:prstGeom prst="rect">
            <a:avLst/>
          </a:prstGeom>
        </p:spPr>
      </p:pic>
    </p:spTree>
    <p:extLst>
      <p:ext uri="{BB962C8B-B14F-4D97-AF65-F5344CB8AC3E}">
        <p14:creationId xmlns:p14="http://schemas.microsoft.com/office/powerpoint/2010/main" val="18498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Check the </a:t>
            </a:r>
            <a:r>
              <a:rPr lang="en-US" altLang="zh-CN" dirty="0" err="1" smtClean="0">
                <a:solidFill>
                  <a:srgbClr val="FF3399"/>
                </a:solidFill>
                <a:latin typeface="Times New Roman" panose="02020603050405020304" pitchFamily="18" charset="0"/>
                <a:cs typeface="Times New Roman" panose="02020603050405020304" pitchFamily="18" charset="0"/>
              </a:rPr>
              <a:t>overdispersion</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solidFill>
                  <a:srgbClr val="0000FF"/>
                </a:solidFill>
                <a:latin typeface="Times New Roman" panose="02020603050405020304" pitchFamily="18" charset="0"/>
                <a:cs typeface="Times New Roman" panose="02020603050405020304" pitchFamily="18" charset="0"/>
              </a:rPr>
              <a:t>model7$deviance/model7$df.residual</a:t>
            </a:r>
            <a:endParaRPr lang="en-US" altLang="zh-CN" dirty="0">
              <a:solidFill>
                <a:srgbClr val="0000FF"/>
              </a:solidFill>
              <a:latin typeface="Times New Roman" panose="02020603050405020304" pitchFamily="18" charset="0"/>
              <a:cs typeface="Times New Roman" panose="02020603050405020304" pitchFamily="18" charset="0"/>
            </a:endParaRPr>
          </a:p>
          <a:p>
            <a:r>
              <a:rPr lang="en-US" altLang="zh-CN" dirty="0">
                <a:solidFill>
                  <a:srgbClr val="0000FF"/>
                </a:solidFill>
                <a:latin typeface="Times New Roman" panose="02020603050405020304" pitchFamily="18" charset="0"/>
                <a:cs typeface="Times New Roman" panose="02020603050405020304" pitchFamily="18" charset="0"/>
              </a:rPr>
              <a:t>model10&lt;- </a:t>
            </a:r>
            <a:r>
              <a:rPr lang="en-US" altLang="zh-CN" dirty="0" err="1">
                <a:solidFill>
                  <a:srgbClr val="0000FF"/>
                </a:solidFill>
                <a:latin typeface="Times New Roman" panose="02020603050405020304" pitchFamily="18" charset="0"/>
                <a:cs typeface="Times New Roman" panose="02020603050405020304" pitchFamily="18" charset="0"/>
              </a:rPr>
              <a:t>glm</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y,n</a:t>
            </a:r>
            <a:r>
              <a:rPr lang="en-US" altLang="zh-CN" dirty="0">
                <a:solidFill>
                  <a:srgbClr val="0000FF"/>
                </a:solidFill>
                <a:latin typeface="Times New Roman" panose="02020603050405020304" pitchFamily="18" charset="0"/>
                <a:cs typeface="Times New Roman" panose="02020603050405020304" pitchFamily="18" charset="0"/>
              </a:rPr>
              <a:t>-y)~land.use4 + sewer + nitrate,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family=</a:t>
            </a:r>
            <a:r>
              <a:rPr lang="en-US" altLang="zh-CN" dirty="0" err="1">
                <a:solidFill>
                  <a:srgbClr val="0000FF"/>
                </a:solidFill>
                <a:latin typeface="Times New Roman" panose="02020603050405020304" pitchFamily="18" charset="0"/>
                <a:cs typeface="Times New Roman" panose="02020603050405020304" pitchFamily="18" charset="0"/>
              </a:rPr>
              <a:t>quasibinomial</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summary(model10)</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084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6747"/>
          </a:xfrm>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Diagnostic</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63040"/>
            <a:ext cx="10515600" cy="4713923"/>
          </a:xfrm>
        </p:spPr>
        <p:txBody>
          <a:bodyPr>
            <a:normAutofit fontScale="40000" lnSpcReduction="20000"/>
          </a:bodyPr>
          <a:lstStyle/>
          <a:p>
            <a:r>
              <a:rPr lang="en-US" altLang="zh-CN" sz="4200" dirty="0">
                <a:solidFill>
                  <a:srgbClr val="0000FF"/>
                </a:solidFill>
                <a:latin typeface="Times New Roman" panose="02020603050405020304" pitchFamily="18" charset="0"/>
                <a:cs typeface="Times New Roman" panose="02020603050405020304" pitchFamily="18" charset="0"/>
              </a:rPr>
              <a:t>#deviance residuals</a:t>
            </a:r>
          </a:p>
          <a:p>
            <a:r>
              <a:rPr lang="en-US" altLang="zh-CN" sz="4200" dirty="0" err="1">
                <a:solidFill>
                  <a:srgbClr val="0000FF"/>
                </a:solidFill>
                <a:latin typeface="Times New Roman" panose="02020603050405020304" pitchFamily="18" charset="0"/>
                <a:cs typeface="Times New Roman" panose="02020603050405020304" pitchFamily="18" charset="0"/>
              </a:rPr>
              <a:t>dev_res</a:t>
            </a:r>
            <a:r>
              <a:rPr lang="en-US" altLang="zh-CN" sz="4200" dirty="0">
                <a:solidFill>
                  <a:srgbClr val="0000FF"/>
                </a:solidFill>
                <a:latin typeface="Times New Roman" panose="02020603050405020304" pitchFamily="18" charset="0"/>
                <a:cs typeface="Times New Roman" panose="02020603050405020304" pitchFamily="18" charset="0"/>
              </a:rPr>
              <a:t>=residuals(model7) </a:t>
            </a:r>
          </a:p>
          <a:p>
            <a:r>
              <a:rPr lang="en-US" altLang="zh-CN" sz="4200" dirty="0">
                <a:solidFill>
                  <a:srgbClr val="0000FF"/>
                </a:solidFill>
                <a:latin typeface="Times New Roman" panose="02020603050405020304" pitchFamily="18" charset="0"/>
                <a:cs typeface="Times New Roman" panose="02020603050405020304" pitchFamily="18" charset="0"/>
              </a:rPr>
              <a:t>#Pearson’s residuals</a:t>
            </a:r>
          </a:p>
          <a:p>
            <a:r>
              <a:rPr lang="en-US" altLang="zh-CN" sz="4200" dirty="0" err="1">
                <a:solidFill>
                  <a:srgbClr val="0000FF"/>
                </a:solidFill>
                <a:latin typeface="Times New Roman" panose="02020603050405020304" pitchFamily="18" charset="0"/>
                <a:cs typeface="Times New Roman" panose="02020603050405020304" pitchFamily="18" charset="0"/>
              </a:rPr>
              <a:t>pearson_res</a:t>
            </a:r>
            <a:r>
              <a:rPr lang="en-US" altLang="zh-CN" sz="4200" dirty="0">
                <a:solidFill>
                  <a:srgbClr val="0000FF"/>
                </a:solidFill>
                <a:latin typeface="Times New Roman" panose="02020603050405020304" pitchFamily="18" charset="0"/>
                <a:cs typeface="Times New Roman" panose="02020603050405020304" pitchFamily="18" charset="0"/>
              </a:rPr>
              <a:t>=residuals(model7, type="</a:t>
            </a:r>
            <a:r>
              <a:rPr lang="en-US" altLang="zh-CN" sz="4200" dirty="0" err="1">
                <a:solidFill>
                  <a:srgbClr val="0000FF"/>
                </a:solidFill>
                <a:latin typeface="Times New Roman" panose="02020603050405020304" pitchFamily="18" charset="0"/>
                <a:cs typeface="Times New Roman" panose="02020603050405020304" pitchFamily="18" charset="0"/>
              </a:rPr>
              <a:t>pearson</a:t>
            </a:r>
            <a:r>
              <a:rPr lang="en-US" altLang="zh-CN" sz="4200" dirty="0" smtClean="0">
                <a:solidFill>
                  <a:srgbClr val="0000FF"/>
                </a:solidFill>
                <a:latin typeface="Times New Roman" panose="02020603050405020304" pitchFamily="18" charset="0"/>
                <a:cs typeface="Times New Roman" panose="02020603050405020304" pitchFamily="18" charset="0"/>
              </a:rPr>
              <a:t>")</a:t>
            </a:r>
          </a:p>
          <a:p>
            <a:endParaRPr lang="en-US" altLang="zh-CN" sz="4200" dirty="0">
              <a:solidFill>
                <a:srgbClr val="0000FF"/>
              </a:solidFill>
              <a:latin typeface="Times New Roman" panose="02020603050405020304" pitchFamily="18" charset="0"/>
              <a:cs typeface="Times New Roman" panose="02020603050405020304" pitchFamily="18" charset="0"/>
            </a:endParaRPr>
          </a:p>
          <a:p>
            <a:r>
              <a:rPr lang="en-US" altLang="zh-CN" sz="4200" dirty="0">
                <a:solidFill>
                  <a:srgbClr val="0000FF"/>
                </a:solidFill>
                <a:latin typeface="Times New Roman" panose="02020603050405020304" pitchFamily="18" charset="0"/>
                <a:cs typeface="Times New Roman" panose="02020603050405020304" pitchFamily="18" charset="0"/>
              </a:rPr>
              <a:t>plot(dev_res~model7$fitted)</a:t>
            </a:r>
          </a:p>
          <a:p>
            <a:r>
              <a:rPr lang="en-US" altLang="zh-CN" sz="4200" dirty="0">
                <a:solidFill>
                  <a:srgbClr val="0000FF"/>
                </a:solidFill>
                <a:latin typeface="Times New Roman" panose="02020603050405020304" pitchFamily="18" charset="0"/>
                <a:cs typeface="Times New Roman" panose="02020603050405020304" pitchFamily="18" charset="0"/>
              </a:rPr>
              <a:t>plot(pearson_res~model7$fitted)</a:t>
            </a:r>
          </a:p>
          <a:p>
            <a:r>
              <a:rPr lang="en-US" altLang="zh-CN" sz="4200" dirty="0">
                <a:solidFill>
                  <a:srgbClr val="0000FF"/>
                </a:solidFill>
                <a:latin typeface="Times New Roman" panose="02020603050405020304" pitchFamily="18" charset="0"/>
                <a:cs typeface="Times New Roman" panose="02020603050405020304" pitchFamily="18" charset="0"/>
              </a:rPr>
              <a:t>plot(</a:t>
            </a:r>
            <a:r>
              <a:rPr lang="en-US" altLang="zh-CN" sz="4200" dirty="0" err="1">
                <a:solidFill>
                  <a:srgbClr val="0000FF"/>
                </a:solidFill>
                <a:latin typeface="Times New Roman" panose="02020603050405020304" pitchFamily="18" charset="0"/>
                <a:cs typeface="Times New Roman" panose="02020603050405020304" pitchFamily="18" charset="0"/>
              </a:rPr>
              <a:t>dev_res~nitrate</a:t>
            </a:r>
            <a:r>
              <a:rPr lang="en-US" altLang="zh-CN" sz="4200" dirty="0">
                <a:solidFill>
                  <a:srgbClr val="0000FF"/>
                </a:solidFill>
                <a:latin typeface="Times New Roman" panose="02020603050405020304" pitchFamily="18" charset="0"/>
                <a:cs typeface="Times New Roman" panose="02020603050405020304" pitchFamily="18" charset="0"/>
              </a:rPr>
              <a:t>, data=</a:t>
            </a:r>
            <a:r>
              <a:rPr lang="en-US" altLang="zh-CN" sz="4200" dirty="0" err="1">
                <a:solidFill>
                  <a:srgbClr val="0000FF"/>
                </a:solidFill>
                <a:latin typeface="Times New Roman" panose="02020603050405020304" pitchFamily="18" charset="0"/>
                <a:cs typeface="Times New Roman" panose="02020603050405020304" pitchFamily="18" charset="0"/>
              </a:rPr>
              <a:t>tce</a:t>
            </a:r>
            <a:r>
              <a:rPr lang="en-US" altLang="zh-CN" sz="4200" dirty="0">
                <a:solidFill>
                  <a:srgbClr val="0000FF"/>
                </a:solidFill>
                <a:latin typeface="Times New Roman" panose="02020603050405020304" pitchFamily="18" charset="0"/>
                <a:cs typeface="Times New Roman" panose="02020603050405020304" pitchFamily="18" charset="0"/>
              </a:rPr>
              <a:t>)</a:t>
            </a:r>
          </a:p>
          <a:p>
            <a:r>
              <a:rPr lang="en-US" altLang="zh-CN" sz="4200" dirty="0">
                <a:solidFill>
                  <a:srgbClr val="0000FF"/>
                </a:solidFill>
                <a:latin typeface="Times New Roman" panose="02020603050405020304" pitchFamily="18" charset="0"/>
                <a:cs typeface="Times New Roman" panose="02020603050405020304" pitchFamily="18" charset="0"/>
              </a:rPr>
              <a:t>plot(</a:t>
            </a:r>
            <a:r>
              <a:rPr lang="en-US" altLang="zh-CN" sz="4200" dirty="0" err="1">
                <a:solidFill>
                  <a:srgbClr val="0000FF"/>
                </a:solidFill>
                <a:latin typeface="Times New Roman" panose="02020603050405020304" pitchFamily="18" charset="0"/>
                <a:cs typeface="Times New Roman" panose="02020603050405020304" pitchFamily="18" charset="0"/>
              </a:rPr>
              <a:t>pearson_res~nitrate</a:t>
            </a:r>
            <a:r>
              <a:rPr lang="en-US" altLang="zh-CN" sz="4200" dirty="0">
                <a:solidFill>
                  <a:srgbClr val="0000FF"/>
                </a:solidFill>
                <a:latin typeface="Times New Roman" panose="02020603050405020304" pitchFamily="18" charset="0"/>
                <a:cs typeface="Times New Roman" panose="02020603050405020304" pitchFamily="18" charset="0"/>
              </a:rPr>
              <a:t>, data=</a:t>
            </a:r>
            <a:r>
              <a:rPr lang="en-US" altLang="zh-CN" sz="4200" dirty="0" err="1">
                <a:solidFill>
                  <a:srgbClr val="0000FF"/>
                </a:solidFill>
                <a:latin typeface="Times New Roman" panose="02020603050405020304" pitchFamily="18" charset="0"/>
                <a:cs typeface="Times New Roman" panose="02020603050405020304" pitchFamily="18" charset="0"/>
              </a:rPr>
              <a:t>tce</a:t>
            </a:r>
            <a:r>
              <a:rPr lang="en-US" altLang="zh-CN" sz="4200" dirty="0">
                <a:solidFill>
                  <a:srgbClr val="0000FF"/>
                </a:solidFill>
                <a:latin typeface="Times New Roman" panose="02020603050405020304" pitchFamily="18" charset="0"/>
                <a:cs typeface="Times New Roman" panose="02020603050405020304" pitchFamily="18" charset="0"/>
              </a:rPr>
              <a:t>)</a:t>
            </a:r>
          </a:p>
          <a:p>
            <a:r>
              <a:rPr lang="en-US" altLang="zh-CN" sz="4200" dirty="0">
                <a:solidFill>
                  <a:srgbClr val="0000FF"/>
                </a:solidFill>
                <a:latin typeface="Times New Roman" panose="02020603050405020304" pitchFamily="18" charset="0"/>
                <a:cs typeface="Times New Roman" panose="02020603050405020304" pitchFamily="18" charset="0"/>
              </a:rPr>
              <a:t>n=dim(</a:t>
            </a:r>
            <a:r>
              <a:rPr lang="en-US" altLang="zh-CN" sz="4200" dirty="0" err="1">
                <a:solidFill>
                  <a:srgbClr val="0000FF"/>
                </a:solidFill>
                <a:latin typeface="Times New Roman" panose="02020603050405020304" pitchFamily="18" charset="0"/>
                <a:cs typeface="Times New Roman" panose="02020603050405020304" pitchFamily="18" charset="0"/>
              </a:rPr>
              <a:t>tce</a:t>
            </a:r>
            <a:r>
              <a:rPr lang="en-US" altLang="zh-CN" sz="4200" dirty="0">
                <a:solidFill>
                  <a:srgbClr val="0000FF"/>
                </a:solidFill>
                <a:latin typeface="Times New Roman" panose="02020603050405020304" pitchFamily="18" charset="0"/>
                <a:cs typeface="Times New Roman" panose="02020603050405020304" pitchFamily="18" charset="0"/>
              </a:rPr>
              <a:t>)[1]</a:t>
            </a:r>
          </a:p>
          <a:p>
            <a:r>
              <a:rPr lang="en-US" altLang="zh-CN" sz="4200" dirty="0">
                <a:solidFill>
                  <a:srgbClr val="0000FF"/>
                </a:solidFill>
                <a:latin typeface="Times New Roman" panose="02020603050405020304" pitchFamily="18" charset="0"/>
                <a:cs typeface="Times New Roman" panose="02020603050405020304" pitchFamily="18" charset="0"/>
              </a:rPr>
              <a:t>index=</a:t>
            </a:r>
            <a:r>
              <a:rPr lang="en-US" altLang="zh-CN" sz="4200" dirty="0" err="1">
                <a:solidFill>
                  <a:srgbClr val="0000FF"/>
                </a:solidFill>
                <a:latin typeface="Times New Roman" panose="02020603050405020304" pitchFamily="18" charset="0"/>
                <a:cs typeface="Times New Roman" panose="02020603050405020304" pitchFamily="18" charset="0"/>
              </a:rPr>
              <a:t>seq</a:t>
            </a:r>
            <a:r>
              <a:rPr lang="en-US" altLang="zh-CN" sz="4200" dirty="0">
                <a:solidFill>
                  <a:srgbClr val="0000FF"/>
                </a:solidFill>
                <a:latin typeface="Times New Roman" panose="02020603050405020304" pitchFamily="18" charset="0"/>
                <a:cs typeface="Times New Roman" panose="02020603050405020304" pitchFamily="18" charset="0"/>
              </a:rPr>
              <a:t>(1:n)</a:t>
            </a:r>
          </a:p>
          <a:p>
            <a:r>
              <a:rPr lang="en-US" altLang="zh-CN" sz="4200" dirty="0">
                <a:solidFill>
                  <a:srgbClr val="0000FF"/>
                </a:solidFill>
                <a:latin typeface="Times New Roman" panose="02020603050405020304" pitchFamily="18" charset="0"/>
                <a:cs typeface="Times New Roman" panose="02020603050405020304" pitchFamily="18" charset="0"/>
              </a:rPr>
              <a:t>plot(</a:t>
            </a:r>
            <a:r>
              <a:rPr lang="en-US" altLang="zh-CN" sz="4200" dirty="0" err="1">
                <a:solidFill>
                  <a:srgbClr val="0000FF"/>
                </a:solidFill>
                <a:latin typeface="Times New Roman" panose="02020603050405020304" pitchFamily="18" charset="0"/>
                <a:cs typeface="Times New Roman" panose="02020603050405020304" pitchFamily="18" charset="0"/>
              </a:rPr>
              <a:t>dev_res~index</a:t>
            </a:r>
            <a:r>
              <a:rPr lang="en-US" altLang="zh-CN" sz="4200" dirty="0">
                <a:solidFill>
                  <a:srgbClr val="0000FF"/>
                </a:solidFill>
                <a:latin typeface="Times New Roman" panose="02020603050405020304" pitchFamily="18" charset="0"/>
                <a:cs typeface="Times New Roman" panose="02020603050405020304" pitchFamily="18" charset="0"/>
              </a:rPr>
              <a:t>)</a:t>
            </a:r>
          </a:p>
          <a:p>
            <a:r>
              <a:rPr lang="en-US" altLang="zh-CN" sz="4200" dirty="0">
                <a:solidFill>
                  <a:srgbClr val="0000FF"/>
                </a:solidFill>
                <a:latin typeface="Times New Roman" panose="02020603050405020304" pitchFamily="18" charset="0"/>
                <a:cs typeface="Times New Roman" panose="02020603050405020304" pitchFamily="18" charset="0"/>
              </a:rPr>
              <a:t>plot((</a:t>
            </a:r>
            <a:r>
              <a:rPr lang="en-US" altLang="zh-CN" sz="4200" dirty="0" err="1">
                <a:solidFill>
                  <a:srgbClr val="0000FF"/>
                </a:solidFill>
                <a:latin typeface="Times New Roman" panose="02020603050405020304" pitchFamily="18" charset="0"/>
                <a:cs typeface="Times New Roman" panose="02020603050405020304" pitchFamily="18" charset="0"/>
              </a:rPr>
              <a:t>pearson_res~index</a:t>
            </a:r>
            <a:r>
              <a:rPr lang="en-US" altLang="zh-CN" sz="4200" dirty="0">
                <a:solidFill>
                  <a:srgbClr val="0000FF"/>
                </a:solidFill>
                <a:latin typeface="Times New Roman" panose="02020603050405020304" pitchFamily="18" charset="0"/>
                <a:cs typeface="Times New Roman" panose="02020603050405020304" pitchFamily="18" charset="0"/>
              </a:rPr>
              <a:t>)</a:t>
            </a:r>
          </a:p>
          <a:p>
            <a:r>
              <a:rPr lang="en-US" altLang="zh-CN" sz="4200" dirty="0">
                <a:solidFill>
                  <a:srgbClr val="0000FF"/>
                </a:solidFill>
                <a:latin typeface="Times New Roman" panose="02020603050405020304" pitchFamily="18" charset="0"/>
                <a:cs typeface="Times New Roman" panose="02020603050405020304" pitchFamily="18" charset="0"/>
              </a:rPr>
              <a:t>#Q-Q plot</a:t>
            </a:r>
          </a:p>
          <a:p>
            <a:r>
              <a:rPr lang="en-US" altLang="zh-CN" sz="4200" dirty="0">
                <a:solidFill>
                  <a:srgbClr val="0000FF"/>
                </a:solidFill>
                <a:latin typeface="Times New Roman" panose="02020603050405020304" pitchFamily="18" charset="0"/>
                <a:cs typeface="Times New Roman" panose="02020603050405020304" pitchFamily="18" charset="0"/>
              </a:rPr>
              <a:t>plot(model7, which=c(2))</a:t>
            </a:r>
          </a:p>
          <a:p>
            <a:endParaRPr lang="zh-CN" altLang="en-US" dirty="0"/>
          </a:p>
        </p:txBody>
      </p:sp>
    </p:spTree>
    <p:extLst>
      <p:ext uri="{BB962C8B-B14F-4D97-AF65-F5344CB8AC3E}">
        <p14:creationId xmlns:p14="http://schemas.microsoft.com/office/powerpoint/2010/main" val="84272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9344"/>
            <a:ext cx="10515600" cy="5883214"/>
          </a:xfrm>
        </p:spPr>
        <p:txBody>
          <a:bodyPr/>
          <a:lstStyle/>
          <a:p>
            <a:r>
              <a:rPr lang="en-US" altLang="zh-CN" dirty="0" smtClean="0"/>
              <a:t>Read in the dataset using R</a:t>
            </a:r>
          </a:p>
          <a:p>
            <a:pPr marL="0" indent="0">
              <a:buNone/>
            </a:pPr>
            <a:r>
              <a:rPr lang="en-US" altLang="zh-CN" dirty="0" err="1" smtClean="0"/>
              <a:t>tce</a:t>
            </a:r>
            <a:r>
              <a:rPr lang="en-US" altLang="zh-CN" dirty="0" smtClean="0"/>
              <a:t>=read.csv("E:/</a:t>
            </a:r>
            <a:r>
              <a:rPr lang="zh-CN" altLang="en-US" dirty="0" smtClean="0"/>
              <a:t>数据分析和统计软件</a:t>
            </a:r>
            <a:r>
              <a:rPr lang="en-US" altLang="zh-CN" dirty="0" smtClean="0"/>
              <a:t>/Lecture 5 </a:t>
            </a:r>
            <a:r>
              <a:rPr lang="zh-CN" altLang="en-US" dirty="0" smtClean="0"/>
              <a:t>上机数据</a:t>
            </a:r>
            <a:r>
              <a:rPr lang="en-US" altLang="zh-CN" dirty="0" smtClean="0"/>
              <a:t>/TCE.csv", header=T, </a:t>
            </a:r>
            <a:r>
              <a:rPr lang="en-US" altLang="zh-CN" dirty="0" err="1" smtClean="0"/>
              <a:t>sep</a:t>
            </a:r>
            <a:r>
              <a:rPr lang="en-US" altLang="zh-CN" dirty="0" smtClean="0"/>
              <a:t>=',')</a:t>
            </a:r>
          </a:p>
          <a:p>
            <a:pPr marL="0" indent="0">
              <a:buNone/>
            </a:pPr>
            <a:r>
              <a:rPr lang="en-US" altLang="zh-CN" dirty="0" err="1" smtClean="0"/>
              <a:t>tce</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938281" y="2194972"/>
            <a:ext cx="4325159" cy="4325159"/>
          </a:xfrm>
          <a:prstGeom prst="rect">
            <a:avLst/>
          </a:prstGeom>
        </p:spPr>
      </p:pic>
    </p:spTree>
    <p:extLst>
      <p:ext uri="{BB962C8B-B14F-4D97-AF65-F5344CB8AC3E}">
        <p14:creationId xmlns:p14="http://schemas.microsoft.com/office/powerpoint/2010/main" val="278047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9016" y="646049"/>
            <a:ext cx="10515600" cy="4351338"/>
          </a:xfrm>
        </p:spPr>
        <p:txBody>
          <a:bodyPr/>
          <a:lstStyle/>
          <a:p>
            <a:r>
              <a:rPr lang="en-US" altLang="zh-CN" dirty="0" err="1">
                <a:solidFill>
                  <a:srgbClr val="0000FF"/>
                </a:solidFill>
                <a:latin typeface="Times New Roman" panose="02020603050405020304" pitchFamily="18" charset="0"/>
                <a:cs typeface="Times New Roman" panose="02020603050405020304" pitchFamily="18" charset="0"/>
              </a:rPr>
              <a:t>dfbetas</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dfbetas</a:t>
            </a:r>
            <a:r>
              <a:rPr lang="en-US" altLang="zh-CN" dirty="0">
                <a:solidFill>
                  <a:srgbClr val="0000FF"/>
                </a:solidFill>
                <a:latin typeface="Times New Roman" panose="02020603050405020304" pitchFamily="18" charset="0"/>
                <a:cs typeface="Times New Roman" panose="02020603050405020304" pitchFamily="18" charset="0"/>
              </a:rPr>
              <a:t>(model7)</a:t>
            </a:r>
          </a:p>
          <a:p>
            <a:r>
              <a:rPr lang="en-US" altLang="zh-CN" dirty="0" err="1">
                <a:solidFill>
                  <a:srgbClr val="0000FF"/>
                </a:solidFill>
                <a:latin typeface="Times New Roman" panose="02020603050405020304" pitchFamily="18" charset="0"/>
                <a:cs typeface="Times New Roman" panose="02020603050405020304" pitchFamily="18" charset="0"/>
              </a:rPr>
              <a:t>dffits</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dffits</a:t>
            </a:r>
            <a:r>
              <a:rPr lang="en-US" altLang="zh-CN" dirty="0">
                <a:solidFill>
                  <a:srgbClr val="0000FF"/>
                </a:solidFill>
                <a:latin typeface="Times New Roman" panose="02020603050405020304" pitchFamily="18" charset="0"/>
                <a:cs typeface="Times New Roman" panose="02020603050405020304" pitchFamily="18" charset="0"/>
              </a:rPr>
              <a:t>(model4)</a:t>
            </a:r>
          </a:p>
          <a:p>
            <a:r>
              <a:rPr lang="en-US" altLang="zh-CN" dirty="0">
                <a:solidFill>
                  <a:srgbClr val="0000FF"/>
                </a:solidFill>
                <a:latin typeface="Times New Roman" panose="02020603050405020304" pitchFamily="18" charset="0"/>
                <a:cs typeface="Times New Roman" panose="02020603050405020304" pitchFamily="18" charset="0"/>
              </a:rPr>
              <a:t>cooks=</a:t>
            </a:r>
            <a:r>
              <a:rPr lang="en-US" altLang="zh-CN" dirty="0" err="1">
                <a:solidFill>
                  <a:srgbClr val="0000FF"/>
                </a:solidFill>
                <a:latin typeface="Times New Roman" panose="02020603050405020304" pitchFamily="18" charset="0"/>
                <a:cs typeface="Times New Roman" panose="02020603050405020304" pitchFamily="18" charset="0"/>
              </a:rPr>
              <a:t>cooks.distance</a:t>
            </a:r>
            <a:r>
              <a:rPr lang="en-US" altLang="zh-CN" dirty="0">
                <a:solidFill>
                  <a:srgbClr val="0000FF"/>
                </a:solidFill>
                <a:latin typeface="Times New Roman" panose="02020603050405020304" pitchFamily="18" charset="0"/>
                <a:cs typeface="Times New Roman" panose="02020603050405020304" pitchFamily="18" charset="0"/>
              </a:rPr>
              <a:t>(model7)</a:t>
            </a:r>
          </a:p>
          <a:p>
            <a:r>
              <a:rPr lang="en-US" altLang="zh-CN" dirty="0" err="1">
                <a:solidFill>
                  <a:srgbClr val="0000FF"/>
                </a:solidFill>
                <a:latin typeface="Times New Roman" panose="02020603050405020304" pitchFamily="18" charset="0"/>
                <a:cs typeface="Times New Roman" panose="02020603050405020304" pitchFamily="18" charset="0"/>
              </a:rPr>
              <a:t>cbind</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dfbetas,dffits,cooks</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par(</a:t>
            </a:r>
            <a:r>
              <a:rPr lang="en-US" altLang="zh-CN" dirty="0" err="1">
                <a:solidFill>
                  <a:srgbClr val="0000FF"/>
                </a:solidFill>
                <a:latin typeface="Times New Roman" panose="02020603050405020304" pitchFamily="18" charset="0"/>
                <a:cs typeface="Times New Roman" panose="02020603050405020304" pitchFamily="18" charset="0"/>
              </a:rPr>
              <a:t>mfrow</a:t>
            </a:r>
            <a:r>
              <a:rPr lang="en-US" altLang="zh-CN" dirty="0">
                <a:solidFill>
                  <a:srgbClr val="0000FF"/>
                </a:solidFill>
                <a:latin typeface="Times New Roman" panose="02020603050405020304" pitchFamily="18" charset="0"/>
                <a:cs typeface="Times New Roman" panose="02020603050405020304" pitchFamily="18" charset="0"/>
              </a:rPr>
              <a:t>=c(1,2)) </a:t>
            </a:r>
          </a:p>
          <a:p>
            <a:r>
              <a:rPr lang="en-US" altLang="zh-CN" dirty="0">
                <a:solidFill>
                  <a:srgbClr val="0000FF"/>
                </a:solidFill>
                <a:latin typeface="Times New Roman" panose="02020603050405020304" pitchFamily="18" charset="0"/>
                <a:cs typeface="Times New Roman" panose="02020603050405020304" pitchFamily="18" charset="0"/>
              </a:rPr>
              <a:t>plot(</a:t>
            </a:r>
            <a:r>
              <a:rPr lang="en-US" altLang="zh-CN" dirty="0" err="1">
                <a:solidFill>
                  <a:srgbClr val="0000FF"/>
                </a:solidFill>
                <a:latin typeface="Times New Roman" panose="02020603050405020304" pitchFamily="18" charset="0"/>
                <a:cs typeface="Times New Roman" panose="02020603050405020304" pitchFamily="18" charset="0"/>
              </a:rPr>
              <a:t>dffits~index</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plot(model7, which=c(4))</a:t>
            </a:r>
          </a:p>
          <a:p>
            <a:endParaRPr lang="zh-CN" altLang="en-US" dirty="0"/>
          </a:p>
        </p:txBody>
      </p:sp>
      <p:pic>
        <p:nvPicPr>
          <p:cNvPr id="4" name="图片 3"/>
          <p:cNvPicPr>
            <a:picLocks noChangeAspect="1"/>
          </p:cNvPicPr>
          <p:nvPr/>
        </p:nvPicPr>
        <p:blipFill>
          <a:blip r:embed="rId2"/>
          <a:stretch>
            <a:fillRect/>
          </a:stretch>
        </p:blipFill>
        <p:spPr>
          <a:xfrm>
            <a:off x="5204269" y="0"/>
            <a:ext cx="6410326" cy="6349200"/>
          </a:xfrm>
          <a:prstGeom prst="rect">
            <a:avLst/>
          </a:prstGeom>
        </p:spPr>
      </p:pic>
    </p:spTree>
    <p:extLst>
      <p:ext uri="{BB962C8B-B14F-4D97-AF65-F5344CB8AC3E}">
        <p14:creationId xmlns:p14="http://schemas.microsoft.com/office/powerpoint/2010/main" val="71623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3469"/>
            <a:ext cx="10515600" cy="1325563"/>
          </a:xfrm>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Prediction</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53440" y="1161288"/>
            <a:ext cx="10515600" cy="5294376"/>
          </a:xfrm>
        </p:spPr>
        <p:txBody>
          <a:bodyPr>
            <a:normAutofit/>
          </a:bodyPr>
          <a:lstStyle/>
          <a:p>
            <a:r>
              <a:rPr lang="en-US" altLang="zh-CN" dirty="0" smtClean="0">
                <a:latin typeface="Times New Roman" panose="02020603050405020304" pitchFamily="18" charset="0"/>
                <a:cs typeface="Times New Roman" panose="02020603050405020304" pitchFamily="18" charset="0"/>
              </a:rPr>
              <a:t>predicted </a:t>
            </a:r>
            <a:r>
              <a:rPr lang="en-US" altLang="zh-CN" dirty="0" err="1">
                <a:latin typeface="Times New Roman" panose="02020603050405020304" pitchFamily="18" charset="0"/>
                <a:cs typeface="Times New Roman" panose="02020603050405020304" pitchFamily="18" charset="0"/>
              </a:rPr>
              <a:t>logits</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solidFill>
                  <a:srgbClr val="0000FF"/>
                </a:solidFill>
                <a:latin typeface="Times New Roman" panose="02020603050405020304" pitchFamily="18" charset="0"/>
                <a:cs typeface="Times New Roman" panose="02020603050405020304" pitchFamily="18" charset="0"/>
              </a:rPr>
              <a:t>predict(model7)</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fitted </a:t>
            </a:r>
            <a:r>
              <a:rPr lang="en-US" altLang="zh-CN" dirty="0">
                <a:latin typeface="Times New Roman" panose="02020603050405020304" pitchFamily="18" charset="0"/>
                <a:cs typeface="Times New Roman" panose="02020603050405020304" pitchFamily="18" charset="0"/>
              </a:rPr>
              <a:t>probabilities</a:t>
            </a:r>
          </a:p>
          <a:p>
            <a:pPr marL="0" indent="0">
              <a:buNone/>
            </a:pPr>
            <a:r>
              <a:rPr lang="en-US" altLang="zh-CN" dirty="0">
                <a:solidFill>
                  <a:srgbClr val="0000FF"/>
                </a:solidFill>
                <a:latin typeface="Times New Roman" panose="02020603050405020304" pitchFamily="18" charset="0"/>
                <a:cs typeface="Times New Roman" panose="02020603050405020304" pitchFamily="18" charset="0"/>
              </a:rPr>
              <a:t>fitted(model7)</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expected </a:t>
            </a:r>
            <a:r>
              <a:rPr lang="en-US" altLang="zh-CN" dirty="0">
                <a:latin typeface="Times New Roman" panose="02020603050405020304" pitchFamily="18" charset="0"/>
                <a:cs typeface="Times New Roman" panose="02020603050405020304" pitchFamily="18" charset="0"/>
              </a:rPr>
              <a:t>counts under model</a:t>
            </a:r>
          </a:p>
          <a:p>
            <a:pPr marL="0" indent="0">
              <a:buNone/>
            </a:pPr>
            <a:r>
              <a:rPr lang="en-US" altLang="zh-CN" dirty="0" err="1">
                <a:solidFill>
                  <a:srgbClr val="0000FF"/>
                </a:solidFill>
                <a:latin typeface="Times New Roman" panose="02020603050405020304" pitchFamily="18" charset="0"/>
                <a:cs typeface="Times New Roman" panose="02020603050405020304" pitchFamily="18" charset="0"/>
              </a:rPr>
              <a:t>expected_y</a:t>
            </a:r>
            <a:r>
              <a:rPr lang="en-US" altLang="zh-CN" dirty="0">
                <a:solidFill>
                  <a:srgbClr val="0000FF"/>
                </a:solidFill>
                <a:latin typeface="Times New Roman" panose="02020603050405020304" pitchFamily="18" charset="0"/>
                <a:cs typeface="Times New Roman" panose="02020603050405020304" pitchFamily="18" charset="0"/>
              </a:rPr>
              <a:t> &lt;- fitted(model7)*</a:t>
            </a:r>
            <a:r>
              <a:rPr lang="en-US" altLang="zh-CN" dirty="0" err="1">
                <a:solidFill>
                  <a:srgbClr val="0000FF"/>
                </a:solidFill>
                <a:latin typeface="Times New Roman" panose="02020603050405020304" pitchFamily="18" charset="0"/>
                <a:cs typeface="Times New Roman" panose="02020603050405020304" pitchFamily="18" charset="0"/>
              </a:rPr>
              <a:t>tce$n</a:t>
            </a:r>
            <a:endParaRPr lang="en-US" altLang="zh-CN" dirty="0">
              <a:solidFill>
                <a:srgbClr val="0000FF"/>
              </a:solidFill>
              <a:latin typeface="Times New Roman" panose="02020603050405020304" pitchFamily="18" charset="0"/>
              <a:cs typeface="Times New Roman" panose="02020603050405020304" pitchFamily="18" charset="0"/>
            </a:endParaRPr>
          </a:p>
          <a:p>
            <a:pPr marL="0" indent="0">
              <a:buNone/>
            </a:pPr>
            <a:r>
              <a:rPr lang="en-US" altLang="zh-CN" dirty="0" err="1">
                <a:solidFill>
                  <a:srgbClr val="0000FF"/>
                </a:solidFill>
                <a:latin typeface="Times New Roman" panose="02020603050405020304" pitchFamily="18" charset="0"/>
                <a:cs typeface="Times New Roman" panose="02020603050405020304" pitchFamily="18" charset="0"/>
              </a:rPr>
              <a:t>expected_y</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279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728" y="-329819"/>
            <a:ext cx="10515600" cy="1325563"/>
          </a:xfrm>
        </p:spPr>
        <p:txBody>
          <a:bodyPr>
            <a:normAutofit/>
          </a:bodyPr>
          <a:lstStyle/>
          <a:p>
            <a:pPr algn="ctr"/>
            <a:r>
              <a:rPr lang="en-US" altLang="zh-CN" sz="4000" dirty="0" smtClean="0">
                <a:solidFill>
                  <a:srgbClr val="FF3399"/>
                </a:solidFill>
                <a:latin typeface="Times New Roman" panose="02020603050405020304" pitchFamily="18" charset="0"/>
                <a:cs typeface="Times New Roman" panose="02020603050405020304" pitchFamily="18" charset="0"/>
              </a:rPr>
              <a:t>Compare observed and expected</a:t>
            </a:r>
            <a:endParaRPr lang="zh-CN" altLang="en-US" sz="4000"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822960"/>
            <a:ext cx="10515600" cy="5833872"/>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re-tabulate </a:t>
            </a:r>
            <a:r>
              <a:rPr lang="en-US" altLang="zh-CN" dirty="0">
                <a:latin typeface="Times New Roman" panose="02020603050405020304" pitchFamily="18" charset="0"/>
                <a:cs typeface="Times New Roman" panose="02020603050405020304" pitchFamily="18" charset="0"/>
              </a:rPr>
              <a:t>variables </a:t>
            </a:r>
          </a:p>
          <a:p>
            <a:r>
              <a:rPr lang="en-US" altLang="zh-CN" dirty="0">
                <a:solidFill>
                  <a:srgbClr val="0000FF"/>
                </a:solidFill>
                <a:latin typeface="Times New Roman" panose="02020603050405020304" pitchFamily="18" charset="0"/>
                <a:cs typeface="Times New Roman" panose="02020603050405020304" pitchFamily="18" charset="0"/>
              </a:rPr>
              <a:t>observed&lt;- </a:t>
            </a:r>
            <a:r>
              <a:rPr lang="en-US" altLang="zh-CN" dirty="0" err="1" smtClean="0">
                <a:solidFill>
                  <a:srgbClr val="0000FF"/>
                </a:solidFill>
                <a:latin typeface="Times New Roman" panose="02020603050405020304" pitchFamily="18" charset="0"/>
                <a:cs typeface="Times New Roman" panose="02020603050405020304" pitchFamily="18" charset="0"/>
              </a:rPr>
              <a:t>xtabs</a:t>
            </a:r>
            <a:r>
              <a:rPr lang="en-US" altLang="zh-CN" dirty="0" smtClean="0">
                <a:solidFill>
                  <a:srgbClr val="0000FF"/>
                </a:solidFill>
                <a:latin typeface="Times New Roman" panose="02020603050405020304" pitchFamily="18" charset="0"/>
                <a:cs typeface="Times New Roman" panose="02020603050405020304" pitchFamily="18" charset="0"/>
              </a:rPr>
              <a:t>(y </a:t>
            </a:r>
            <a:r>
              <a:rPr lang="en-US" altLang="zh-CN" dirty="0">
                <a:solidFill>
                  <a:srgbClr val="0000FF"/>
                </a:solidFill>
                <a:latin typeface="Times New Roman" panose="02020603050405020304" pitchFamily="18" charset="0"/>
                <a:cs typeface="Times New Roman" panose="02020603050405020304" pitchFamily="18" charset="0"/>
              </a:rPr>
              <a:t>~ land.use4 + sewer,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smtClean="0">
                <a:solidFill>
                  <a:srgbClr val="0000FF"/>
                </a:solidFill>
                <a:latin typeface="Times New Roman" panose="02020603050405020304" pitchFamily="18" charset="0"/>
                <a:cs typeface="Times New Roman" panose="02020603050405020304" pitchFamily="18" charset="0"/>
              </a:rPr>
              <a:t>Observed</a:t>
            </a:r>
          </a:p>
          <a:p>
            <a:pPr marL="0" indent="0">
              <a:buNone/>
            </a:pPr>
            <a:endParaRPr lang="en-US" altLang="zh-CN" dirty="0" smtClean="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a:solidFill>
                <a:srgbClr val="0000FF"/>
              </a:solidFill>
              <a:latin typeface="Times New Roman" panose="02020603050405020304" pitchFamily="18" charset="0"/>
              <a:cs typeface="Times New Roman" panose="02020603050405020304" pitchFamily="18" charset="0"/>
            </a:endParaRPr>
          </a:p>
          <a:p>
            <a:r>
              <a:rPr lang="en-US" altLang="zh-CN" dirty="0">
                <a:solidFill>
                  <a:srgbClr val="0000FF"/>
                </a:solidFill>
                <a:latin typeface="Times New Roman" panose="02020603050405020304" pitchFamily="18" charset="0"/>
                <a:cs typeface="Times New Roman" panose="02020603050405020304" pitchFamily="18" charset="0"/>
              </a:rPr>
              <a:t>expected &lt;- </a:t>
            </a:r>
            <a:r>
              <a:rPr lang="en-US" altLang="zh-CN" dirty="0" err="1" smtClean="0">
                <a:solidFill>
                  <a:srgbClr val="0000FF"/>
                </a:solidFill>
                <a:latin typeface="Times New Roman" panose="02020603050405020304" pitchFamily="18" charset="0"/>
                <a:cs typeface="Times New Roman" panose="02020603050405020304" pitchFamily="18" charset="0"/>
              </a:rPr>
              <a:t>xtabs</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expected_y</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 land.use4 + sewer,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a:t>
            </a:r>
          </a:p>
          <a:p>
            <a:r>
              <a:rPr lang="en-US" altLang="zh-CN" dirty="0">
                <a:solidFill>
                  <a:srgbClr val="0000FF"/>
                </a:solidFill>
                <a:latin typeface="Times New Roman" panose="02020603050405020304" pitchFamily="18" charset="0"/>
                <a:cs typeface="Times New Roman" panose="02020603050405020304" pitchFamily="18" charset="0"/>
              </a:rPr>
              <a:t>expected</a:t>
            </a:r>
            <a:endParaRPr lang="zh-CN" altLang="en-US"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9900666" y="822960"/>
            <a:ext cx="2196846" cy="2851226"/>
          </a:xfrm>
          <a:prstGeom prst="rect">
            <a:avLst/>
          </a:prstGeom>
        </p:spPr>
      </p:pic>
      <p:pic>
        <p:nvPicPr>
          <p:cNvPr id="5" name="图片 4"/>
          <p:cNvPicPr>
            <a:picLocks noChangeAspect="1"/>
          </p:cNvPicPr>
          <p:nvPr/>
        </p:nvPicPr>
        <p:blipFill>
          <a:blip r:embed="rId3"/>
          <a:stretch>
            <a:fillRect/>
          </a:stretch>
        </p:blipFill>
        <p:spPr>
          <a:xfrm>
            <a:off x="9046845" y="4351782"/>
            <a:ext cx="2876550" cy="2305050"/>
          </a:xfrm>
          <a:prstGeom prst="rect">
            <a:avLst/>
          </a:prstGeom>
        </p:spPr>
      </p:pic>
    </p:spTree>
    <p:extLst>
      <p:ext uri="{BB962C8B-B14F-4D97-AF65-F5344CB8AC3E}">
        <p14:creationId xmlns:p14="http://schemas.microsoft.com/office/powerpoint/2010/main" val="3846558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1551" y="-60386"/>
            <a:ext cx="10515600" cy="5668005"/>
          </a:xfrm>
        </p:spPr>
        <p:txBody>
          <a:bodyPr/>
          <a:lstStyle/>
          <a:p>
            <a:r>
              <a:rPr lang="en-US" altLang="zh-CN" dirty="0" smtClean="0">
                <a:latin typeface="Times New Roman" panose="02020603050405020304" pitchFamily="18" charset="0"/>
                <a:cs typeface="Times New Roman" panose="02020603050405020304" pitchFamily="18" charset="0"/>
              </a:rPr>
              <a:t>We can get a preliminary sense of the importance of the categorical predictors with a dot plot of the raw success probabilities for each category.</a:t>
            </a:r>
          </a:p>
          <a:p>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a:solidFill>
                  <a:srgbClr val="0000FF"/>
                </a:solidFill>
                <a:latin typeface="Times New Roman" panose="02020603050405020304" pitchFamily="18" charset="0"/>
                <a:cs typeface="Times New Roman" panose="02020603050405020304" pitchFamily="18" charset="0"/>
              </a:rPr>
              <a:t>library(lattice)</a:t>
            </a:r>
          </a:p>
          <a:p>
            <a:pPr marL="0" indent="0">
              <a:buNone/>
            </a:pPr>
            <a:r>
              <a:rPr lang="en-US" altLang="zh-CN" dirty="0" err="1">
                <a:solidFill>
                  <a:srgbClr val="0000FF"/>
                </a:solidFill>
                <a:latin typeface="Times New Roman" panose="02020603050405020304" pitchFamily="18" charset="0"/>
                <a:cs typeface="Times New Roman" panose="02020603050405020304" pitchFamily="18" charset="0"/>
              </a:rPr>
              <a:t>dotplot</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land.use~y</a:t>
            </a:r>
            <a:r>
              <a:rPr lang="en-US" altLang="zh-CN" dirty="0">
                <a:solidFill>
                  <a:srgbClr val="0000FF"/>
                </a:solidFill>
                <a:latin typeface="Times New Roman" panose="02020603050405020304" pitchFamily="18" charset="0"/>
                <a:cs typeface="Times New Roman" panose="02020603050405020304" pitchFamily="18" charset="0"/>
              </a:rPr>
              <a:t>/n, col=</a:t>
            </a:r>
            <a:r>
              <a:rPr lang="en-US" altLang="zh-CN" dirty="0" err="1">
                <a:solidFill>
                  <a:srgbClr val="0000FF"/>
                </a:solidFill>
                <a:latin typeface="Times New Roman" panose="02020603050405020304" pitchFamily="18" charset="0"/>
                <a:cs typeface="Times New Roman" panose="02020603050405020304" pitchFamily="18" charset="0"/>
              </a:rPr>
              <a:t>as.numeric</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tce$sewer</a:t>
            </a:r>
            <a:r>
              <a:rPr lang="en-US" altLang="zh-CN" dirty="0">
                <a:solidFill>
                  <a:srgbClr val="0000FF"/>
                </a:solidFill>
                <a:latin typeface="Times New Roman" panose="02020603050405020304" pitchFamily="18" charset="0"/>
                <a:cs typeface="Times New Roman" panose="02020603050405020304" pitchFamily="18" charset="0"/>
              </a:rPr>
              <a:t>), data=</a:t>
            </a:r>
            <a:r>
              <a:rPr lang="en-US" altLang="zh-CN" dirty="0" err="1">
                <a:solidFill>
                  <a:srgbClr val="0000FF"/>
                </a:solidFill>
                <a:latin typeface="Times New Roman" panose="02020603050405020304" pitchFamily="18" charset="0"/>
                <a:cs typeface="Times New Roman" panose="02020603050405020304" pitchFamily="18" charset="0"/>
              </a:rPr>
              <a:t>tce</a:t>
            </a:r>
            <a:r>
              <a:rPr lang="en-US" altLang="zh-CN" dirty="0">
                <a:solidFill>
                  <a:srgbClr val="0000FF"/>
                </a:solidFill>
                <a:latin typeface="Times New Roman" panose="02020603050405020304" pitchFamily="18" charset="0"/>
                <a:cs typeface="Times New Roman" panose="02020603050405020304" pitchFamily="18" charset="0"/>
              </a:rPr>
              <a:t>, horizontal=T)</a:t>
            </a:r>
          </a:p>
          <a:p>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4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37093" y="510527"/>
            <a:ext cx="5643563" cy="5640107"/>
          </a:xfrm>
          <a:prstGeom prst="rect">
            <a:avLst/>
          </a:prstGeom>
        </p:spPr>
      </p:pic>
      <p:sp>
        <p:nvSpPr>
          <p:cNvPr id="3" name="文本框 2"/>
          <p:cNvSpPr txBox="1"/>
          <p:nvPr/>
        </p:nvSpPr>
        <p:spPr>
          <a:xfrm>
            <a:off x="7099539" y="1457864"/>
            <a:ext cx="3459192" cy="1754326"/>
          </a:xfrm>
          <a:prstGeom prst="rect">
            <a:avLst/>
          </a:prstGeom>
          <a:noFill/>
        </p:spPr>
        <p:txBody>
          <a:bodyPr wrap="square" rtlCol="0">
            <a:spAutoFit/>
          </a:bodyPr>
          <a:lstStyle/>
          <a:p>
            <a:pPr algn="just"/>
            <a:r>
              <a:rPr lang="en-US" altLang="zh-CN" dirty="0" smtClean="0">
                <a:latin typeface="Times New Roman" panose="02020603050405020304" pitchFamily="18" charset="0"/>
                <a:cs typeface="Times New Roman" panose="02020603050405020304" pitchFamily="18" charset="0"/>
              </a:rPr>
              <a:t>        From the graph we see that while there are small differences with respect to land type there are some large effects associated with the presence (red) or absence (black) of sewers.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7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815" y="0"/>
            <a:ext cx="10515600" cy="1325563"/>
          </a:xfrm>
        </p:spPr>
        <p:txBody>
          <a:bodyPr/>
          <a:lstStyle/>
          <a:p>
            <a:pPr algn="ctr"/>
            <a:r>
              <a:rPr lang="en-US" altLang="zh-CN" dirty="0" smtClean="0">
                <a:solidFill>
                  <a:srgbClr val="FF3399"/>
                </a:solidFill>
                <a:latin typeface="Times New Roman" panose="02020603050405020304" pitchFamily="18" charset="0"/>
                <a:cs typeface="Times New Roman" panose="02020603050405020304" pitchFamily="18" charset="0"/>
              </a:rPr>
              <a:t>Build logistic regression model</a:t>
            </a:r>
            <a:endParaRPr lang="zh-CN" altLang="en-US" dirty="0">
              <a:solidFill>
                <a:srgbClr val="FF3399"/>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77815" y="966158"/>
            <a:ext cx="10575985" cy="5365630"/>
          </a:xfrm>
        </p:spPr>
        <p:txBody>
          <a:bodyPr/>
          <a:lstStyle/>
          <a:p>
            <a:r>
              <a:rPr lang="en-US" altLang="zh-CN" dirty="0" smtClean="0">
                <a:solidFill>
                  <a:srgbClr val="0000FF"/>
                </a:solidFill>
                <a:latin typeface="Times New Roman" panose="02020603050405020304" pitchFamily="18" charset="0"/>
                <a:cs typeface="Times New Roman" panose="02020603050405020304" pitchFamily="18" charset="0"/>
              </a:rPr>
              <a:t>model1 &lt;- </a:t>
            </a:r>
            <a:r>
              <a:rPr lang="en-US" altLang="zh-CN" dirty="0" err="1" smtClean="0">
                <a:solidFill>
                  <a:srgbClr val="0000FF"/>
                </a:solidFill>
                <a:latin typeface="Times New Roman" panose="02020603050405020304" pitchFamily="18" charset="0"/>
                <a:cs typeface="Times New Roman" panose="02020603050405020304" pitchFamily="18" charset="0"/>
              </a:rPr>
              <a:t>glm</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cbind</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y,n</a:t>
            </a:r>
            <a:r>
              <a:rPr lang="en-US" altLang="zh-CN" dirty="0" smtClean="0">
                <a:solidFill>
                  <a:srgbClr val="0000FF"/>
                </a:solidFill>
                <a:latin typeface="Times New Roman" panose="02020603050405020304" pitchFamily="18" charset="0"/>
                <a:cs typeface="Times New Roman" panose="02020603050405020304" pitchFamily="18" charset="0"/>
              </a:rPr>
              <a:t>-y) ~ </a:t>
            </a:r>
            <a:r>
              <a:rPr lang="en-US" altLang="zh-CN" dirty="0" err="1" smtClean="0">
                <a:solidFill>
                  <a:srgbClr val="0000FF"/>
                </a:solidFill>
                <a:latin typeface="Times New Roman" panose="02020603050405020304" pitchFamily="18" charset="0"/>
                <a:cs typeface="Times New Roman" panose="02020603050405020304" pitchFamily="18" charset="0"/>
              </a:rPr>
              <a:t>land.use</a:t>
            </a:r>
            <a:r>
              <a:rPr lang="en-US" altLang="zh-CN" dirty="0" smtClean="0">
                <a:solidFill>
                  <a:srgbClr val="0000FF"/>
                </a:solidFill>
                <a:latin typeface="Times New Roman" panose="02020603050405020304" pitchFamily="18" charset="0"/>
                <a:cs typeface="Times New Roman" panose="02020603050405020304" pitchFamily="18" charset="0"/>
              </a:rPr>
              <a:t> + sewer, data=</a:t>
            </a:r>
            <a:r>
              <a:rPr lang="en-US" altLang="zh-CN" dirty="0" err="1" smtClean="0">
                <a:solidFill>
                  <a:srgbClr val="0000FF"/>
                </a:solidFill>
                <a:latin typeface="Times New Roman" panose="02020603050405020304" pitchFamily="18" charset="0"/>
                <a:cs typeface="Times New Roman" panose="02020603050405020304" pitchFamily="18" charset="0"/>
              </a:rPr>
              <a:t>tce</a:t>
            </a:r>
            <a:r>
              <a:rPr lang="en-US" altLang="zh-CN" dirty="0" smtClean="0">
                <a:solidFill>
                  <a:srgbClr val="0000FF"/>
                </a:solidFill>
                <a:latin typeface="Times New Roman" panose="02020603050405020304" pitchFamily="18" charset="0"/>
                <a:cs typeface="Times New Roman" panose="02020603050405020304" pitchFamily="18" charset="0"/>
              </a:rPr>
              <a:t>, family=binomial)</a:t>
            </a:r>
          </a:p>
          <a:p>
            <a:r>
              <a:rPr lang="en-US" altLang="zh-CN" dirty="0" smtClean="0">
                <a:solidFill>
                  <a:srgbClr val="0000FF"/>
                </a:solidFill>
                <a:latin typeface="Times New Roman" panose="02020603050405020304" pitchFamily="18" charset="0"/>
                <a:cs typeface="Times New Roman" panose="02020603050405020304" pitchFamily="18" charset="0"/>
              </a:rPr>
              <a:t>summary(model1)</a:t>
            </a:r>
          </a:p>
          <a:p>
            <a:endParaRPr lang="zh-CN" altLang="en-US" dirty="0"/>
          </a:p>
        </p:txBody>
      </p:sp>
      <p:pic>
        <p:nvPicPr>
          <p:cNvPr id="4" name="图片 3"/>
          <p:cNvPicPr>
            <a:picLocks noChangeAspect="1"/>
          </p:cNvPicPr>
          <p:nvPr/>
        </p:nvPicPr>
        <p:blipFill>
          <a:blip r:embed="rId2"/>
          <a:stretch>
            <a:fillRect/>
          </a:stretch>
        </p:blipFill>
        <p:spPr>
          <a:xfrm>
            <a:off x="4187854" y="1748257"/>
            <a:ext cx="5370214" cy="4902391"/>
          </a:xfrm>
          <a:prstGeom prst="rect">
            <a:avLst/>
          </a:prstGeom>
        </p:spPr>
      </p:pic>
      <p:sp>
        <p:nvSpPr>
          <p:cNvPr id="5" name="文本框 4"/>
          <p:cNvSpPr txBox="1"/>
          <p:nvPr/>
        </p:nvSpPr>
        <p:spPr>
          <a:xfrm>
            <a:off x="9144000" y="3284059"/>
            <a:ext cx="2832915" cy="1200329"/>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Land.useagri</a:t>
            </a:r>
            <a:r>
              <a:rPr lang="en-US" altLang="zh-CN" dirty="0">
                <a:latin typeface="Times New Roman" panose="02020603050405020304" pitchFamily="18" charset="0"/>
                <a:cs typeface="Times New Roman" panose="02020603050405020304" pitchFamily="18" charset="0"/>
              </a:rPr>
              <a:t> as a reference</a:t>
            </a:r>
            <a:r>
              <a:rPr lang="en-US" altLang="zh-CN" dirty="0" smtClean="0">
                <a:latin typeface="Times New Roman" panose="02020603050405020304" pitchFamily="18" charset="0"/>
                <a:cs typeface="Times New Roman" panose="02020603050405020304" pitchFamily="18" charset="0"/>
              </a:rPr>
              <a:t>. Observe that </a:t>
            </a:r>
            <a:r>
              <a:rPr lang="en-US" altLang="zh-CN" dirty="0" err="1" smtClean="0">
                <a:latin typeface="Times New Roman" panose="02020603050405020304" pitchFamily="18" charset="0"/>
                <a:cs typeface="Times New Roman" panose="02020603050405020304" pitchFamily="18" charset="0"/>
              </a:rPr>
              <a:t>land.useagri</a:t>
            </a:r>
            <a:r>
              <a:rPr lang="en-US" altLang="zh-CN" dirty="0" smtClean="0">
                <a:latin typeface="Times New Roman" panose="02020603050405020304" pitchFamily="18" charset="0"/>
                <a:cs typeface="Times New Roman" panose="02020603050405020304" pitchFamily="18" charset="0"/>
              </a:rPr>
              <a:t> has the value of the intercept from the model.</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142008" y="4735902"/>
            <a:ext cx="789144" cy="146994"/>
          </a:xfrm>
          <a:prstGeom prst="rect">
            <a:avLst/>
          </a:prstGeom>
          <a:noFill/>
          <a:ln>
            <a:solidFill>
              <a:srgbClr val="FF0000"/>
            </a:solidFill>
          </a:ln>
        </p:spPr>
        <p:txBody>
          <a:bodyPr wrap="square" rtlCol="0">
            <a:spAutoFit/>
          </a:bodyPr>
          <a:lstStyle/>
          <a:p>
            <a:endParaRPr lang="zh-CN" altLang="en-US" dirty="0"/>
          </a:p>
        </p:txBody>
      </p:sp>
      <p:cxnSp>
        <p:nvCxnSpPr>
          <p:cNvPr id="8" name="直接箭头连接符 7"/>
          <p:cNvCxnSpPr/>
          <p:nvPr/>
        </p:nvCxnSpPr>
        <p:spPr>
          <a:xfrm flipH="1" flipV="1">
            <a:off x="6986016" y="4754880"/>
            <a:ext cx="2572052" cy="64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612932" y="4634222"/>
            <a:ext cx="1927659"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Too big!</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9144000" y="5655540"/>
            <a:ext cx="2679192"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Deviance for null model</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9145725" y="5978729"/>
            <a:ext cx="2862072"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Deviance for current model</a:t>
            </a:r>
            <a:endParaRPr lang="zh-CN" altLang="en-US" dirty="0">
              <a:latin typeface="Times New Roman" panose="02020603050405020304" pitchFamily="18" charset="0"/>
              <a:cs typeface="Times New Roman" panose="02020603050405020304" pitchFamily="18" charset="0"/>
            </a:endParaRPr>
          </a:p>
        </p:txBody>
      </p:sp>
      <p:cxnSp>
        <p:nvCxnSpPr>
          <p:cNvPr id="13" name="直接箭头连接符 12"/>
          <p:cNvCxnSpPr>
            <a:endCxn id="10" idx="1"/>
          </p:cNvCxnSpPr>
          <p:nvPr/>
        </p:nvCxnSpPr>
        <p:spPr>
          <a:xfrm>
            <a:off x="6142008" y="5840206"/>
            <a:ext cx="3001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1" idx="1"/>
          </p:cNvCxnSpPr>
          <p:nvPr/>
        </p:nvCxnSpPr>
        <p:spPr>
          <a:xfrm>
            <a:off x="6065807" y="6024872"/>
            <a:ext cx="3079918" cy="138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56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59536"/>
            <a:ext cx="10515600" cy="5317427"/>
          </a:xfrm>
        </p:spPr>
        <p:txBody>
          <a:bodyPr>
            <a:normAutofit/>
          </a:bodyPr>
          <a:lstStyle/>
          <a:p>
            <a:r>
              <a:rPr lang="en-US" altLang="zh-CN" dirty="0" smtClean="0">
                <a:latin typeface="Times New Roman" panose="02020603050405020304" pitchFamily="18" charset="0"/>
                <a:cs typeface="Times New Roman" panose="02020603050405020304" pitchFamily="18" charset="0"/>
              </a:rPr>
              <a:t>The reported standard error for </a:t>
            </a:r>
            <a:r>
              <a:rPr lang="en-US" altLang="zh-CN" dirty="0" err="1" smtClean="0">
                <a:latin typeface="Times New Roman" panose="02020603050405020304" pitchFamily="18" charset="0"/>
                <a:cs typeface="Times New Roman" panose="02020603050405020304" pitchFamily="18" charset="0"/>
              </a:rPr>
              <a:t>land.useundev</a:t>
            </a:r>
            <a:r>
              <a:rPr lang="en-US" altLang="zh-CN" dirty="0" smtClean="0">
                <a:latin typeface="Times New Roman" panose="02020603050405020304" pitchFamily="18" charset="0"/>
                <a:cs typeface="Times New Roman" panose="02020603050405020304" pitchFamily="18" charset="0"/>
              </a:rPr>
              <a:t> in the model is crazy. The estimated </a:t>
            </a:r>
            <a:r>
              <a:rPr lang="en-US" altLang="zh-CN" dirty="0" err="1" smtClean="0">
                <a:latin typeface="Times New Roman" panose="02020603050405020304" pitchFamily="18" charset="0"/>
                <a:cs typeface="Times New Roman" panose="02020603050405020304" pitchFamily="18" charset="0"/>
              </a:rPr>
              <a:t>logit</a:t>
            </a:r>
            <a:r>
              <a:rPr lang="en-US" altLang="zh-CN" dirty="0" smtClean="0">
                <a:latin typeface="Times New Roman" panose="02020603050405020304" pitchFamily="18" charset="0"/>
                <a:cs typeface="Times New Roman" panose="02020603050405020304" pitchFamily="18" charset="0"/>
              </a:rPr>
              <a:t> for the undeveloped land use category is –22 with a standard error of 3000 yielding a </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-value of 1. This indicates that </a:t>
            </a:r>
            <a:r>
              <a:rPr lang="en-US" altLang="zh-CN" dirty="0" err="1" smtClean="0">
                <a:latin typeface="Times New Roman" panose="02020603050405020304" pitchFamily="18" charset="0"/>
                <a:cs typeface="Times New Roman" panose="02020603050405020304" pitchFamily="18" charset="0"/>
              </a:rPr>
              <a:t>glm</a:t>
            </a:r>
            <a:r>
              <a:rPr lang="en-US" altLang="zh-CN" dirty="0" smtClean="0">
                <a:latin typeface="Times New Roman" panose="02020603050405020304" pitchFamily="18" charset="0"/>
                <a:cs typeface="Times New Roman" panose="02020603050405020304" pitchFamily="18" charset="0"/>
              </a:rPr>
              <a:t> failed to estimate this parameter. </a:t>
            </a:r>
          </a:p>
          <a:p>
            <a:r>
              <a:rPr lang="en-US" altLang="zh-CN" dirty="0" smtClean="0">
                <a:latin typeface="Times New Roman" panose="02020603050405020304" pitchFamily="18" charset="0"/>
                <a:cs typeface="Times New Roman" panose="02020603050405020304" pitchFamily="18" charset="0"/>
              </a:rPr>
              <a:t>If we look at the raw data we can see why this has happened.</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tce</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tce$land.use</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undev</a:t>
            </a:r>
            <a:r>
              <a:rPr lang="en-US" altLang="zh-CN" dirty="0" smtClean="0">
                <a:solidFill>
                  <a:srgbClr val="0000FF"/>
                </a:solidFill>
                <a:latin typeface="Times New Roman" panose="02020603050405020304" pitchFamily="18" charset="0"/>
                <a:cs typeface="Times New Roman" panose="02020603050405020304" pitchFamily="18" charset="0"/>
              </a:rPr>
              <a:t>',]</a:t>
            </a:r>
          </a:p>
          <a:p>
            <a:pPr marL="0" indent="0">
              <a:buNone/>
            </a:pPr>
            <a:endParaRPr lang="en-US" altLang="zh-CN" dirty="0" smtClean="0">
              <a:solidFill>
                <a:srgbClr val="0000FF"/>
              </a:solidFill>
              <a:latin typeface="Times New Roman" panose="02020603050405020304" pitchFamily="18" charset="0"/>
              <a:cs typeface="Times New Roman" panose="02020603050405020304" pitchFamily="18" charset="0"/>
            </a:endParaRPr>
          </a:p>
          <a:p>
            <a:pPr marL="0" indent="0">
              <a:buNone/>
            </a:pPr>
            <a:endParaRPr lang="en-US" altLang="zh-CN" dirty="0">
              <a:solidFill>
                <a:srgbClr val="0000FF"/>
              </a:solidFill>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This is the only land use category for which this happened.</a:t>
            </a:r>
          </a:p>
          <a:p>
            <a:pPr marL="0" indent="0" algn="just">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tapply</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tce$y</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tce$land.use,sum</a:t>
            </a:r>
            <a:r>
              <a:rPr lang="en-US" altLang="zh-CN" dirty="0" smtClean="0">
                <a:solidFill>
                  <a:srgbClr val="0000FF"/>
                </a:solidFill>
                <a:latin typeface="Times New Roman" panose="02020603050405020304" pitchFamily="18" charset="0"/>
                <a:cs typeface="Times New Roman" panose="02020603050405020304" pitchFamily="18" charset="0"/>
              </a:rPr>
              <a:t>)</a:t>
            </a:r>
          </a:p>
        </p:txBody>
      </p:sp>
      <p:pic>
        <p:nvPicPr>
          <p:cNvPr id="4" name="图片 3"/>
          <p:cNvPicPr>
            <a:picLocks noChangeAspect="1"/>
          </p:cNvPicPr>
          <p:nvPr/>
        </p:nvPicPr>
        <p:blipFill>
          <a:blip r:embed="rId2"/>
          <a:stretch>
            <a:fillRect/>
          </a:stretch>
        </p:blipFill>
        <p:spPr>
          <a:xfrm>
            <a:off x="1188338" y="3696747"/>
            <a:ext cx="5542881" cy="809054"/>
          </a:xfrm>
          <a:prstGeom prst="rect">
            <a:avLst/>
          </a:prstGeom>
        </p:spPr>
      </p:pic>
      <p:pic>
        <p:nvPicPr>
          <p:cNvPr id="5" name="图片 4"/>
          <p:cNvPicPr>
            <a:picLocks noChangeAspect="1"/>
          </p:cNvPicPr>
          <p:nvPr/>
        </p:nvPicPr>
        <p:blipFill>
          <a:blip r:embed="rId3"/>
          <a:stretch>
            <a:fillRect/>
          </a:stretch>
        </p:blipFill>
        <p:spPr>
          <a:xfrm>
            <a:off x="1121282" y="5658421"/>
            <a:ext cx="4966689" cy="340043"/>
          </a:xfrm>
          <a:prstGeom prst="rect">
            <a:avLst/>
          </a:prstGeom>
        </p:spPr>
      </p:pic>
    </p:spTree>
    <p:extLst>
      <p:ext uri="{BB962C8B-B14F-4D97-AF65-F5344CB8AC3E}">
        <p14:creationId xmlns:p14="http://schemas.microsoft.com/office/powerpoint/2010/main" val="1779133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6616"/>
            <a:ext cx="10515600" cy="5820347"/>
          </a:xfrm>
        </p:spPr>
        <p:txBody>
          <a:bodyPr/>
          <a:lstStyle/>
          <a:p>
            <a:pPr algn="just"/>
            <a:r>
              <a:rPr lang="en-US" altLang="zh-CN" dirty="0" smtClean="0">
                <a:latin typeface="Times New Roman" panose="02020603050405020304" pitchFamily="18" charset="0"/>
                <a:cs typeface="Times New Roman" panose="02020603050405020304" pitchFamily="18" charset="0"/>
              </a:rPr>
              <a:t>Both binomial observations in the undeveloped land use category had 0 successes, i.e., no contaminated wells. With no successes the maximum likelihood estimate of the probability of success for this category should be zero. This also corresponds to an odds of zero. Because the log of zero is undefined, the </a:t>
            </a:r>
            <a:r>
              <a:rPr lang="en-US" altLang="zh-CN" dirty="0" err="1" smtClean="0">
                <a:latin typeface="Times New Roman" panose="02020603050405020304" pitchFamily="18" charset="0"/>
                <a:cs typeface="Times New Roman" panose="02020603050405020304" pitchFamily="18" charset="0"/>
              </a:rPr>
              <a:t>logit</a:t>
            </a:r>
            <a:r>
              <a:rPr lang="en-US" altLang="zh-CN" dirty="0" smtClean="0">
                <a:latin typeface="Times New Roman" panose="02020603050405020304" pitchFamily="18" charset="0"/>
                <a:cs typeface="Times New Roman" panose="02020603050405020304" pitchFamily="18" charset="0"/>
              </a:rPr>
              <a:t> is undefined for this group thus leading to estimation problems for this parameter in the </a:t>
            </a:r>
            <a:r>
              <a:rPr lang="en-US" altLang="zh-CN" dirty="0" err="1" smtClean="0">
                <a:latin typeface="Times New Roman" panose="02020603050405020304" pitchFamily="18" charset="0"/>
                <a:cs typeface="Times New Roman" panose="02020603050405020304" pitchFamily="18" charset="0"/>
              </a:rPr>
              <a:t>logit</a:t>
            </a:r>
            <a:r>
              <a:rPr lang="en-US" altLang="zh-CN" dirty="0" smtClean="0">
                <a:latin typeface="Times New Roman" panose="02020603050405020304" pitchFamily="18" charset="0"/>
                <a:cs typeface="Times New Roman" panose="02020603050405020304" pitchFamily="18" charset="0"/>
              </a:rPr>
              <a:t> model. The problem described here is called </a:t>
            </a:r>
            <a:r>
              <a:rPr lang="en-US" altLang="zh-CN" i="1" dirty="0" smtClean="0">
                <a:latin typeface="Times New Roman" panose="02020603050405020304" pitchFamily="18" charset="0"/>
                <a:cs typeface="Times New Roman" panose="02020603050405020304" pitchFamily="18" charset="0"/>
              </a:rPr>
              <a:t>complete separation </a:t>
            </a:r>
            <a:r>
              <a:rPr lang="en-US" altLang="zh-CN" dirty="0" smtClean="0">
                <a:latin typeface="Times New Roman" panose="02020603050405020304" pitchFamily="18" charset="0"/>
                <a:cs typeface="Times New Roman" panose="02020603050405020304" pitchFamily="18" charset="0"/>
              </a:rPr>
              <a:t>and occurs any time a parameter in the model corresponds to a set of observations that are all successes or all failures. </a:t>
            </a:r>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u="sng" dirty="0" smtClean="0">
                <a:solidFill>
                  <a:srgbClr val="FF3399"/>
                </a:solidFill>
                <a:latin typeface="Times New Roman" panose="02020603050405020304" pitchFamily="18" charset="0"/>
                <a:cs typeface="Times New Roman" panose="02020603050405020304" pitchFamily="18" charset="0"/>
              </a:rPr>
              <a:t>Solution:</a:t>
            </a:r>
            <a:r>
              <a:rPr lang="en-US" altLang="zh-CN" dirty="0" smtClean="0">
                <a:solidFill>
                  <a:srgbClr val="FF3399"/>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We can combine the undeveloped land use category with another similar category (either theoretically similar or empirically similar) and refit the model or we can remove the undeveloped category from the model and estimate it separately.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288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7200"/>
            <a:ext cx="10515600" cy="5719763"/>
          </a:xfrm>
        </p:spPr>
        <p:txBody>
          <a:bodyPr/>
          <a:lstStyle/>
          <a:p>
            <a:r>
              <a:rPr lang="en-US" altLang="zh-CN" dirty="0" err="1" smtClean="0">
                <a:solidFill>
                  <a:srgbClr val="0000FF"/>
                </a:solidFill>
                <a:latin typeface="Times New Roman" panose="02020603050405020304" pitchFamily="18" charset="0"/>
                <a:cs typeface="Times New Roman" panose="02020603050405020304" pitchFamily="18" charset="0"/>
              </a:rPr>
              <a:t>tapply</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tce$y</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tce$land.use</a:t>
            </a:r>
            <a:r>
              <a:rPr lang="en-US" altLang="zh-CN" dirty="0" smtClean="0">
                <a:solidFill>
                  <a:srgbClr val="0000FF"/>
                </a:solidFill>
                <a:latin typeface="Times New Roman" panose="02020603050405020304" pitchFamily="18" charset="0"/>
                <a:cs typeface="Times New Roman" panose="02020603050405020304" pitchFamily="18" charset="0"/>
              </a:rPr>
              <a:t>, sum)/</a:t>
            </a:r>
            <a:r>
              <a:rPr lang="en-US" altLang="zh-CN" dirty="0" err="1" smtClean="0">
                <a:solidFill>
                  <a:srgbClr val="0000FF"/>
                </a:solidFill>
                <a:latin typeface="Times New Roman" panose="02020603050405020304" pitchFamily="18" charset="0"/>
                <a:cs typeface="Times New Roman" panose="02020603050405020304" pitchFamily="18" charset="0"/>
              </a:rPr>
              <a:t>tapply</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tce$n</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tce$land.use</a:t>
            </a:r>
            <a:r>
              <a:rPr lang="en-US" altLang="zh-CN" dirty="0" smtClean="0">
                <a:solidFill>
                  <a:srgbClr val="0000FF"/>
                </a:solidFill>
                <a:latin typeface="Times New Roman" panose="02020603050405020304" pitchFamily="18" charset="0"/>
                <a:cs typeface="Times New Roman" panose="02020603050405020304" pitchFamily="18" charset="0"/>
              </a:rPr>
              <a:t>, sum)</a:t>
            </a:r>
          </a:p>
          <a:p>
            <a:endParaRPr lang="en-US" altLang="zh-CN" dirty="0">
              <a:solidFill>
                <a:srgbClr val="0000FF"/>
              </a:solidFill>
              <a:latin typeface="Times New Roman" panose="02020603050405020304" pitchFamily="18" charset="0"/>
              <a:cs typeface="Times New Roman" panose="02020603050405020304" pitchFamily="18" charset="0"/>
            </a:endParaRPr>
          </a:p>
          <a:p>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tce$land.use2 &lt;- factor(</a:t>
            </a:r>
            <a:r>
              <a:rPr lang="en-US" altLang="zh-CN" dirty="0" err="1" smtClean="0">
                <a:solidFill>
                  <a:srgbClr val="0000FF"/>
                </a:solidFill>
                <a:latin typeface="Times New Roman" panose="02020603050405020304" pitchFamily="18" charset="0"/>
                <a:cs typeface="Times New Roman" panose="02020603050405020304" pitchFamily="18" charset="0"/>
              </a:rPr>
              <a:t>ifelse</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tce$land.use</a:t>
            </a:r>
            <a:r>
              <a:rPr lang="en-US" altLang="zh-CN" dirty="0" smtClean="0">
                <a:solidFill>
                  <a:srgbClr val="0000FF"/>
                </a:solidFill>
                <a:latin typeface="Times New Roman" panose="02020603050405020304" pitchFamily="18" charset="0"/>
                <a:cs typeface="Times New Roman" panose="02020603050405020304" pitchFamily="18" charset="0"/>
              </a:rPr>
              <a:t> %in% c('</a:t>
            </a:r>
            <a:r>
              <a:rPr lang="en-US" altLang="zh-CN" dirty="0" err="1" smtClean="0">
                <a:solidFill>
                  <a:srgbClr val="0000FF"/>
                </a:solidFill>
                <a:latin typeface="Times New Roman" panose="02020603050405020304" pitchFamily="18" charset="0"/>
                <a:cs typeface="Times New Roman" panose="02020603050405020304" pitchFamily="18" charset="0"/>
              </a:rPr>
              <a:t>undev</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agri</a:t>
            </a:r>
            <a:r>
              <a:rPr lang="en-US" altLang="zh-CN" dirty="0" smtClean="0">
                <a:solidFill>
                  <a:srgbClr val="0000FF"/>
                </a:solidFill>
                <a:latin typeface="Times New Roman" panose="02020603050405020304" pitchFamily="18" charset="0"/>
                <a:cs typeface="Times New Roman" panose="02020603050405020304" pitchFamily="18" charset="0"/>
              </a:rPr>
              <a:t>'), 'rural', </a:t>
            </a:r>
            <a:r>
              <a:rPr lang="en-US" altLang="zh-CN" dirty="0" err="1" smtClean="0">
                <a:solidFill>
                  <a:srgbClr val="0000FF"/>
                </a:solidFill>
                <a:latin typeface="Times New Roman" panose="02020603050405020304" pitchFamily="18" charset="0"/>
                <a:cs typeface="Times New Roman" panose="02020603050405020304" pitchFamily="18" charset="0"/>
              </a:rPr>
              <a:t>as.character</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err="1" smtClean="0">
                <a:solidFill>
                  <a:srgbClr val="0000FF"/>
                </a:solidFill>
                <a:latin typeface="Times New Roman" panose="02020603050405020304" pitchFamily="18" charset="0"/>
                <a:cs typeface="Times New Roman" panose="02020603050405020304" pitchFamily="18" charset="0"/>
              </a:rPr>
              <a:t>tce$land.use</a:t>
            </a:r>
            <a:r>
              <a:rPr lang="en-US" altLang="zh-CN" dirty="0" smtClean="0">
                <a:solidFill>
                  <a:srgbClr val="0000FF"/>
                </a:solidFill>
                <a:latin typeface="Times New Roman" panose="02020603050405020304" pitchFamily="18" charset="0"/>
                <a:cs typeface="Times New Roman" panose="02020603050405020304" pitchFamily="18" charset="0"/>
              </a:rPr>
              <a:t>)))</a:t>
            </a:r>
          </a:p>
          <a:p>
            <a:r>
              <a:rPr lang="en-US" altLang="zh-CN" dirty="0" err="1" smtClean="0">
                <a:solidFill>
                  <a:srgbClr val="0000FF"/>
                </a:solidFill>
                <a:latin typeface="Times New Roman" panose="02020603050405020304" pitchFamily="18" charset="0"/>
                <a:cs typeface="Times New Roman" panose="02020603050405020304" pitchFamily="18" charset="0"/>
              </a:rPr>
              <a:t>tce</a:t>
            </a:r>
            <a:endParaRPr lang="en-US" altLang="zh-CN" dirty="0">
              <a:solidFill>
                <a:srgbClr val="0000FF"/>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012507" y="1196149"/>
            <a:ext cx="9119335" cy="340043"/>
          </a:xfrm>
          <a:prstGeom prst="rect">
            <a:avLst/>
          </a:prstGeom>
        </p:spPr>
      </p:pic>
      <p:pic>
        <p:nvPicPr>
          <p:cNvPr id="5" name="图片 4"/>
          <p:cNvPicPr>
            <a:picLocks noChangeAspect="1"/>
          </p:cNvPicPr>
          <p:nvPr/>
        </p:nvPicPr>
        <p:blipFill>
          <a:blip r:embed="rId4"/>
          <a:stretch>
            <a:fillRect/>
          </a:stretch>
        </p:blipFill>
        <p:spPr>
          <a:xfrm>
            <a:off x="1929764" y="3068002"/>
            <a:ext cx="4333875" cy="3506880"/>
          </a:xfrm>
          <a:prstGeom prst="rect">
            <a:avLst/>
          </a:prstGeom>
        </p:spPr>
      </p:pic>
    </p:spTree>
    <p:extLst>
      <p:ext uri="{BB962C8B-B14F-4D97-AF65-F5344CB8AC3E}">
        <p14:creationId xmlns:p14="http://schemas.microsoft.com/office/powerpoint/2010/main" val="3984636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1669</Words>
  <Application>Microsoft Office PowerPoint</Application>
  <PresentationFormat>宽屏</PresentationFormat>
  <Paragraphs>201</Paragraphs>
  <Slides>32</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宋体</vt:lpstr>
      <vt:lpstr>Arial</vt:lpstr>
      <vt:lpstr>Calibri</vt:lpstr>
      <vt:lpstr>Calibri Light</vt:lpstr>
      <vt:lpstr>Times New Roman</vt:lpstr>
      <vt:lpstr>Office 主题</vt:lpstr>
      <vt:lpstr>上机：0-1回归</vt:lpstr>
      <vt:lpstr>Example</vt:lpstr>
      <vt:lpstr>PowerPoint 演示文稿</vt:lpstr>
      <vt:lpstr>PowerPoint 演示文稿</vt:lpstr>
      <vt:lpstr>PowerPoint 演示文稿</vt:lpstr>
      <vt:lpstr>Build logistic regression model</vt:lpstr>
      <vt:lpstr>PowerPoint 演示文稿</vt:lpstr>
      <vt:lpstr>PowerPoint 演示文稿</vt:lpstr>
      <vt:lpstr>PowerPoint 演示文稿</vt:lpstr>
      <vt:lpstr>PowerPoint 演示文稿</vt:lpstr>
      <vt:lpstr>Compare the nine landuses' effects on log odds of contamination </vt:lpstr>
      <vt:lpstr>PowerPoint 演示文稿</vt:lpstr>
      <vt:lpstr> Re-categorization </vt:lpstr>
      <vt:lpstr>Refit model with new land use variable</vt:lpstr>
      <vt:lpstr>Compare model 3 and model 2</vt:lpstr>
      <vt:lpstr>Further combine the three high intensity use  into a single category</vt:lpstr>
      <vt:lpstr>Refit the model with three land use categories</vt:lpstr>
      <vt:lpstr>Compare the three models</vt:lpstr>
      <vt:lpstr>Interaction between land use and sewer</vt:lpstr>
      <vt:lpstr>Compare model 4 and model 5</vt:lpstr>
      <vt:lpstr>PowerPoint 演示文稿</vt:lpstr>
      <vt:lpstr>Overdispersion</vt:lpstr>
      <vt:lpstr>PowerPoint 演示文稿</vt:lpstr>
      <vt:lpstr>Refit the model using quasibinomial</vt:lpstr>
      <vt:lpstr>PowerPoint 演示文稿</vt:lpstr>
      <vt:lpstr>Logistic regression with continuous predictors</vt:lpstr>
      <vt:lpstr>Compare models</vt:lpstr>
      <vt:lpstr>Check the overdispersion</vt:lpstr>
      <vt:lpstr>Diagnostic</vt:lpstr>
      <vt:lpstr>PowerPoint 演示文稿</vt:lpstr>
      <vt:lpstr>Prediction</vt:lpstr>
      <vt:lpstr>Compare observed and expected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上机：0-1回归</dc:title>
  <dc:creator>admin</dc:creator>
  <cp:lastModifiedBy>admin</cp:lastModifiedBy>
  <cp:revision>183</cp:revision>
  <dcterms:created xsi:type="dcterms:W3CDTF">2016-10-17T06:35:56Z</dcterms:created>
  <dcterms:modified xsi:type="dcterms:W3CDTF">2016-10-18T08:29:52Z</dcterms:modified>
</cp:coreProperties>
</file>