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7" r:id="rId5"/>
    <p:sldId id="263" r:id="rId6"/>
    <p:sldId id="259" r:id="rId7"/>
    <p:sldId id="260" r:id="rId8"/>
    <p:sldId id="261" r:id="rId9"/>
    <p:sldId id="278" r:id="rId10"/>
    <p:sldId id="271" r:id="rId11"/>
    <p:sldId id="272" r:id="rId12"/>
    <p:sldId id="273" r:id="rId13"/>
    <p:sldId id="274" r:id="rId14"/>
    <p:sldId id="267" r:id="rId15"/>
    <p:sldId id="269" r:id="rId16"/>
    <p:sldId id="270" r:id="rId17"/>
    <p:sldId id="275" r:id="rId18"/>
    <p:sldId id="276" r:id="rId19"/>
    <p:sldId id="279" r:id="rId20"/>
    <p:sldId id="280" r:id="rId21"/>
    <p:sldId id="281" r:id="rId22"/>
    <p:sldId id="288" r:id="rId23"/>
    <p:sldId id="282" r:id="rId24"/>
    <p:sldId id="283" r:id="rId25"/>
    <p:sldId id="284" r:id="rId26"/>
    <p:sldId id="285" r:id="rId27"/>
    <p:sldId id="286" r:id="rId28"/>
    <p:sldId id="287" r:id="rId29"/>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332028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198194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23684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352635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299916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333574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347533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88221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272706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212868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2534FE-091B-48D0-9CE0-43A55F9DC049}" type="datetimeFigureOut">
              <a:rPr lang="zh-CN" altLang="en-US" smtClean="0"/>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165947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534FE-091B-48D0-9CE0-43A55F9DC049}" type="datetimeFigureOut">
              <a:rPr lang="zh-CN" altLang="en-US" smtClean="0"/>
              <a:t>2016/10/24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4F109-62BF-4589-A555-32A0CCFA444D}" type="slidenum">
              <a:rPr lang="zh-CN" altLang="en-US" smtClean="0"/>
              <a:t>‹#›</a:t>
            </a:fld>
            <a:endParaRPr lang="zh-CN" altLang="en-US"/>
          </a:p>
        </p:txBody>
      </p:sp>
    </p:spTree>
    <p:extLst>
      <p:ext uri="{BB962C8B-B14F-4D97-AF65-F5344CB8AC3E}">
        <p14:creationId xmlns:p14="http://schemas.microsoft.com/office/powerpoint/2010/main" val="72581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52817" y="924734"/>
            <a:ext cx="10515600" cy="2852737"/>
          </a:xfrm>
        </p:spPr>
        <p:txBody>
          <a:bodyPr/>
          <a:lstStyle/>
          <a:p>
            <a:pPr algn="ctr"/>
            <a:r>
              <a:rPr lang="zh-CN" altLang="en-US" dirty="0" smtClean="0">
                <a:solidFill>
                  <a:srgbClr val="FF0066"/>
                </a:solidFill>
              </a:rPr>
              <a:t>第六讲</a:t>
            </a:r>
            <a:r>
              <a:rPr lang="en-US" altLang="zh-CN" dirty="0" smtClean="0">
                <a:solidFill>
                  <a:srgbClr val="FF0066"/>
                </a:solidFill>
              </a:rPr>
              <a:t/>
            </a:r>
            <a:br>
              <a:rPr lang="en-US" altLang="zh-CN" dirty="0" smtClean="0">
                <a:solidFill>
                  <a:srgbClr val="FF0066"/>
                </a:solidFill>
              </a:rPr>
            </a:br>
            <a:r>
              <a:rPr lang="zh-CN" altLang="en-US" dirty="0" smtClean="0">
                <a:solidFill>
                  <a:srgbClr val="FF0066"/>
                </a:solidFill>
              </a:rPr>
              <a:t> </a:t>
            </a:r>
            <a:r>
              <a:rPr lang="en-US" altLang="zh-CN" dirty="0" smtClean="0">
                <a:solidFill>
                  <a:srgbClr val="FF0066"/>
                </a:solidFill>
                <a:latin typeface="Times New Roman" panose="02020603050405020304" pitchFamily="18" charset="0"/>
                <a:cs typeface="Times New Roman" panose="02020603050405020304" pitchFamily="18" charset="0"/>
              </a:rPr>
              <a:t>Polytomous Logistic Regression</a:t>
            </a:r>
            <a:endParaRPr lang="zh-CN" altLang="en-US" dirty="0">
              <a:solidFill>
                <a:srgbClr val="FF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84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0483" y="0"/>
            <a:ext cx="10515600" cy="1325563"/>
          </a:xfrm>
        </p:spPr>
        <p:txBody>
          <a:bodyPr>
            <a:normAutofit/>
          </a:bodyPr>
          <a:lstStyle/>
          <a:p>
            <a:pPr algn="ctr"/>
            <a:r>
              <a:rPr lang="en-US" altLang="zh-CN" dirty="0">
                <a:solidFill>
                  <a:srgbClr val="FF0066"/>
                </a:solidFill>
                <a:latin typeface="Times New Roman" panose="02020603050405020304" pitchFamily="18" charset="0"/>
                <a:cs typeface="Times New Roman" panose="02020603050405020304" pitchFamily="18" charset="0"/>
              </a:rPr>
              <a:t>G</a:t>
            </a:r>
            <a:r>
              <a:rPr lang="en-US" altLang="zh-CN" dirty="0" smtClean="0">
                <a:solidFill>
                  <a:srgbClr val="FF0066"/>
                </a:solidFill>
                <a:latin typeface="Times New Roman" panose="02020603050405020304" pitchFamily="18" charset="0"/>
                <a:cs typeface="Times New Roman" panose="02020603050405020304" pitchFamily="18" charset="0"/>
              </a:rPr>
              <a:t>oodness of fit</a:t>
            </a:r>
            <a:endParaRPr lang="zh-CN" altLang="en-US" dirty="0">
              <a:solidFill>
                <a:srgbClr val="FF0066"/>
              </a:solidFill>
            </a:endParaRPr>
          </a:p>
        </p:txBody>
      </p:sp>
      <p:sp>
        <p:nvSpPr>
          <p:cNvPr id="3" name="内容占位符 2"/>
          <p:cNvSpPr>
            <a:spLocks noGrp="1"/>
          </p:cNvSpPr>
          <p:nvPr>
            <p:ph idx="1"/>
          </p:nvPr>
        </p:nvSpPr>
        <p:spPr>
          <a:xfrm>
            <a:off x="838200" y="1164566"/>
            <a:ext cx="10515600" cy="5012397"/>
          </a:xfrm>
        </p:spPr>
        <p:txBody>
          <a:bodyPr/>
          <a:lstStyle/>
          <a:p>
            <a:r>
              <a:rPr lang="en-US" altLang="zh-CN" dirty="0" smtClean="0">
                <a:latin typeface="Times New Roman" panose="02020603050405020304" pitchFamily="18" charset="0"/>
                <a:cs typeface="Times New Roman" panose="02020603050405020304" pitchFamily="18" charset="0"/>
              </a:rPr>
              <a:t>Summary statistics for goodness of fit are analogous to those for Binomial logistic regression:</a:t>
            </a: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00773810"/>
              </p:ext>
            </p:extLst>
          </p:nvPr>
        </p:nvGraphicFramePr>
        <p:xfrm>
          <a:off x="1367631" y="2000250"/>
          <a:ext cx="9456738" cy="4429125"/>
        </p:xfrm>
        <a:graphic>
          <a:graphicData uri="http://schemas.openxmlformats.org/presentationml/2006/ole">
            <mc:AlternateContent xmlns:mc="http://schemas.openxmlformats.org/markup-compatibility/2006">
              <mc:Choice xmlns:v="urn:schemas-microsoft-com:vml" Requires="v">
                <p:oleObj spid="_x0000_s3211" name="公式" r:id="rId3" imgW="4800600" imgH="2247840" progId="Equation.3">
                  <p:embed/>
                </p:oleObj>
              </mc:Choice>
              <mc:Fallback>
                <p:oleObj name="公式" r:id="rId3" imgW="4800600" imgH="2247840" progId="Equation.3">
                  <p:embed/>
                  <p:pic>
                    <p:nvPicPr>
                      <p:cNvPr id="0" name=""/>
                      <p:cNvPicPr/>
                      <p:nvPr/>
                    </p:nvPicPr>
                    <p:blipFill>
                      <a:blip r:embed="rId4"/>
                      <a:stretch>
                        <a:fillRect/>
                      </a:stretch>
                    </p:blipFill>
                    <p:spPr>
                      <a:xfrm>
                        <a:off x="1367631" y="2000250"/>
                        <a:ext cx="9456738" cy="4429125"/>
                      </a:xfrm>
                      <a:prstGeom prst="rect">
                        <a:avLst/>
                      </a:prstGeom>
                    </p:spPr>
                  </p:pic>
                </p:oleObj>
              </mc:Fallback>
            </mc:AlternateContent>
          </a:graphicData>
        </a:graphic>
      </p:graphicFrame>
    </p:spTree>
    <p:extLst>
      <p:ext uri="{BB962C8B-B14F-4D97-AF65-F5344CB8AC3E}">
        <p14:creationId xmlns:p14="http://schemas.microsoft.com/office/powerpoint/2010/main" val="17235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FF0066"/>
                </a:solidFill>
                <a:latin typeface="Times New Roman" panose="02020603050405020304" pitchFamily="18" charset="0"/>
                <a:cs typeface="Times New Roman" panose="02020603050405020304" pitchFamily="18" charset="0"/>
              </a:rPr>
              <a:t>Deviance for model comparison</a:t>
            </a:r>
            <a:endParaRPr lang="zh-CN" altLang="en-US" dirty="0"/>
          </a:p>
        </p:txBody>
      </p:sp>
      <p:sp>
        <p:nvSpPr>
          <p:cNvPr id="3"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Times New Roman" panose="02020603050405020304" pitchFamily="18" charset="0"/>
                <a:cs typeface="Times New Roman" panose="02020603050405020304" pitchFamily="18" charset="0"/>
              </a:rPr>
              <a:t>For nested two models, </a:t>
            </a:r>
          </a:p>
          <a:p>
            <a:pPr marL="0" indent="0">
              <a:buFont typeface="Arial" panose="020B0604020202020204" pitchFamily="34" charset="0"/>
              <a:buNone/>
            </a:pPr>
            <a:r>
              <a:rPr lang="en-US" altLang="zh-CN"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endParaRPr lang="en-US" altLang="zh-CN"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CN"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85374303"/>
              </p:ext>
            </p:extLst>
          </p:nvPr>
        </p:nvGraphicFramePr>
        <p:xfrm>
          <a:off x="1172263" y="2610659"/>
          <a:ext cx="7192962" cy="1995487"/>
        </p:xfrm>
        <a:graphic>
          <a:graphicData uri="http://schemas.openxmlformats.org/presentationml/2006/ole">
            <mc:AlternateContent xmlns:mc="http://schemas.openxmlformats.org/markup-compatibility/2006">
              <mc:Choice xmlns:v="urn:schemas-microsoft-com:vml" Requires="v">
                <p:oleObj spid="_x0000_s4231" name="公式" r:id="rId3" imgW="2654280" imgH="736560" progId="Equation.3">
                  <p:embed/>
                </p:oleObj>
              </mc:Choice>
              <mc:Fallback>
                <p:oleObj name="公式" r:id="rId3" imgW="2654280" imgH="736560" progId="Equation.3">
                  <p:embed/>
                  <p:pic>
                    <p:nvPicPr>
                      <p:cNvPr id="0" name=""/>
                      <p:cNvPicPr/>
                      <p:nvPr/>
                    </p:nvPicPr>
                    <p:blipFill>
                      <a:blip r:embed="rId4"/>
                      <a:stretch>
                        <a:fillRect/>
                      </a:stretch>
                    </p:blipFill>
                    <p:spPr>
                      <a:xfrm>
                        <a:off x="1172263" y="2610659"/>
                        <a:ext cx="7192962" cy="1995487"/>
                      </a:xfrm>
                      <a:prstGeom prst="rect">
                        <a:avLst/>
                      </a:prstGeom>
                    </p:spPr>
                  </p:pic>
                </p:oleObj>
              </mc:Fallback>
            </mc:AlternateContent>
          </a:graphicData>
        </a:graphic>
      </p:graphicFrame>
    </p:spTree>
    <p:extLst>
      <p:ext uri="{BB962C8B-B14F-4D97-AF65-F5344CB8AC3E}">
        <p14:creationId xmlns:p14="http://schemas.microsoft.com/office/powerpoint/2010/main" val="1209565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mtClean="0">
                <a:solidFill>
                  <a:srgbClr val="FF0066"/>
                </a:solidFill>
                <a:latin typeface="Times New Roman" panose="02020603050405020304" pitchFamily="18" charset="0"/>
                <a:cs typeface="Times New Roman" panose="02020603050405020304" pitchFamily="18" charset="0"/>
              </a:rPr>
              <a:t>Pseudo </a:t>
            </a:r>
            <a:r>
              <a:rPr lang="en-US" altLang="zh-CN" i="1" smtClean="0">
                <a:solidFill>
                  <a:srgbClr val="FF0066"/>
                </a:solidFill>
                <a:latin typeface="Times New Roman" panose="02020603050405020304" pitchFamily="18" charset="0"/>
                <a:cs typeface="Times New Roman" panose="02020603050405020304" pitchFamily="18" charset="0"/>
              </a:rPr>
              <a:t>R</a:t>
            </a:r>
            <a:r>
              <a:rPr lang="en-US" altLang="zh-CN" smtClean="0">
                <a:solidFill>
                  <a:srgbClr val="FF0066"/>
                </a:solidFill>
                <a:latin typeface="Times New Roman" panose="02020603050405020304" pitchFamily="18" charset="0"/>
                <a:cs typeface="Times New Roman" panose="02020603050405020304" pitchFamily="18" charset="0"/>
              </a:rPr>
              <a:t> square</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txBox="1">
            <a:spLocks/>
          </p:cNvSpPr>
          <p:nvPr/>
        </p:nvSpPr>
        <p:spPr>
          <a:xfrm>
            <a:off x="838200" y="1457864"/>
            <a:ext cx="10515600" cy="51931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zh-CN" dirty="0" smtClean="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tLang="zh-CN"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w</a:t>
            </a:r>
            <a:r>
              <a:rPr lang="en-US" altLang="zh-CN" dirty="0" smtClean="0">
                <a:latin typeface="Times New Roman" panose="02020603050405020304" pitchFamily="18" charset="0"/>
                <a:cs typeface="Times New Roman" panose="02020603050405020304" pitchFamily="18" charset="0"/>
              </a:rPr>
              <a:t>hich represents the proportional improvement in the log-likelihood function due to the terms in the model of interest, compared with the minimal model. </a:t>
            </a:r>
            <a:endParaRPr lang="en-US" altLang="zh-CN"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791616032"/>
              </p:ext>
            </p:extLst>
          </p:nvPr>
        </p:nvGraphicFramePr>
        <p:xfrm>
          <a:off x="3039792" y="1716627"/>
          <a:ext cx="5164138" cy="1066800"/>
        </p:xfrm>
        <a:graphic>
          <a:graphicData uri="http://schemas.openxmlformats.org/presentationml/2006/ole">
            <mc:AlternateContent xmlns:mc="http://schemas.openxmlformats.org/markup-compatibility/2006">
              <mc:Choice xmlns:v="urn:schemas-microsoft-com:vml" Requires="v">
                <p:oleObj spid="_x0000_s5265" name="公式" r:id="rId3" imgW="1904760" imgH="393480" progId="Equation.3">
                  <p:embed/>
                </p:oleObj>
              </mc:Choice>
              <mc:Fallback>
                <p:oleObj name="公式" r:id="rId3" imgW="1904760" imgH="393480" progId="Equation.3">
                  <p:embed/>
                  <p:pic>
                    <p:nvPicPr>
                      <p:cNvPr id="0" name=""/>
                      <p:cNvPicPr/>
                      <p:nvPr/>
                    </p:nvPicPr>
                    <p:blipFill>
                      <a:blip r:embed="rId4"/>
                      <a:stretch>
                        <a:fillRect/>
                      </a:stretch>
                    </p:blipFill>
                    <p:spPr>
                      <a:xfrm>
                        <a:off x="3039792" y="1716627"/>
                        <a:ext cx="5164138" cy="1066800"/>
                      </a:xfrm>
                      <a:prstGeom prst="rect">
                        <a:avLst/>
                      </a:prstGeom>
                    </p:spPr>
                  </p:pic>
                </p:oleObj>
              </mc:Fallback>
            </mc:AlternateContent>
          </a:graphicData>
        </a:graphic>
      </p:graphicFrame>
    </p:spTree>
    <p:extLst>
      <p:ext uri="{BB962C8B-B14F-4D97-AF65-F5344CB8AC3E}">
        <p14:creationId xmlns:p14="http://schemas.microsoft.com/office/powerpoint/2010/main" val="18424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74298" y="7182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FF0066"/>
                </a:solidFill>
                <a:latin typeface="Times New Roman" panose="02020603050405020304" pitchFamily="18" charset="0"/>
                <a:cs typeface="Times New Roman" panose="02020603050405020304" pitchFamily="18" charset="0"/>
              </a:rPr>
              <a:t>Other goodness of fit statistics: AIC and BIC</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txBox="1">
            <a:spLocks/>
          </p:cNvSpPr>
          <p:nvPr/>
        </p:nvSpPr>
        <p:spPr>
          <a:xfrm>
            <a:off x="674298" y="1397390"/>
            <a:ext cx="10515600" cy="477957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3200" dirty="0" smtClean="0">
                <a:latin typeface="Times New Roman" panose="02020603050405020304" pitchFamily="18" charset="0"/>
                <a:cs typeface="Times New Roman" panose="02020603050405020304" pitchFamily="18" charset="0"/>
              </a:rPr>
              <a:t>AIC and BIC are other goodness of fit statistics based on the log-likelihood function with adjustment for the number of parameters estimated and for the amount of data. </a:t>
            </a:r>
          </a:p>
          <a:p>
            <a:pPr marL="0" indent="0" algn="just">
              <a:buFont typeface="Arial" panose="020B0604020202020204" pitchFamily="34" charset="0"/>
              <a:buNone/>
            </a:pPr>
            <a:endParaRPr lang="en-US" altLang="zh-CN" sz="32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tLang="zh-CN" sz="32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tLang="zh-CN" sz="32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tLang="zh-CN" sz="32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tLang="zh-CN" sz="3200" dirty="0" smtClean="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The model with the smaller value of AIC or BIC would be preferred. </a:t>
            </a:r>
            <a:endParaRPr lang="zh-CN" altLang="en-US" sz="32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zh-CN" altLang="en-US" sz="3200"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78950725"/>
              </p:ext>
            </p:extLst>
          </p:nvPr>
        </p:nvGraphicFramePr>
        <p:xfrm>
          <a:off x="1960023" y="3040033"/>
          <a:ext cx="8572102" cy="1023008"/>
        </p:xfrm>
        <a:graphic>
          <a:graphicData uri="http://schemas.openxmlformats.org/presentationml/2006/ole">
            <mc:AlternateContent xmlns:mc="http://schemas.openxmlformats.org/markup-compatibility/2006">
              <mc:Choice xmlns:v="urn:schemas-microsoft-com:vml" Requires="v">
                <p:oleObj spid="_x0000_s6278" name="公式" r:id="rId3" imgW="3085920" imgH="368280" progId="Equation.3">
                  <p:embed/>
                </p:oleObj>
              </mc:Choice>
              <mc:Fallback>
                <p:oleObj name="公式" r:id="rId3" imgW="3085920" imgH="368280" progId="Equation.3">
                  <p:embed/>
                  <p:pic>
                    <p:nvPicPr>
                      <p:cNvPr id="0" name=""/>
                      <p:cNvPicPr/>
                      <p:nvPr/>
                    </p:nvPicPr>
                    <p:blipFill>
                      <a:blip r:embed="rId4"/>
                      <a:stretch>
                        <a:fillRect/>
                      </a:stretch>
                    </p:blipFill>
                    <p:spPr>
                      <a:xfrm>
                        <a:off x="1960023" y="3040033"/>
                        <a:ext cx="8572102" cy="1023008"/>
                      </a:xfrm>
                      <a:prstGeom prst="rect">
                        <a:avLst/>
                      </a:prstGeom>
                    </p:spPr>
                  </p:pic>
                </p:oleObj>
              </mc:Fallback>
            </mc:AlternateContent>
          </a:graphicData>
        </a:graphic>
      </p:graphicFrame>
    </p:spTree>
    <p:extLst>
      <p:ext uri="{BB962C8B-B14F-4D97-AF65-F5344CB8AC3E}">
        <p14:creationId xmlns:p14="http://schemas.microsoft.com/office/powerpoint/2010/main" val="370345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891" y="132301"/>
            <a:ext cx="10515600" cy="1325563"/>
          </a:xfrm>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Example: Car preferences</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56891" y="1130061"/>
            <a:ext cx="10515600" cy="4719099"/>
          </a:xfrm>
        </p:spPr>
        <p:txBody>
          <a:bodyPr>
            <a:normAutofit/>
          </a:bodyPr>
          <a:lstStyle/>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Y: importance of air conditioning and power steering. There are three categories: </a:t>
            </a:r>
            <a:r>
              <a:rPr lang="en-US" altLang="zh-CN" dirty="0">
                <a:latin typeface="Times New Roman" panose="02020603050405020304" pitchFamily="18" charset="0"/>
                <a:cs typeface="Times New Roman" panose="02020603050405020304" pitchFamily="18" charset="0"/>
              </a:rPr>
              <a:t>No or </a:t>
            </a:r>
            <a:r>
              <a:rPr lang="en-US" altLang="zh-CN" dirty="0" smtClean="0">
                <a:latin typeface="Times New Roman" panose="02020603050405020304" pitchFamily="18" charset="0"/>
                <a:cs typeface="Times New Roman" panose="02020603050405020304" pitchFamily="18" charset="0"/>
              </a:rPr>
              <a:t>little importance, Important, Very  important</a:t>
            </a:r>
            <a:r>
              <a:rPr lang="en-US" altLang="zh-CN" dirty="0" smtClean="0"/>
              <a:t>.</a:t>
            </a:r>
          </a:p>
          <a:p>
            <a:pPr algn="just"/>
            <a:r>
              <a:rPr lang="en-US" altLang="zh-CN" dirty="0" smtClean="0">
                <a:latin typeface="Times New Roman" panose="02020603050405020304" pitchFamily="18" charset="0"/>
                <a:cs typeface="Times New Roman" panose="02020603050405020304" pitchFamily="18" charset="0"/>
              </a:rPr>
              <a:t>The category “no or little” importance is chosen as the reference category.</a:t>
            </a:r>
            <a:endParaRPr lang="en-US" altLang="zh-CN" dirty="0" smtClean="0"/>
          </a:p>
          <a:p>
            <a:pPr algn="just"/>
            <a:r>
              <a:rPr lang="en-US" altLang="zh-CN" dirty="0" smtClean="0">
                <a:latin typeface="Times New Roman" panose="02020603050405020304" pitchFamily="18" charset="0"/>
                <a:cs typeface="Times New Roman" panose="02020603050405020304" pitchFamily="18" charset="0"/>
              </a:rPr>
              <a:t>X: age and sex.</a:t>
            </a:r>
          </a:p>
        </p:txBody>
      </p:sp>
    </p:spTree>
    <p:extLst>
      <p:ext uri="{BB962C8B-B14F-4D97-AF65-F5344CB8AC3E}">
        <p14:creationId xmlns:p14="http://schemas.microsoft.com/office/powerpoint/2010/main" val="94987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13395" y="842873"/>
            <a:ext cx="7696200" cy="4533900"/>
          </a:xfrm>
          <a:prstGeom prst="rect">
            <a:avLst/>
          </a:prstGeom>
        </p:spPr>
      </p:pic>
    </p:spTree>
    <p:extLst>
      <p:ext uri="{BB962C8B-B14F-4D97-AF65-F5344CB8AC3E}">
        <p14:creationId xmlns:p14="http://schemas.microsoft.com/office/powerpoint/2010/main" val="116337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64173" y="578959"/>
            <a:ext cx="5026320" cy="5563050"/>
          </a:xfrm>
          <a:prstGeom prst="rect">
            <a:avLst/>
          </a:prstGeom>
        </p:spPr>
      </p:pic>
    </p:spTree>
    <p:extLst>
      <p:ext uri="{BB962C8B-B14F-4D97-AF65-F5344CB8AC3E}">
        <p14:creationId xmlns:p14="http://schemas.microsoft.com/office/powerpoint/2010/main" val="285482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Model fitting</a:t>
            </a:r>
            <a:endParaRPr lang="zh-CN" alt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3640567578"/>
              </p:ext>
            </p:extLst>
          </p:nvPr>
        </p:nvGraphicFramePr>
        <p:xfrm>
          <a:off x="1520825" y="1615386"/>
          <a:ext cx="9525000" cy="1435100"/>
        </p:xfrm>
        <a:graphic>
          <a:graphicData uri="http://schemas.openxmlformats.org/presentationml/2006/ole">
            <mc:AlternateContent xmlns:mc="http://schemas.openxmlformats.org/markup-compatibility/2006">
              <mc:Choice xmlns:v="urn:schemas-microsoft-com:vml" Requires="v">
                <p:oleObj spid="_x0000_s7296" name="公式" r:id="rId3" imgW="5308560" imgH="799920" progId="Equation.3">
                  <p:embed/>
                </p:oleObj>
              </mc:Choice>
              <mc:Fallback>
                <p:oleObj name="公式" r:id="rId3" imgW="5308560" imgH="799920" progId="Equation.3">
                  <p:embed/>
                  <p:pic>
                    <p:nvPicPr>
                      <p:cNvPr id="0" name=""/>
                      <p:cNvPicPr/>
                      <p:nvPr/>
                    </p:nvPicPr>
                    <p:blipFill>
                      <a:blip r:embed="rId4"/>
                      <a:stretch>
                        <a:fillRect/>
                      </a:stretch>
                    </p:blipFill>
                    <p:spPr>
                      <a:xfrm>
                        <a:off x="1520825" y="1615386"/>
                        <a:ext cx="9525000" cy="1435100"/>
                      </a:xfrm>
                      <a:prstGeom prst="rect">
                        <a:avLst/>
                      </a:prstGeom>
                    </p:spPr>
                  </p:pic>
                </p:oleObj>
              </mc:Fallback>
            </mc:AlternateContent>
          </a:graphicData>
        </a:graphic>
      </p:graphicFrame>
      <p:sp>
        <p:nvSpPr>
          <p:cNvPr id="5" name="文本框 4"/>
          <p:cNvSpPr txBox="1"/>
          <p:nvPr/>
        </p:nvSpPr>
        <p:spPr>
          <a:xfrm>
            <a:off x="1337094" y="3510951"/>
            <a:ext cx="9868619"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maximum value of the log-likelihood function for the minimal </a:t>
            </a:r>
            <a:r>
              <a:rPr lang="en-US" altLang="zh-CN" dirty="0" smtClean="0">
                <a:latin typeface="Times New Roman" panose="02020603050405020304" pitchFamily="18" charset="0"/>
                <a:cs typeface="Times New Roman" panose="02020603050405020304" pitchFamily="18" charset="0"/>
              </a:rPr>
              <a:t>model (with </a:t>
            </a:r>
            <a:r>
              <a:rPr lang="en-US" altLang="zh-CN" dirty="0">
                <a:latin typeface="Times New Roman" panose="02020603050405020304" pitchFamily="18" charset="0"/>
                <a:cs typeface="Times New Roman" panose="02020603050405020304" pitchFamily="18" charset="0"/>
              </a:rPr>
              <a:t>only two parameters,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smtClean="0">
                <a:latin typeface="Times New Roman" panose="02020603050405020304" pitchFamily="18" charset="0"/>
                <a:cs typeface="Times New Roman" panose="02020603050405020304" pitchFamily="18" charset="0"/>
              </a:rPr>
              <a:t>02</a:t>
            </a:r>
            <a:r>
              <a:rPr lang="en-US" altLang="zh-CN" i="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smtClean="0">
                <a:latin typeface="Times New Roman" panose="02020603050405020304" pitchFamily="18" charset="0"/>
                <a:cs typeface="Times New Roman" panose="02020603050405020304" pitchFamily="18" charset="0"/>
              </a:rPr>
              <a:t>03</a:t>
            </a:r>
            <a:r>
              <a:rPr lang="en-US" altLang="zh-CN" dirty="0">
                <a:latin typeface="Times New Roman" panose="02020603050405020304" pitchFamily="18" charset="0"/>
                <a:cs typeface="Times New Roman" panose="02020603050405020304" pitchFamily="18" charset="0"/>
              </a:rPr>
              <a:t>) is −329.27 and for the fitted </a:t>
            </a:r>
            <a:r>
              <a:rPr lang="en-US" altLang="zh-CN" dirty="0" smtClean="0">
                <a:latin typeface="Times New Roman" panose="02020603050405020304" pitchFamily="18" charset="0"/>
                <a:cs typeface="Times New Roman" panose="02020603050405020304" pitchFamily="18" charset="0"/>
              </a:rPr>
              <a:t>model is </a:t>
            </a:r>
            <a:r>
              <a:rPr lang="en-US" altLang="zh-CN" dirty="0">
                <a:latin typeface="Times New Roman" panose="02020603050405020304" pitchFamily="18" charset="0"/>
                <a:cs typeface="Times New Roman" panose="02020603050405020304" pitchFamily="18" charset="0"/>
              </a:rPr>
              <a:t>−290.35</a:t>
            </a:r>
            <a:r>
              <a:rPr lang="en-US" altLang="zh-CN"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seudo </a:t>
            </a:r>
            <a:r>
              <a:rPr lang="en-US" altLang="zh-CN" i="1" dirty="0" smtClean="0">
                <a:latin typeface="Times New Roman" panose="02020603050405020304" pitchFamily="18" charset="0"/>
                <a:cs typeface="Times New Roman" panose="02020603050405020304" pitchFamily="18" charset="0"/>
              </a:rPr>
              <a:t>R</a:t>
            </a:r>
            <a:r>
              <a:rPr lang="en-US" altLang="zh-CN" i="1"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AIC=?</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maximum value of the log-likelihood function for the maximal model is −288.38.</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deviance for the fitted model?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228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53318" y="631974"/>
            <a:ext cx="6477000" cy="4524375"/>
          </a:xfrm>
          <a:prstGeom prst="rect">
            <a:avLst/>
          </a:prstGeom>
        </p:spPr>
      </p:pic>
      <p:sp>
        <p:nvSpPr>
          <p:cNvPr id="5" name="文本框 4"/>
          <p:cNvSpPr txBox="1"/>
          <p:nvPr/>
        </p:nvSpPr>
        <p:spPr>
          <a:xfrm>
            <a:off x="1682150" y="5078712"/>
            <a:ext cx="8540151" cy="1015663"/>
          </a:xfrm>
          <a:prstGeom prst="rect">
            <a:avLst/>
          </a:prstGeom>
          <a:noFill/>
        </p:spPr>
        <p:txBody>
          <a:bodyPr wrap="square" rtlCol="0">
            <a:spAutoFit/>
          </a:bodyPr>
          <a:lstStyle/>
          <a:p>
            <a:r>
              <a:rPr lang="en-US" altLang="zh-CN" sz="2000" dirty="0" smtClean="0">
                <a:solidFill>
                  <a:srgbClr val="FF0066"/>
                </a:solidFill>
                <a:latin typeface="Times New Roman" panose="02020603050405020304" pitchFamily="18" charset="0"/>
                <a:cs typeface="Times New Roman" panose="02020603050405020304" pitchFamily="18" charset="0"/>
              </a:rPr>
              <a:t>Question:</a:t>
            </a:r>
            <a:r>
              <a:rPr lang="en-US" altLang="zh-CN" sz="2000" dirty="0" smtClean="0">
                <a:latin typeface="Times New Roman" panose="02020603050405020304" pitchFamily="18" charset="0"/>
                <a:cs typeface="Times New Roman" panose="02020603050405020304" pitchFamily="18" charset="0"/>
              </a:rPr>
              <a:t> the probabilities for the preference of women aged 18-23?</a:t>
            </a:r>
          </a:p>
          <a:p>
            <a:r>
              <a:rPr lang="en-US" altLang="zh-CN" sz="2000" dirty="0">
                <a:solidFill>
                  <a:srgbClr val="FF0066"/>
                </a:solidFill>
                <a:latin typeface="Times New Roman" panose="02020603050405020304" pitchFamily="18" charset="0"/>
                <a:cs typeface="Times New Roman" panose="02020603050405020304" pitchFamily="18" charset="0"/>
              </a:rPr>
              <a:t> </a:t>
            </a:r>
            <a:r>
              <a:rPr lang="en-US" altLang="zh-CN" sz="2000" dirty="0" smtClean="0">
                <a:solidFill>
                  <a:srgbClr val="FF0066"/>
                </a:solidFill>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the probabilities for the preference of men aged 24-40?</a:t>
            </a:r>
            <a:endParaRPr lang="zh-CN" altLang="en-US" sz="2000" dirty="0" smtClean="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09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24150" y="361320"/>
            <a:ext cx="6419850" cy="5996651"/>
          </a:xfrm>
          <a:prstGeom prst="rect">
            <a:avLst/>
          </a:prstGeom>
        </p:spPr>
      </p:pic>
    </p:spTree>
    <p:extLst>
      <p:ext uri="{BB962C8B-B14F-4D97-AF65-F5344CB8AC3E}">
        <p14:creationId xmlns:p14="http://schemas.microsoft.com/office/powerpoint/2010/main" val="11523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585"/>
            <a:ext cx="10515600" cy="1325563"/>
          </a:xfrm>
        </p:spPr>
        <p:txBody>
          <a:bodyPr>
            <a:normAutofit/>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Polytomous </a:t>
            </a:r>
            <a:r>
              <a:rPr lang="en-US" altLang="zh-CN" dirty="0" smtClean="0">
                <a:solidFill>
                  <a:srgbClr val="FF0066"/>
                </a:solidFill>
                <a:latin typeface="Times New Roman" panose="02020603050405020304" pitchFamily="18" charset="0"/>
                <a:cs typeface="Times New Roman" panose="02020603050405020304" pitchFamily="18" charset="0"/>
              </a:rPr>
              <a:t>Logistic Regression</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78634"/>
            <a:ext cx="10515600" cy="4598329"/>
          </a:xfrm>
        </p:spPr>
        <p:txBody>
          <a:bodyPr>
            <a:normAutofit/>
          </a:bodyPr>
          <a:lstStyle/>
          <a:p>
            <a:pPr marL="0" indent="0" algn="just">
              <a:buNone/>
            </a:pPr>
            <a:r>
              <a:rPr lang="en-US" altLang="zh-CN" dirty="0" smtClean="0">
                <a:latin typeface="Times New Roman" panose="02020603050405020304" pitchFamily="18" charset="0"/>
                <a:cs typeface="Times New Roman" panose="02020603050405020304" pitchFamily="18" charset="0"/>
              </a:rPr>
              <a:t>The dependent variable has three or more categories and is nominal or ordinal.</a:t>
            </a:r>
          </a:p>
          <a:p>
            <a:pPr algn="just"/>
            <a:r>
              <a:rPr lang="en-US" altLang="zh-CN" i="1" dirty="0" smtClean="0">
                <a:latin typeface="Times New Roman" panose="02020603050405020304" pitchFamily="18" charset="0"/>
                <a:cs typeface="Times New Roman" panose="02020603050405020304" pitchFamily="18" charset="0"/>
              </a:rPr>
              <a:t>Multinomial logistic regression </a:t>
            </a:r>
            <a:r>
              <a:rPr lang="en-US" altLang="zh-CN" dirty="0" smtClean="0">
                <a:latin typeface="Times New Roman" panose="02020603050405020304" pitchFamily="18" charset="0"/>
                <a:cs typeface="Times New Roman" panose="02020603050405020304" pitchFamily="18" charset="0"/>
              </a:rPr>
              <a:t>and </a:t>
            </a:r>
            <a:r>
              <a:rPr lang="en-US" altLang="zh-CN" i="1" dirty="0">
                <a:latin typeface="Times New Roman" panose="02020603050405020304" pitchFamily="18" charset="0"/>
                <a:cs typeface="Times New Roman" panose="02020603050405020304" pitchFamily="18" charset="0"/>
              </a:rPr>
              <a:t>t</a:t>
            </a:r>
            <a:r>
              <a:rPr lang="en-US" altLang="zh-CN" i="1" dirty="0" smtClean="0">
                <a:latin typeface="Times New Roman" panose="02020603050405020304" pitchFamily="18" charset="0"/>
                <a:cs typeface="Times New Roman" panose="02020603050405020304" pitchFamily="18" charset="0"/>
              </a:rPr>
              <a:t>he proportional odds model </a:t>
            </a:r>
            <a:r>
              <a:rPr lang="en-US" altLang="zh-CN" dirty="0" smtClean="0">
                <a:latin typeface="Times New Roman" panose="02020603050405020304" pitchFamily="18" charset="0"/>
                <a:cs typeface="Times New Roman" panose="02020603050405020304" pitchFamily="18" charset="0"/>
              </a:rPr>
              <a:t>are two of the most common models.</a:t>
            </a:r>
          </a:p>
          <a:p>
            <a:pPr indent="228600" algn="just">
              <a:buSzPct val="70000"/>
              <a:buFont typeface="Wingdings" panose="05000000000000000000" pitchFamily="2" charset="2"/>
              <a:buChar char="p"/>
            </a:pPr>
            <a:r>
              <a:rPr lang="en-US" altLang="zh-CN" i="1" dirty="0" smtClean="0">
                <a:latin typeface="Times New Roman" panose="02020603050405020304" pitchFamily="18" charset="0"/>
                <a:cs typeface="Times New Roman" panose="02020603050405020304" pitchFamily="18" charset="0"/>
              </a:rPr>
              <a:t>Multinomial logistic regression</a:t>
            </a:r>
            <a:r>
              <a:rPr lang="en-US" altLang="zh-CN" dirty="0" smtClean="0">
                <a:latin typeface="Times New Roman" panose="02020603050405020304" pitchFamily="18" charset="0"/>
                <a:cs typeface="Times New Roman" panose="02020603050405020304" pitchFamily="18" charset="0"/>
              </a:rPr>
              <a:t>, which makes no assumptions regarding the relationship between the categories, and is most appropriate for nominal outcomes</a:t>
            </a:r>
          </a:p>
          <a:p>
            <a:pPr indent="228600" algn="just">
              <a:buSzPct val="70000"/>
              <a:buFont typeface="Wingdings" panose="05000000000000000000" pitchFamily="2" charset="2"/>
              <a:buChar char="p"/>
            </a:pPr>
            <a:r>
              <a:rPr lang="en-US" altLang="zh-CN" i="1" dirty="0">
                <a:latin typeface="Times New Roman" panose="02020603050405020304" pitchFamily="18" charset="0"/>
                <a:cs typeface="Times New Roman" panose="02020603050405020304" pitchFamily="18" charset="0"/>
              </a:rPr>
              <a:t>The</a:t>
            </a:r>
            <a:r>
              <a:rPr lang="en-US" altLang="zh-CN" i="1" dirty="0" smtClean="0">
                <a:latin typeface="Times New Roman" panose="02020603050405020304" pitchFamily="18" charset="0"/>
                <a:cs typeface="Times New Roman" panose="02020603050405020304" pitchFamily="18" charset="0"/>
              </a:rPr>
              <a:t> proportional odds model</a:t>
            </a:r>
            <a:r>
              <a:rPr lang="en-US" altLang="zh-CN" dirty="0" smtClean="0">
                <a:latin typeface="Times New Roman" panose="02020603050405020304" pitchFamily="18" charset="0"/>
                <a:cs typeface="Times New Roman" panose="02020603050405020304" pitchFamily="18" charset="0"/>
              </a:rPr>
              <a:t>, which assumes an ordering to the categories and is most appropriate for ordinal outcomes</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18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Ordered logistic model</a:t>
            </a:r>
            <a:endParaRPr lang="zh-CN" altLang="en-US" dirty="0"/>
          </a:p>
        </p:txBody>
      </p:sp>
      <p:sp>
        <p:nvSpPr>
          <p:cNvPr id="3" name="内容占位符 2"/>
          <p:cNvSpPr>
            <a:spLocks noGrp="1"/>
          </p:cNvSpPr>
          <p:nvPr>
            <p:ph idx="1"/>
          </p:nvPr>
        </p:nvSpPr>
        <p:spPr>
          <a:xfrm>
            <a:off x="838200" y="1825625"/>
            <a:ext cx="10515600" cy="3419235"/>
          </a:xfrm>
        </p:spPr>
        <p:txBody>
          <a:bodyPr>
            <a:normAutofit/>
          </a:bodyPr>
          <a:lstStyle/>
          <a:p>
            <a:pPr algn="just"/>
            <a:r>
              <a:rPr lang="en-US" altLang="zh-CN" dirty="0" smtClean="0">
                <a:latin typeface="Times New Roman" panose="02020603050405020304" pitchFamily="18" charset="0"/>
                <a:cs typeface="Times New Roman" panose="02020603050405020304" pitchFamily="18" charset="0"/>
              </a:rPr>
              <a:t>If there is an obvious natural order among the response categories then this can be taken into account in the model specification. </a:t>
            </a:r>
          </a:p>
          <a:p>
            <a:pPr algn="just"/>
            <a:r>
              <a:rPr lang="en-US" altLang="zh-CN" dirty="0">
                <a:latin typeface="Times New Roman" panose="02020603050405020304" pitchFamily="18" charset="0"/>
                <a:cs typeface="Times New Roman" panose="02020603050405020304" pitchFamily="18" charset="0"/>
              </a:rPr>
              <a:t>The example on </a:t>
            </a:r>
            <a:r>
              <a:rPr lang="en-US" altLang="zh-CN" dirty="0" smtClean="0">
                <a:latin typeface="Times New Roman" panose="02020603050405020304" pitchFamily="18" charset="0"/>
                <a:cs typeface="Times New Roman" panose="02020603050405020304" pitchFamily="18" charset="0"/>
              </a:rPr>
              <a:t>car preferences provides </a:t>
            </a:r>
            <a:r>
              <a:rPr lang="en-US" altLang="zh-CN" dirty="0">
                <a:latin typeface="Times New Roman" panose="02020603050405020304" pitchFamily="18" charset="0"/>
                <a:cs typeface="Times New Roman" panose="02020603050405020304" pitchFamily="18" charset="0"/>
              </a:rPr>
              <a:t>an illustration as the study </a:t>
            </a:r>
            <a:r>
              <a:rPr lang="en-US" altLang="zh-CN" dirty="0" smtClean="0">
                <a:latin typeface="Times New Roman" panose="02020603050405020304" pitchFamily="18" charset="0"/>
                <a:cs typeface="Times New Roman" panose="02020603050405020304" pitchFamily="18" charset="0"/>
              </a:rPr>
              <a:t>participants rated </a:t>
            </a:r>
            <a:r>
              <a:rPr lang="en-US" altLang="zh-CN" dirty="0">
                <a:latin typeface="Times New Roman" panose="02020603050405020304" pitchFamily="18" charset="0"/>
                <a:cs typeface="Times New Roman" panose="02020603050405020304" pitchFamily="18" charset="0"/>
              </a:rPr>
              <a:t>the importance of air conditioning and power steering in four </a:t>
            </a:r>
            <a:r>
              <a:rPr lang="en-US" altLang="zh-CN" dirty="0" smtClean="0">
                <a:latin typeface="Times New Roman" panose="02020603050405020304" pitchFamily="18" charset="0"/>
                <a:cs typeface="Times New Roman" panose="02020603050405020304" pitchFamily="18" charset="0"/>
              </a:rPr>
              <a:t>categories from </a:t>
            </a:r>
            <a:r>
              <a:rPr lang="en-US" altLang="zh-CN" dirty="0">
                <a:latin typeface="Times New Roman" panose="02020603050405020304" pitchFamily="18" charset="0"/>
                <a:cs typeface="Times New Roman" panose="02020603050405020304" pitchFamily="18" charset="0"/>
              </a:rPr>
              <a:t>“not important” to “very important”. Ordinal responses like this </a:t>
            </a:r>
            <a:r>
              <a:rPr lang="en-US" altLang="zh-CN" dirty="0" smtClean="0">
                <a:latin typeface="Times New Roman" panose="02020603050405020304" pitchFamily="18" charset="0"/>
                <a:cs typeface="Times New Roman" panose="02020603050405020304" pitchFamily="18" charset="0"/>
              </a:rPr>
              <a:t>are common </a:t>
            </a:r>
            <a:r>
              <a:rPr lang="en-US" altLang="zh-CN" dirty="0">
                <a:latin typeface="Times New Roman" panose="02020603050405020304" pitchFamily="18" charset="0"/>
                <a:cs typeface="Times New Roman" panose="02020603050405020304" pitchFamily="18" charset="0"/>
              </a:rPr>
              <a:t>in areas such as market research, opinion polls and fields such </a:t>
            </a:r>
            <a:r>
              <a:rPr lang="en-US" altLang="zh-CN" dirty="0" smtClean="0">
                <a:latin typeface="Times New Roman" panose="02020603050405020304" pitchFamily="18" charset="0"/>
                <a:cs typeface="Times New Roman" panose="02020603050405020304" pitchFamily="18" charset="0"/>
              </a:rPr>
              <a:t>as psychiatry </a:t>
            </a:r>
            <a:r>
              <a:rPr lang="en-US" altLang="zh-CN" dirty="0">
                <a:latin typeface="Times New Roman" panose="02020603050405020304" pitchFamily="18" charset="0"/>
                <a:cs typeface="Times New Roman" panose="02020603050405020304" pitchFamily="18" charset="0"/>
              </a:rPr>
              <a:t>where “soft” measures are common (Ashby et al. 1989).</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39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8574"/>
            <a:ext cx="10515600" cy="5728389"/>
          </a:xfrm>
        </p:spPr>
        <p:txBody>
          <a:bodyPr/>
          <a:lstStyle/>
          <a:p>
            <a:r>
              <a:rPr lang="en-US" altLang="zh-CN" dirty="0" smtClean="0">
                <a:latin typeface="Times New Roman" panose="02020603050405020304" pitchFamily="18" charset="0"/>
                <a:cs typeface="Times New Roman" panose="02020603050405020304" pitchFamily="18" charset="0"/>
              </a:rPr>
              <a:t>We assume </a:t>
            </a:r>
            <a:r>
              <a:rPr lang="en-US" altLang="zh-CN" i="1" dirty="0" smtClean="0">
                <a:latin typeface="Times New Roman" panose="02020603050405020304" pitchFamily="18" charset="0"/>
                <a:cs typeface="Times New Roman" panose="02020603050405020304" pitchFamily="18" charset="0"/>
              </a:rPr>
              <a:t>rating</a:t>
            </a:r>
            <a:r>
              <a:rPr lang="en-US" altLang="zh-CN" dirty="0" smtClean="0">
                <a:latin typeface="Times New Roman" panose="02020603050405020304" pitchFamily="18" charset="0"/>
                <a:cs typeface="Times New Roman" panose="02020603050405020304" pitchFamily="18" charset="0"/>
              </a:rPr>
              <a:t> (Z) is a hidden continuous variable. </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29118296"/>
              </p:ext>
            </p:extLst>
          </p:nvPr>
        </p:nvGraphicFramePr>
        <p:xfrm>
          <a:off x="2150584" y="1053201"/>
          <a:ext cx="7081837" cy="5611813"/>
        </p:xfrm>
        <a:graphic>
          <a:graphicData uri="http://schemas.openxmlformats.org/presentationml/2006/ole">
            <mc:AlternateContent xmlns:mc="http://schemas.openxmlformats.org/markup-compatibility/2006">
              <mc:Choice xmlns:v="urn:schemas-microsoft-com:vml" Requires="v">
                <p:oleObj spid="_x0000_s11338" name="公式" r:id="rId3" imgW="4063680" imgH="3225600" progId="Equation.3">
                  <p:embed/>
                </p:oleObj>
              </mc:Choice>
              <mc:Fallback>
                <p:oleObj name="公式" r:id="rId3" imgW="4063680" imgH="3225600" progId="Equation.3">
                  <p:embed/>
                  <p:pic>
                    <p:nvPicPr>
                      <p:cNvPr id="0" name=""/>
                      <p:cNvPicPr/>
                      <p:nvPr/>
                    </p:nvPicPr>
                    <p:blipFill>
                      <a:blip r:embed="rId4"/>
                      <a:stretch>
                        <a:fillRect/>
                      </a:stretch>
                    </p:blipFill>
                    <p:spPr>
                      <a:xfrm>
                        <a:off x="2150584" y="1053201"/>
                        <a:ext cx="7081837" cy="5611813"/>
                      </a:xfrm>
                      <a:prstGeom prst="rect">
                        <a:avLst/>
                      </a:prstGeom>
                    </p:spPr>
                  </p:pic>
                </p:oleObj>
              </mc:Fallback>
            </mc:AlternateContent>
          </a:graphicData>
        </a:graphic>
      </p:graphicFrame>
    </p:spTree>
    <p:extLst>
      <p:ext uri="{BB962C8B-B14F-4D97-AF65-F5344CB8AC3E}">
        <p14:creationId xmlns:p14="http://schemas.microsoft.com/office/powerpoint/2010/main" val="117409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Maximum Likelihood Estimation</a:t>
            </a:r>
            <a:endParaRPr lang="zh-CN" altLang="en-US" dirty="0">
              <a:solidFill>
                <a:srgbClr val="FF0066"/>
              </a:solidFill>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1359158985"/>
              </p:ext>
            </p:extLst>
          </p:nvPr>
        </p:nvGraphicFramePr>
        <p:xfrm>
          <a:off x="2335213" y="3092450"/>
          <a:ext cx="6245225" cy="987425"/>
        </p:xfrm>
        <a:graphic>
          <a:graphicData uri="http://schemas.openxmlformats.org/presentationml/2006/ole">
            <mc:AlternateContent xmlns:mc="http://schemas.openxmlformats.org/markup-compatibility/2006">
              <mc:Choice xmlns:v="urn:schemas-microsoft-com:vml" Requires="v">
                <p:oleObj spid="_x0000_s14383" name="公式" r:id="rId3" imgW="2971800" imgH="469800" progId="Equation.3">
                  <p:embed/>
                </p:oleObj>
              </mc:Choice>
              <mc:Fallback>
                <p:oleObj name="公式" r:id="rId3" imgW="2971800" imgH="469800" progId="Equation.3">
                  <p:embed/>
                  <p:pic>
                    <p:nvPicPr>
                      <p:cNvPr id="0" name=""/>
                      <p:cNvPicPr/>
                      <p:nvPr/>
                    </p:nvPicPr>
                    <p:blipFill>
                      <a:blip r:embed="rId4"/>
                      <a:stretch>
                        <a:fillRect/>
                      </a:stretch>
                    </p:blipFill>
                    <p:spPr>
                      <a:xfrm>
                        <a:off x="2335213" y="3092450"/>
                        <a:ext cx="6245225" cy="987425"/>
                      </a:xfrm>
                      <a:prstGeom prst="rect">
                        <a:avLst/>
                      </a:prstGeom>
                    </p:spPr>
                  </p:pic>
                </p:oleObj>
              </mc:Fallback>
            </mc:AlternateContent>
          </a:graphicData>
        </a:graphic>
      </p:graphicFrame>
      <p:sp>
        <p:nvSpPr>
          <p:cNvPr id="5" name="矩形 4"/>
          <p:cNvSpPr/>
          <p:nvPr/>
        </p:nvSpPr>
        <p:spPr>
          <a:xfrm>
            <a:off x="1555629" y="1829125"/>
            <a:ext cx="9322279"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a:t>
            </a:r>
            <a:r>
              <a:rPr lang="en-US" altLang="zh-CN" sz="2400" dirty="0" smtClean="0">
                <a:latin typeface="Times New Roman" panose="02020603050405020304" pitchFamily="18" charset="0"/>
                <a:cs typeface="Times New Roman" panose="02020603050405020304" pitchFamily="18" charset="0"/>
              </a:rPr>
              <a:t>e base on the likelihood for the full data set to get the maximum likelihood estimates of </a:t>
            </a:r>
            <a:r>
              <a:rPr lang="el-GR" altLang="zh-CN" sz="2400" i="1" dirty="0" smtClean="0">
                <a:latin typeface="Times New Roman" panose="02020603050405020304" pitchFamily="18" charset="0"/>
                <a:cs typeface="Times New Roman" panose="02020603050405020304" pitchFamily="18" charset="0"/>
              </a:rPr>
              <a:t>β</a:t>
            </a:r>
            <a:r>
              <a:rPr lang="en-US" altLang="zh-CN" sz="2400" i="1" baseline="-25000" dirty="0" smtClean="0">
                <a:latin typeface="Times New Roman" panose="02020603050405020304" pitchFamily="18" charset="0"/>
                <a:cs typeface="Times New Roman" panose="02020603050405020304" pitchFamily="18" charset="0"/>
              </a:rPr>
              <a:t>01</a:t>
            </a:r>
            <a:r>
              <a:rPr lang="en-US" altLang="zh-CN" sz="2400" i="1" baseline="-250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l-GR" altLang="zh-CN" sz="2400" i="1" dirty="0" smtClean="0">
                <a:latin typeface="Times New Roman" panose="02020603050405020304" pitchFamily="18" charset="0"/>
                <a:cs typeface="Times New Roman" panose="02020603050405020304" pitchFamily="18" charset="0"/>
              </a:rPr>
              <a:t>β</a:t>
            </a:r>
            <a:r>
              <a:rPr lang="en-US" altLang="zh-CN" sz="2400" i="1" baseline="-25000" dirty="0" smtClean="0">
                <a:latin typeface="Times New Roman" panose="02020603050405020304" pitchFamily="18" charset="0"/>
                <a:cs typeface="Times New Roman" panose="02020603050405020304" pitchFamily="18" charset="0"/>
              </a:rPr>
              <a:t>0(J-1),</a:t>
            </a:r>
            <a:r>
              <a:rPr lang="el-GR" altLang="zh-CN" sz="2400" i="1" baseline="-25000" dirty="0" smtClean="0">
                <a:latin typeface="Times New Roman" panose="02020603050405020304" pitchFamily="18" charset="0"/>
                <a:cs typeface="Times New Roman" panose="02020603050405020304" pitchFamily="18" charset="0"/>
              </a:rPr>
              <a:t> </a:t>
            </a:r>
            <a:r>
              <a:rPr lang="el-GR" altLang="zh-CN" sz="2400" i="1" dirty="0" smtClean="0">
                <a:latin typeface="Times New Roman" panose="02020603050405020304" pitchFamily="18" charset="0"/>
                <a:cs typeface="Times New Roman" panose="02020603050405020304" pitchFamily="18" charset="0"/>
              </a:rPr>
              <a:t>β</a:t>
            </a:r>
            <a:r>
              <a:rPr lang="en-US" altLang="zh-CN" sz="2400" i="1" baseline="-25000" dirty="0" smtClean="0">
                <a:latin typeface="Times New Roman" panose="02020603050405020304" pitchFamily="18" charset="0"/>
                <a:cs typeface="Times New Roman" panose="02020603050405020304" pitchFamily="18" charset="0"/>
              </a:rPr>
              <a:t>1</a:t>
            </a:r>
            <a:r>
              <a:rPr lang="en-US" altLang="zh-CN" sz="2400" i="1" dirty="0" smtClean="0">
                <a:latin typeface="Times New Roman" panose="02020603050405020304" pitchFamily="18" charset="0"/>
                <a:cs typeface="Times New Roman" panose="02020603050405020304" pitchFamily="18" charset="0"/>
              </a:rPr>
              <a:t>,…</a:t>
            </a:r>
            <a:r>
              <a:rPr lang="el-GR" altLang="zh-CN" sz="2400" i="1"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a:t>
            </a:r>
            <a:r>
              <a:rPr lang="el-GR" altLang="zh-CN" sz="2400" i="1" dirty="0" smtClean="0">
                <a:latin typeface="Times New Roman" panose="02020603050405020304" pitchFamily="18" charset="0"/>
                <a:cs typeface="Times New Roman" panose="02020603050405020304" pitchFamily="18" charset="0"/>
              </a:rPr>
              <a:t>β</a:t>
            </a:r>
            <a:r>
              <a:rPr lang="en-US" altLang="zh-CN" sz="2400" i="1" baseline="-25000" dirty="0" smtClean="0">
                <a:latin typeface="Times New Roman" panose="02020603050405020304" pitchFamily="18" charset="0"/>
                <a:cs typeface="Times New Roman" panose="02020603050405020304" pitchFamily="18" charset="0"/>
              </a:rPr>
              <a:t>p.</a:t>
            </a:r>
            <a:endParaRPr lang="zh-CN" altLang="en-US" sz="2400" baseline="-25000" dirty="0"/>
          </a:p>
        </p:txBody>
      </p:sp>
    </p:spTree>
    <p:extLst>
      <p:ext uri="{BB962C8B-B14F-4D97-AF65-F5344CB8AC3E}">
        <p14:creationId xmlns:p14="http://schemas.microsoft.com/office/powerpoint/2010/main" val="398899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346740143"/>
              </p:ext>
            </p:extLst>
          </p:nvPr>
        </p:nvGraphicFramePr>
        <p:xfrm>
          <a:off x="1328468" y="655608"/>
          <a:ext cx="8824823" cy="2858196"/>
        </p:xfrm>
        <a:graphic>
          <a:graphicData uri="http://schemas.openxmlformats.org/presentationml/2006/ole">
            <mc:AlternateContent xmlns:mc="http://schemas.openxmlformats.org/markup-compatibility/2006">
              <mc:Choice xmlns:v="urn:schemas-microsoft-com:vml" Requires="v">
                <p:oleObj spid="_x0000_s12359" name="公式" r:id="rId3" imgW="3568680" imgH="1155600" progId="Equation.3">
                  <p:embed/>
                </p:oleObj>
              </mc:Choice>
              <mc:Fallback>
                <p:oleObj name="公式" r:id="rId3" imgW="3568680" imgH="1155600" progId="Equation.3">
                  <p:embed/>
                  <p:pic>
                    <p:nvPicPr>
                      <p:cNvPr id="0" name=""/>
                      <p:cNvPicPr/>
                      <p:nvPr/>
                    </p:nvPicPr>
                    <p:blipFill>
                      <a:blip r:embed="rId4"/>
                      <a:stretch>
                        <a:fillRect/>
                      </a:stretch>
                    </p:blipFill>
                    <p:spPr>
                      <a:xfrm>
                        <a:off x="1328468" y="655608"/>
                        <a:ext cx="8824823" cy="2858196"/>
                      </a:xfrm>
                      <a:prstGeom prst="rect">
                        <a:avLst/>
                      </a:prstGeom>
                    </p:spPr>
                  </p:pic>
                </p:oleObj>
              </mc:Fallback>
            </mc:AlternateContent>
          </a:graphicData>
        </a:graphic>
      </p:graphicFrame>
      <p:sp>
        <p:nvSpPr>
          <p:cNvPr id="5" name="文本框 4"/>
          <p:cNvSpPr txBox="1"/>
          <p:nvPr/>
        </p:nvSpPr>
        <p:spPr>
          <a:xfrm>
            <a:off x="1397479" y="4140679"/>
            <a:ext cx="9040483" cy="1569660"/>
          </a:xfrm>
          <a:prstGeom prst="rect">
            <a:avLst/>
          </a:prstGeom>
          <a:noFill/>
        </p:spPr>
        <p:txBody>
          <a:bodyPr wrap="square" rtlCol="0">
            <a:spAutoFit/>
          </a:bodyPr>
          <a:lstStyle/>
          <a:p>
            <a:pPr algn="just"/>
            <a:r>
              <a:rPr lang="en-US" altLang="zh-CN" sz="2400" dirty="0" smtClean="0">
                <a:latin typeface="Times New Roman" panose="02020603050405020304" pitchFamily="18" charset="0"/>
                <a:cs typeface="Times New Roman" panose="02020603050405020304" pitchFamily="18" charset="0"/>
              </a:rPr>
              <a:t>This is called </a:t>
            </a:r>
            <a:r>
              <a:rPr lang="en-US" altLang="zh-CN" sz="2400" b="1" dirty="0" smtClean="0">
                <a:latin typeface="Times New Roman" panose="02020603050405020304" pitchFamily="18" charset="0"/>
                <a:cs typeface="Times New Roman" panose="02020603050405020304" pitchFamily="18" charset="0"/>
              </a:rPr>
              <a:t>the proportional odds </a:t>
            </a:r>
            <a:r>
              <a:rPr lang="en-US" altLang="zh-CN" sz="2400" dirty="0" smtClean="0">
                <a:latin typeface="Times New Roman" panose="02020603050405020304" pitchFamily="18" charset="0"/>
                <a:cs typeface="Times New Roman" panose="02020603050405020304" pitchFamily="18" charset="0"/>
              </a:rPr>
              <a:t>model. It is based on the assumption that the effects of the covariates </a:t>
            </a:r>
            <a:r>
              <a:rPr lang="en-US" altLang="zh-CN" sz="2400" i="1" dirty="0" smtClean="0">
                <a:latin typeface="Times New Roman" panose="02020603050405020304" pitchFamily="18" charset="0"/>
                <a:cs typeface="Times New Roman" panose="02020603050405020304" pitchFamily="18" charset="0"/>
              </a:rPr>
              <a:t>x</a:t>
            </a:r>
            <a:r>
              <a:rPr lang="en-US" altLang="zh-CN" sz="2400" i="1" baseline="-25000" dirty="0" smtClean="0">
                <a:latin typeface="Times New Roman" panose="02020603050405020304" pitchFamily="18" charset="0"/>
                <a:cs typeface="Times New Roman" panose="02020603050405020304" pitchFamily="18" charset="0"/>
              </a:rPr>
              <a:t>1</a:t>
            </a:r>
            <a:r>
              <a:rPr lang="en-US" altLang="zh-CN" sz="2400" i="1" dirty="0" smtClean="0">
                <a:latin typeface="Times New Roman" panose="02020603050405020304" pitchFamily="18" charset="0"/>
                <a:cs typeface="Times New Roman" panose="02020603050405020304" pitchFamily="18" charset="0"/>
              </a:rPr>
              <a:t>,…,x</a:t>
            </a:r>
            <a:r>
              <a:rPr lang="en-US" altLang="zh-CN" sz="2400" i="1" baseline="-25000" dirty="0" smtClean="0">
                <a:latin typeface="Times New Roman" panose="02020603050405020304" pitchFamily="18" charset="0"/>
                <a:cs typeface="Times New Roman" panose="02020603050405020304" pitchFamily="18" charset="0"/>
              </a:rPr>
              <a:t>p-1</a:t>
            </a:r>
            <a:r>
              <a:rPr lang="en-US" altLang="zh-CN" sz="2400"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are the same for all categories  on the logarithmic scale.  That is, the odds ratio for a one unit change in </a:t>
            </a:r>
            <a:r>
              <a:rPr lang="en-US" altLang="zh-CN" sz="2400" i="1"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 is the same for all response categories.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91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02532" y="1069856"/>
            <a:ext cx="5962650" cy="4476750"/>
          </a:xfrm>
          <a:prstGeom prst="rect">
            <a:avLst/>
          </a:prstGeom>
        </p:spPr>
      </p:pic>
    </p:spTree>
    <p:extLst>
      <p:ext uri="{BB962C8B-B14F-4D97-AF65-F5344CB8AC3E}">
        <p14:creationId xmlns:p14="http://schemas.microsoft.com/office/powerpoint/2010/main" val="3374932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Example: Car preferences</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The response variable for the car preference data is , of course ordinal. The following proportional odds model was fitted to these data:</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19810821"/>
              </p:ext>
            </p:extLst>
          </p:nvPr>
        </p:nvGraphicFramePr>
        <p:xfrm>
          <a:off x="2394820" y="2980531"/>
          <a:ext cx="6689725" cy="2041525"/>
        </p:xfrm>
        <a:graphic>
          <a:graphicData uri="http://schemas.openxmlformats.org/presentationml/2006/ole">
            <mc:AlternateContent xmlns:mc="http://schemas.openxmlformats.org/markup-compatibility/2006">
              <mc:Choice xmlns:v="urn:schemas-microsoft-com:vml" Requires="v">
                <p:oleObj spid="_x0000_s13372" name="公式" r:id="rId3" imgW="2705040" imgH="825480" progId="Equation.3">
                  <p:embed/>
                </p:oleObj>
              </mc:Choice>
              <mc:Fallback>
                <p:oleObj name="公式" r:id="rId3" imgW="2705040" imgH="825480" progId="Equation.3">
                  <p:embed/>
                  <p:pic>
                    <p:nvPicPr>
                      <p:cNvPr id="0" name=""/>
                      <p:cNvPicPr/>
                      <p:nvPr/>
                    </p:nvPicPr>
                    <p:blipFill>
                      <a:blip r:embed="rId4"/>
                      <a:stretch>
                        <a:fillRect/>
                      </a:stretch>
                    </p:blipFill>
                    <p:spPr>
                      <a:xfrm>
                        <a:off x="2394820" y="2980531"/>
                        <a:ext cx="6689725" cy="2041525"/>
                      </a:xfrm>
                      <a:prstGeom prst="rect">
                        <a:avLst/>
                      </a:prstGeom>
                    </p:spPr>
                  </p:pic>
                </p:oleObj>
              </mc:Fallback>
            </mc:AlternateContent>
          </a:graphicData>
        </a:graphic>
      </p:graphicFrame>
    </p:spTree>
    <p:extLst>
      <p:ext uri="{BB962C8B-B14F-4D97-AF65-F5344CB8AC3E}">
        <p14:creationId xmlns:p14="http://schemas.microsoft.com/office/powerpoint/2010/main" val="361204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59286" y="358633"/>
            <a:ext cx="7762875" cy="2943225"/>
          </a:xfrm>
          <a:prstGeom prst="rect">
            <a:avLst/>
          </a:prstGeom>
        </p:spPr>
      </p:pic>
      <p:sp>
        <p:nvSpPr>
          <p:cNvPr id="3" name="矩形 2"/>
          <p:cNvSpPr/>
          <p:nvPr/>
        </p:nvSpPr>
        <p:spPr>
          <a:xfrm>
            <a:off x="1239777" y="4942308"/>
            <a:ext cx="7476226" cy="923330"/>
          </a:xfrm>
          <a:prstGeom prst="rect">
            <a:avLst/>
          </a:prstGeom>
        </p:spPr>
        <p:txBody>
          <a:bodyPr wrap="square">
            <a:spAutoFit/>
          </a:bodyPr>
          <a:lstStyle/>
          <a:p>
            <a:r>
              <a:rPr lang="en-US" altLang="zh-CN" dirty="0" smtClean="0">
                <a:solidFill>
                  <a:srgbClr val="FF0066"/>
                </a:solidFill>
                <a:latin typeface="Times New Roman" panose="02020603050405020304" pitchFamily="18" charset="0"/>
                <a:cs typeface="Times New Roman" panose="02020603050405020304" pitchFamily="18" charset="0"/>
              </a:rPr>
              <a:t>Question:</a:t>
            </a:r>
            <a:r>
              <a:rPr lang="en-US" altLang="zh-CN" dirty="0" smtClean="0">
                <a:latin typeface="Times New Roman" panose="02020603050405020304" pitchFamily="18" charset="0"/>
                <a:cs typeface="Times New Roman" panose="02020603050405020304" pitchFamily="18" charset="0"/>
              </a:rPr>
              <a:t> the probabilities for the preference of women aged 18-23?</a:t>
            </a:r>
          </a:p>
          <a:p>
            <a:r>
              <a:rPr lang="en-US" altLang="zh-CN" dirty="0" smtClean="0">
                <a:solidFill>
                  <a:srgbClr val="FF0066"/>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the probabilities for the preference of men aged 24-40?</a:t>
            </a:r>
            <a:endParaRPr lang="zh-CN" altLang="en-US"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2262995" y="3301858"/>
            <a:ext cx="8701179" cy="1477328"/>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maximum value of the log-likelihood function for the minimal model (with only two parameters,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smtClean="0">
                <a:latin typeface="Times New Roman" panose="02020603050405020304" pitchFamily="18" charset="0"/>
                <a:cs typeface="Times New Roman" panose="02020603050405020304" pitchFamily="18" charset="0"/>
              </a:rPr>
              <a:t>01</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smtClean="0">
                <a:latin typeface="Times New Roman" panose="02020603050405020304" pitchFamily="18" charset="0"/>
                <a:cs typeface="Times New Roman" panose="02020603050405020304" pitchFamily="18" charset="0"/>
              </a:rPr>
              <a:t>02</a:t>
            </a:r>
            <a:r>
              <a:rPr lang="en-US" altLang="zh-CN" dirty="0" smtClean="0">
                <a:latin typeface="Times New Roman" panose="02020603050405020304" pitchFamily="18" charset="0"/>
                <a:cs typeface="Times New Roman" panose="02020603050405020304" pitchFamily="18" charset="0"/>
              </a:rPr>
              <a:t>) is −329.27 and for the fitted model is −290.648, </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Pseudo </a:t>
            </a:r>
            <a:r>
              <a:rPr lang="en-US" altLang="zh-CN" i="1" dirty="0" smtClean="0">
                <a:latin typeface="Times New Roman" panose="02020603050405020304" pitchFamily="18" charset="0"/>
                <a:cs typeface="Times New Roman" panose="02020603050405020304" pitchFamily="18" charset="0"/>
              </a:rPr>
              <a:t>R</a:t>
            </a:r>
            <a:r>
              <a:rPr lang="en-US" altLang="zh-CN" i="1"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AIC=?</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maximum value of the log-likelihood function for the maximal model is −290.648.</a:t>
            </a: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deviance for the fitted model?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787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30400"/>
            <a:r>
              <a:rPr lang="en-US" altLang="zh-CN" dirty="0">
                <a:latin typeface="Times New Roman" panose="02020603050405020304" pitchFamily="18" charset="0"/>
                <a:cs typeface="Times New Roman" panose="02020603050405020304" pitchFamily="18" charset="0"/>
              </a:rPr>
              <a:t>For this example, the proportional odds logistic model for ordinal data</a:t>
            </a:r>
          </a:p>
          <a:p>
            <a:pPr marL="230400" indent="0">
              <a:buNone/>
            </a:pP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the nominal logistic model produce similar results. </a:t>
            </a:r>
            <a:r>
              <a:rPr lang="en-US" altLang="zh-CN" dirty="0">
                <a:latin typeface="Times New Roman" panose="02020603050405020304" pitchFamily="18" charset="0"/>
                <a:cs typeface="Times New Roman" panose="02020603050405020304" pitchFamily="18" charset="0"/>
              </a:rPr>
              <a:t>On the grounds of parsimony, proportional odds model would be preferred because it is simpler and takes into account the order of the response categories.</a:t>
            </a:r>
          </a:p>
          <a:p>
            <a:pPr algn="just"/>
            <a:r>
              <a:rPr lang="en-US" altLang="zh-CN" dirty="0" smtClean="0">
                <a:latin typeface="Times New Roman" panose="02020603050405020304" pitchFamily="18" charset="0"/>
                <a:cs typeface="Times New Roman" panose="02020603050405020304" pitchFamily="18" charset="0"/>
              </a:rPr>
              <a:t>Model diagnostic using such as residuals and cook’s distance are analogous to those for Binomial logistic regression:</a:t>
            </a:r>
          </a:p>
          <a:p>
            <a:pPr marL="0" indent="0" algn="just">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90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Comments</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35502"/>
            <a:ext cx="10515600" cy="4641461"/>
          </a:xfrm>
        </p:spPr>
        <p:txBody>
          <a:bodyPr>
            <a:normAutofit fontScale="92500"/>
          </a:bodyPr>
          <a:lstStyle/>
          <a:p>
            <a:pPr algn="just"/>
            <a:r>
              <a:rPr lang="en-US" altLang="zh-CN" dirty="0" smtClean="0">
                <a:latin typeface="Times New Roman" panose="02020603050405020304" pitchFamily="18" charset="0"/>
                <a:cs typeface="Times New Roman" panose="02020603050405020304" pitchFamily="18" charset="0"/>
              </a:rPr>
              <a:t>Although the models described in this chapter are developed from the logistic regression model for binary data, other link functions such as the </a:t>
            </a:r>
            <a:r>
              <a:rPr lang="en-US" altLang="zh-CN" dirty="0" err="1" smtClean="0">
                <a:latin typeface="Times New Roman" panose="02020603050405020304" pitchFamily="18" charset="0"/>
                <a:cs typeface="Times New Roman" panose="02020603050405020304" pitchFamily="18" charset="0"/>
              </a:rPr>
              <a:t>probit</a:t>
            </a:r>
            <a:r>
              <a:rPr lang="en-US" altLang="zh-CN" dirty="0" smtClean="0">
                <a:latin typeface="Times New Roman" panose="02020603050405020304" pitchFamily="18" charset="0"/>
                <a:cs typeface="Times New Roman" panose="02020603050405020304" pitchFamily="18" charset="0"/>
              </a:rPr>
              <a:t> or complementary log-log functions can also be used. </a:t>
            </a:r>
            <a:r>
              <a:rPr lang="en-US" altLang="zh-CN" dirty="0" err="1" smtClean="0">
                <a:latin typeface="Times New Roman" panose="02020603050405020304" pitchFamily="18" charset="0"/>
                <a:cs typeface="Times New Roman" panose="02020603050405020304" pitchFamily="18" charset="0"/>
              </a:rPr>
              <a:t>Logits</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probits</a:t>
            </a:r>
            <a:r>
              <a:rPr lang="en-US" altLang="zh-CN" dirty="0" smtClean="0">
                <a:latin typeface="Times New Roman" panose="02020603050405020304" pitchFamily="18" charset="0"/>
                <a:cs typeface="Times New Roman" panose="02020603050405020304" pitchFamily="18" charset="0"/>
              </a:rPr>
              <a:t> are appropriate if the distribution is symmetric but the complementary log-log link may be better if the distribution is very skewed.</a:t>
            </a:r>
          </a:p>
          <a:p>
            <a:pPr algn="just"/>
            <a:r>
              <a:rPr lang="en-US" altLang="zh-CN" dirty="0" smtClean="0">
                <a:latin typeface="Times New Roman" panose="02020603050405020304" pitchFamily="18" charset="0"/>
                <a:cs typeface="Times New Roman" panose="02020603050405020304" pitchFamily="18" charset="0"/>
              </a:rPr>
              <a:t>If there is doubt about the order of the categories, then nominal logistic regression will usually be a more appropriate model than any of the models based on assumptions that the response categories are ordinal. Although the resulting model will have more parameters and hence fewer degrees of freedom and less statistical power, it may give results very similar to the ordinal models (as in the car preference example).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08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Multinomial logistic regression</a:t>
            </a:r>
            <a:endParaRPr lang="zh-CN" altLang="en-US" dirty="0">
              <a:solidFill>
                <a:srgbClr val="FF0066"/>
              </a:solidFill>
            </a:endParaRPr>
          </a:p>
        </p:txBody>
      </p:sp>
      <p:sp>
        <p:nvSpPr>
          <p:cNvPr id="3" name="内容占位符 2"/>
          <p:cNvSpPr>
            <a:spLocks noGrp="1"/>
          </p:cNvSpPr>
          <p:nvPr>
            <p:ph idx="1"/>
          </p:nvPr>
        </p:nvSpPr>
        <p:spPr>
          <a:xfrm>
            <a:off x="967596" y="1316666"/>
            <a:ext cx="10515600" cy="4351338"/>
          </a:xfrm>
        </p:spPr>
        <p:txBody>
          <a:bodyPr>
            <a:normAutofit/>
          </a:bodyPr>
          <a:lstStyle/>
          <a:p>
            <a:endParaRPr lang="zh-CN" altLang="en-US" dirty="0"/>
          </a:p>
          <a:p>
            <a:r>
              <a:rPr lang="en-US" altLang="zh-CN" dirty="0" smtClean="0">
                <a:latin typeface="Times New Roman" panose="02020603050405020304" pitchFamily="18" charset="0"/>
                <a:cs typeface="Times New Roman" panose="02020603050405020304" pitchFamily="18" charset="0"/>
              </a:rPr>
              <a:t>Multinomial </a:t>
            </a:r>
            <a:r>
              <a:rPr lang="en-US" altLang="zh-CN" dirty="0" err="1">
                <a:latin typeface="Times New Roman" panose="02020603050405020304" pitchFamily="18" charset="0"/>
                <a:cs typeface="Times New Roman" panose="02020603050405020304" pitchFamily="18" charset="0"/>
              </a:rPr>
              <a:t>logit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probit</a:t>
            </a:r>
            <a:r>
              <a:rPr lang="en-US" altLang="zh-CN" dirty="0">
                <a:latin typeface="Times New Roman" panose="02020603050405020304" pitchFamily="18" charset="0"/>
                <a:cs typeface="Times New Roman" panose="02020603050405020304" pitchFamily="18" charset="0"/>
              </a:rPr>
              <a:t>) models </a:t>
            </a:r>
            <a:r>
              <a:rPr lang="en-US" altLang="zh-CN" i="1" dirty="0">
                <a:latin typeface="Times New Roman" panose="02020603050405020304" pitchFamily="18" charset="0"/>
                <a:cs typeface="Times New Roman" panose="02020603050405020304" pitchFamily="18" charset="0"/>
              </a:rPr>
              <a:t>Nominal </a:t>
            </a:r>
            <a:r>
              <a:rPr lang="en-US" altLang="zh-CN" dirty="0">
                <a:latin typeface="Times New Roman" panose="02020603050405020304" pitchFamily="18" charset="0"/>
                <a:cs typeface="Times New Roman" panose="02020603050405020304" pitchFamily="18" charset="0"/>
              </a:rPr>
              <a:t>outcomes </a:t>
            </a:r>
            <a:r>
              <a:rPr lang="en-US" altLang="zh-CN" dirty="0" smtClean="0">
                <a:latin typeface="Times New Roman" panose="02020603050405020304" pitchFamily="18" charset="0"/>
                <a:cs typeface="Times New Roman" panose="02020603050405020304" pitchFamily="18" charset="0"/>
              </a:rPr>
              <a:t>–</a:t>
            </a:r>
          </a:p>
          <a:p>
            <a:pPr indent="228600">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no </a:t>
            </a:r>
            <a:r>
              <a:rPr lang="en-US" altLang="zh-CN" dirty="0">
                <a:latin typeface="Times New Roman" panose="02020603050405020304" pitchFamily="18" charset="0"/>
                <a:cs typeface="Times New Roman" panose="02020603050405020304" pitchFamily="18" charset="0"/>
              </a:rPr>
              <a:t>intrinsic order (qualitative) </a:t>
            </a:r>
            <a:endParaRPr lang="en-US" altLang="zh-CN" dirty="0" smtClean="0">
              <a:latin typeface="Times New Roman" panose="02020603050405020304" pitchFamily="18" charset="0"/>
              <a:cs typeface="Times New Roman" panose="02020603050405020304" pitchFamily="18" charset="0"/>
            </a:endParaRPr>
          </a:p>
          <a:p>
            <a:pPr indent="228600">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Three </a:t>
            </a:r>
            <a:r>
              <a:rPr lang="en-US" altLang="zh-CN" dirty="0">
                <a:latin typeface="Times New Roman" panose="02020603050405020304" pitchFamily="18" charset="0"/>
                <a:cs typeface="Times New Roman" panose="02020603050405020304" pitchFamily="18" charset="0"/>
              </a:rPr>
              <a:t>or more unordered categories </a:t>
            </a:r>
          </a:p>
          <a:p>
            <a:pPr marL="0" indent="0">
              <a:buNone/>
            </a:pPr>
            <a:endParaRPr lang="zh-CN" altLang="en-US"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Examples</a:t>
            </a:r>
            <a:r>
              <a:rPr lang="en-US" altLang="zh-CN" dirty="0">
                <a:latin typeface="Times New Roman" panose="02020603050405020304" pitchFamily="18" charset="0"/>
                <a:cs typeface="Times New Roman" panose="02020603050405020304" pitchFamily="18" charset="0"/>
              </a:rPr>
              <a:t>: </a:t>
            </a:r>
          </a:p>
          <a:p>
            <a:pPr indent="228600">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Smoking </a:t>
            </a:r>
            <a:r>
              <a:rPr lang="en-US" altLang="zh-CN" dirty="0">
                <a:latin typeface="Times New Roman" panose="02020603050405020304" pitchFamily="18" charset="0"/>
                <a:cs typeface="Times New Roman" panose="02020603050405020304" pitchFamily="18" charset="0"/>
              </a:rPr>
              <a:t>status – never, current, former smoker </a:t>
            </a:r>
          </a:p>
          <a:p>
            <a:pPr indent="228600">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Marital </a:t>
            </a:r>
            <a:r>
              <a:rPr lang="en-US" altLang="zh-CN" dirty="0">
                <a:latin typeface="Times New Roman" panose="02020603050405020304" pitchFamily="18" charset="0"/>
                <a:cs typeface="Times New Roman" panose="02020603050405020304" pitchFamily="18" charset="0"/>
              </a:rPr>
              <a:t>status – married, divorced, widowed, never married</a:t>
            </a:r>
          </a:p>
          <a:p>
            <a:endParaRPr lang="zh-CN" altLang="en-US" dirty="0"/>
          </a:p>
          <a:p>
            <a:endParaRPr lang="zh-CN" altLang="en-US" dirty="0"/>
          </a:p>
        </p:txBody>
      </p:sp>
    </p:spTree>
    <p:extLst>
      <p:ext uri="{BB962C8B-B14F-4D97-AF65-F5344CB8AC3E}">
        <p14:creationId xmlns:p14="http://schemas.microsoft.com/office/powerpoint/2010/main" val="219115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02589"/>
            <a:ext cx="10515600" cy="4874374"/>
          </a:xfrm>
        </p:spPr>
        <p:txBody>
          <a:bodyPr/>
          <a:lstStyle/>
          <a:p>
            <a:r>
              <a:rPr lang="en-US" altLang="zh-CN" dirty="0" smtClean="0">
                <a:latin typeface="Times New Roman" panose="02020603050405020304" pitchFamily="18" charset="0"/>
                <a:cs typeface="Times New Roman" panose="02020603050405020304" pitchFamily="18" charset="0"/>
              </a:rPr>
              <a:t>In general, we will assume there are </a:t>
            </a:r>
            <a:r>
              <a:rPr lang="en-US" altLang="zh-CN" i="1"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 response categories.</a:t>
            </a:r>
          </a:p>
          <a:p>
            <a:r>
              <a:rPr lang="en-US" altLang="zh-CN" dirty="0" smtClean="0">
                <a:latin typeface="Times New Roman" panose="02020603050405020304" pitchFamily="18" charset="0"/>
                <a:cs typeface="Times New Roman" panose="02020603050405020304" pitchFamily="18" charset="0"/>
              </a:rPr>
              <a:t> Then for the </a:t>
            </a:r>
            <a:r>
              <a:rPr lang="en-US" altLang="zh-CN" i="1"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observation, there will be </a:t>
            </a:r>
            <a:r>
              <a:rPr lang="en-US" altLang="zh-CN" i="1"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 binary response variables, </a:t>
            </a:r>
            <a:r>
              <a:rPr lang="en-US" altLang="zh-CN" i="1" dirty="0" smtClean="0">
                <a:latin typeface="Times New Roman" panose="02020603050405020304" pitchFamily="18" charset="0"/>
                <a:cs typeface="Times New Roman" panose="02020603050405020304" pitchFamily="18" charset="0"/>
              </a:rPr>
              <a:t>Y</a:t>
            </a:r>
            <a:r>
              <a:rPr lang="en-US" altLang="zh-CN" i="1" baseline="-25000" dirty="0" smtClean="0">
                <a:latin typeface="Times New Roman" panose="02020603050405020304" pitchFamily="18" charset="0"/>
                <a:cs typeface="Times New Roman" panose="02020603050405020304" pitchFamily="18" charset="0"/>
              </a:rPr>
              <a:t>i1</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Y</a:t>
            </a:r>
            <a:r>
              <a:rPr lang="en-US" altLang="zh-CN" i="1" baseline="-25000" dirty="0" err="1" smtClean="0">
                <a:latin typeface="Times New Roman" panose="02020603050405020304" pitchFamily="18" charset="0"/>
                <a:cs typeface="Times New Roman" panose="02020603050405020304" pitchFamily="18" charset="0"/>
              </a:rPr>
              <a:t>iJ</a:t>
            </a:r>
            <a:r>
              <a:rPr lang="zh-CN" altLang="en-US" i="1" baseline="-25000"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where:</a:t>
            </a:r>
            <a:r>
              <a:rPr lang="zh-CN" altLang="en-US" i="1" baseline="-25000" dirty="0" smtClean="0">
                <a:latin typeface="Times New Roman" panose="02020603050405020304" pitchFamily="18" charset="0"/>
                <a:cs typeface="Times New Roman" panose="02020603050405020304" pitchFamily="18" charset="0"/>
              </a:rPr>
              <a:t> </a:t>
            </a:r>
            <a:endParaRPr lang="en-US" altLang="zh-CN" i="1" baseline="-25000" dirty="0" smtClean="0">
              <a:latin typeface="Times New Roman" panose="02020603050405020304" pitchFamily="18" charset="0"/>
              <a:cs typeface="Times New Roman" panose="02020603050405020304" pitchFamily="18" charset="0"/>
            </a:endParaRPr>
          </a:p>
          <a:p>
            <a:endParaRPr lang="en-US" altLang="zh-CN" i="1" baseline="-25000" dirty="0">
              <a:latin typeface="Times New Roman" panose="02020603050405020304" pitchFamily="18" charset="0"/>
              <a:cs typeface="Times New Roman" panose="02020603050405020304" pitchFamily="18" charset="0"/>
            </a:endParaRPr>
          </a:p>
          <a:p>
            <a:endParaRPr lang="en-US" altLang="zh-CN" i="1" baseline="-25000" dirty="0" smtClean="0">
              <a:latin typeface="Times New Roman" panose="02020603050405020304" pitchFamily="18" charset="0"/>
              <a:cs typeface="Times New Roman" panose="02020603050405020304" pitchFamily="18" charset="0"/>
            </a:endParaRPr>
          </a:p>
          <a:p>
            <a:endParaRPr lang="en-US" altLang="zh-CN" i="1" baseline="-25000" dirty="0">
              <a:latin typeface="Times New Roman" panose="02020603050405020304" pitchFamily="18" charset="0"/>
              <a:cs typeface="Times New Roman" panose="02020603050405020304" pitchFamily="18" charset="0"/>
            </a:endParaRPr>
          </a:p>
          <a:p>
            <a:endParaRPr lang="en-US" altLang="zh-CN" i="1" baseline="-25000"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Or for the </a:t>
            </a:r>
            <a:r>
              <a:rPr lang="en-US" altLang="zh-CN" i="1"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observation, there will be </a:t>
            </a:r>
            <a:r>
              <a:rPr lang="en-US" altLang="zh-CN" i="1"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rPr>
              <a:t> response variables, </a:t>
            </a:r>
            <a:r>
              <a:rPr lang="en-US" altLang="zh-CN" i="1" dirty="0" smtClean="0">
                <a:latin typeface="Times New Roman" panose="02020603050405020304" pitchFamily="18" charset="0"/>
                <a:cs typeface="Times New Roman" panose="02020603050405020304" pitchFamily="18" charset="0"/>
              </a:rPr>
              <a:t>Y</a:t>
            </a:r>
            <a:r>
              <a:rPr lang="en-US" altLang="zh-CN" i="1" baseline="-25000" dirty="0" smtClean="0">
                <a:latin typeface="Times New Roman" panose="02020603050405020304" pitchFamily="18" charset="0"/>
                <a:cs typeface="Times New Roman" panose="02020603050405020304" pitchFamily="18" charset="0"/>
              </a:rPr>
              <a:t>i1</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Y</a:t>
            </a:r>
            <a:r>
              <a:rPr lang="en-US" altLang="zh-CN" i="1" baseline="-25000" dirty="0" err="1" smtClean="0">
                <a:latin typeface="Times New Roman" panose="02020603050405020304" pitchFamily="18" charset="0"/>
                <a:cs typeface="Times New Roman" panose="02020603050405020304" pitchFamily="18" charset="0"/>
              </a:rPr>
              <a:t>iJ</a:t>
            </a:r>
            <a:r>
              <a:rPr lang="zh-CN" altLang="en-US" i="1" baseline="-25000"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where:</a:t>
            </a:r>
            <a:r>
              <a:rPr lang="zh-CN" altLang="en-US" i="1" baseline="-25000" dirty="0" smtClean="0">
                <a:latin typeface="Times New Roman" panose="02020603050405020304" pitchFamily="18" charset="0"/>
                <a:cs typeface="Times New Roman" panose="02020603050405020304" pitchFamily="18" charset="0"/>
              </a:rPr>
              <a:t> </a:t>
            </a:r>
          </a:p>
          <a:p>
            <a:endParaRPr lang="zh-CN" altLang="en-US" i="1" baseline="-250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7759236"/>
              </p:ext>
            </p:extLst>
          </p:nvPr>
        </p:nvGraphicFramePr>
        <p:xfrm>
          <a:off x="3166268" y="2833125"/>
          <a:ext cx="5535252" cy="836450"/>
        </p:xfrm>
        <a:graphic>
          <a:graphicData uri="http://schemas.openxmlformats.org/presentationml/2006/ole">
            <mc:AlternateContent xmlns:mc="http://schemas.openxmlformats.org/markup-compatibility/2006">
              <mc:Choice xmlns:v="urn:schemas-microsoft-com:vml" Requires="v">
                <p:oleObj spid="_x0000_s8327" name="公式" r:id="rId3" imgW="2603160" imgH="393480" progId="Equation.3">
                  <p:embed/>
                </p:oleObj>
              </mc:Choice>
              <mc:Fallback>
                <p:oleObj name="公式" r:id="rId3" imgW="2603160" imgH="393480" progId="Equation.3">
                  <p:embed/>
                  <p:pic>
                    <p:nvPicPr>
                      <p:cNvPr id="0" name=""/>
                      <p:cNvPicPr/>
                      <p:nvPr/>
                    </p:nvPicPr>
                    <p:blipFill>
                      <a:blip r:embed="rId4"/>
                      <a:stretch>
                        <a:fillRect/>
                      </a:stretch>
                    </p:blipFill>
                    <p:spPr>
                      <a:xfrm>
                        <a:off x="3166268" y="2833125"/>
                        <a:ext cx="5535252" cy="8364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70284283"/>
              </p:ext>
            </p:extLst>
          </p:nvPr>
        </p:nvGraphicFramePr>
        <p:xfrm>
          <a:off x="3166268" y="5200111"/>
          <a:ext cx="5859463" cy="890588"/>
        </p:xfrm>
        <a:graphic>
          <a:graphicData uri="http://schemas.openxmlformats.org/presentationml/2006/ole">
            <mc:AlternateContent xmlns:mc="http://schemas.openxmlformats.org/markup-compatibility/2006">
              <mc:Choice xmlns:v="urn:schemas-microsoft-com:vml" Requires="v">
                <p:oleObj spid="_x0000_s8328" name="公式" r:id="rId5" imgW="2755800" imgH="419040" progId="Equation.3">
                  <p:embed/>
                </p:oleObj>
              </mc:Choice>
              <mc:Fallback>
                <p:oleObj name="公式" r:id="rId5" imgW="2755800" imgH="419040" progId="Equation.3">
                  <p:embed/>
                  <p:pic>
                    <p:nvPicPr>
                      <p:cNvPr id="0" name=""/>
                      <p:cNvPicPr/>
                      <p:nvPr/>
                    </p:nvPicPr>
                    <p:blipFill>
                      <a:blip r:embed="rId6"/>
                      <a:stretch>
                        <a:fillRect/>
                      </a:stretch>
                    </p:blipFill>
                    <p:spPr>
                      <a:xfrm>
                        <a:off x="3166268" y="5200111"/>
                        <a:ext cx="5859463" cy="890588"/>
                      </a:xfrm>
                      <a:prstGeom prst="rect">
                        <a:avLst/>
                      </a:prstGeom>
                    </p:spPr>
                  </p:pic>
                </p:oleObj>
              </mc:Fallback>
            </mc:AlternateContent>
          </a:graphicData>
        </a:graphic>
      </p:graphicFrame>
    </p:spTree>
    <p:extLst>
      <p:ext uri="{BB962C8B-B14F-4D97-AF65-F5344CB8AC3E}">
        <p14:creationId xmlns:p14="http://schemas.microsoft.com/office/powerpoint/2010/main" val="85439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00664"/>
            <a:ext cx="10515600" cy="5176299"/>
          </a:xfrm>
        </p:spPr>
        <p:txBody>
          <a:bodyPr/>
          <a:lstStyle/>
          <a:p>
            <a:r>
              <a:rPr lang="en-US" altLang="zh-CN" dirty="0" smtClean="0">
                <a:latin typeface="Times New Roman" panose="02020603050405020304" pitchFamily="18" charset="0"/>
                <a:cs typeface="Times New Roman" panose="02020603050405020304" pitchFamily="18" charset="0"/>
              </a:rPr>
              <a:t>Estimates a series of binary </a:t>
            </a:r>
            <a:r>
              <a:rPr lang="en-US" altLang="zh-CN" dirty="0" err="1" smtClean="0">
                <a:latin typeface="Times New Roman" panose="02020603050405020304" pitchFamily="18" charset="0"/>
                <a:cs typeface="Times New Roman" panose="02020603050405020304" pitchFamily="18" charset="0"/>
              </a:rPr>
              <a:t>logit</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probit</a:t>
            </a:r>
            <a:r>
              <a:rPr lang="en-US" altLang="zh-CN" dirty="0" smtClean="0">
                <a:latin typeface="Times New Roman" panose="02020603050405020304" pitchFamily="18" charset="0"/>
                <a:cs typeface="Times New Roman" panose="02020603050405020304" pitchFamily="18" charset="0"/>
              </a:rPr>
              <a:t>) models </a:t>
            </a:r>
          </a:p>
          <a:p>
            <a:r>
              <a:rPr lang="en-US" altLang="zh-CN" dirty="0" smtClean="0">
                <a:latin typeface="Times New Roman" panose="02020603050405020304" pitchFamily="18" charset="0"/>
                <a:cs typeface="Times New Roman" panose="02020603050405020304" pitchFamily="18" charset="0"/>
              </a:rPr>
              <a:t>One group is chosen to be the base (reference) category for the other groups (estimates equations for </a:t>
            </a:r>
            <a:r>
              <a:rPr lang="en-US" altLang="zh-CN" i="1" dirty="0" smtClean="0">
                <a:latin typeface="Times New Roman" panose="02020603050405020304" pitchFamily="18" charset="0"/>
                <a:cs typeface="Times New Roman" panose="02020603050405020304" pitchFamily="18" charset="0"/>
              </a:rPr>
              <a:t>L </a:t>
            </a:r>
            <a:r>
              <a:rPr lang="en-US" altLang="zh-CN" dirty="0" smtClean="0">
                <a:latin typeface="Times New Roman" panose="02020603050405020304" pitchFamily="18" charset="0"/>
                <a:cs typeface="Times New Roman" panose="02020603050405020304" pitchFamily="18" charset="0"/>
              </a:rPr>
              <a:t>– 1 groups) </a:t>
            </a:r>
          </a:p>
          <a:p>
            <a:r>
              <a:rPr lang="en-US" altLang="zh-CN" dirty="0" smtClean="0">
                <a:latin typeface="Times New Roman" panose="02020603050405020304" pitchFamily="18" charset="0"/>
                <a:cs typeface="Times New Roman" panose="02020603050405020304" pitchFamily="18" charset="0"/>
              </a:rPr>
              <a:t>Example: If never smokers are the base category, then two models are estimated: </a:t>
            </a:r>
          </a:p>
          <a:p>
            <a:pPr indent="230400">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Current smokers vs. Never smokers </a:t>
            </a:r>
          </a:p>
          <a:p>
            <a:pPr indent="230400">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Former smokers vs. Never smokers</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96935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163515" y="823228"/>
            <a:ext cx="10515600" cy="1325563"/>
          </a:xfrm>
        </p:spPr>
        <p:txBody>
          <a:bodyPr/>
          <a:lstStyle/>
          <a:p>
            <a:r>
              <a:rPr lang="en-US" altLang="zh-CN" dirty="0" smtClean="0">
                <a:solidFill>
                  <a:srgbClr val="FF0066"/>
                </a:solidFill>
                <a:latin typeface="Times New Roman" panose="02020603050405020304" pitchFamily="18" charset="0"/>
                <a:cs typeface="Times New Roman" panose="02020603050405020304" pitchFamily="18" charset="0"/>
              </a:rPr>
              <a:t>Multinomial logistic regression</a:t>
            </a:r>
            <a:r>
              <a:rPr lang="zh-CN" altLang="en-US" dirty="0" smtClean="0">
                <a:solidFill>
                  <a:srgbClr val="FF0066"/>
                </a:solidFill>
                <a:latin typeface="Times New Roman" panose="02020603050405020304" pitchFamily="18" charset="0"/>
                <a:cs typeface="Times New Roman" panose="02020603050405020304" pitchFamily="18" charset="0"/>
              </a:rPr>
              <a:t/>
            </a:r>
            <a:br>
              <a:rPr lang="zh-CN" altLang="en-US" dirty="0" smtClean="0">
                <a:solidFill>
                  <a:srgbClr val="FF0066"/>
                </a:solidFill>
                <a:latin typeface="Times New Roman" panose="02020603050405020304" pitchFamily="18" charset="0"/>
                <a:cs typeface="Times New Roman" panose="02020603050405020304" pitchFamily="18" charset="0"/>
              </a:rPr>
            </a:br>
            <a:endParaRPr lang="zh-CN" altLang="en-US" dirty="0"/>
          </a:p>
        </p:txBody>
      </p:sp>
      <p:sp>
        <p:nvSpPr>
          <p:cNvPr id="7" name="内容占位符 6"/>
          <p:cNvSpPr>
            <a:spLocks noGrp="1"/>
          </p:cNvSpPr>
          <p:nvPr>
            <p:ph idx="1"/>
          </p:nvPr>
        </p:nvSpPr>
        <p:spPr/>
        <p:txBody>
          <a:bodyPr>
            <a:normAutofit fontScale="92500" lnSpcReduction="20000"/>
          </a:bodyPr>
          <a:lstStyle/>
          <a:p>
            <a:pPr>
              <a:lnSpc>
                <a:spcPct val="150000"/>
              </a:lnSpc>
            </a:pPr>
            <a:r>
              <a:rPr lang="en-US" altLang="zh-CN" dirty="0" smtClean="0">
                <a:latin typeface="Times New Roman" panose="02020603050405020304" pitchFamily="18" charset="0"/>
                <a:cs typeface="Times New Roman" panose="02020603050405020304" pitchFamily="18" charset="0"/>
              </a:rPr>
              <a:t>Let </a:t>
            </a:r>
            <a:r>
              <a:rPr lang="en-US" altLang="zh-CN" i="1" dirty="0" smtClean="0">
                <a:latin typeface="Times New Roman" panose="02020603050405020304" pitchFamily="18" charset="0"/>
                <a:cs typeface="Times New Roman" panose="02020603050405020304" pitchFamily="18" charset="0"/>
              </a:rPr>
              <a:t>j=1</a:t>
            </a:r>
            <a:r>
              <a:rPr lang="en-US" altLang="zh-CN" dirty="0" smtClean="0">
                <a:latin typeface="Times New Roman" panose="02020603050405020304" pitchFamily="18" charset="0"/>
                <a:cs typeface="Times New Roman" panose="02020603050405020304" pitchFamily="18" charset="0"/>
              </a:rPr>
              <a:t> denote the reference category</a:t>
            </a:r>
          </a:p>
          <a:p>
            <a:pPr>
              <a:lnSpc>
                <a:spcPct val="150000"/>
              </a:lnSpc>
            </a:pPr>
            <a:r>
              <a:rPr lang="en-US" altLang="zh-CN" dirty="0" smtClean="0">
                <a:latin typeface="Times New Roman" panose="02020603050405020304" pitchFamily="18" charset="0"/>
                <a:cs typeface="Times New Roman" panose="02020603050405020304" pitchFamily="18" charset="0"/>
              </a:rPr>
              <a:t>Fit separate logistic regression models for </a:t>
            </a:r>
            <a:r>
              <a:rPr lang="en-US" altLang="zh-CN" i="1" dirty="0" smtClean="0">
                <a:latin typeface="Times New Roman" panose="02020603050405020304" pitchFamily="18" charset="0"/>
                <a:cs typeface="Times New Roman" panose="02020603050405020304" pitchFamily="18" charset="0"/>
              </a:rPr>
              <a:t>j=2,…, L</a:t>
            </a:r>
            <a:r>
              <a:rPr lang="en-US" altLang="zh-CN" dirty="0" smtClean="0">
                <a:latin typeface="Times New Roman" panose="02020603050405020304" pitchFamily="18" charset="0"/>
                <a:cs typeface="Times New Roman" panose="02020603050405020304" pitchFamily="18" charset="0"/>
              </a:rPr>
              <a:t>, comparing each outcome to the baseline:</a:t>
            </a:r>
          </a:p>
          <a:p>
            <a:pPr marL="0" indent="0">
              <a:lnSpc>
                <a:spcPct val="150000"/>
              </a:lnSpc>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50000"/>
              </a:lnSpc>
            </a:pP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Note that this will result in </a:t>
            </a:r>
            <a:r>
              <a:rPr lang="en-US" altLang="zh-CN" i="1" dirty="0" smtClean="0">
                <a:latin typeface="Times New Roman" panose="02020603050405020304" pitchFamily="18" charset="0"/>
                <a:cs typeface="Times New Roman" panose="02020603050405020304" pitchFamily="18" charset="0"/>
              </a:rPr>
              <a:t>L-1</a:t>
            </a:r>
            <a:r>
              <a:rPr lang="en-US" altLang="zh-CN" dirty="0" smtClean="0">
                <a:latin typeface="Times New Roman" panose="02020603050405020304" pitchFamily="18" charset="0"/>
                <a:cs typeface="Times New Roman" panose="02020603050405020304" pitchFamily="18" charset="0"/>
              </a:rPr>
              <a:t> vectors of regression coefficients (we don’t need to estimate the </a:t>
            </a:r>
            <a:r>
              <a:rPr lang="en-US" altLang="zh-CN" i="1" dirty="0" err="1" smtClean="0">
                <a:latin typeface="Times New Roman" panose="02020603050405020304" pitchFamily="18" charset="0"/>
                <a:cs typeface="Times New Roman" panose="02020603050405020304" pitchFamily="18" charset="0"/>
              </a:rPr>
              <a:t>L</a:t>
            </a:r>
            <a:r>
              <a:rPr lang="en-US" altLang="zh-CN" baseline="30000" dirty="0" err="1"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vector because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11965858"/>
              </p:ext>
            </p:extLst>
          </p:nvPr>
        </p:nvGraphicFramePr>
        <p:xfrm>
          <a:off x="2906713" y="3722688"/>
          <a:ext cx="5305425" cy="879475"/>
        </p:xfrm>
        <a:graphic>
          <a:graphicData uri="http://schemas.openxmlformats.org/presentationml/2006/ole">
            <mc:AlternateContent xmlns:mc="http://schemas.openxmlformats.org/markup-compatibility/2006">
              <mc:Choice xmlns:v="urn:schemas-microsoft-com:vml" Requires="v">
                <p:oleObj spid="_x0000_s1308" name="公式" r:id="rId3" imgW="2374560" imgH="393480" progId="Equation.3">
                  <p:embed/>
                </p:oleObj>
              </mc:Choice>
              <mc:Fallback>
                <p:oleObj name="公式" r:id="rId3" imgW="2374560" imgH="393480" progId="Equation.3">
                  <p:embed/>
                  <p:pic>
                    <p:nvPicPr>
                      <p:cNvPr id="0" name=""/>
                      <p:cNvPicPr/>
                      <p:nvPr/>
                    </p:nvPicPr>
                    <p:blipFill>
                      <a:blip r:embed="rId4"/>
                      <a:stretch>
                        <a:fillRect/>
                      </a:stretch>
                    </p:blipFill>
                    <p:spPr>
                      <a:xfrm>
                        <a:off x="2906713" y="3722688"/>
                        <a:ext cx="5305425" cy="8794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9167901"/>
              </p:ext>
            </p:extLst>
          </p:nvPr>
        </p:nvGraphicFramePr>
        <p:xfrm>
          <a:off x="6453188" y="5383213"/>
          <a:ext cx="1198562" cy="793750"/>
        </p:xfrm>
        <a:graphic>
          <a:graphicData uri="http://schemas.openxmlformats.org/presentationml/2006/ole">
            <mc:AlternateContent xmlns:mc="http://schemas.openxmlformats.org/markup-compatibility/2006">
              <mc:Choice xmlns:v="urn:schemas-microsoft-com:vml" Requires="v">
                <p:oleObj spid="_x0000_s1309" name="公式" r:id="rId5" imgW="672840" imgH="444240" progId="Equation.3">
                  <p:embed/>
                </p:oleObj>
              </mc:Choice>
              <mc:Fallback>
                <p:oleObj name="公式" r:id="rId5" imgW="672840" imgH="444240" progId="Equation.3">
                  <p:embed/>
                  <p:pic>
                    <p:nvPicPr>
                      <p:cNvPr id="0" name=""/>
                      <p:cNvPicPr/>
                      <p:nvPr/>
                    </p:nvPicPr>
                    <p:blipFill>
                      <a:blip r:embed="rId6"/>
                      <a:stretch>
                        <a:fillRect/>
                      </a:stretch>
                    </p:blipFill>
                    <p:spPr>
                      <a:xfrm>
                        <a:off x="6453188" y="5383213"/>
                        <a:ext cx="1198562" cy="793750"/>
                      </a:xfrm>
                      <a:prstGeom prst="rect">
                        <a:avLst/>
                      </a:prstGeom>
                    </p:spPr>
                  </p:pic>
                </p:oleObj>
              </mc:Fallback>
            </mc:AlternateContent>
          </a:graphicData>
        </a:graphic>
      </p:graphicFrame>
    </p:spTree>
    <p:extLst>
      <p:ext uri="{BB962C8B-B14F-4D97-AF65-F5344CB8AC3E}">
        <p14:creationId xmlns:p14="http://schemas.microsoft.com/office/powerpoint/2010/main" val="194281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98585" y="1282162"/>
            <a:ext cx="10515600" cy="4351338"/>
          </a:xfrm>
        </p:spPr>
        <p:txBody>
          <a:bodyPr/>
          <a:lstStyle/>
          <a:p>
            <a:r>
              <a:rPr lang="en-US" altLang="zh-CN" sz="3200" dirty="0" smtClean="0">
                <a:latin typeface="Times New Roman" panose="02020603050405020304" pitchFamily="18" charset="0"/>
                <a:cs typeface="Times New Roman" panose="02020603050405020304" pitchFamily="18" charset="0"/>
              </a:rPr>
              <a:t>The fitted class probabilities for an observation are therefore</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53134194"/>
              </p:ext>
            </p:extLst>
          </p:nvPr>
        </p:nvGraphicFramePr>
        <p:xfrm>
          <a:off x="2943225" y="2092325"/>
          <a:ext cx="6623050" cy="2471738"/>
        </p:xfrm>
        <a:graphic>
          <a:graphicData uri="http://schemas.openxmlformats.org/presentationml/2006/ole">
            <mc:AlternateContent xmlns:mc="http://schemas.openxmlformats.org/markup-compatibility/2006">
              <mc:Choice xmlns:v="urn:schemas-microsoft-com:vml" Requires="v">
                <p:oleObj spid="_x0000_s2188" name="公式" r:id="rId3" imgW="2755800" imgH="1028520" progId="Equation.3">
                  <p:embed/>
                </p:oleObj>
              </mc:Choice>
              <mc:Fallback>
                <p:oleObj name="公式" r:id="rId3" imgW="2755800" imgH="1028520" progId="Equation.3">
                  <p:embed/>
                  <p:pic>
                    <p:nvPicPr>
                      <p:cNvPr id="0" name=""/>
                      <p:cNvPicPr/>
                      <p:nvPr/>
                    </p:nvPicPr>
                    <p:blipFill>
                      <a:blip r:embed="rId4"/>
                      <a:stretch>
                        <a:fillRect/>
                      </a:stretch>
                    </p:blipFill>
                    <p:spPr>
                      <a:xfrm>
                        <a:off x="2943225" y="2092325"/>
                        <a:ext cx="6623050" cy="2471738"/>
                      </a:xfrm>
                      <a:prstGeom prst="rect">
                        <a:avLst/>
                      </a:prstGeom>
                    </p:spPr>
                  </p:pic>
                </p:oleObj>
              </mc:Fallback>
            </mc:AlternateContent>
          </a:graphicData>
        </a:graphic>
      </p:graphicFrame>
    </p:spTree>
    <p:extLst>
      <p:ext uri="{BB962C8B-B14F-4D97-AF65-F5344CB8AC3E}">
        <p14:creationId xmlns:p14="http://schemas.microsoft.com/office/powerpoint/2010/main" val="155555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311215"/>
            <a:ext cx="10522789" cy="4606506"/>
          </a:xfrm>
        </p:spPr>
        <p:txBody>
          <a:bodyPr/>
          <a:lstStyle/>
          <a:p>
            <a:r>
              <a:rPr lang="en-US" altLang="zh-CN" dirty="0" smtClean="0">
                <a:latin typeface="Times New Roman" panose="02020603050405020304" pitchFamily="18" charset="0"/>
                <a:cs typeface="Times New Roman" panose="02020603050405020304" pitchFamily="18" charset="0"/>
              </a:rPr>
              <a:t>The </a:t>
            </a:r>
            <a:r>
              <a:rPr lang="en-US" altLang="zh-CN" dirty="0" err="1" smtClean="0">
                <a:latin typeface="Times New Roman" panose="02020603050405020304" pitchFamily="18" charset="0"/>
                <a:cs typeface="Times New Roman" panose="02020603050405020304" pitchFamily="18" charset="0"/>
              </a:rPr>
              <a:t>logits</a:t>
            </a:r>
            <a:r>
              <a:rPr lang="en-US" altLang="zh-CN" dirty="0" smtClean="0">
                <a:latin typeface="Times New Roman" panose="02020603050405020304" pitchFamily="18" charset="0"/>
                <a:cs typeface="Times New Roman" panose="02020603050405020304" pitchFamily="18" charset="0"/>
              </a:rPr>
              <a:t> for any other comparisons can be obtained from them.</a:t>
            </a:r>
          </a:p>
          <a:p>
            <a:r>
              <a:rPr lang="en-US" altLang="zh-CN" dirty="0" smtClean="0">
                <a:latin typeface="Times New Roman" panose="02020603050405020304" pitchFamily="18" charset="0"/>
                <a:cs typeface="Times New Roman" panose="02020603050405020304" pitchFamily="18" charset="0"/>
              </a:rPr>
              <a:t>In general, to compare category </a:t>
            </a:r>
            <a:r>
              <a:rPr lang="en-US" altLang="zh-CN" i="1" dirty="0"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 and </a:t>
            </a:r>
            <a:r>
              <a:rPr lang="en-US" altLang="zh-CN" i="1" dirty="0"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 we have </a:t>
            </a:r>
          </a:p>
        </p:txBody>
      </p:sp>
      <p:graphicFrame>
        <p:nvGraphicFramePr>
          <p:cNvPr id="5" name="对象 4"/>
          <p:cNvGraphicFramePr>
            <a:graphicFrameLocks noChangeAspect="1"/>
          </p:cNvGraphicFramePr>
          <p:nvPr>
            <p:extLst>
              <p:ext uri="{D42A27DB-BD31-4B8C-83A1-F6EECF244321}">
                <p14:modId xmlns:p14="http://schemas.microsoft.com/office/powerpoint/2010/main" val="2427825044"/>
              </p:ext>
            </p:extLst>
          </p:nvPr>
        </p:nvGraphicFramePr>
        <p:xfrm>
          <a:off x="1643602" y="2754284"/>
          <a:ext cx="8440678" cy="860184"/>
        </p:xfrm>
        <a:graphic>
          <a:graphicData uri="http://schemas.openxmlformats.org/presentationml/2006/ole">
            <mc:AlternateContent xmlns:mc="http://schemas.openxmlformats.org/markup-compatibility/2006">
              <mc:Choice xmlns:v="urn:schemas-microsoft-com:vml" Requires="v">
                <p:oleObj spid="_x0000_s9325" name="公式" r:id="rId3" imgW="3860640" imgH="393480" progId="Equation.3">
                  <p:embed/>
                </p:oleObj>
              </mc:Choice>
              <mc:Fallback>
                <p:oleObj name="公式" r:id="rId3" imgW="3860640" imgH="393480" progId="Equation.3">
                  <p:embed/>
                  <p:pic>
                    <p:nvPicPr>
                      <p:cNvPr id="0" name=""/>
                      <p:cNvPicPr/>
                      <p:nvPr/>
                    </p:nvPicPr>
                    <p:blipFill>
                      <a:blip r:embed="rId4"/>
                      <a:stretch>
                        <a:fillRect/>
                      </a:stretch>
                    </p:blipFill>
                    <p:spPr>
                      <a:xfrm>
                        <a:off x="1643602" y="2754284"/>
                        <a:ext cx="8440678" cy="860184"/>
                      </a:xfrm>
                      <a:prstGeom prst="rect">
                        <a:avLst/>
                      </a:prstGeom>
                    </p:spPr>
                  </p:pic>
                </p:oleObj>
              </mc:Fallback>
            </mc:AlternateContent>
          </a:graphicData>
        </a:graphic>
      </p:graphicFrame>
    </p:spTree>
    <p:extLst>
      <p:ext uri="{BB962C8B-B14F-4D97-AF65-F5344CB8AC3E}">
        <p14:creationId xmlns:p14="http://schemas.microsoft.com/office/powerpoint/2010/main" val="258720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465"/>
            <a:ext cx="10515600" cy="1325563"/>
          </a:xfrm>
        </p:spPr>
        <p:txBody>
          <a:bodyPr/>
          <a:lstStyle/>
          <a:p>
            <a:pPr algn="ctr"/>
            <a:r>
              <a:rPr lang="en-US" altLang="zh-CN" dirty="0" smtClean="0">
                <a:solidFill>
                  <a:srgbClr val="FF0066"/>
                </a:solidFill>
                <a:latin typeface="Times New Roman" panose="02020603050405020304" pitchFamily="18" charset="0"/>
                <a:cs typeface="Times New Roman" panose="02020603050405020304" pitchFamily="18" charset="0"/>
              </a:rPr>
              <a:t>Maximum Likelihood Estimation</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354347"/>
            <a:ext cx="10515600" cy="4822616"/>
          </a:xfrm>
        </p:spPr>
        <p:txBody>
          <a:bodyPr/>
          <a:lstStyle/>
          <a:p>
            <a:r>
              <a:rPr lang="en-US" altLang="zh-CN" dirty="0" smtClean="0">
                <a:latin typeface="Times New Roman" panose="02020603050405020304" pitchFamily="18" charset="0"/>
                <a:cs typeface="Times New Roman" panose="02020603050405020304" pitchFamily="18" charset="0"/>
              </a:rPr>
              <a:t>Two approaches:</a:t>
            </a:r>
          </a:p>
          <a:p>
            <a:pPr indent="228600" algn="just">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 Separate binary logistic regressions are carried out for each of the </a:t>
            </a:r>
            <a:r>
              <a:rPr lang="en-US" altLang="zh-CN" i="1" dirty="0" smtClean="0">
                <a:latin typeface="Times New Roman" panose="02020603050405020304" pitchFamily="18" charset="0"/>
                <a:cs typeface="Times New Roman" panose="02020603050405020304" pitchFamily="18" charset="0"/>
              </a:rPr>
              <a:t>J-1</a:t>
            </a:r>
            <a:r>
              <a:rPr lang="en-US" altLang="zh-CN" dirty="0" smtClean="0">
                <a:latin typeface="Times New Roman" panose="02020603050405020304" pitchFamily="18" charset="0"/>
                <a:cs typeface="Times New Roman" panose="02020603050405020304" pitchFamily="18" charset="0"/>
              </a:rPr>
              <a:t> comparisons to the baseline category. For example, to estimate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smtClean="0">
                <a:latin typeface="Times New Roman" panose="02020603050405020304" pitchFamily="18" charset="0"/>
                <a:cs typeface="Times New Roman" panose="02020603050405020304" pitchFamily="18" charset="0"/>
              </a:rPr>
              <a:t>2 </a:t>
            </a:r>
            <a:r>
              <a:rPr lang="en-US" altLang="zh-CN" dirty="0" smtClean="0">
                <a:latin typeface="Times New Roman" panose="02020603050405020304" pitchFamily="18" charset="0"/>
                <a:cs typeface="Times New Roman" panose="02020603050405020304" pitchFamily="18" charset="0"/>
              </a:rPr>
              <a:t>, we drop from the data set all cases except those for which either </a:t>
            </a:r>
            <a:r>
              <a:rPr lang="en-US" altLang="zh-CN" i="1" dirty="0" smtClean="0">
                <a:latin typeface="Times New Roman" panose="02020603050405020304" pitchFamily="18" charset="0"/>
                <a:cs typeface="Times New Roman" panose="02020603050405020304" pitchFamily="18" charset="0"/>
              </a:rPr>
              <a:t>Y</a:t>
            </a:r>
            <a:r>
              <a:rPr lang="en-US" altLang="zh-CN" i="1" baseline="-25000" dirty="0" smtClean="0">
                <a:latin typeface="Times New Roman" panose="02020603050405020304" pitchFamily="18" charset="0"/>
                <a:cs typeface="Times New Roman" panose="02020603050405020304" pitchFamily="18" charset="0"/>
              </a:rPr>
              <a:t>i1</a:t>
            </a:r>
            <a:r>
              <a:rPr lang="en-US" altLang="zh-CN" i="1"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or </a:t>
            </a:r>
            <a:r>
              <a:rPr lang="en-US" altLang="zh-CN" i="1" dirty="0" smtClean="0">
                <a:latin typeface="Times New Roman" panose="02020603050405020304" pitchFamily="18" charset="0"/>
                <a:cs typeface="Times New Roman" panose="02020603050405020304" pitchFamily="18" charset="0"/>
              </a:rPr>
              <a:t>Y</a:t>
            </a:r>
            <a:r>
              <a:rPr lang="en-US" altLang="zh-CN" i="1" baseline="-25000" dirty="0" smtClean="0">
                <a:latin typeface="Times New Roman" panose="02020603050405020304" pitchFamily="18" charset="0"/>
                <a:cs typeface="Times New Roman" panose="02020603050405020304" pitchFamily="18" charset="0"/>
              </a:rPr>
              <a:t>i2</a:t>
            </a:r>
            <a:r>
              <a:rPr lang="en-US" altLang="zh-CN" i="1" dirty="0" smtClean="0">
                <a:latin typeface="Times New Roman" panose="02020603050405020304" pitchFamily="18" charset="0"/>
                <a:cs typeface="Times New Roman" panose="02020603050405020304" pitchFamily="18" charset="0"/>
              </a:rPr>
              <a:t>=1, </a:t>
            </a:r>
            <a:r>
              <a:rPr lang="en-US" altLang="zh-CN" dirty="0" smtClean="0">
                <a:latin typeface="Times New Roman" panose="02020603050405020304" pitchFamily="18" charset="0"/>
                <a:cs typeface="Times New Roman" panose="02020603050405020304" pitchFamily="18" charset="0"/>
              </a:rPr>
              <a:t>then we can apply binary logistic regression directly. </a:t>
            </a:r>
          </a:p>
          <a:p>
            <a:pPr indent="228600" algn="just">
              <a:buSzPct val="7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 Or </a:t>
            </a:r>
            <a:r>
              <a:rPr lang="en-US" altLang="zh-CN" dirty="0">
                <a:latin typeface="Times New Roman" panose="02020603050405020304" pitchFamily="18" charset="0"/>
                <a:cs typeface="Times New Roman" panose="02020603050405020304" pitchFamily="18" charset="0"/>
              </a:rPr>
              <a:t>w</a:t>
            </a:r>
            <a:r>
              <a:rPr lang="en-US" altLang="zh-CN" dirty="0" smtClean="0">
                <a:latin typeface="Times New Roman" panose="02020603050405020304" pitchFamily="18" charset="0"/>
                <a:cs typeface="Times New Roman" panose="02020603050405020304" pitchFamily="18" charset="0"/>
              </a:rPr>
              <a:t>e base on the likelihood for the full data set to get the maximum likelihood estimates of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smtClean="0">
                <a:latin typeface="Times New Roman" panose="02020603050405020304" pitchFamily="18" charset="0"/>
                <a:cs typeface="Times New Roman" panose="02020603050405020304" pitchFamily="18" charset="0"/>
              </a:rPr>
              <a:t>2 </a:t>
            </a:r>
            <a:r>
              <a:rPr lang="en-US" altLang="zh-CN" dirty="0" smtClean="0">
                <a:latin typeface="Times New Roman" panose="02020603050405020304" pitchFamily="18" charset="0"/>
                <a:cs typeface="Times New Roman" panose="02020603050405020304" pitchFamily="18" charset="0"/>
              </a:rPr>
              <a:t>,…, </a:t>
            </a:r>
            <a:r>
              <a:rPr lang="el-GR" altLang="zh-CN" i="1" dirty="0" smtClean="0">
                <a:latin typeface="Times New Roman" panose="02020603050405020304" pitchFamily="18" charset="0"/>
                <a:cs typeface="Times New Roman" panose="02020603050405020304" pitchFamily="18" charset="0"/>
              </a:rPr>
              <a:t>β</a:t>
            </a:r>
            <a:r>
              <a:rPr lang="en-US" altLang="zh-CN" i="1" baseline="-25000" dirty="0">
                <a:latin typeface="Times New Roman" panose="02020603050405020304" pitchFamily="18" charset="0"/>
                <a:cs typeface="Times New Roman" panose="02020603050405020304" pitchFamily="18" charset="0"/>
              </a:rPr>
              <a:t>J</a:t>
            </a:r>
            <a:r>
              <a:rPr lang="el-GR" altLang="zh-CN" i="1"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t>
            </a:r>
          </a:p>
          <a:p>
            <a:pPr indent="0" algn="just">
              <a:buSzPct val="70000"/>
              <a:buNone/>
            </a:pP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indent="228600">
              <a:buSzPct val="70000"/>
              <a:buFont typeface="Wingdings" panose="05000000000000000000" pitchFamily="2" charset="2"/>
              <a:buChar char="p"/>
            </a:pPr>
            <a:endParaRPr lang="zh-CN" altLang="en-US" baseline="-250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66332236"/>
              </p:ext>
            </p:extLst>
          </p:nvPr>
        </p:nvGraphicFramePr>
        <p:xfrm>
          <a:off x="3886624" y="4564063"/>
          <a:ext cx="4418752" cy="1267394"/>
        </p:xfrm>
        <a:graphic>
          <a:graphicData uri="http://schemas.openxmlformats.org/presentationml/2006/ole">
            <mc:AlternateContent xmlns:mc="http://schemas.openxmlformats.org/markup-compatibility/2006">
              <mc:Choice xmlns:v="urn:schemas-microsoft-com:vml" Requires="v">
                <p:oleObj spid="_x0000_s10332" name="公式" r:id="rId3" imgW="1638000" imgH="469800" progId="Equation.3">
                  <p:embed/>
                </p:oleObj>
              </mc:Choice>
              <mc:Fallback>
                <p:oleObj name="公式" r:id="rId3" imgW="1638000" imgH="469800" progId="Equation.3">
                  <p:embed/>
                  <p:pic>
                    <p:nvPicPr>
                      <p:cNvPr id="0" name=""/>
                      <p:cNvPicPr/>
                      <p:nvPr/>
                    </p:nvPicPr>
                    <p:blipFill>
                      <a:blip r:embed="rId4"/>
                      <a:stretch>
                        <a:fillRect/>
                      </a:stretch>
                    </p:blipFill>
                    <p:spPr>
                      <a:xfrm>
                        <a:off x="3886624" y="4564063"/>
                        <a:ext cx="4418752" cy="1267394"/>
                      </a:xfrm>
                      <a:prstGeom prst="rect">
                        <a:avLst/>
                      </a:prstGeom>
                    </p:spPr>
                  </p:pic>
                </p:oleObj>
              </mc:Fallback>
            </mc:AlternateContent>
          </a:graphicData>
        </a:graphic>
      </p:graphicFrame>
    </p:spTree>
    <p:extLst>
      <p:ext uri="{BB962C8B-B14F-4D97-AF65-F5344CB8AC3E}">
        <p14:creationId xmlns:p14="http://schemas.microsoft.com/office/powerpoint/2010/main" val="3410330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1157</Words>
  <Application>Microsoft Office PowerPoint</Application>
  <PresentationFormat>宽屏</PresentationFormat>
  <Paragraphs>95</Paragraphs>
  <Slides>28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7" baseType="lpstr">
      <vt:lpstr>宋体</vt:lpstr>
      <vt:lpstr>Arial</vt:lpstr>
      <vt:lpstr>Calibri</vt:lpstr>
      <vt:lpstr>Calibri Light</vt:lpstr>
      <vt:lpstr>Times New Roman</vt:lpstr>
      <vt:lpstr>Wingdings</vt:lpstr>
      <vt:lpstr>Office 主题</vt:lpstr>
      <vt:lpstr>Microsoft 公式 3.0</vt:lpstr>
      <vt:lpstr>公式</vt:lpstr>
      <vt:lpstr>第六讲  Polytomous Logistic Regression</vt:lpstr>
      <vt:lpstr>Polytomous Logistic Regression</vt:lpstr>
      <vt:lpstr>Multinomial logistic regression</vt:lpstr>
      <vt:lpstr>PowerPoint 演示文稿</vt:lpstr>
      <vt:lpstr>PowerPoint 演示文稿</vt:lpstr>
      <vt:lpstr>Multinomial logistic regression </vt:lpstr>
      <vt:lpstr>PowerPoint 演示文稿</vt:lpstr>
      <vt:lpstr>PowerPoint 演示文稿</vt:lpstr>
      <vt:lpstr>Maximum Likelihood Estimation</vt:lpstr>
      <vt:lpstr>Goodness of fit</vt:lpstr>
      <vt:lpstr>PowerPoint 演示文稿</vt:lpstr>
      <vt:lpstr>PowerPoint 演示文稿</vt:lpstr>
      <vt:lpstr>PowerPoint 演示文稿</vt:lpstr>
      <vt:lpstr>Example: Car preferences</vt:lpstr>
      <vt:lpstr>PowerPoint 演示文稿</vt:lpstr>
      <vt:lpstr>PowerPoint 演示文稿</vt:lpstr>
      <vt:lpstr>Model fitting</vt:lpstr>
      <vt:lpstr>PowerPoint 演示文稿</vt:lpstr>
      <vt:lpstr>PowerPoint 演示文稿</vt:lpstr>
      <vt:lpstr>Ordered logistic model</vt:lpstr>
      <vt:lpstr>PowerPoint 演示文稿</vt:lpstr>
      <vt:lpstr>Maximum Likelihood Estimation</vt:lpstr>
      <vt:lpstr>PowerPoint 演示文稿</vt:lpstr>
      <vt:lpstr>PowerPoint 演示文稿</vt:lpstr>
      <vt:lpstr>Example: Car preferences</vt:lpstr>
      <vt:lpstr>PowerPoint 演示文稿</vt:lpstr>
      <vt:lpstr>PowerPoint 演示文稿</vt:lpstr>
      <vt:lpstr>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第六讲 定序回归</dc:title>
  <dc:creator>admin</dc:creator>
  <cp:lastModifiedBy>admin</cp:lastModifiedBy>
  <cp:revision>221</cp:revision>
  <cp:lastPrinted>2016-10-25T04:23:53Z</cp:lastPrinted>
  <dcterms:created xsi:type="dcterms:W3CDTF">2016-10-24T06:58:04Z</dcterms:created>
  <dcterms:modified xsi:type="dcterms:W3CDTF">2016-10-25T04:24:59Z</dcterms:modified>
</cp:coreProperties>
</file>