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7" r:id="rId4"/>
    <p:sldId id="262" r:id="rId5"/>
    <p:sldId id="263" r:id="rId6"/>
    <p:sldId id="264" r:id="rId7"/>
    <p:sldId id="265" r:id="rId8"/>
    <p:sldId id="266" r:id="rId9"/>
    <p:sldId id="267" r:id="rId10"/>
    <p:sldId id="268" r:id="rId11"/>
    <p:sldId id="269" r:id="rId12"/>
    <p:sldId id="270" r:id="rId13"/>
    <p:sldId id="271" r:id="rId14"/>
    <p:sldId id="259" r:id="rId15"/>
    <p:sldId id="261" r:id="rId16"/>
    <p:sldId id="26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3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1FA03-8CCF-4602-8202-2388EB11738B}" type="datetimeFigureOut">
              <a:rPr lang="zh-CN" altLang="en-US" smtClean="0"/>
              <a:t>2016/11/1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6B749-D370-4570-8608-BCAAB1D3C918}" type="slidenum">
              <a:rPr lang="zh-CN" altLang="en-US" smtClean="0"/>
              <a:t>‹#›</a:t>
            </a:fld>
            <a:endParaRPr lang="zh-CN" altLang="en-US"/>
          </a:p>
        </p:txBody>
      </p:sp>
    </p:spTree>
    <p:extLst>
      <p:ext uri="{BB962C8B-B14F-4D97-AF65-F5344CB8AC3E}">
        <p14:creationId xmlns:p14="http://schemas.microsoft.com/office/powerpoint/2010/main" val="207035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26B749-D370-4570-8608-BCAAB1D3C918}" type="slidenum">
              <a:rPr lang="zh-CN" altLang="en-US" smtClean="0"/>
              <a:t>14</a:t>
            </a:fld>
            <a:endParaRPr lang="zh-CN" altLang="en-US"/>
          </a:p>
        </p:txBody>
      </p:sp>
    </p:spTree>
    <p:extLst>
      <p:ext uri="{BB962C8B-B14F-4D97-AF65-F5344CB8AC3E}">
        <p14:creationId xmlns:p14="http://schemas.microsoft.com/office/powerpoint/2010/main" val="152711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18202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92756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88767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376552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74078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401156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10594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3952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64944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67740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410535-4DF4-446A-9679-CA9798D49F48}"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81582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10535-4DF4-446A-9679-CA9798D49F48}" type="datetimeFigureOut">
              <a:rPr lang="zh-CN" altLang="en-US" smtClean="0"/>
              <a:t>2016/11/1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FD013-D619-4C13-A22C-EA5843A6A1BA}" type="slidenum">
              <a:rPr lang="zh-CN" altLang="en-US" smtClean="0"/>
              <a:t>‹#›</a:t>
            </a:fld>
            <a:endParaRPr lang="zh-CN" altLang="en-US"/>
          </a:p>
        </p:txBody>
      </p:sp>
    </p:spTree>
    <p:extLst>
      <p:ext uri="{BB962C8B-B14F-4D97-AF65-F5344CB8AC3E}">
        <p14:creationId xmlns:p14="http://schemas.microsoft.com/office/powerpoint/2010/main" val="228057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1857" y="1648574"/>
            <a:ext cx="9144000" cy="2387600"/>
          </a:xfrm>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Lecture 7</a:t>
            </a:r>
            <a:r>
              <a:rPr lang="en-US" altLang="zh-CN" dirty="0" smtClean="0">
                <a:solidFill>
                  <a:srgbClr val="FF0066"/>
                </a:solidFill>
              </a:rPr>
              <a:t> </a:t>
            </a:r>
            <a:br>
              <a:rPr lang="en-US" altLang="zh-CN" dirty="0" smtClean="0">
                <a:solidFill>
                  <a:srgbClr val="FF0066"/>
                </a:solidFill>
              </a:rPr>
            </a:br>
            <a:r>
              <a:rPr lang="zh-CN" altLang="en-US" dirty="0" smtClean="0">
                <a:solidFill>
                  <a:srgbClr val="FF0066"/>
                </a:solidFill>
              </a:rPr>
              <a:t>上机 多分类回归 </a:t>
            </a:r>
            <a:endParaRPr lang="zh-CN" altLang="en-US" dirty="0">
              <a:solidFill>
                <a:srgbClr val="FF0066"/>
              </a:solidFill>
            </a:endParaRPr>
          </a:p>
        </p:txBody>
      </p:sp>
    </p:spTree>
    <p:extLst>
      <p:ext uri="{BB962C8B-B14F-4D97-AF65-F5344CB8AC3E}">
        <p14:creationId xmlns:p14="http://schemas.microsoft.com/office/powerpoint/2010/main" val="108557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419" y="365125"/>
            <a:ext cx="11086381" cy="1325563"/>
          </a:xfrm>
        </p:spPr>
        <p:txBody>
          <a:bodyPr/>
          <a:lstStyle/>
          <a:p>
            <a:r>
              <a:rPr lang="en-US" altLang="zh-CN" dirty="0">
                <a:solidFill>
                  <a:srgbClr val="FF0066"/>
                </a:solidFill>
                <a:latin typeface="Times New Roman" panose="02020603050405020304" pitchFamily="18" charset="0"/>
                <a:cs typeface="Times New Roman" panose="02020603050405020304" pitchFamily="18" charset="0"/>
              </a:rPr>
              <a:t>E</a:t>
            </a:r>
            <a:r>
              <a:rPr lang="en-US" altLang="zh-CN" dirty="0" smtClean="0">
                <a:solidFill>
                  <a:srgbClr val="FF0066"/>
                </a:solidFill>
                <a:latin typeface="Times New Roman" panose="02020603050405020304" pitchFamily="18" charset="0"/>
                <a:cs typeface="Times New Roman" panose="02020603050405020304" pitchFamily="18" charset="0"/>
              </a:rPr>
              <a:t>xplore the relationship between </a:t>
            </a:r>
            <a:r>
              <a:rPr lang="en-US" altLang="zh-CN" i="1" dirty="0" err="1" smtClean="0">
                <a:solidFill>
                  <a:srgbClr val="FF0066"/>
                </a:solidFill>
                <a:latin typeface="Times New Roman" panose="02020603050405020304" pitchFamily="18" charset="0"/>
                <a:cs typeface="Times New Roman" panose="02020603050405020304" pitchFamily="18" charset="0"/>
              </a:rPr>
              <a:t>prog</a:t>
            </a:r>
            <a:r>
              <a:rPr lang="en-US" altLang="zh-CN" dirty="0" smtClean="0">
                <a:solidFill>
                  <a:srgbClr val="FF0066"/>
                </a:solidFill>
                <a:latin typeface="Times New Roman" panose="02020603050405020304" pitchFamily="18" charset="0"/>
                <a:cs typeface="Times New Roman" panose="02020603050405020304" pitchFamily="18" charset="0"/>
              </a:rPr>
              <a:t> and </a:t>
            </a:r>
            <a:r>
              <a:rPr lang="en-US" altLang="zh-CN" i="1" dirty="0" err="1" smtClean="0">
                <a:solidFill>
                  <a:srgbClr val="FF0066"/>
                </a:solidFill>
                <a:latin typeface="Times New Roman" panose="02020603050405020304" pitchFamily="18" charset="0"/>
                <a:cs typeface="Times New Roman" panose="02020603050405020304" pitchFamily="18" charset="0"/>
              </a:rPr>
              <a:t>ses</a:t>
            </a:r>
            <a:r>
              <a:rPr lang="en-US" altLang="zh-CN" dirty="0" smtClean="0">
                <a:solidFill>
                  <a:srgbClr val="FF0066"/>
                </a:solidFill>
                <a:latin typeface="Times New Roman" panose="02020603050405020304" pitchFamily="18" charset="0"/>
                <a:cs typeface="Times New Roman" panose="02020603050405020304" pitchFamily="18" charset="0"/>
              </a:rPr>
              <a:t>, holding </a:t>
            </a:r>
            <a:r>
              <a:rPr lang="en-US" altLang="zh-CN" i="1" dirty="0" smtClean="0">
                <a:solidFill>
                  <a:srgbClr val="FF0066"/>
                </a:solidFill>
                <a:latin typeface="Times New Roman" panose="02020603050405020304" pitchFamily="18" charset="0"/>
                <a:cs typeface="Times New Roman" panose="02020603050405020304" pitchFamily="18" charset="0"/>
              </a:rPr>
              <a:t>write</a:t>
            </a:r>
            <a:r>
              <a:rPr lang="en-US" altLang="zh-CN" dirty="0" smtClean="0">
                <a:solidFill>
                  <a:srgbClr val="FF0066"/>
                </a:solidFill>
                <a:latin typeface="Times New Roman" panose="02020603050405020304" pitchFamily="18" charset="0"/>
                <a:cs typeface="Times New Roman" panose="02020603050405020304" pitchFamily="18" charset="0"/>
              </a:rPr>
              <a:t> constant</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67419" y="1773866"/>
            <a:ext cx="11924581" cy="4351338"/>
          </a:xfrm>
        </p:spPr>
        <p:txBody>
          <a:bodyPr/>
          <a:lstStyle/>
          <a:p>
            <a:pPr marL="0" indent="0">
              <a:buNone/>
            </a:pPr>
            <a:r>
              <a:rPr lang="en-US" altLang="zh-CN" dirty="0">
                <a:latin typeface="Times New Roman" panose="02020603050405020304" pitchFamily="18" charset="0"/>
                <a:cs typeface="Times New Roman" panose="02020603050405020304" pitchFamily="18" charset="0"/>
              </a:rPr>
              <a:t>H</a:t>
            </a:r>
            <a:r>
              <a:rPr lang="en-US" altLang="zh-CN" dirty="0" smtClean="0">
                <a:latin typeface="Times New Roman" panose="02020603050405020304" pitchFamily="18" charset="0"/>
                <a:cs typeface="Times New Roman" panose="02020603050405020304" pitchFamily="18" charset="0"/>
              </a:rPr>
              <a:t>olding </a:t>
            </a:r>
            <a:r>
              <a:rPr lang="en-US" altLang="zh-CN" i="1" dirty="0" smtClean="0">
                <a:latin typeface="Times New Roman" panose="02020603050405020304" pitchFamily="18" charset="0"/>
                <a:cs typeface="Times New Roman" panose="02020603050405020304" pitchFamily="18" charset="0"/>
              </a:rPr>
              <a:t>write</a:t>
            </a:r>
            <a:r>
              <a:rPr lang="en-US" altLang="zh-CN" dirty="0" smtClean="0">
                <a:latin typeface="Times New Roman" panose="02020603050405020304" pitchFamily="18" charset="0"/>
                <a:cs typeface="Times New Roman" panose="02020603050405020304" pitchFamily="18" charset="0"/>
              </a:rPr>
              <a:t> at its mean and examining the predicted probabilities for each level of </a:t>
            </a:r>
            <a:r>
              <a:rPr lang="en-US" altLang="zh-CN" i="1" dirty="0" err="1" smtClean="0">
                <a:latin typeface="Times New Roman" panose="02020603050405020304" pitchFamily="18" charset="0"/>
                <a:cs typeface="Times New Roman" panose="02020603050405020304" pitchFamily="18" charset="0"/>
              </a:rPr>
              <a:t>ses</a:t>
            </a:r>
            <a:endParaRPr lang="en-US" altLang="zh-CN" i="1"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dses</a:t>
            </a:r>
            <a:r>
              <a:rPr lang="en-US" altLang="zh-CN" dirty="0" smtClean="0">
                <a:latin typeface="Times New Roman" panose="02020603050405020304" pitchFamily="18" charset="0"/>
                <a:cs typeface="Times New Roman" panose="02020603050405020304" pitchFamily="18" charset="0"/>
              </a:rPr>
              <a:t> &lt;- </a:t>
            </a:r>
            <a:r>
              <a:rPr lang="en-US" altLang="zh-CN" dirty="0" err="1" smtClean="0">
                <a:latin typeface="Times New Roman" panose="02020603050405020304" pitchFamily="18" charset="0"/>
                <a:cs typeface="Times New Roman" panose="02020603050405020304" pitchFamily="18" charset="0"/>
              </a:rPr>
              <a:t>data.frame</a:t>
            </a:r>
            <a:r>
              <a:rPr lang="en-US" altLang="zh-CN" dirty="0" smtClean="0">
                <a:latin typeface="Times New Roman" panose="02020603050405020304" pitchFamily="18" charset="0"/>
                <a:cs typeface="Times New Roman" panose="02020603050405020304" pitchFamily="18" charset="0"/>
              </a:rPr>
              <a:t>(ses2= c("low", "middle", "high"), write = mean(data1$write))</a:t>
            </a:r>
          </a:p>
          <a:p>
            <a:r>
              <a:rPr lang="en-US" altLang="zh-CN" dirty="0" smtClean="0">
                <a:latin typeface="Times New Roman" panose="02020603050405020304" pitchFamily="18" charset="0"/>
                <a:cs typeface="Times New Roman" panose="02020603050405020304" pitchFamily="18" charset="0"/>
              </a:rPr>
              <a:t>predict(test, </a:t>
            </a:r>
            <a:r>
              <a:rPr lang="en-US" altLang="zh-CN" dirty="0" err="1" smtClean="0">
                <a:latin typeface="Times New Roman" panose="02020603050405020304" pitchFamily="18" charset="0"/>
                <a:cs typeface="Times New Roman" panose="02020603050405020304" pitchFamily="18" charset="0"/>
              </a:rPr>
              <a:t>newdata</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dses</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probs</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94504" y="3939845"/>
            <a:ext cx="5504781" cy="1313641"/>
          </a:xfrm>
          <a:prstGeom prst="rect">
            <a:avLst/>
          </a:prstGeom>
        </p:spPr>
      </p:pic>
    </p:spTree>
    <p:extLst>
      <p:ext uri="{BB962C8B-B14F-4D97-AF65-F5344CB8AC3E}">
        <p14:creationId xmlns:p14="http://schemas.microsoft.com/office/powerpoint/2010/main" val="20186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Explore the relationship between </a:t>
            </a:r>
            <a:r>
              <a:rPr lang="en-US" altLang="zh-CN" i="1" dirty="0" err="1" smtClean="0">
                <a:solidFill>
                  <a:srgbClr val="FF0066"/>
                </a:solidFill>
                <a:latin typeface="Times New Roman" panose="02020603050405020304" pitchFamily="18" charset="0"/>
                <a:cs typeface="Times New Roman" panose="02020603050405020304" pitchFamily="18" charset="0"/>
              </a:rPr>
              <a:t>prog</a:t>
            </a:r>
            <a:r>
              <a:rPr lang="en-US" altLang="zh-CN" dirty="0" smtClean="0">
                <a:solidFill>
                  <a:srgbClr val="FF0066"/>
                </a:solidFill>
                <a:latin typeface="Times New Roman" panose="02020603050405020304" pitchFamily="18" charset="0"/>
                <a:cs typeface="Times New Roman" panose="02020603050405020304" pitchFamily="18" charset="0"/>
              </a:rPr>
              <a:t> and </a:t>
            </a:r>
            <a:r>
              <a:rPr lang="en-US" altLang="zh-CN" i="1" dirty="0" smtClean="0">
                <a:solidFill>
                  <a:srgbClr val="FF0066"/>
                </a:solidFill>
                <a:latin typeface="Times New Roman" panose="02020603050405020304" pitchFamily="18" charset="0"/>
                <a:cs typeface="Times New Roman" panose="02020603050405020304" pitchFamily="18" charset="0"/>
              </a:rPr>
              <a:t>write</a:t>
            </a:r>
            <a:r>
              <a:rPr lang="en-US" altLang="zh-CN" dirty="0" smtClean="0">
                <a:solidFill>
                  <a:srgbClr val="FF0066"/>
                </a:solidFill>
                <a:latin typeface="Times New Roman" panose="02020603050405020304" pitchFamily="18" charset="0"/>
                <a:cs typeface="Times New Roman" panose="02020603050405020304" pitchFamily="18" charset="0"/>
              </a:rPr>
              <a:t>, holding </a:t>
            </a:r>
            <a:r>
              <a:rPr lang="en-US" altLang="zh-CN" i="1" dirty="0" err="1" smtClean="0">
                <a:solidFill>
                  <a:srgbClr val="FF0066"/>
                </a:solidFill>
                <a:latin typeface="Times New Roman" panose="02020603050405020304" pitchFamily="18" charset="0"/>
                <a:cs typeface="Times New Roman" panose="02020603050405020304" pitchFamily="18" charset="0"/>
              </a:rPr>
              <a:t>ses</a:t>
            </a:r>
            <a:r>
              <a:rPr lang="en-US" altLang="zh-CN" dirty="0" smtClean="0">
                <a:solidFill>
                  <a:srgbClr val="FF0066"/>
                </a:solidFill>
                <a:latin typeface="Times New Roman" panose="02020603050405020304" pitchFamily="18" charset="0"/>
                <a:cs typeface="Times New Roman" panose="02020603050405020304" pitchFamily="18" charset="0"/>
              </a:rPr>
              <a:t> constant</a:t>
            </a:r>
            <a:endParaRPr lang="zh-CN" altLang="en-US" dirty="0"/>
          </a:p>
        </p:txBody>
      </p:sp>
      <p:sp>
        <p:nvSpPr>
          <p:cNvPr id="3" name="内容占位符 2"/>
          <p:cNvSpPr>
            <a:spLocks noGrp="1"/>
          </p:cNvSpPr>
          <p:nvPr>
            <p:ph idx="1"/>
          </p:nvPr>
        </p:nvSpPr>
        <p:spPr/>
        <p:txBody>
          <a:bodyPr/>
          <a:lstStyle/>
          <a:p>
            <a:pPr marL="0" indent="0" algn="just">
              <a:buNone/>
            </a:pPr>
            <a:r>
              <a:rPr lang="en-US" altLang="zh-CN" dirty="0" smtClean="0">
                <a:latin typeface="Times New Roman" panose="02020603050405020304" pitchFamily="18" charset="0"/>
                <a:cs typeface="Times New Roman" panose="02020603050405020304" pitchFamily="18" charset="0"/>
              </a:rPr>
              <a:t>Compute the averaged predicted probabilities for different values of the continuous predictor variable write within each level of </a:t>
            </a:r>
            <a:r>
              <a:rPr lang="en-US" altLang="zh-CN" i="1"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a:t>
            </a:r>
            <a:endParaRPr lang="en-US" altLang="zh-CN" dirty="0" smtClean="0"/>
          </a:p>
          <a:p>
            <a:r>
              <a:rPr lang="en-US" altLang="zh-CN" dirty="0" err="1" smtClean="0"/>
              <a:t>dwrite</a:t>
            </a:r>
            <a:r>
              <a:rPr lang="en-US" altLang="zh-CN" dirty="0" smtClean="0"/>
              <a:t> &lt;- </a:t>
            </a:r>
            <a:r>
              <a:rPr lang="en-US" altLang="zh-CN" dirty="0" err="1" smtClean="0"/>
              <a:t>data.frame</a:t>
            </a:r>
            <a:r>
              <a:rPr lang="en-US" altLang="zh-CN" dirty="0" smtClean="0"/>
              <a:t>(ses2 = rep(c("low", "middle", "high"), each = 41), write = rep(c(30:70), 3))</a:t>
            </a:r>
          </a:p>
          <a:p>
            <a:r>
              <a:rPr lang="en-US" altLang="zh-CN" dirty="0" err="1" smtClean="0"/>
              <a:t>dwrite</a:t>
            </a:r>
            <a:endParaRPr lang="en-US" altLang="zh-CN" dirty="0" smtClean="0"/>
          </a:p>
          <a:p>
            <a:r>
              <a:rPr lang="en-US" altLang="zh-CN" dirty="0" err="1" smtClean="0"/>
              <a:t>pp.write</a:t>
            </a:r>
            <a:r>
              <a:rPr lang="en-US" altLang="zh-CN" dirty="0" smtClean="0"/>
              <a:t> &lt;- </a:t>
            </a:r>
            <a:r>
              <a:rPr lang="en-US" altLang="zh-CN" dirty="0" err="1" smtClean="0"/>
              <a:t>cbind</a:t>
            </a:r>
            <a:r>
              <a:rPr lang="en-US" altLang="zh-CN" dirty="0" smtClean="0"/>
              <a:t>(</a:t>
            </a:r>
            <a:r>
              <a:rPr lang="en-US" altLang="zh-CN" dirty="0" err="1" smtClean="0"/>
              <a:t>dwrite</a:t>
            </a:r>
            <a:r>
              <a:rPr lang="en-US" altLang="zh-CN" dirty="0" smtClean="0"/>
              <a:t>, predict(test, </a:t>
            </a:r>
            <a:r>
              <a:rPr lang="en-US" altLang="zh-CN" dirty="0" err="1" smtClean="0"/>
              <a:t>newdata</a:t>
            </a:r>
            <a:r>
              <a:rPr lang="en-US" altLang="zh-CN" dirty="0" smtClean="0"/>
              <a:t> = </a:t>
            </a:r>
            <a:r>
              <a:rPr lang="en-US" altLang="zh-CN" dirty="0" err="1" smtClean="0"/>
              <a:t>dwrite</a:t>
            </a:r>
            <a:r>
              <a:rPr lang="en-US" altLang="zh-CN" dirty="0" smtClean="0"/>
              <a:t>, type = "</a:t>
            </a:r>
            <a:r>
              <a:rPr lang="en-US" altLang="zh-CN" dirty="0" err="1" smtClean="0"/>
              <a:t>probs</a:t>
            </a:r>
            <a:r>
              <a:rPr lang="en-US" altLang="zh-CN" dirty="0" smtClean="0"/>
              <a:t>"))</a:t>
            </a:r>
          </a:p>
          <a:p>
            <a:r>
              <a:rPr lang="en-US" altLang="zh-CN" dirty="0" smtClean="0"/>
              <a:t>by(</a:t>
            </a:r>
            <a:r>
              <a:rPr lang="en-US" altLang="zh-CN" dirty="0" err="1" smtClean="0"/>
              <a:t>pp.write</a:t>
            </a:r>
            <a:r>
              <a:rPr lang="en-US" altLang="zh-CN" dirty="0" smtClean="0"/>
              <a:t>[, 3:5], pp.write$ses2, </a:t>
            </a:r>
            <a:r>
              <a:rPr lang="en-US" altLang="zh-CN" dirty="0" err="1" smtClean="0"/>
              <a:t>colMeans</a:t>
            </a:r>
            <a:r>
              <a:rPr lang="en-US" altLang="zh-CN" dirty="0" smtClean="0"/>
              <a:t>)</a:t>
            </a:r>
            <a:endParaRPr lang="zh-CN" altLang="en-US" dirty="0"/>
          </a:p>
        </p:txBody>
      </p:sp>
      <p:pic>
        <p:nvPicPr>
          <p:cNvPr id="5" name="图片 4"/>
          <p:cNvPicPr>
            <a:picLocks noChangeAspect="1"/>
          </p:cNvPicPr>
          <p:nvPr/>
        </p:nvPicPr>
        <p:blipFill>
          <a:blip r:embed="rId2"/>
          <a:stretch>
            <a:fillRect/>
          </a:stretch>
        </p:blipFill>
        <p:spPr>
          <a:xfrm>
            <a:off x="8100113" y="4838429"/>
            <a:ext cx="2409825" cy="1666875"/>
          </a:xfrm>
          <a:prstGeom prst="rect">
            <a:avLst/>
          </a:prstGeom>
        </p:spPr>
      </p:pic>
    </p:spTree>
    <p:extLst>
      <p:ext uri="{BB962C8B-B14F-4D97-AF65-F5344CB8AC3E}">
        <p14:creationId xmlns:p14="http://schemas.microsoft.com/office/powerpoint/2010/main" val="51117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66"/>
                </a:solidFill>
                <a:latin typeface="Times New Roman" panose="02020603050405020304" pitchFamily="18" charset="0"/>
                <a:cs typeface="Times New Roman" panose="02020603050405020304" pitchFamily="18" charset="0"/>
              </a:rPr>
              <a:t>P</a:t>
            </a:r>
            <a:r>
              <a:rPr lang="en-US" altLang="zh-CN" dirty="0" smtClean="0">
                <a:solidFill>
                  <a:srgbClr val="FF0066"/>
                </a:solidFill>
                <a:latin typeface="Times New Roman" panose="02020603050405020304" pitchFamily="18" charset="0"/>
                <a:cs typeface="Times New Roman" panose="02020603050405020304" pitchFamily="18" charset="0"/>
              </a:rPr>
              <a:t>lot the predicted probabilities against </a:t>
            </a:r>
            <a:r>
              <a:rPr lang="en-US" altLang="zh-CN" i="1" dirty="0" smtClean="0">
                <a:solidFill>
                  <a:srgbClr val="FF0066"/>
                </a:solidFill>
                <a:latin typeface="Times New Roman" panose="02020603050405020304" pitchFamily="18" charset="0"/>
                <a:cs typeface="Times New Roman" panose="02020603050405020304" pitchFamily="18" charset="0"/>
              </a:rPr>
              <a:t>write</a:t>
            </a:r>
            <a:r>
              <a:rPr lang="en-US" altLang="zh-CN" dirty="0" smtClean="0">
                <a:solidFill>
                  <a:srgbClr val="FF0066"/>
                </a:solidFill>
                <a:latin typeface="Times New Roman" panose="02020603050405020304" pitchFamily="18" charset="0"/>
                <a:cs typeface="Times New Roman" panose="02020603050405020304" pitchFamily="18" charset="0"/>
              </a:rPr>
              <a:t> by </a:t>
            </a:r>
            <a:r>
              <a:rPr lang="en-US" altLang="zh-CN" i="1" dirty="0" err="1" smtClean="0">
                <a:solidFill>
                  <a:srgbClr val="FF0066"/>
                </a:solidFill>
                <a:latin typeface="Times New Roman" panose="02020603050405020304" pitchFamily="18" charset="0"/>
                <a:cs typeface="Times New Roman" panose="02020603050405020304" pitchFamily="18" charset="0"/>
              </a:rPr>
              <a:t>ses</a:t>
            </a:r>
            <a:r>
              <a:rPr lang="en-US" altLang="zh-CN" dirty="0" smtClean="0">
                <a:solidFill>
                  <a:srgbClr val="FF0066"/>
                </a:solidFill>
                <a:latin typeface="Times New Roman" panose="02020603050405020304" pitchFamily="18" charset="0"/>
                <a:cs typeface="Times New Roman" panose="02020603050405020304" pitchFamily="18" charset="0"/>
              </a:rPr>
              <a:t> for different levels of </a:t>
            </a:r>
            <a:r>
              <a:rPr lang="en-US" altLang="zh-CN" i="1" dirty="0" err="1" smtClean="0">
                <a:solidFill>
                  <a:srgbClr val="FF0066"/>
                </a:solidFill>
                <a:latin typeface="Times New Roman" panose="02020603050405020304" pitchFamily="18" charset="0"/>
                <a:cs typeface="Times New Roman" panose="02020603050405020304" pitchFamily="18" charset="0"/>
              </a:rPr>
              <a:t>prog</a:t>
            </a:r>
            <a:endParaRPr lang="zh-CN" altLang="en-US" i="1"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 melt data set to long </a:t>
            </a:r>
          </a:p>
          <a:p>
            <a:r>
              <a:rPr lang="en-US" altLang="zh-CN" dirty="0" smtClean="0"/>
              <a:t>library(reshape2)</a:t>
            </a:r>
          </a:p>
          <a:p>
            <a:r>
              <a:rPr lang="en-US" altLang="zh-CN" dirty="0" err="1" smtClean="0"/>
              <a:t>lpp</a:t>
            </a:r>
            <a:r>
              <a:rPr lang="en-US" altLang="zh-CN" dirty="0" smtClean="0"/>
              <a:t> &lt;- melt(</a:t>
            </a:r>
            <a:r>
              <a:rPr lang="en-US" altLang="zh-CN" dirty="0" err="1" smtClean="0"/>
              <a:t>pp.write</a:t>
            </a:r>
            <a:r>
              <a:rPr lang="en-US" altLang="zh-CN" dirty="0" smtClean="0"/>
              <a:t>, </a:t>
            </a:r>
            <a:r>
              <a:rPr lang="en-US" altLang="zh-CN" dirty="0" err="1" smtClean="0"/>
              <a:t>id.vars</a:t>
            </a:r>
            <a:r>
              <a:rPr lang="en-US" altLang="zh-CN" dirty="0" smtClean="0"/>
              <a:t> = c("ses2", "write"), value.name ="probability")</a:t>
            </a:r>
          </a:p>
          <a:p>
            <a:pPr marL="0" indent="0">
              <a:buNone/>
            </a:pPr>
            <a:endParaRPr lang="en-US" altLang="zh-CN" dirty="0"/>
          </a:p>
          <a:p>
            <a:r>
              <a:rPr lang="en-US" altLang="zh-CN" dirty="0" smtClean="0"/>
              <a:t>library(ggplot2) </a:t>
            </a:r>
          </a:p>
          <a:p>
            <a:r>
              <a:rPr lang="en-US" altLang="zh-CN" dirty="0" err="1" smtClean="0"/>
              <a:t>ggplot</a:t>
            </a:r>
            <a:r>
              <a:rPr lang="en-US" altLang="zh-CN" dirty="0" smtClean="0"/>
              <a:t>(</a:t>
            </a:r>
            <a:r>
              <a:rPr lang="en-US" altLang="zh-CN" dirty="0" err="1" smtClean="0"/>
              <a:t>lpp</a:t>
            </a:r>
            <a:r>
              <a:rPr lang="en-US" altLang="zh-CN" dirty="0" smtClean="0"/>
              <a:t>, </a:t>
            </a:r>
            <a:r>
              <a:rPr lang="en-US" altLang="zh-CN" dirty="0" err="1" smtClean="0"/>
              <a:t>aes</a:t>
            </a:r>
            <a:r>
              <a:rPr lang="en-US" altLang="zh-CN" dirty="0" smtClean="0"/>
              <a:t>(x = write, y = probability, </a:t>
            </a:r>
            <a:r>
              <a:rPr lang="en-US" altLang="zh-CN" dirty="0" err="1" smtClean="0"/>
              <a:t>colour</a:t>
            </a:r>
            <a:r>
              <a:rPr lang="en-US" altLang="zh-CN" dirty="0" smtClean="0"/>
              <a:t> = ses2)) +</a:t>
            </a:r>
            <a:r>
              <a:rPr lang="en-US" altLang="zh-CN" dirty="0" err="1" smtClean="0"/>
              <a:t>geom_line</a:t>
            </a:r>
            <a:r>
              <a:rPr lang="en-US" altLang="zh-CN" dirty="0" smtClean="0"/>
              <a:t>()  +</a:t>
            </a:r>
            <a:r>
              <a:rPr lang="en-US" altLang="zh-CN" dirty="0" err="1" smtClean="0"/>
              <a:t>facet_grid</a:t>
            </a:r>
            <a:r>
              <a:rPr lang="en-US" altLang="zh-CN" dirty="0" smtClean="0"/>
              <a:t>(variable ~ .)</a:t>
            </a:r>
            <a:endParaRPr lang="zh-CN" altLang="en-US" dirty="0"/>
          </a:p>
        </p:txBody>
      </p:sp>
    </p:spTree>
    <p:extLst>
      <p:ext uri="{BB962C8B-B14F-4D97-AF65-F5344CB8AC3E}">
        <p14:creationId xmlns:p14="http://schemas.microsoft.com/office/powerpoint/2010/main" val="333678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54407" y="198408"/>
            <a:ext cx="6410326" cy="6406400"/>
          </a:xfrm>
          <a:prstGeom prst="rect">
            <a:avLst/>
          </a:prstGeom>
        </p:spPr>
      </p:pic>
    </p:spTree>
    <p:extLst>
      <p:ext uri="{BB962C8B-B14F-4D97-AF65-F5344CB8AC3E}">
        <p14:creationId xmlns:p14="http://schemas.microsoft.com/office/powerpoint/2010/main" val="38377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1770" y="738697"/>
            <a:ext cx="10515600" cy="4351338"/>
          </a:xfrm>
        </p:spPr>
        <p:txBody>
          <a:bodyPr>
            <a:noAutofit/>
          </a:bodyPr>
          <a:lstStyle/>
          <a:p>
            <a:pPr marL="0" indent="0" algn="just">
              <a:buNone/>
            </a:pPr>
            <a:r>
              <a:rPr lang="en-US" altLang="zh-CN" sz="2000" dirty="0" smtClean="0">
                <a:latin typeface="Times New Roman" panose="02020603050405020304" pitchFamily="18" charset="0"/>
                <a:cs typeface="Times New Roman" panose="02020603050405020304" pitchFamily="18" charset="0"/>
              </a:rPr>
              <a:t>Compare with the null model: </a:t>
            </a:r>
          </a:p>
          <a:p>
            <a:pPr algn="just"/>
            <a:r>
              <a:rPr lang="en-US" altLang="zh-CN" sz="2000" dirty="0" err="1" smtClean="0">
                <a:latin typeface="Times New Roman" panose="02020603050405020304" pitchFamily="18" charset="0"/>
                <a:cs typeface="Times New Roman" panose="02020603050405020304" pitchFamily="18" charset="0"/>
              </a:rPr>
              <a:t>testnull</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&lt;- </a:t>
            </a:r>
            <a:r>
              <a:rPr lang="en-US" altLang="zh-CN" sz="2000" dirty="0" err="1">
                <a:latin typeface="Times New Roman" panose="02020603050405020304" pitchFamily="18" charset="0"/>
                <a:cs typeface="Times New Roman" panose="02020603050405020304" pitchFamily="18" charset="0"/>
              </a:rPr>
              <a:t>polr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as.factor</a:t>
            </a:r>
            <a:r>
              <a:rPr lang="en-US" altLang="zh-CN" sz="2000" dirty="0">
                <a:latin typeface="Times New Roman" panose="02020603050405020304" pitchFamily="18" charset="0"/>
                <a:cs typeface="Times New Roman" panose="02020603050405020304" pitchFamily="18" charset="0"/>
              </a:rPr>
              <a:t>(apply2) ~ 1, data= data2)</a:t>
            </a:r>
          </a:p>
          <a:p>
            <a:pPr algn="just"/>
            <a:r>
              <a:rPr lang="en-US" altLang="zh-CN" sz="2000" dirty="0">
                <a:latin typeface="Times New Roman" panose="02020603050405020304" pitchFamily="18" charset="0"/>
                <a:cs typeface="Times New Roman" panose="02020603050405020304" pitchFamily="18" charset="0"/>
              </a:rPr>
              <a:t>summary(</a:t>
            </a:r>
            <a:r>
              <a:rPr lang="en-US" altLang="zh-CN" sz="2000" dirty="0" err="1">
                <a:latin typeface="Times New Roman" panose="02020603050405020304" pitchFamily="18" charset="0"/>
                <a:cs typeface="Times New Roman" panose="02020603050405020304" pitchFamily="18" charset="0"/>
              </a:rPr>
              <a:t>testnull</a:t>
            </a:r>
            <a:r>
              <a:rPr lang="en-US" altLang="zh-CN" sz="2000" dirty="0">
                <a:latin typeface="Times New Roman" panose="02020603050405020304" pitchFamily="18" charset="0"/>
                <a:cs typeface="Times New Roman" panose="02020603050405020304" pitchFamily="18" charset="0"/>
              </a:rPr>
              <a:t>)</a:t>
            </a:r>
          </a:p>
          <a:p>
            <a:pPr algn="just"/>
            <a:r>
              <a:rPr lang="en-US" altLang="zh-CN" sz="2000" dirty="0" err="1">
                <a:latin typeface="Times New Roman" panose="02020603050405020304" pitchFamily="18" charset="0"/>
                <a:cs typeface="Times New Roman" panose="02020603050405020304" pitchFamily="18" charset="0"/>
              </a:rPr>
              <a:t>anova</a:t>
            </a:r>
            <a:r>
              <a:rPr lang="en-US" altLang="zh-CN" sz="2000" dirty="0">
                <a:latin typeface="Times New Roman" panose="02020603050405020304" pitchFamily="18" charset="0"/>
                <a:cs typeface="Times New Roman" panose="02020603050405020304" pitchFamily="18" charset="0"/>
              </a:rPr>
              <a:t>(test, </a:t>
            </a:r>
            <a:r>
              <a:rPr lang="en-US" altLang="zh-CN" sz="2000" dirty="0" err="1">
                <a:latin typeface="Times New Roman" panose="02020603050405020304" pitchFamily="18" charset="0"/>
                <a:cs typeface="Times New Roman" panose="02020603050405020304" pitchFamily="18" charset="0"/>
              </a:rPr>
              <a:t>testnull</a:t>
            </a:r>
            <a:r>
              <a:rPr lang="en-US" altLang="zh-CN" sz="2000" dirty="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smtClean="0">
                <a:latin typeface="Times New Roman" panose="02020603050405020304" pitchFamily="18" charset="0"/>
                <a:cs typeface="Times New Roman" panose="02020603050405020304" pitchFamily="18" charset="0"/>
              </a:rPr>
              <a:t>Diagnostics: </a:t>
            </a:r>
            <a:r>
              <a:rPr lang="en-US" altLang="zh-CN" sz="2000" dirty="0" smtClean="0">
                <a:latin typeface="Times New Roman" panose="02020603050405020304" pitchFamily="18" charset="0"/>
                <a:cs typeface="Times New Roman" panose="02020603050405020304" pitchFamily="18" charset="0"/>
              </a:rPr>
              <a:t>Unlike logistic regression where there are many statistics for performing model diagnostics, it is not as straightforward to do diagnostics with multinomial logistic regression models. For the purpose of detecting outliers or influential data points, one can run separate </a:t>
            </a:r>
            <a:r>
              <a:rPr lang="en-US" altLang="zh-CN" sz="2000" dirty="0" err="1" smtClean="0">
                <a:latin typeface="Times New Roman" panose="02020603050405020304" pitchFamily="18" charset="0"/>
                <a:cs typeface="Times New Roman" panose="02020603050405020304" pitchFamily="18" charset="0"/>
              </a:rPr>
              <a:t>logit</a:t>
            </a:r>
            <a:r>
              <a:rPr lang="en-US" altLang="zh-CN" sz="2000" dirty="0" smtClean="0">
                <a:latin typeface="Times New Roman" panose="02020603050405020304" pitchFamily="18" charset="0"/>
                <a:cs typeface="Times New Roman" panose="02020603050405020304" pitchFamily="18" charset="0"/>
              </a:rPr>
              <a:t> models and use the diagnostics tools on each model. </a:t>
            </a:r>
            <a:br>
              <a:rPr lang="en-US" altLang="zh-CN" sz="2000" dirty="0" smtClean="0">
                <a:latin typeface="Times New Roman" panose="02020603050405020304" pitchFamily="18" charset="0"/>
                <a:cs typeface="Times New Roman" panose="02020603050405020304" pitchFamily="18" charset="0"/>
              </a:rPr>
            </a:br>
            <a:endParaRPr lang="en-US" altLang="zh-CN" sz="2000" dirty="0" smtClean="0">
              <a:latin typeface="Times New Roman" panose="02020603050405020304" pitchFamily="18" charset="0"/>
              <a:cs typeface="Times New Roman" panose="02020603050405020304" pitchFamily="18" charset="0"/>
            </a:endParaRPr>
          </a:p>
          <a:p>
            <a:pPr algn="just"/>
            <a:r>
              <a:rPr lang="en-US" altLang="zh-CN" sz="2000" dirty="0" smtClean="0">
                <a:latin typeface="Times New Roman" panose="02020603050405020304" pitchFamily="18" charset="0"/>
                <a:cs typeface="Times New Roman" panose="02020603050405020304" pitchFamily="18" charset="0"/>
              </a:rPr>
              <a:t>data12=data1[data1$prog!="vocation",]</a:t>
            </a:r>
          </a:p>
          <a:p>
            <a:pPr algn="just"/>
            <a:r>
              <a:rPr lang="en-US" altLang="zh-CN" sz="2000" dirty="0" smtClean="0">
                <a:latin typeface="Times New Roman" panose="02020603050405020304" pitchFamily="18" charset="0"/>
                <a:cs typeface="Times New Roman" panose="02020603050405020304" pitchFamily="18" charset="0"/>
              </a:rPr>
              <a:t>data12$prog2 &lt;- </a:t>
            </a:r>
            <a:r>
              <a:rPr lang="en-US" altLang="zh-CN" sz="2000" dirty="0" err="1" smtClean="0">
                <a:latin typeface="Times New Roman" panose="02020603050405020304" pitchFamily="18" charset="0"/>
                <a:cs typeface="Times New Roman" panose="02020603050405020304" pitchFamily="18" charset="0"/>
              </a:rPr>
              <a:t>relevel</a:t>
            </a:r>
            <a:r>
              <a:rPr lang="en-US" altLang="zh-CN" sz="2000" dirty="0" smtClean="0">
                <a:latin typeface="Times New Roman" panose="02020603050405020304" pitchFamily="18" charset="0"/>
                <a:cs typeface="Times New Roman" panose="02020603050405020304" pitchFamily="18" charset="0"/>
              </a:rPr>
              <a:t>(data12$prog, ref = "academic")</a:t>
            </a:r>
          </a:p>
          <a:p>
            <a:pPr algn="just"/>
            <a:r>
              <a:rPr lang="en-US" altLang="zh-CN" sz="2000" dirty="0" smtClean="0">
                <a:latin typeface="Times New Roman" panose="02020603050405020304" pitchFamily="18" charset="0"/>
                <a:cs typeface="Times New Roman" panose="02020603050405020304" pitchFamily="18" charset="0"/>
              </a:rPr>
              <a:t>data12$ses2 &lt;- </a:t>
            </a:r>
            <a:r>
              <a:rPr lang="en-US" altLang="zh-CN" sz="2000" dirty="0" err="1" smtClean="0">
                <a:latin typeface="Times New Roman" panose="02020603050405020304" pitchFamily="18" charset="0"/>
                <a:cs typeface="Times New Roman" panose="02020603050405020304" pitchFamily="18" charset="0"/>
              </a:rPr>
              <a:t>relevel</a:t>
            </a:r>
            <a:r>
              <a:rPr lang="en-US" altLang="zh-CN" sz="2000" dirty="0" smtClean="0">
                <a:latin typeface="Times New Roman" panose="02020603050405020304" pitchFamily="18" charset="0"/>
                <a:cs typeface="Times New Roman" panose="02020603050405020304" pitchFamily="18" charset="0"/>
              </a:rPr>
              <a:t>(data12$ses, ref = "low")</a:t>
            </a:r>
          </a:p>
          <a:p>
            <a:pPr algn="just"/>
            <a:r>
              <a:rPr lang="en-US" altLang="zh-CN" sz="2000" dirty="0" smtClean="0">
                <a:latin typeface="Times New Roman" panose="02020603050405020304" pitchFamily="18" charset="0"/>
                <a:cs typeface="Times New Roman" panose="02020603050405020304" pitchFamily="18" charset="0"/>
              </a:rPr>
              <a:t>model2 &lt;- </a:t>
            </a:r>
            <a:r>
              <a:rPr lang="en-US" altLang="zh-CN" sz="2000" dirty="0" err="1" smtClean="0">
                <a:latin typeface="Times New Roman" panose="02020603050405020304" pitchFamily="18" charset="0"/>
                <a:cs typeface="Times New Roman" panose="02020603050405020304" pitchFamily="18" charset="0"/>
              </a:rPr>
              <a:t>glm</a:t>
            </a:r>
            <a:r>
              <a:rPr lang="en-US" altLang="zh-CN" sz="2000" dirty="0" smtClean="0">
                <a:latin typeface="Times New Roman" panose="02020603050405020304" pitchFamily="18" charset="0"/>
                <a:cs typeface="Times New Roman" panose="02020603050405020304" pitchFamily="18" charset="0"/>
              </a:rPr>
              <a:t>(prog2 ~ ses2 + write, data=data12, family=binomial)</a:t>
            </a:r>
          </a:p>
          <a:p>
            <a:pPr algn="just"/>
            <a:r>
              <a:rPr lang="en-US" altLang="zh-CN" sz="2000" dirty="0" smtClean="0">
                <a:latin typeface="Times New Roman" panose="02020603050405020304" pitchFamily="18" charset="0"/>
                <a:cs typeface="Times New Roman" panose="02020603050405020304" pitchFamily="18" charset="0"/>
              </a:rPr>
              <a:t>summary(model2)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98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5424024"/>
              </p:ext>
            </p:extLst>
          </p:nvPr>
        </p:nvGraphicFramePr>
        <p:xfrm>
          <a:off x="2482850" y="1909763"/>
          <a:ext cx="7224713" cy="1036637"/>
        </p:xfrm>
        <a:graphic>
          <a:graphicData uri="http://schemas.openxmlformats.org/presentationml/2006/ole">
            <mc:AlternateContent xmlns:mc="http://schemas.openxmlformats.org/markup-compatibility/2006">
              <mc:Choice xmlns:v="urn:schemas-microsoft-com:vml" Requires="v">
                <p:oleObj spid="_x0000_s2209" name="公式" r:id="rId3" imgW="2920680" imgH="419040" progId="Equation.3">
                  <p:embed/>
                </p:oleObj>
              </mc:Choice>
              <mc:Fallback>
                <p:oleObj name="公式" r:id="rId3" imgW="2920680" imgH="419040" progId="Equation.3">
                  <p:embed/>
                  <p:pic>
                    <p:nvPicPr>
                      <p:cNvPr id="0" name=""/>
                      <p:cNvPicPr/>
                      <p:nvPr/>
                    </p:nvPicPr>
                    <p:blipFill>
                      <a:blip r:embed="rId4"/>
                      <a:stretch>
                        <a:fillRect/>
                      </a:stretch>
                    </p:blipFill>
                    <p:spPr>
                      <a:xfrm>
                        <a:off x="2482850" y="1909763"/>
                        <a:ext cx="7224713" cy="1036637"/>
                      </a:xfrm>
                      <a:prstGeom prst="rect">
                        <a:avLst/>
                      </a:prstGeom>
                    </p:spPr>
                  </p:pic>
                </p:oleObj>
              </mc:Fallback>
            </mc:AlternateContent>
          </a:graphicData>
        </a:graphic>
      </p:graphicFrame>
      <p:sp>
        <p:nvSpPr>
          <p:cNvPr id="3" name="文本框 2"/>
          <p:cNvSpPr txBox="1"/>
          <p:nvPr/>
        </p:nvSpPr>
        <p:spPr>
          <a:xfrm>
            <a:off x="1742536" y="3631720"/>
            <a:ext cx="9040483" cy="1569660"/>
          </a:xfrm>
          <a:prstGeom prst="rect">
            <a:avLst/>
          </a:prstGeom>
          <a:noFill/>
        </p:spPr>
        <p:txBody>
          <a:bodyPr wrap="square" rtlCol="0">
            <a:spAutoFit/>
          </a:bodyPr>
          <a:lstStyle/>
          <a:p>
            <a:pPr algn="just"/>
            <a:r>
              <a:rPr lang="en-US" altLang="zh-CN" sz="2400" dirty="0" smtClean="0">
                <a:latin typeface="Times New Roman" panose="02020603050405020304" pitchFamily="18" charset="0"/>
                <a:cs typeface="Times New Roman" panose="02020603050405020304" pitchFamily="18" charset="0"/>
              </a:rPr>
              <a:t>This is called </a:t>
            </a:r>
            <a:r>
              <a:rPr lang="en-US" altLang="zh-CN" sz="2400" b="1" dirty="0" smtClean="0">
                <a:latin typeface="Times New Roman" panose="02020603050405020304" pitchFamily="18" charset="0"/>
                <a:cs typeface="Times New Roman" panose="02020603050405020304" pitchFamily="18" charset="0"/>
              </a:rPr>
              <a:t>the proportional odds </a:t>
            </a:r>
            <a:r>
              <a:rPr lang="en-US" altLang="zh-CN" sz="2400" dirty="0" smtClean="0">
                <a:latin typeface="Times New Roman" panose="02020603050405020304" pitchFamily="18" charset="0"/>
                <a:cs typeface="Times New Roman" panose="02020603050405020304" pitchFamily="18" charset="0"/>
              </a:rPr>
              <a:t>model. It is based on the assumption that the effects of the covariates </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p-1</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are the same for all categories  on the logarithmic scale.  That is, the odds ratio for a one unit change in </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 is the same for all response categories.</a:t>
            </a:r>
            <a:endParaRPr lang="zh-CN" altLang="en-US" sz="2400" dirty="0">
              <a:latin typeface="Times New Roman" panose="02020603050405020304" pitchFamily="18" charset="0"/>
              <a:cs typeface="Times New Roman" panose="02020603050405020304" pitchFamily="18" charset="0"/>
            </a:endParaRPr>
          </a:p>
        </p:txBody>
      </p:sp>
      <p:sp>
        <p:nvSpPr>
          <p:cNvPr id="4"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mtClean="0">
                <a:solidFill>
                  <a:srgbClr val="FF0066"/>
                </a:solidFill>
                <a:latin typeface="Times New Roman" panose="02020603050405020304" pitchFamily="18" charset="0"/>
                <a:cs typeface="Times New Roman" panose="02020603050405020304" pitchFamily="18" charset="0"/>
              </a:rPr>
              <a:t>Ordinal Logistic Regression</a:t>
            </a:r>
            <a:br>
              <a:rPr lang="en-US" altLang="zh-CN" smtClean="0">
                <a:solidFill>
                  <a:srgbClr val="FF0066"/>
                </a:solidFill>
                <a:latin typeface="Times New Roman" panose="02020603050405020304" pitchFamily="18" charset="0"/>
                <a:cs typeface="Times New Roman" panose="02020603050405020304" pitchFamily="18" charset="0"/>
              </a:rPr>
            </a:br>
            <a:endParaRPr lang="zh-CN" altLang="en-US" dirty="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78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Data</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08803" y="1592712"/>
            <a:ext cx="10867846" cy="4351338"/>
          </a:xfrm>
        </p:spPr>
        <p:txBody>
          <a:bodyPr>
            <a:normAutofit/>
          </a:bodyPr>
          <a:lstStyle/>
          <a:p>
            <a:pPr marL="0" indent="0" algn="just">
              <a:buNone/>
            </a:pPr>
            <a:r>
              <a:rPr lang="en-US" altLang="zh-CN" dirty="0" smtClean="0">
                <a:latin typeface="Times New Roman" panose="02020603050405020304" pitchFamily="18" charset="0"/>
                <a:cs typeface="Times New Roman" panose="02020603050405020304" pitchFamily="18" charset="0"/>
              </a:rPr>
              <a:t>A study looks at factors that influence the decision of whether to apply to graduate school. </a:t>
            </a:r>
          </a:p>
          <a:p>
            <a:pPr marL="0" indent="0" algn="just">
              <a:buNone/>
            </a:pPr>
            <a:r>
              <a:rPr lang="en-US" altLang="zh-CN" dirty="0" smtClean="0">
                <a:latin typeface="Times New Roman" panose="02020603050405020304" pitchFamily="18" charset="0"/>
                <a:cs typeface="Times New Roman" panose="02020603050405020304" pitchFamily="18" charset="0"/>
              </a:rPr>
              <a:t>Y:  College juniors are asked if they are </a:t>
            </a:r>
            <a:r>
              <a:rPr lang="en-US" altLang="zh-CN" i="1" dirty="0" smtClean="0">
                <a:latin typeface="Times New Roman" panose="02020603050405020304" pitchFamily="18" charset="0"/>
                <a:cs typeface="Times New Roman" panose="02020603050405020304" pitchFamily="18" charset="0"/>
              </a:rPr>
              <a:t>unlikely</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somewhat likely</a:t>
            </a:r>
            <a:r>
              <a:rPr lang="en-US" altLang="zh-CN" dirty="0" smtClean="0">
                <a:latin typeface="Times New Roman" panose="02020603050405020304" pitchFamily="18" charset="0"/>
                <a:cs typeface="Times New Roman" panose="02020603050405020304" pitchFamily="18" charset="0"/>
              </a:rPr>
              <a:t>, or </a:t>
            </a:r>
            <a:r>
              <a:rPr lang="en-US" altLang="zh-CN" i="1" dirty="0" smtClean="0">
                <a:latin typeface="Times New Roman" panose="02020603050405020304" pitchFamily="18" charset="0"/>
                <a:cs typeface="Times New Roman" panose="02020603050405020304" pitchFamily="18" charset="0"/>
              </a:rPr>
              <a:t>very likely</a:t>
            </a:r>
            <a:r>
              <a:rPr lang="en-US" altLang="zh-CN" dirty="0" smtClean="0">
                <a:latin typeface="Times New Roman" panose="02020603050405020304" pitchFamily="18" charset="0"/>
                <a:cs typeface="Times New Roman" panose="02020603050405020304" pitchFamily="18" charset="0"/>
              </a:rPr>
              <a:t> to apply to graduate school. Hence, our outcome variable has three categories. </a:t>
            </a:r>
          </a:p>
          <a:p>
            <a:pPr marL="0" indent="0" algn="just">
              <a:buNone/>
            </a:pPr>
            <a:r>
              <a:rPr lang="en-US" altLang="zh-CN" dirty="0" smtClean="0">
                <a:latin typeface="Times New Roman" panose="02020603050405020304" pitchFamily="18" charset="0"/>
                <a:cs typeface="Times New Roman" panose="02020603050405020304" pitchFamily="18" charset="0"/>
              </a:rPr>
              <a:t>X:  parental educational status, </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whether the undergraduate institution is public or private,</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current GPA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0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804" y="1557680"/>
            <a:ext cx="10644996" cy="4772781"/>
          </a:xfrm>
        </p:spPr>
        <p:txBody>
          <a:bodyPr>
            <a:normAutofit fontScale="85000" lnSpcReduction="20000"/>
          </a:bodyPr>
          <a:lstStyle/>
          <a:p>
            <a:r>
              <a:rPr lang="en-US" altLang="zh-CN" dirty="0" smtClean="0"/>
              <a:t>data2=read.csv("E:/</a:t>
            </a:r>
            <a:r>
              <a:rPr lang="zh-CN" altLang="en-US" dirty="0" smtClean="0"/>
              <a:t>数据分析和统计软件</a:t>
            </a:r>
            <a:r>
              <a:rPr lang="en-US" altLang="zh-CN" dirty="0" smtClean="0"/>
              <a:t>/Lecture 7 </a:t>
            </a:r>
            <a:r>
              <a:rPr lang="zh-CN" altLang="en-US" dirty="0" smtClean="0"/>
              <a:t>上机数据</a:t>
            </a:r>
            <a:r>
              <a:rPr lang="en-US" altLang="zh-CN" dirty="0" smtClean="0"/>
              <a:t>/data2.csv", header=T, </a:t>
            </a:r>
            <a:r>
              <a:rPr lang="en-US" altLang="zh-CN" dirty="0" err="1" smtClean="0"/>
              <a:t>sep</a:t>
            </a:r>
            <a:r>
              <a:rPr lang="en-US" altLang="zh-CN" dirty="0" smtClean="0"/>
              <a:t>=',')</a:t>
            </a:r>
          </a:p>
          <a:p>
            <a:endParaRPr lang="en-US" altLang="zh-CN" dirty="0" smtClean="0"/>
          </a:p>
          <a:p>
            <a:endParaRPr lang="en-US" altLang="zh-CN" dirty="0"/>
          </a:p>
          <a:p>
            <a:endParaRPr lang="en-US" altLang="zh-CN" dirty="0" smtClean="0"/>
          </a:p>
          <a:p>
            <a:endParaRPr lang="en-US" altLang="zh-CN" dirty="0" smtClean="0"/>
          </a:p>
          <a:p>
            <a:endParaRPr lang="en-US" altLang="zh-CN" dirty="0"/>
          </a:p>
          <a:p>
            <a:pPr algn="just"/>
            <a:r>
              <a:rPr lang="en-US" altLang="zh-CN" dirty="0">
                <a:latin typeface="Times New Roman" panose="02020603050405020304" pitchFamily="18" charset="0"/>
                <a:cs typeface="Times New Roman" panose="02020603050405020304" pitchFamily="18" charset="0"/>
              </a:rPr>
              <a:t>The data set has a dependent variable known as </a:t>
            </a:r>
            <a:r>
              <a:rPr lang="en-US" altLang="zh-CN" i="1" dirty="0">
                <a:latin typeface="Times New Roman" panose="02020603050405020304" pitchFamily="18" charset="0"/>
                <a:cs typeface="Times New Roman" panose="02020603050405020304" pitchFamily="18" charset="0"/>
              </a:rPr>
              <a:t>apply.</a:t>
            </a:r>
            <a:r>
              <a:rPr lang="en-US" altLang="zh-CN" dirty="0">
                <a:latin typeface="Times New Roman" panose="02020603050405020304" pitchFamily="18" charset="0"/>
                <a:cs typeface="Times New Roman" panose="02020603050405020304" pitchFamily="18" charset="0"/>
              </a:rPr>
              <a:t> It has 3 levels namely “unlikely”, “somewhat likely”, and “very likely”, coded in 1, 2, and 3 respectively. 3 being highest and 1 being lowest. This situation is best for using ordinal regression because of presence of </a:t>
            </a:r>
            <a:r>
              <a:rPr lang="en-US" altLang="zh-CN" i="1" dirty="0">
                <a:latin typeface="Times New Roman" panose="02020603050405020304" pitchFamily="18" charset="0"/>
                <a:cs typeface="Times New Roman" panose="02020603050405020304" pitchFamily="18" charset="0"/>
              </a:rPr>
              <a:t>ordered</a:t>
            </a:r>
            <a:r>
              <a:rPr lang="en-US" altLang="zh-CN" dirty="0">
                <a:latin typeface="Times New Roman" panose="02020603050405020304" pitchFamily="18" charset="0"/>
                <a:cs typeface="Times New Roman" panose="02020603050405020304" pitchFamily="18" charset="0"/>
              </a:rPr>
              <a:t> categories. </a:t>
            </a:r>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Pared </a:t>
            </a:r>
            <a:r>
              <a:rPr lang="en-US" altLang="zh-CN" dirty="0">
                <a:latin typeface="Times New Roman" panose="02020603050405020304" pitchFamily="18" charset="0"/>
                <a:cs typeface="Times New Roman" panose="02020603050405020304" pitchFamily="18" charset="0"/>
              </a:rPr>
              <a:t>(0/1) refers to at least one parent has a graduate degree; </a:t>
            </a:r>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public </a:t>
            </a:r>
            <a:r>
              <a:rPr lang="en-US" altLang="zh-CN" dirty="0">
                <a:latin typeface="Times New Roman" panose="02020603050405020304" pitchFamily="18" charset="0"/>
                <a:cs typeface="Times New Roman" panose="02020603050405020304" pitchFamily="18" charset="0"/>
              </a:rPr>
              <a:t>(0/1) refers to the type of undergraduate institute.</a:t>
            </a:r>
            <a:endParaRPr lang="zh-CN" altLang="en-US"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Read in the dataset</a:t>
            </a:r>
            <a:endParaRPr lang="zh-CN" altLang="en-US" dirty="0">
              <a:solidFill>
                <a:srgbClr val="FF0066"/>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736020" y="2096845"/>
            <a:ext cx="5754192" cy="1771771"/>
          </a:xfrm>
          <a:prstGeom prst="rect">
            <a:avLst/>
          </a:prstGeom>
        </p:spPr>
      </p:pic>
    </p:spTree>
    <p:extLst>
      <p:ext uri="{BB962C8B-B14F-4D97-AF65-F5344CB8AC3E}">
        <p14:creationId xmlns:p14="http://schemas.microsoft.com/office/powerpoint/2010/main" val="128265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Descriptive statistics</a:t>
            </a:r>
            <a:endParaRPr lang="zh-CN" altLang="en-US" dirty="0"/>
          </a:p>
        </p:txBody>
      </p:sp>
      <p:sp>
        <p:nvSpPr>
          <p:cNvPr id="3" name="内容占位符 2"/>
          <p:cNvSpPr>
            <a:spLocks noGrp="1"/>
          </p:cNvSpPr>
          <p:nvPr>
            <p:ph idx="1"/>
          </p:nvPr>
        </p:nvSpPr>
        <p:spPr>
          <a:xfrm>
            <a:off x="838200" y="1544128"/>
            <a:ext cx="10515600" cy="4632835"/>
          </a:xfrm>
        </p:spPr>
        <p:txBody>
          <a:bodyPr/>
          <a:lstStyle/>
          <a:p>
            <a:r>
              <a:rPr lang="en-US" altLang="zh-CN" dirty="0" err="1" smtClean="0"/>
              <a:t>lapply</a:t>
            </a:r>
            <a:r>
              <a:rPr lang="en-US" altLang="zh-CN" dirty="0" smtClean="0"/>
              <a:t>(</a:t>
            </a:r>
            <a:r>
              <a:rPr lang="en-US" altLang="zh-CN" dirty="0" err="1" smtClean="0"/>
              <a:t>dat</a:t>
            </a:r>
            <a:r>
              <a:rPr lang="en-US" altLang="zh-CN" dirty="0" smtClean="0"/>
              <a:t>[, c("apply", "pared", "public")], table)</a:t>
            </a:r>
          </a:p>
          <a:p>
            <a:endParaRPr lang="en-US" altLang="zh-CN" dirty="0"/>
          </a:p>
          <a:p>
            <a:endParaRPr lang="en-US" altLang="zh-CN" dirty="0" smtClean="0"/>
          </a:p>
          <a:p>
            <a:endParaRPr lang="en-US" altLang="zh-CN" dirty="0"/>
          </a:p>
          <a:p>
            <a:pPr marL="0" indent="0">
              <a:buNone/>
            </a:pPr>
            <a:endParaRPr lang="en-US" altLang="zh-CN" dirty="0"/>
          </a:p>
          <a:p>
            <a:r>
              <a:rPr lang="en-US" altLang="zh-CN" dirty="0" smtClean="0"/>
              <a:t>summary(data2$gpa)</a:t>
            </a:r>
          </a:p>
          <a:p>
            <a:r>
              <a:rPr lang="en-US" altLang="zh-CN" dirty="0" err="1" smtClean="0"/>
              <a:t>sd</a:t>
            </a:r>
            <a:r>
              <a:rPr lang="en-US" altLang="zh-CN" dirty="0" smtClean="0"/>
              <a:t>(data2$gpa)</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7027743" y="2134947"/>
            <a:ext cx="4550853" cy="2230019"/>
          </a:xfrm>
          <a:prstGeom prst="rect">
            <a:avLst/>
          </a:prstGeom>
        </p:spPr>
      </p:pic>
      <p:pic>
        <p:nvPicPr>
          <p:cNvPr id="6" name="图片 5"/>
          <p:cNvPicPr>
            <a:picLocks noChangeAspect="1"/>
          </p:cNvPicPr>
          <p:nvPr/>
        </p:nvPicPr>
        <p:blipFill>
          <a:blip r:embed="rId3"/>
          <a:stretch>
            <a:fillRect/>
          </a:stretch>
        </p:blipFill>
        <p:spPr>
          <a:xfrm>
            <a:off x="6860060" y="5075267"/>
            <a:ext cx="4886218" cy="937404"/>
          </a:xfrm>
          <a:prstGeom prst="rect">
            <a:avLst/>
          </a:prstGeom>
        </p:spPr>
      </p:pic>
    </p:spTree>
    <p:extLst>
      <p:ext uri="{BB962C8B-B14F-4D97-AF65-F5344CB8AC3E}">
        <p14:creationId xmlns:p14="http://schemas.microsoft.com/office/powerpoint/2010/main" val="225395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86474"/>
            <a:ext cx="10515600" cy="4351338"/>
          </a:xfrm>
        </p:spPr>
        <p:txBody>
          <a:bodyPr/>
          <a:lstStyle/>
          <a:p>
            <a:r>
              <a:rPr lang="en-US" altLang="zh-CN" dirty="0" smtClean="0"/>
              <a:t>library(MASS)</a:t>
            </a:r>
          </a:p>
          <a:p>
            <a:r>
              <a:rPr lang="en-US" altLang="zh-CN" dirty="0" smtClean="0"/>
              <a:t>test2 &lt;- </a:t>
            </a:r>
            <a:r>
              <a:rPr lang="en-US" altLang="zh-CN" dirty="0" err="1" smtClean="0"/>
              <a:t>polr</a:t>
            </a:r>
            <a:r>
              <a:rPr lang="en-US" altLang="zh-CN" dirty="0" smtClean="0"/>
              <a:t>(</a:t>
            </a:r>
            <a:r>
              <a:rPr lang="en-US" altLang="zh-CN" dirty="0" err="1" smtClean="0"/>
              <a:t>as.factor</a:t>
            </a:r>
            <a:r>
              <a:rPr lang="en-US" altLang="zh-CN" dirty="0" smtClean="0"/>
              <a:t>(apply2) ~ pared + public + </a:t>
            </a:r>
            <a:r>
              <a:rPr lang="en-US" altLang="zh-CN" dirty="0" err="1" smtClean="0"/>
              <a:t>gpa</a:t>
            </a:r>
            <a:r>
              <a:rPr lang="en-US" altLang="zh-CN" dirty="0" smtClean="0"/>
              <a:t>, data= data2)</a:t>
            </a:r>
          </a:p>
          <a:p>
            <a:r>
              <a:rPr lang="en-US" altLang="zh-CN" dirty="0" smtClean="0"/>
              <a:t>summary(test2)</a:t>
            </a:r>
          </a:p>
          <a:p>
            <a:endParaRPr lang="zh-CN" altLang="en-US" dirty="0"/>
          </a:p>
        </p:txBody>
      </p:sp>
      <p:sp>
        <p:nvSpPr>
          <p:cNvPr id="4"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Build ordinal logistic regression model</a:t>
            </a:r>
            <a:endParaRPr lang="zh-CN" altLang="en-US" dirty="0">
              <a:solidFill>
                <a:srgbClr val="FF0066"/>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681780" y="2760344"/>
            <a:ext cx="7333488" cy="3809268"/>
          </a:xfrm>
          <a:prstGeom prst="rect">
            <a:avLst/>
          </a:prstGeom>
        </p:spPr>
      </p:pic>
    </p:spTree>
    <p:extLst>
      <p:ext uri="{BB962C8B-B14F-4D97-AF65-F5344CB8AC3E}">
        <p14:creationId xmlns:p14="http://schemas.microsoft.com/office/powerpoint/2010/main" val="161017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5"/>
          <p:cNvSpPr txBox="1">
            <a:spLocks/>
          </p:cNvSpPr>
          <p:nvPr/>
        </p:nvSpPr>
        <p:spPr>
          <a:xfrm>
            <a:off x="1163515" y="82322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FF0066"/>
                </a:solidFill>
                <a:latin typeface="Times New Roman" panose="02020603050405020304" pitchFamily="18" charset="0"/>
                <a:cs typeface="Times New Roman" panose="02020603050405020304" pitchFamily="18" charset="0"/>
              </a:rPr>
              <a:t>Multinomial logistic regression</a:t>
            </a:r>
            <a:r>
              <a:rPr lang="zh-CN" altLang="en-US" smtClean="0">
                <a:solidFill>
                  <a:srgbClr val="FF0066"/>
                </a:solidFill>
                <a:latin typeface="Times New Roman" panose="02020603050405020304" pitchFamily="18" charset="0"/>
                <a:cs typeface="Times New Roman" panose="02020603050405020304" pitchFamily="18" charset="0"/>
              </a:rPr>
              <a:t/>
            </a:r>
            <a:br>
              <a:rPr lang="zh-CN" altLang="en-US" smtClean="0">
                <a:solidFill>
                  <a:srgbClr val="FF0066"/>
                </a:solidFill>
                <a:latin typeface="Times New Roman" panose="02020603050405020304" pitchFamily="18" charset="0"/>
                <a:cs typeface="Times New Roman" panose="02020603050405020304" pitchFamily="18" charset="0"/>
              </a:rPr>
            </a:br>
            <a:endParaRPr lang="zh-CN" altLang="en-US" dirty="0"/>
          </a:p>
        </p:txBody>
      </p:sp>
      <p:sp>
        <p:nvSpPr>
          <p:cNvPr id="3" name="内容占位符 6"/>
          <p:cNvSpPr txBox="1">
            <a:spLocks/>
          </p:cNvSpPr>
          <p:nvPr/>
        </p:nvSpPr>
        <p:spPr>
          <a:xfrm>
            <a:off x="838200" y="1825625"/>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mtClean="0">
                <a:latin typeface="Times New Roman" panose="02020603050405020304" pitchFamily="18" charset="0"/>
                <a:cs typeface="Times New Roman" panose="02020603050405020304" pitchFamily="18" charset="0"/>
              </a:rPr>
              <a:t>Let </a:t>
            </a:r>
            <a:r>
              <a:rPr lang="en-US" altLang="zh-CN" i="1" smtClean="0">
                <a:latin typeface="Times New Roman" panose="02020603050405020304" pitchFamily="18" charset="0"/>
                <a:cs typeface="Times New Roman" panose="02020603050405020304" pitchFamily="18" charset="0"/>
              </a:rPr>
              <a:t>j=1</a:t>
            </a:r>
            <a:r>
              <a:rPr lang="en-US" altLang="zh-CN" smtClean="0">
                <a:latin typeface="Times New Roman" panose="02020603050405020304" pitchFamily="18" charset="0"/>
                <a:cs typeface="Times New Roman" panose="02020603050405020304" pitchFamily="18" charset="0"/>
              </a:rPr>
              <a:t> denote the reference category</a:t>
            </a:r>
          </a:p>
          <a:p>
            <a:pPr>
              <a:lnSpc>
                <a:spcPct val="150000"/>
              </a:lnSpc>
            </a:pPr>
            <a:r>
              <a:rPr lang="en-US" altLang="zh-CN" smtClean="0">
                <a:latin typeface="Times New Roman" panose="02020603050405020304" pitchFamily="18" charset="0"/>
                <a:cs typeface="Times New Roman" panose="02020603050405020304" pitchFamily="18" charset="0"/>
              </a:rPr>
              <a:t>Fit separate logistic regression models for </a:t>
            </a:r>
            <a:r>
              <a:rPr lang="en-US" altLang="zh-CN" i="1" smtClean="0">
                <a:latin typeface="Times New Roman" panose="02020603050405020304" pitchFamily="18" charset="0"/>
                <a:cs typeface="Times New Roman" panose="02020603050405020304" pitchFamily="18" charset="0"/>
              </a:rPr>
              <a:t>j=2,…, L</a:t>
            </a:r>
            <a:r>
              <a:rPr lang="en-US" altLang="zh-CN" smtClean="0">
                <a:latin typeface="Times New Roman" panose="02020603050405020304" pitchFamily="18" charset="0"/>
                <a:cs typeface="Times New Roman" panose="02020603050405020304" pitchFamily="18" charset="0"/>
              </a:rPr>
              <a:t>, comparing each outcome to the baseline:</a:t>
            </a:r>
          </a:p>
          <a:p>
            <a:pPr marL="0" indent="0">
              <a:lnSpc>
                <a:spcPct val="150000"/>
              </a:lnSpc>
              <a:buFont typeface="Arial" panose="020B0604020202020204" pitchFamily="34" charset="0"/>
              <a:buNone/>
            </a:pPr>
            <a:r>
              <a:rPr lang="en-US" altLang="zh-CN" smtClean="0">
                <a:latin typeface="Times New Roman" panose="02020603050405020304" pitchFamily="18" charset="0"/>
                <a:cs typeface="Times New Roman" panose="02020603050405020304" pitchFamily="18" charset="0"/>
              </a:rPr>
              <a:t>                      </a:t>
            </a:r>
          </a:p>
          <a:p>
            <a:pPr>
              <a:lnSpc>
                <a:spcPct val="150000"/>
              </a:lnSpc>
            </a:pPr>
            <a:endParaRPr lang="en-US" altLang="zh-CN" smtClean="0">
              <a:latin typeface="Times New Roman" panose="02020603050405020304" pitchFamily="18" charset="0"/>
              <a:cs typeface="Times New Roman" panose="02020603050405020304" pitchFamily="18" charset="0"/>
            </a:endParaRPr>
          </a:p>
          <a:p>
            <a:pPr>
              <a:lnSpc>
                <a:spcPct val="150000"/>
              </a:lnSpc>
            </a:pPr>
            <a:r>
              <a:rPr lang="en-US" altLang="zh-CN" smtClean="0">
                <a:latin typeface="Times New Roman" panose="02020603050405020304" pitchFamily="18" charset="0"/>
                <a:cs typeface="Times New Roman" panose="02020603050405020304" pitchFamily="18" charset="0"/>
              </a:rPr>
              <a:t>Note that this will result in </a:t>
            </a:r>
            <a:r>
              <a:rPr lang="en-US" altLang="zh-CN" i="1" smtClean="0">
                <a:latin typeface="Times New Roman" panose="02020603050405020304" pitchFamily="18" charset="0"/>
                <a:cs typeface="Times New Roman" panose="02020603050405020304" pitchFamily="18" charset="0"/>
              </a:rPr>
              <a:t>L-1</a:t>
            </a:r>
            <a:r>
              <a:rPr lang="en-US" altLang="zh-CN" smtClean="0">
                <a:latin typeface="Times New Roman" panose="02020603050405020304" pitchFamily="18" charset="0"/>
                <a:cs typeface="Times New Roman" panose="02020603050405020304" pitchFamily="18" charset="0"/>
              </a:rPr>
              <a:t> vectors of regression coefficients (we don’t need to estimate the </a:t>
            </a:r>
            <a:r>
              <a:rPr lang="en-US" altLang="zh-CN" i="1" smtClean="0">
                <a:latin typeface="Times New Roman" panose="02020603050405020304" pitchFamily="18" charset="0"/>
                <a:cs typeface="Times New Roman" panose="02020603050405020304" pitchFamily="18" charset="0"/>
              </a:rPr>
              <a:t>L</a:t>
            </a:r>
            <a:r>
              <a:rPr lang="en-US" altLang="zh-CN" baseline="30000" smtClean="0">
                <a:latin typeface="Times New Roman" panose="02020603050405020304" pitchFamily="18" charset="0"/>
                <a:cs typeface="Times New Roman" panose="02020603050405020304" pitchFamily="18" charset="0"/>
              </a:rPr>
              <a:t>th</a:t>
            </a:r>
            <a:r>
              <a:rPr lang="en-US" altLang="zh-CN" smtClean="0">
                <a:latin typeface="Times New Roman" panose="02020603050405020304" pitchFamily="18" charset="0"/>
                <a:cs typeface="Times New Roman" panose="02020603050405020304" pitchFamily="18" charset="0"/>
              </a:rPr>
              <a:t> vector because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67493467"/>
              </p:ext>
            </p:extLst>
          </p:nvPr>
        </p:nvGraphicFramePr>
        <p:xfrm>
          <a:off x="2906713" y="3722688"/>
          <a:ext cx="5305425" cy="879475"/>
        </p:xfrm>
        <a:graphic>
          <a:graphicData uri="http://schemas.openxmlformats.org/presentationml/2006/ole">
            <mc:AlternateContent xmlns:mc="http://schemas.openxmlformats.org/markup-compatibility/2006">
              <mc:Choice xmlns:v="urn:schemas-microsoft-com:vml" Requires="v">
                <p:oleObj spid="_x0000_s1350" name="公式" r:id="rId3" imgW="2374560" imgH="393480" progId="Equation.3">
                  <p:embed/>
                </p:oleObj>
              </mc:Choice>
              <mc:Fallback>
                <p:oleObj name="公式" r:id="rId3" imgW="2374560" imgH="393480" progId="Equation.3">
                  <p:embed/>
                  <p:pic>
                    <p:nvPicPr>
                      <p:cNvPr id="0" name=""/>
                      <p:cNvPicPr/>
                      <p:nvPr/>
                    </p:nvPicPr>
                    <p:blipFill>
                      <a:blip r:embed="rId4"/>
                      <a:stretch>
                        <a:fillRect/>
                      </a:stretch>
                    </p:blipFill>
                    <p:spPr>
                      <a:xfrm>
                        <a:off x="2906713" y="3722688"/>
                        <a:ext cx="5305425" cy="8794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04265654"/>
              </p:ext>
            </p:extLst>
          </p:nvPr>
        </p:nvGraphicFramePr>
        <p:xfrm>
          <a:off x="6453188" y="5383213"/>
          <a:ext cx="1198562" cy="793750"/>
        </p:xfrm>
        <a:graphic>
          <a:graphicData uri="http://schemas.openxmlformats.org/presentationml/2006/ole">
            <mc:AlternateContent xmlns:mc="http://schemas.openxmlformats.org/markup-compatibility/2006">
              <mc:Choice xmlns:v="urn:schemas-microsoft-com:vml" Requires="v">
                <p:oleObj spid="_x0000_s1351" name="公式" r:id="rId5" imgW="672840" imgH="444240" progId="Equation.3">
                  <p:embed/>
                </p:oleObj>
              </mc:Choice>
              <mc:Fallback>
                <p:oleObj name="公式" r:id="rId5" imgW="672840" imgH="444240" progId="Equation.3">
                  <p:embed/>
                  <p:pic>
                    <p:nvPicPr>
                      <p:cNvPr id="0" name=""/>
                      <p:cNvPicPr/>
                      <p:nvPr/>
                    </p:nvPicPr>
                    <p:blipFill>
                      <a:blip r:embed="rId6"/>
                      <a:stretch>
                        <a:fillRect/>
                      </a:stretch>
                    </p:blipFill>
                    <p:spPr>
                      <a:xfrm>
                        <a:off x="6453188" y="5383213"/>
                        <a:ext cx="1198562" cy="793750"/>
                      </a:xfrm>
                      <a:prstGeom prst="rect">
                        <a:avLst/>
                      </a:prstGeom>
                    </p:spPr>
                  </p:pic>
                </p:oleObj>
              </mc:Fallback>
            </mc:AlternateContent>
          </a:graphicData>
        </a:graphic>
      </p:graphicFrame>
    </p:spTree>
    <p:extLst>
      <p:ext uri="{BB962C8B-B14F-4D97-AF65-F5344CB8AC3E}">
        <p14:creationId xmlns:p14="http://schemas.microsoft.com/office/powerpoint/2010/main" val="320869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Significant or not</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indent="0">
              <a:buNone/>
            </a:pPr>
            <a:r>
              <a:rPr lang="en-US" altLang="zh-CN" dirty="0"/>
              <a:t>#CI</a:t>
            </a:r>
          </a:p>
          <a:p>
            <a:r>
              <a:rPr lang="en-US" altLang="zh-CN" dirty="0"/>
              <a:t>ci=</a:t>
            </a:r>
            <a:r>
              <a:rPr lang="en-US" altLang="zh-CN" dirty="0" err="1"/>
              <a:t>confint</a:t>
            </a:r>
            <a:r>
              <a:rPr lang="en-US" altLang="zh-CN" dirty="0"/>
              <a:t>(test2)</a:t>
            </a:r>
          </a:p>
          <a:p>
            <a:r>
              <a:rPr lang="en-US" altLang="zh-CN" dirty="0"/>
              <a:t>ci</a:t>
            </a:r>
          </a:p>
          <a:p>
            <a:endParaRPr lang="en-US" altLang="zh-CN" dirty="0"/>
          </a:p>
          <a:p>
            <a:pPr marL="0" indent="0">
              <a:buNone/>
            </a:pPr>
            <a:r>
              <a:rPr lang="en-US" altLang="zh-CN" dirty="0" smtClean="0"/>
              <a:t># Odds Ratios (OR)</a:t>
            </a:r>
            <a:endParaRPr lang="en-US" altLang="zh-CN" dirty="0"/>
          </a:p>
          <a:p>
            <a:r>
              <a:rPr lang="en-US" altLang="zh-CN" dirty="0" err="1"/>
              <a:t>exp</a:t>
            </a:r>
            <a:r>
              <a:rPr lang="en-US" altLang="zh-CN" dirty="0"/>
              <a:t>(</a:t>
            </a:r>
            <a:r>
              <a:rPr lang="en-US" altLang="zh-CN" dirty="0" err="1"/>
              <a:t>coef</a:t>
            </a:r>
            <a:r>
              <a:rPr lang="en-US" altLang="zh-CN" dirty="0"/>
              <a:t>(test2))</a:t>
            </a:r>
          </a:p>
          <a:p>
            <a:endParaRPr lang="en-US" altLang="zh-CN" dirty="0"/>
          </a:p>
          <a:p>
            <a:pPr marL="0" indent="0">
              <a:buNone/>
            </a:pPr>
            <a:r>
              <a:rPr lang="en-US" altLang="zh-CN" dirty="0" smtClean="0"/>
              <a:t># </a:t>
            </a:r>
            <a:r>
              <a:rPr lang="en-US" altLang="zh-CN" dirty="0"/>
              <a:t>OR and CI</a:t>
            </a:r>
          </a:p>
          <a:p>
            <a:r>
              <a:rPr lang="en-US" altLang="zh-CN" dirty="0" err="1"/>
              <a:t>exp</a:t>
            </a:r>
            <a:r>
              <a:rPr lang="en-US" altLang="zh-CN" dirty="0"/>
              <a:t>(</a:t>
            </a:r>
            <a:r>
              <a:rPr lang="en-US" altLang="zh-CN" dirty="0" err="1"/>
              <a:t>cbind</a:t>
            </a:r>
            <a:r>
              <a:rPr lang="en-US" altLang="zh-CN" dirty="0"/>
              <a:t>(OR = </a:t>
            </a:r>
            <a:r>
              <a:rPr lang="en-US" altLang="zh-CN" dirty="0" err="1"/>
              <a:t>coef</a:t>
            </a:r>
            <a:r>
              <a:rPr lang="en-US" altLang="zh-CN" dirty="0"/>
              <a:t>(test2), ci))</a:t>
            </a:r>
            <a:endParaRPr lang="en-US" altLang="zh-CN" dirty="0" smtClean="0"/>
          </a:p>
        </p:txBody>
      </p:sp>
      <p:pic>
        <p:nvPicPr>
          <p:cNvPr id="4" name="图片 3"/>
          <p:cNvPicPr>
            <a:picLocks noChangeAspect="1"/>
          </p:cNvPicPr>
          <p:nvPr/>
        </p:nvPicPr>
        <p:blipFill>
          <a:blip r:embed="rId2"/>
          <a:stretch>
            <a:fillRect/>
          </a:stretch>
        </p:blipFill>
        <p:spPr>
          <a:xfrm>
            <a:off x="5957154" y="1690688"/>
            <a:ext cx="4635818" cy="4242952"/>
          </a:xfrm>
          <a:prstGeom prst="rect">
            <a:avLst/>
          </a:prstGeom>
        </p:spPr>
      </p:pic>
    </p:spTree>
    <p:extLst>
      <p:ext uri="{BB962C8B-B14F-4D97-AF65-F5344CB8AC3E}">
        <p14:creationId xmlns:p14="http://schemas.microsoft.com/office/powerpoint/2010/main" val="192359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Odds ratios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estimates in the output are given in units of ordered </a:t>
            </a:r>
            <a:r>
              <a:rPr lang="en-US" altLang="zh-CN" dirty="0" err="1">
                <a:latin typeface="Times New Roman" panose="02020603050405020304" pitchFamily="18" charset="0"/>
                <a:cs typeface="Times New Roman" panose="02020603050405020304" pitchFamily="18" charset="0"/>
              </a:rPr>
              <a:t>logits</a:t>
            </a:r>
            <a:r>
              <a:rPr lang="en-US" altLang="zh-CN" dirty="0">
                <a:latin typeface="Times New Roman" panose="02020603050405020304" pitchFamily="18" charset="0"/>
                <a:cs typeface="Times New Roman" panose="02020603050405020304" pitchFamily="18" charset="0"/>
              </a:rPr>
              <a:t>, or ordered log odds</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pared, we would say that for a one unit increase in parental education, i.e., going from 0 (Low) to 1 (High), the odds of "very likely" applying versus "somewhat likely" or "unlikely" applying combined are 2.85 greater, given that all of the other variables in the model are held constant.</a:t>
            </a:r>
          </a:p>
          <a:p>
            <a:r>
              <a:rPr lang="en-US" altLang="zh-CN" dirty="0" smtClean="0">
                <a:latin typeface="Times New Roman" panose="02020603050405020304" pitchFamily="18" charset="0"/>
                <a:cs typeface="Times New Roman" panose="02020603050405020304" pitchFamily="18" charset="0"/>
              </a:rPr>
              <a:t> Likewise, the odds "very likely" or "somewhat likely" applying versus "unlikely" applying is 2.85 times greater, given that all of the other variables in the model are held constant. </a:t>
            </a:r>
          </a:p>
          <a:p>
            <a:r>
              <a:rPr lang="en-US" altLang="zh-CN" dirty="0" smtClean="0">
                <a:latin typeface="Times New Roman" panose="02020603050405020304" pitchFamily="18" charset="0"/>
                <a:cs typeface="Times New Roman" panose="02020603050405020304" pitchFamily="18" charset="0"/>
              </a:rPr>
              <a:t>For </a:t>
            </a:r>
            <a:r>
              <a:rPr lang="en-US" altLang="zh-CN" dirty="0" err="1" smtClean="0">
                <a:latin typeface="Times New Roman" panose="02020603050405020304" pitchFamily="18" charset="0"/>
                <a:cs typeface="Times New Roman" panose="02020603050405020304" pitchFamily="18" charset="0"/>
              </a:rPr>
              <a:t>gpa</a:t>
            </a:r>
            <a:r>
              <a:rPr lang="en-US" altLang="zh-CN" dirty="0" smtClean="0">
                <a:latin typeface="Times New Roman" panose="02020603050405020304" pitchFamily="18" charset="0"/>
                <a:cs typeface="Times New Roman" panose="02020603050405020304" pitchFamily="18" charset="0"/>
              </a:rPr>
              <a:t> (and other continuous variables), the interpretation is that when a student's </a:t>
            </a:r>
            <a:r>
              <a:rPr lang="en-US" altLang="zh-CN" dirty="0" err="1" smtClean="0">
                <a:latin typeface="Times New Roman" panose="02020603050405020304" pitchFamily="18" charset="0"/>
                <a:cs typeface="Times New Roman" panose="02020603050405020304" pitchFamily="18" charset="0"/>
              </a:rPr>
              <a:t>gpa</a:t>
            </a:r>
            <a:r>
              <a:rPr lang="en-US" altLang="zh-CN" dirty="0" smtClean="0">
                <a:latin typeface="Times New Roman" panose="02020603050405020304" pitchFamily="18" charset="0"/>
                <a:cs typeface="Times New Roman" panose="02020603050405020304" pitchFamily="18" charset="0"/>
              </a:rPr>
              <a:t> moves 1 unit, the odds of moving from "unlikely" applying to "somewhat likely" or "very </a:t>
            </a:r>
            <a:r>
              <a:rPr lang="en-US" altLang="zh-CN" dirty="0" err="1" smtClean="0">
                <a:latin typeface="Times New Roman" panose="02020603050405020304" pitchFamily="18" charset="0"/>
                <a:cs typeface="Times New Roman" panose="02020603050405020304" pitchFamily="18" charset="0"/>
              </a:rPr>
              <a:t>likley</a:t>
            </a:r>
            <a:r>
              <a:rPr lang="en-US" altLang="zh-CN" dirty="0" smtClean="0">
                <a:latin typeface="Times New Roman" panose="02020603050405020304" pitchFamily="18" charset="0"/>
                <a:cs typeface="Times New Roman" panose="02020603050405020304" pitchFamily="18" charset="0"/>
              </a:rPr>
              <a:t>" applying (or from the lower and middle categories to the high category) are multiplied by 1.85.</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698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011" y="865458"/>
            <a:ext cx="10515600" cy="1325563"/>
          </a:xfrm>
        </p:spPr>
        <p:txBody>
          <a:bodyPr>
            <a:normAutofit fontScale="90000"/>
          </a:bodyPr>
          <a:lstStyle/>
          <a:p>
            <a:r>
              <a:rPr lang="en-US" altLang="zh-CN" dirty="0">
                <a:solidFill>
                  <a:srgbClr val="FF0066"/>
                </a:solidFill>
                <a:latin typeface="Times New Roman" panose="02020603050405020304" pitchFamily="18" charset="0"/>
                <a:cs typeface="Times New Roman" panose="02020603050405020304" pitchFamily="18" charset="0"/>
              </a:rPr>
              <a:t>P</a:t>
            </a:r>
            <a:r>
              <a:rPr lang="en-US" altLang="zh-CN" dirty="0" smtClean="0">
                <a:solidFill>
                  <a:srgbClr val="FF0066"/>
                </a:solidFill>
                <a:latin typeface="Times New Roman" panose="02020603050405020304" pitchFamily="18" charset="0"/>
                <a:cs typeface="Times New Roman" panose="02020603050405020304" pitchFamily="18" charset="0"/>
              </a:rPr>
              <a:t>lot the predicted probabilities against the </a:t>
            </a:r>
            <a:r>
              <a:rPr lang="en-US" altLang="zh-CN" dirty="0" err="1" smtClean="0">
                <a:solidFill>
                  <a:srgbClr val="FF0066"/>
                </a:solidFill>
                <a:latin typeface="Times New Roman" panose="02020603050405020304" pitchFamily="18" charset="0"/>
                <a:cs typeface="Times New Roman" panose="02020603050405020304" pitchFamily="18" charset="0"/>
              </a:rPr>
              <a:t>gpa</a:t>
            </a:r>
            <a:r>
              <a:rPr lang="en-US" altLang="zh-CN" dirty="0" smtClean="0">
                <a:solidFill>
                  <a:srgbClr val="FF0066"/>
                </a:solidFill>
                <a:latin typeface="Times New Roman" panose="02020603050405020304" pitchFamily="18" charset="0"/>
                <a:cs typeface="Times New Roman" panose="02020603050405020304" pitchFamily="18" charset="0"/>
              </a:rPr>
              <a:t> by pared and public for different levels of the outcome variable</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en-US" altLang="zh-CN" sz="1600" dirty="0" smtClean="0"/>
              <a:t>range(data2$gpa)</a:t>
            </a:r>
          </a:p>
          <a:p>
            <a:r>
              <a:rPr lang="en-US" altLang="zh-CN" sz="1600" dirty="0" smtClean="0"/>
              <a:t>newdata2 &lt;- </a:t>
            </a:r>
            <a:r>
              <a:rPr lang="en-US" altLang="zh-CN" sz="1600" dirty="0" err="1" smtClean="0"/>
              <a:t>data.frame</a:t>
            </a:r>
            <a:r>
              <a:rPr lang="en-US" altLang="zh-CN" sz="1600" dirty="0" smtClean="0"/>
              <a:t>(</a:t>
            </a:r>
          </a:p>
          <a:p>
            <a:r>
              <a:rPr lang="en-US" altLang="zh-CN" sz="1600" dirty="0" smtClean="0"/>
              <a:t>  pared = rep(0:1, 200),</a:t>
            </a:r>
          </a:p>
          <a:p>
            <a:r>
              <a:rPr lang="en-US" altLang="zh-CN" sz="1600" dirty="0" smtClean="0"/>
              <a:t>  public = rep(0:1, each = 200),</a:t>
            </a:r>
          </a:p>
          <a:p>
            <a:r>
              <a:rPr lang="en-US" altLang="zh-CN" sz="1600" dirty="0" smtClean="0"/>
              <a:t>  </a:t>
            </a:r>
            <a:r>
              <a:rPr lang="en-US" altLang="zh-CN" sz="1600" dirty="0" err="1" smtClean="0"/>
              <a:t>gpa</a:t>
            </a:r>
            <a:r>
              <a:rPr lang="en-US" altLang="zh-CN" sz="1600" dirty="0" smtClean="0"/>
              <a:t> = rep(</a:t>
            </a:r>
            <a:r>
              <a:rPr lang="en-US" altLang="zh-CN" sz="1600" dirty="0" err="1" smtClean="0"/>
              <a:t>seq</a:t>
            </a:r>
            <a:r>
              <a:rPr lang="en-US" altLang="zh-CN" sz="1600" dirty="0" smtClean="0"/>
              <a:t>(from = 1.9, to = 4, </a:t>
            </a:r>
            <a:r>
              <a:rPr lang="en-US" altLang="zh-CN" sz="1600" dirty="0" err="1" smtClean="0"/>
              <a:t>length.out</a:t>
            </a:r>
            <a:r>
              <a:rPr lang="en-US" altLang="zh-CN" sz="1600" dirty="0" smtClean="0"/>
              <a:t> = 100), 4)</a:t>
            </a:r>
          </a:p>
          <a:p>
            <a:r>
              <a:rPr lang="en-US" altLang="zh-CN" sz="1600" dirty="0" smtClean="0"/>
              <a:t>newdata2 &lt;- </a:t>
            </a:r>
            <a:r>
              <a:rPr lang="en-US" altLang="zh-CN" sz="1600" dirty="0" err="1" smtClean="0"/>
              <a:t>cbind</a:t>
            </a:r>
            <a:r>
              <a:rPr lang="en-US" altLang="zh-CN" sz="1600" dirty="0" smtClean="0"/>
              <a:t>(newdata2, predict(test2, newdata2, type = "</a:t>
            </a:r>
            <a:r>
              <a:rPr lang="en-US" altLang="zh-CN" sz="1600" dirty="0" err="1" smtClean="0"/>
              <a:t>probs</a:t>
            </a:r>
            <a:r>
              <a:rPr lang="en-US" altLang="zh-CN" sz="1600" dirty="0" smtClean="0"/>
              <a:t>"))</a:t>
            </a:r>
          </a:p>
          <a:p>
            <a:endParaRPr lang="en-US" altLang="zh-CN" sz="1600" dirty="0" smtClean="0"/>
          </a:p>
          <a:p>
            <a:pPr marL="0" indent="0">
              <a:buNone/>
            </a:pPr>
            <a:r>
              <a:rPr lang="en-US" altLang="zh-CN" sz="1600" dirty="0" smtClean="0"/>
              <a:t>#reshape the data long with the reshape2 package and plot all of the predicted probabilities for the different conditions</a:t>
            </a:r>
          </a:p>
          <a:p>
            <a:r>
              <a:rPr lang="en-US" altLang="zh-CN" sz="1600" dirty="0" smtClean="0"/>
              <a:t>lnewdata2 &lt;- melt(newdata2, </a:t>
            </a:r>
            <a:r>
              <a:rPr lang="en-US" altLang="zh-CN" sz="1600" dirty="0" err="1" smtClean="0"/>
              <a:t>id.vars</a:t>
            </a:r>
            <a:r>
              <a:rPr lang="en-US" altLang="zh-CN" sz="1600" dirty="0" smtClean="0"/>
              <a:t> = c("pared", "public", "</a:t>
            </a:r>
            <a:r>
              <a:rPr lang="en-US" altLang="zh-CN" sz="1600" dirty="0" err="1" smtClean="0"/>
              <a:t>gpa</a:t>
            </a:r>
            <a:r>
              <a:rPr lang="en-US" altLang="zh-CN" sz="1600" dirty="0" smtClean="0"/>
              <a:t>"), variable.name = "Level", value.name="Probability")</a:t>
            </a:r>
          </a:p>
          <a:p>
            <a:endParaRPr lang="en-US" altLang="zh-CN" sz="1600" dirty="0" smtClean="0"/>
          </a:p>
          <a:p>
            <a:r>
              <a:rPr lang="en-US" altLang="zh-CN" sz="1600" dirty="0" smtClean="0"/>
              <a:t>library(ggplot2) </a:t>
            </a:r>
          </a:p>
          <a:p>
            <a:r>
              <a:rPr lang="en-US" altLang="zh-CN" sz="1600" dirty="0" err="1" smtClean="0"/>
              <a:t>ggplot</a:t>
            </a:r>
            <a:r>
              <a:rPr lang="en-US" altLang="zh-CN" sz="1600" dirty="0" smtClean="0"/>
              <a:t>(lnewdata2, </a:t>
            </a:r>
            <a:r>
              <a:rPr lang="en-US" altLang="zh-CN" sz="1600" dirty="0" err="1" smtClean="0"/>
              <a:t>aes</a:t>
            </a:r>
            <a:r>
              <a:rPr lang="en-US" altLang="zh-CN" sz="1600" dirty="0" smtClean="0"/>
              <a:t>(x = </a:t>
            </a:r>
            <a:r>
              <a:rPr lang="en-US" altLang="zh-CN" sz="1600" dirty="0" err="1" smtClean="0"/>
              <a:t>gpa</a:t>
            </a:r>
            <a:r>
              <a:rPr lang="en-US" altLang="zh-CN" sz="1600" dirty="0" smtClean="0"/>
              <a:t>, y = Probability, </a:t>
            </a:r>
            <a:r>
              <a:rPr lang="en-US" altLang="zh-CN" sz="1600" dirty="0" err="1" smtClean="0"/>
              <a:t>colour</a:t>
            </a:r>
            <a:r>
              <a:rPr lang="en-US" altLang="zh-CN" sz="1600" dirty="0" smtClean="0"/>
              <a:t> = Level)) + </a:t>
            </a:r>
            <a:r>
              <a:rPr lang="en-US" altLang="zh-CN" sz="1600" dirty="0" err="1" smtClean="0"/>
              <a:t>geom_line</a:t>
            </a:r>
            <a:r>
              <a:rPr lang="en-US" altLang="zh-CN" sz="1600" dirty="0" smtClean="0"/>
              <a:t>() + </a:t>
            </a:r>
            <a:r>
              <a:rPr lang="en-US" altLang="zh-CN" sz="1600" dirty="0" err="1" smtClean="0"/>
              <a:t>facet_grid</a:t>
            </a:r>
            <a:r>
              <a:rPr lang="en-US" altLang="zh-CN" sz="1600" dirty="0" smtClean="0"/>
              <a:t>(pared ~ public, </a:t>
            </a:r>
            <a:r>
              <a:rPr lang="en-US" altLang="zh-CN" sz="1600" dirty="0" err="1" smtClean="0"/>
              <a:t>labeller</a:t>
            </a:r>
            <a:r>
              <a:rPr lang="en-US" altLang="zh-CN" sz="1600" dirty="0" smtClean="0"/>
              <a:t>="</a:t>
            </a:r>
            <a:r>
              <a:rPr lang="en-US" altLang="zh-CN" sz="1600" dirty="0" err="1" smtClean="0"/>
              <a:t>label_both</a:t>
            </a:r>
            <a:r>
              <a:rPr lang="en-US" altLang="zh-CN" sz="1600" dirty="0" smtClean="0"/>
              <a:t>")</a:t>
            </a:r>
            <a:endParaRPr lang="zh-CN" altLang="en-US" sz="1600" dirty="0"/>
          </a:p>
        </p:txBody>
      </p:sp>
    </p:spTree>
    <p:extLst>
      <p:ext uri="{BB962C8B-B14F-4D97-AF65-F5344CB8AC3E}">
        <p14:creationId xmlns:p14="http://schemas.microsoft.com/office/powerpoint/2010/main" val="310316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90837" y="225800"/>
            <a:ext cx="6410326" cy="6406400"/>
          </a:xfrm>
          <a:prstGeom prst="rect">
            <a:avLst/>
          </a:prstGeom>
        </p:spPr>
      </p:pic>
    </p:spTree>
    <p:extLst>
      <p:ext uri="{BB962C8B-B14F-4D97-AF65-F5344CB8AC3E}">
        <p14:creationId xmlns:p14="http://schemas.microsoft.com/office/powerpoint/2010/main" val="130048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388" y="365761"/>
            <a:ext cx="10515600" cy="6217919"/>
          </a:xfrm>
        </p:spPr>
        <p:txBody>
          <a:bodyPr>
            <a:normAutofit fontScale="70000" lnSpcReduction="20000"/>
          </a:bodyPr>
          <a:lstStyle/>
          <a:p>
            <a:r>
              <a:rPr lang="en-US" altLang="zh-CN" dirty="0">
                <a:latin typeface="Times New Roman" panose="02020603050405020304" pitchFamily="18" charset="0"/>
                <a:cs typeface="Times New Roman" panose="02020603050405020304" pitchFamily="18" charset="0"/>
              </a:rPr>
              <a:t> C</a:t>
            </a:r>
            <a:r>
              <a:rPr lang="en-US" altLang="zh-CN" dirty="0" smtClean="0">
                <a:latin typeface="Times New Roman" panose="02020603050405020304" pitchFamily="18" charset="0"/>
                <a:cs typeface="Times New Roman" panose="02020603050405020304" pitchFamily="18" charset="0"/>
              </a:rPr>
              <a:t>omparing with null model</a:t>
            </a:r>
          </a:p>
          <a:p>
            <a:pPr marL="0" indent="0">
              <a:buNone/>
            </a:pPr>
            <a:r>
              <a:rPr lang="en-US" altLang="zh-CN" dirty="0" err="1"/>
              <a:t>testnull</a:t>
            </a:r>
            <a:r>
              <a:rPr lang="en-US" altLang="zh-CN" dirty="0"/>
              <a:t> &lt;- </a:t>
            </a:r>
            <a:r>
              <a:rPr lang="en-US" altLang="zh-CN" dirty="0" err="1"/>
              <a:t>polr</a:t>
            </a:r>
            <a:r>
              <a:rPr lang="en-US" altLang="zh-CN" dirty="0"/>
              <a:t>(</a:t>
            </a:r>
            <a:r>
              <a:rPr lang="en-US" altLang="zh-CN" dirty="0" err="1"/>
              <a:t>as.factor</a:t>
            </a:r>
            <a:r>
              <a:rPr lang="en-US" altLang="zh-CN" dirty="0"/>
              <a:t>(apply2) ~ 1, data= data2)</a:t>
            </a:r>
          </a:p>
          <a:p>
            <a:pPr marL="0" indent="0">
              <a:buNone/>
            </a:pPr>
            <a:r>
              <a:rPr lang="en-US" altLang="zh-CN" dirty="0"/>
              <a:t>summary(</a:t>
            </a:r>
            <a:r>
              <a:rPr lang="en-US" altLang="zh-CN" dirty="0" err="1"/>
              <a:t>testnull</a:t>
            </a:r>
            <a:r>
              <a:rPr lang="en-US" altLang="zh-CN" dirty="0"/>
              <a:t>)</a:t>
            </a:r>
          </a:p>
          <a:p>
            <a:pPr marL="0" indent="0">
              <a:buNone/>
            </a:pPr>
            <a:r>
              <a:rPr lang="en-US" altLang="zh-CN" dirty="0" err="1" smtClean="0"/>
              <a:t>anova</a:t>
            </a:r>
            <a:r>
              <a:rPr lang="en-US" altLang="zh-CN" dirty="0" smtClean="0"/>
              <a:t>(test2</a:t>
            </a:r>
            <a:r>
              <a:rPr lang="en-US" altLang="zh-CN" dirty="0"/>
              <a:t>, </a:t>
            </a:r>
            <a:r>
              <a:rPr lang="en-US" altLang="zh-CN" dirty="0" err="1"/>
              <a:t>testnull</a:t>
            </a:r>
            <a:r>
              <a:rPr lang="en-US" altLang="zh-CN" dirty="0" smtClean="0"/>
              <a:t>)</a:t>
            </a:r>
          </a:p>
          <a:p>
            <a:pPr marL="0" indent="0">
              <a:buNone/>
            </a:pPr>
            <a:endParaRPr lang="en-US" altLang="zh-CN" dirty="0"/>
          </a:p>
          <a:p>
            <a:r>
              <a:rPr lang="en-US" altLang="zh-CN" dirty="0" smtClean="0"/>
              <a:t> </a:t>
            </a:r>
            <a:r>
              <a:rPr lang="en-US" altLang="zh-CN" dirty="0">
                <a:latin typeface="Times New Roman" panose="02020603050405020304" pitchFamily="18" charset="0"/>
                <a:cs typeface="Times New Roman" panose="02020603050405020304" pitchFamily="18" charset="0"/>
              </a:rPr>
              <a:t>Comparing multinomial </a:t>
            </a:r>
            <a:r>
              <a:rPr lang="en-US" altLang="zh-CN" dirty="0">
                <a:latin typeface="Times New Roman" panose="02020603050405020304" pitchFamily="18" charset="0"/>
                <a:cs typeface="Times New Roman" panose="02020603050405020304" pitchFamily="18" charset="0"/>
              </a:rPr>
              <a:t>logistic regression </a:t>
            </a:r>
            <a:r>
              <a:rPr lang="en-US" altLang="zh-CN" dirty="0">
                <a:latin typeface="Times New Roman" panose="02020603050405020304" pitchFamily="18" charset="0"/>
                <a:cs typeface="Times New Roman" panose="02020603050405020304" pitchFamily="18" charset="0"/>
              </a:rPr>
              <a:t>model</a:t>
            </a:r>
          </a:p>
          <a:p>
            <a:pPr marL="0" indent="0">
              <a:buNone/>
            </a:pPr>
            <a:r>
              <a:rPr lang="en-US" altLang="zh-CN" dirty="0"/>
              <a:t>test3 &lt;- </a:t>
            </a:r>
            <a:r>
              <a:rPr lang="en-US" altLang="zh-CN" dirty="0" err="1"/>
              <a:t>multinom</a:t>
            </a:r>
            <a:r>
              <a:rPr lang="en-US" altLang="zh-CN" dirty="0"/>
              <a:t>(</a:t>
            </a:r>
            <a:r>
              <a:rPr lang="en-US" altLang="zh-CN" dirty="0" err="1"/>
              <a:t>as.factor</a:t>
            </a:r>
            <a:r>
              <a:rPr lang="en-US" altLang="zh-CN" dirty="0"/>
              <a:t>(apply2)  ~ pared + public + </a:t>
            </a:r>
            <a:r>
              <a:rPr lang="en-US" altLang="zh-CN" dirty="0" err="1"/>
              <a:t>gpa</a:t>
            </a:r>
            <a:r>
              <a:rPr lang="en-US" altLang="zh-CN" dirty="0"/>
              <a:t>, data = data2)</a:t>
            </a:r>
          </a:p>
          <a:p>
            <a:pPr marL="0" indent="0">
              <a:buNone/>
            </a:pPr>
            <a:r>
              <a:rPr lang="en-US" altLang="zh-CN" dirty="0"/>
              <a:t>summary(test3)</a:t>
            </a:r>
          </a:p>
          <a:p>
            <a:pPr marL="0" indent="0">
              <a:buNone/>
            </a:pPr>
            <a:r>
              <a:rPr lang="en-US" altLang="zh-CN" dirty="0" err="1"/>
              <a:t>sapply</a:t>
            </a:r>
            <a:r>
              <a:rPr lang="en-US" altLang="zh-CN" dirty="0"/>
              <a:t>(list(test2, test3), AIC)</a:t>
            </a:r>
          </a:p>
          <a:p>
            <a:pPr marL="0" indent="0">
              <a:buNone/>
            </a:pPr>
            <a:r>
              <a:rPr lang="en-US" altLang="zh-CN" dirty="0"/>
              <a:t>[1] 727.0249 </a:t>
            </a:r>
            <a:r>
              <a:rPr lang="en-US" altLang="zh-CN" dirty="0" smtClean="0"/>
              <a:t>729.9940</a:t>
            </a:r>
          </a:p>
          <a:p>
            <a:pPr marL="0" indent="0">
              <a:buNone/>
            </a:pPr>
            <a:endParaRPr lang="en-US" altLang="zh-CN" dirty="0"/>
          </a:p>
          <a:p>
            <a:r>
              <a:rPr lang="en-US" altLang="zh-CN" dirty="0" smtClean="0">
                <a:latin typeface="Times New Roman" panose="02020603050405020304" pitchFamily="18" charset="0"/>
                <a:cs typeface="Times New Roman" panose="02020603050405020304" pitchFamily="18" charset="0"/>
              </a:rPr>
              <a:t> Comparing </a:t>
            </a:r>
            <a:r>
              <a:rPr lang="en-US" altLang="zh-CN" dirty="0">
                <a:latin typeface="Times New Roman" panose="02020603050405020304" pitchFamily="18" charset="0"/>
                <a:cs typeface="Times New Roman" panose="02020603050405020304" pitchFamily="18" charset="0"/>
              </a:rPr>
              <a:t>with ordinal </a:t>
            </a:r>
            <a:r>
              <a:rPr lang="en-US" altLang="zh-CN" dirty="0" err="1">
                <a:latin typeface="Times New Roman" panose="02020603050405020304" pitchFamily="18" charset="0"/>
                <a:cs typeface="Times New Roman" panose="02020603050405020304" pitchFamily="18" charset="0"/>
              </a:rPr>
              <a:t>probit</a:t>
            </a:r>
            <a:r>
              <a:rPr lang="en-US" altLang="zh-CN" dirty="0">
                <a:latin typeface="Times New Roman" panose="02020603050405020304" pitchFamily="18" charset="0"/>
                <a:cs typeface="Times New Roman" panose="02020603050405020304" pitchFamily="18" charset="0"/>
              </a:rPr>
              <a:t> regression </a:t>
            </a:r>
            <a:r>
              <a:rPr lang="en-US" altLang="zh-CN" dirty="0" smtClean="0">
                <a:latin typeface="Times New Roman" panose="02020603050405020304" pitchFamily="18" charset="0"/>
                <a:cs typeface="Times New Roman" panose="02020603050405020304" pitchFamily="18" charset="0"/>
              </a:rPr>
              <a:t>model</a:t>
            </a:r>
          </a:p>
          <a:p>
            <a:pPr marL="0" indent="0">
              <a:buNone/>
            </a:pPr>
            <a:r>
              <a:rPr lang="en-US" altLang="zh-CN" dirty="0"/>
              <a:t>test4 &lt;- </a:t>
            </a:r>
            <a:r>
              <a:rPr lang="en-US" altLang="zh-CN" dirty="0" err="1"/>
              <a:t>polr</a:t>
            </a:r>
            <a:r>
              <a:rPr lang="en-US" altLang="zh-CN" dirty="0"/>
              <a:t>(</a:t>
            </a:r>
            <a:r>
              <a:rPr lang="en-US" altLang="zh-CN" dirty="0" err="1"/>
              <a:t>as.factor</a:t>
            </a:r>
            <a:r>
              <a:rPr lang="en-US" altLang="zh-CN" dirty="0"/>
              <a:t>(apply2) ~ pared + public + </a:t>
            </a:r>
            <a:r>
              <a:rPr lang="en-US" altLang="zh-CN" dirty="0" err="1"/>
              <a:t>gpa</a:t>
            </a:r>
            <a:r>
              <a:rPr lang="en-US" altLang="zh-CN" dirty="0"/>
              <a:t>, method="</a:t>
            </a:r>
            <a:r>
              <a:rPr lang="en-US" altLang="zh-CN" dirty="0" err="1"/>
              <a:t>probit</a:t>
            </a:r>
            <a:r>
              <a:rPr lang="en-US" altLang="zh-CN" dirty="0"/>
              <a:t>", data= data2)</a:t>
            </a:r>
          </a:p>
          <a:p>
            <a:pPr marL="0" indent="0">
              <a:buNone/>
            </a:pPr>
            <a:r>
              <a:rPr lang="en-US" altLang="zh-CN" dirty="0"/>
              <a:t>summary(test4)</a:t>
            </a:r>
          </a:p>
          <a:p>
            <a:pPr marL="0" indent="0">
              <a:buNone/>
            </a:pPr>
            <a:r>
              <a:rPr lang="en-US" altLang="zh-CN" dirty="0" err="1"/>
              <a:t>anova</a:t>
            </a:r>
            <a:r>
              <a:rPr lang="en-US" altLang="zh-CN" dirty="0"/>
              <a:t>(test2</a:t>
            </a:r>
            <a:r>
              <a:rPr lang="en-US" altLang="zh-CN" dirty="0"/>
              <a:t>, test4</a:t>
            </a:r>
            <a:r>
              <a:rPr lang="en-US" altLang="zh-CN" dirty="0" smtClean="0"/>
              <a:t>)</a:t>
            </a:r>
          </a:p>
          <a:p>
            <a:pPr marL="0" indent="0">
              <a:buNone/>
            </a:pPr>
            <a:endParaRPr lang="en-US" altLang="zh-CN" dirty="0"/>
          </a:p>
          <a:p>
            <a:pPr marL="0" indent="0">
              <a:buNone/>
            </a:pPr>
            <a:r>
              <a:rPr lang="en-US" altLang="zh-CN" dirty="0"/>
              <a:t>Doing diagnostics for non-linear models is difficult, and ordered </a:t>
            </a:r>
            <a:r>
              <a:rPr lang="en-US" altLang="zh-CN" dirty="0" err="1"/>
              <a:t>logit</a:t>
            </a:r>
            <a:r>
              <a:rPr lang="en-US" altLang="zh-CN" dirty="0"/>
              <a:t>/</a:t>
            </a:r>
            <a:r>
              <a:rPr lang="en-US" altLang="zh-CN" dirty="0" err="1"/>
              <a:t>probit</a:t>
            </a:r>
            <a:r>
              <a:rPr lang="en-US" altLang="zh-CN" dirty="0"/>
              <a:t> models are even more difficult than binary models</a:t>
            </a:r>
            <a:endParaRPr lang="zh-CN" altLang="en-US" dirty="0"/>
          </a:p>
        </p:txBody>
      </p:sp>
    </p:spTree>
    <p:extLst>
      <p:ext uri="{BB962C8B-B14F-4D97-AF65-F5344CB8AC3E}">
        <p14:creationId xmlns:p14="http://schemas.microsoft.com/office/powerpoint/2010/main" val="234568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Data</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lgn="just">
              <a:buNone/>
            </a:pPr>
            <a:r>
              <a:rPr lang="en-US" altLang="zh-CN" dirty="0" smtClean="0">
                <a:latin typeface="Times New Roman" panose="02020603050405020304" pitchFamily="18" charset="0"/>
                <a:cs typeface="Times New Roman" panose="02020603050405020304" pitchFamily="18" charset="0"/>
              </a:rPr>
              <a:t>Entering high school students make program choices</a:t>
            </a:r>
            <a:endParaRPr lang="en-US" altLang="zh-CN" b="1"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Y: choose from general program, vocational program and academic program.</a:t>
            </a:r>
          </a:p>
          <a:p>
            <a:pPr algn="just"/>
            <a:r>
              <a:rPr lang="en-US" altLang="zh-CN" dirty="0" smtClean="0">
                <a:latin typeface="Times New Roman" panose="02020603050405020304" pitchFamily="18" charset="0"/>
                <a:cs typeface="Times New Roman" panose="02020603050405020304" pitchFamily="18" charset="0"/>
              </a:rPr>
              <a:t>X:  writing score </a:t>
            </a:r>
          </a:p>
          <a:p>
            <a:pPr marL="0" indent="0" algn="just">
              <a:buNone/>
            </a:pPr>
            <a:r>
              <a:rPr lang="en-US" altLang="zh-CN" dirty="0" smtClean="0">
                <a:latin typeface="Times New Roman" panose="02020603050405020304" pitchFamily="18" charset="0"/>
                <a:cs typeface="Times New Roman" panose="02020603050405020304" pitchFamily="18" charset="0"/>
              </a:rPr>
              <a:t>         social economic status.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55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Read in the dataset</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52755"/>
            <a:ext cx="10515600" cy="4624208"/>
          </a:xfrm>
        </p:spPr>
        <p:txBody>
          <a:bodyPr>
            <a:normAutofit/>
          </a:bodyPr>
          <a:lstStyle/>
          <a:p>
            <a:r>
              <a:rPr lang="en-US" altLang="zh-CN" dirty="0" smtClean="0"/>
              <a:t>data1=read.csv("E:/</a:t>
            </a:r>
            <a:r>
              <a:rPr lang="zh-CN" altLang="en-US" dirty="0" smtClean="0"/>
              <a:t>数据分析和统计软件</a:t>
            </a:r>
            <a:r>
              <a:rPr lang="en-US" altLang="zh-CN" dirty="0" smtClean="0"/>
              <a:t>/Lecture 7 </a:t>
            </a:r>
            <a:r>
              <a:rPr lang="zh-CN" altLang="en-US" dirty="0" smtClean="0"/>
              <a:t>上机数据</a:t>
            </a:r>
            <a:r>
              <a:rPr lang="en-US" altLang="zh-CN" dirty="0" smtClean="0"/>
              <a:t>/data1.csv", header=T, </a:t>
            </a:r>
            <a:r>
              <a:rPr lang="en-US" altLang="zh-CN" dirty="0" err="1" smtClean="0"/>
              <a:t>sep</a:t>
            </a:r>
            <a:r>
              <a:rPr lang="en-US" altLang="zh-CN" dirty="0" smtClean="0"/>
              <a:t>=',')</a:t>
            </a:r>
          </a:p>
          <a:p>
            <a:endParaRPr lang="en-US" altLang="zh-CN" dirty="0"/>
          </a:p>
          <a:p>
            <a:endParaRPr lang="en-US" altLang="zh-CN" dirty="0" smtClean="0"/>
          </a:p>
          <a:p>
            <a:endParaRPr lang="en-US" altLang="zh-CN" dirty="0"/>
          </a:p>
          <a:p>
            <a:endParaRPr lang="en-US" altLang="zh-CN" dirty="0" smtClean="0"/>
          </a:p>
          <a:p>
            <a:pPr algn="just" eaLnBrk="0" fontAlgn="base" hangingPunct="0">
              <a:spcBef>
                <a:spcPct val="0"/>
              </a:spcBef>
              <a:spcAft>
                <a:spcPct val="0"/>
              </a:spcAft>
            </a:pPr>
            <a:r>
              <a:rPr lang="zh-CN" altLang="zh-CN" dirty="0" smtClean="0">
                <a:latin typeface="Times New Roman" panose="02020603050405020304" pitchFamily="18" charset="0"/>
                <a:cs typeface="Times New Roman" panose="02020603050405020304" pitchFamily="18" charset="0"/>
              </a:rPr>
              <a:t>The data set contains variables on 200 students. The outcome variable is</a:t>
            </a:r>
            <a:r>
              <a:rPr lang="en-US" altLang="zh-CN" dirty="0" smtClean="0">
                <a:latin typeface="Times New Roman" panose="02020603050405020304" pitchFamily="18" charset="0"/>
                <a:cs typeface="Times New Roman" panose="02020603050405020304" pitchFamily="18" charset="0"/>
              </a:rPr>
              <a:t>  </a:t>
            </a:r>
            <a:r>
              <a:rPr lang="zh-CN" altLang="zh-CN" i="1" dirty="0" smtClean="0">
                <a:latin typeface="Times New Roman" panose="02020603050405020304" pitchFamily="18" charset="0"/>
                <a:cs typeface="Times New Roman" panose="02020603050405020304" pitchFamily="18" charset="0"/>
              </a:rPr>
              <a:t>prog</a:t>
            </a:r>
            <a:r>
              <a:rPr lang="zh-CN" altLang="zh-CN" dirty="0" smtClean="0">
                <a:latin typeface="Times New Roman" panose="02020603050405020304" pitchFamily="18" charset="0"/>
                <a:cs typeface="Times New Roman" panose="02020603050405020304" pitchFamily="18" charset="0"/>
              </a:rPr>
              <a:t>, program type. The predictor variables are social economic status, </a:t>
            </a:r>
            <a:r>
              <a:rPr lang="zh-CN" altLang="zh-CN" i="1" dirty="0" smtClean="0">
                <a:latin typeface="Times New Roman" panose="02020603050405020304" pitchFamily="18" charset="0"/>
                <a:cs typeface="Times New Roman" panose="02020603050405020304" pitchFamily="18" charset="0"/>
              </a:rPr>
              <a:t>ses</a:t>
            </a:r>
            <a:r>
              <a:rPr lang="zh-CN" altLang="zh-CN" dirty="0" smtClean="0">
                <a:latin typeface="Times New Roman" panose="02020603050405020304" pitchFamily="18" charset="0"/>
                <a:cs typeface="Times New Roman" panose="02020603050405020304" pitchFamily="18" charset="0"/>
              </a:rPr>
              <a:t>, a three-level categorical variable </a:t>
            </a: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and writing score, </a:t>
            </a:r>
            <a:r>
              <a:rPr lang="zh-CN" altLang="zh-CN" i="1" dirty="0" smtClean="0">
                <a:latin typeface="Times New Roman" panose="02020603050405020304" pitchFamily="18" charset="0"/>
                <a:cs typeface="Times New Roman" panose="02020603050405020304" pitchFamily="18" charset="0"/>
              </a:rPr>
              <a:t>write</a:t>
            </a:r>
            <a:r>
              <a:rPr lang="zh-CN" altLang="zh-CN" dirty="0" smtClean="0">
                <a:latin typeface="Times New Roman" panose="02020603050405020304" pitchFamily="18" charset="0"/>
                <a:cs typeface="Times New Roman" panose="02020603050405020304" pitchFamily="18" charset="0"/>
              </a:rPr>
              <a:t>, a continuous variable.</a:t>
            </a:r>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31497" y="2631954"/>
            <a:ext cx="2736451" cy="1413833"/>
          </a:xfrm>
          <a:prstGeom prst="rect">
            <a:avLst/>
          </a:prstGeom>
        </p:spPr>
      </p:pic>
      <p:sp>
        <p:nvSpPr>
          <p:cNvPr id="9" name="Rectangle 4"/>
          <p:cNvSpPr>
            <a:spLocks noChangeArrowheads="1"/>
          </p:cNvSpPr>
          <p:nvPr/>
        </p:nvSpPr>
        <p:spPr bwMode="auto">
          <a:xfrm>
            <a:off x="8862647" y="-3581898"/>
            <a:ext cx="10720754"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0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66"/>
                </a:solidFill>
                <a:latin typeface="Times New Roman" panose="02020603050405020304" pitchFamily="18" charset="0"/>
                <a:cs typeface="Times New Roman" panose="02020603050405020304" pitchFamily="18" charset="0"/>
              </a:rPr>
              <a:t>D</a:t>
            </a:r>
            <a:r>
              <a:rPr lang="en-US" altLang="zh-CN" dirty="0" smtClean="0">
                <a:solidFill>
                  <a:srgbClr val="FF0066"/>
                </a:solidFill>
                <a:latin typeface="Times New Roman" panose="02020603050405020304" pitchFamily="18" charset="0"/>
                <a:cs typeface="Times New Roman" panose="02020603050405020304" pitchFamily="18" charset="0"/>
              </a:rPr>
              <a:t>escriptive statistics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82770" y="1523700"/>
            <a:ext cx="10515600" cy="4351338"/>
          </a:xfrm>
        </p:spPr>
        <p:txBody>
          <a:bodyPr/>
          <a:lstStyle/>
          <a:p>
            <a:r>
              <a:rPr lang="en-US" altLang="zh-CN" dirty="0" smtClean="0"/>
              <a:t>with(data1, table(</a:t>
            </a:r>
            <a:r>
              <a:rPr lang="en-US" altLang="zh-CN" dirty="0" err="1" smtClean="0"/>
              <a:t>ses</a:t>
            </a:r>
            <a:r>
              <a:rPr lang="en-US" altLang="zh-CN" dirty="0" smtClean="0"/>
              <a:t>, </a:t>
            </a:r>
            <a:r>
              <a:rPr lang="en-US" altLang="zh-CN" dirty="0" err="1" smtClean="0"/>
              <a:t>prog</a:t>
            </a:r>
            <a:r>
              <a:rPr lang="en-US" altLang="zh-CN" dirty="0" smtClean="0"/>
              <a:t>))</a:t>
            </a:r>
          </a:p>
          <a:p>
            <a:endParaRPr lang="en-US" altLang="zh-CN" dirty="0"/>
          </a:p>
          <a:p>
            <a:endParaRPr lang="en-US" altLang="zh-CN" dirty="0" smtClean="0"/>
          </a:p>
          <a:p>
            <a:endParaRPr lang="en-US" altLang="zh-CN" dirty="0"/>
          </a:p>
          <a:p>
            <a:r>
              <a:rPr lang="en-US" altLang="zh-CN" dirty="0" err="1" smtClean="0"/>
              <a:t>tapply</a:t>
            </a:r>
            <a:r>
              <a:rPr lang="en-US" altLang="zh-CN" dirty="0" smtClean="0"/>
              <a:t>(data1$write, data1$prog, mean)</a:t>
            </a:r>
          </a:p>
          <a:p>
            <a:pPr marL="0" indent="0">
              <a:buNone/>
            </a:pPr>
            <a:r>
              <a:rPr lang="en-US" altLang="zh-CN" dirty="0" smtClean="0"/>
              <a:t>   </a:t>
            </a:r>
            <a:r>
              <a:rPr lang="en-US" altLang="zh-CN" dirty="0" err="1" smtClean="0"/>
              <a:t>tapply</a:t>
            </a:r>
            <a:r>
              <a:rPr lang="en-US" altLang="zh-CN" dirty="0" smtClean="0"/>
              <a:t>(data1$write, data1$prog, </a:t>
            </a:r>
            <a:r>
              <a:rPr lang="en-US" altLang="zh-CN" dirty="0" err="1" smtClean="0"/>
              <a:t>sd</a:t>
            </a:r>
            <a:r>
              <a:rPr lang="en-US" altLang="zh-CN" dirty="0" smtClean="0"/>
              <a:t>)</a:t>
            </a:r>
            <a:endParaRPr lang="zh-CN" altLang="en-US" dirty="0"/>
          </a:p>
        </p:txBody>
      </p:sp>
      <p:pic>
        <p:nvPicPr>
          <p:cNvPr id="5" name="图片 4"/>
          <p:cNvPicPr>
            <a:picLocks noChangeAspect="1"/>
          </p:cNvPicPr>
          <p:nvPr/>
        </p:nvPicPr>
        <p:blipFill>
          <a:blip r:embed="rId2"/>
          <a:stretch>
            <a:fillRect/>
          </a:stretch>
        </p:blipFill>
        <p:spPr>
          <a:xfrm>
            <a:off x="1158096" y="2212136"/>
            <a:ext cx="4306849" cy="1134913"/>
          </a:xfrm>
          <a:prstGeom prst="rect">
            <a:avLst/>
          </a:prstGeom>
        </p:spPr>
      </p:pic>
      <p:pic>
        <p:nvPicPr>
          <p:cNvPr id="6" name="图片 5"/>
          <p:cNvPicPr>
            <a:picLocks noChangeAspect="1"/>
          </p:cNvPicPr>
          <p:nvPr/>
        </p:nvPicPr>
        <p:blipFill>
          <a:blip r:embed="rId3"/>
          <a:stretch>
            <a:fillRect/>
          </a:stretch>
        </p:blipFill>
        <p:spPr>
          <a:xfrm>
            <a:off x="1158096" y="4660630"/>
            <a:ext cx="5039398" cy="1420993"/>
          </a:xfrm>
          <a:prstGeom prst="rect">
            <a:avLst/>
          </a:prstGeom>
        </p:spPr>
      </p:pic>
    </p:spTree>
    <p:extLst>
      <p:ext uri="{BB962C8B-B14F-4D97-AF65-F5344CB8AC3E}">
        <p14:creationId xmlns:p14="http://schemas.microsoft.com/office/powerpoint/2010/main" val="264682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872"/>
            <a:ext cx="10515600" cy="1325563"/>
          </a:xfrm>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Build multinomial logistic regression model</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library(</a:t>
            </a:r>
            <a:r>
              <a:rPr lang="en-US" altLang="zh-CN" dirty="0" err="1" smtClean="0"/>
              <a:t>nnet</a:t>
            </a:r>
            <a:r>
              <a:rPr lang="en-US" altLang="zh-CN" dirty="0" smtClean="0"/>
              <a:t>)</a:t>
            </a:r>
          </a:p>
          <a:p>
            <a:r>
              <a:rPr lang="en-US" altLang="zh-CN" dirty="0" smtClean="0"/>
              <a:t>data1$prog2 &lt;- </a:t>
            </a:r>
            <a:r>
              <a:rPr lang="en-US" altLang="zh-CN" dirty="0" err="1" smtClean="0"/>
              <a:t>relevel</a:t>
            </a:r>
            <a:r>
              <a:rPr lang="en-US" altLang="zh-CN" dirty="0" smtClean="0"/>
              <a:t>(data1$prog, ref = "academic")</a:t>
            </a:r>
          </a:p>
          <a:p>
            <a:r>
              <a:rPr lang="en-US" altLang="zh-CN" dirty="0" smtClean="0"/>
              <a:t>data1$ses2 &lt;- </a:t>
            </a:r>
            <a:r>
              <a:rPr lang="en-US" altLang="zh-CN" dirty="0" err="1" smtClean="0"/>
              <a:t>relevel</a:t>
            </a:r>
            <a:r>
              <a:rPr lang="en-US" altLang="zh-CN" dirty="0" smtClean="0"/>
              <a:t>(data1$ses, ref = "low")</a:t>
            </a:r>
          </a:p>
          <a:p>
            <a:r>
              <a:rPr lang="en-US" altLang="zh-CN" dirty="0" smtClean="0"/>
              <a:t>test &lt;- </a:t>
            </a:r>
            <a:r>
              <a:rPr lang="en-US" altLang="zh-CN" dirty="0" err="1" smtClean="0"/>
              <a:t>multinom</a:t>
            </a:r>
            <a:r>
              <a:rPr lang="en-US" altLang="zh-CN" dirty="0" smtClean="0"/>
              <a:t>(prog2 ~ ses2 + write, data = data1)</a:t>
            </a:r>
          </a:p>
          <a:p>
            <a:r>
              <a:rPr lang="en-US" altLang="zh-CN" dirty="0" smtClean="0"/>
              <a:t>summary(test)</a:t>
            </a:r>
          </a:p>
          <a:p>
            <a:endParaRPr lang="zh-CN" altLang="en-US" dirty="0"/>
          </a:p>
        </p:txBody>
      </p:sp>
    </p:spTree>
    <p:extLst>
      <p:ext uri="{BB962C8B-B14F-4D97-AF65-F5344CB8AC3E}">
        <p14:creationId xmlns:p14="http://schemas.microsoft.com/office/powerpoint/2010/main" val="388572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1102" y="3519577"/>
            <a:ext cx="11015932"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one-unit increase in </a:t>
            </a:r>
            <a:r>
              <a:rPr lang="en-US" altLang="zh-CN" i="1" dirty="0">
                <a:latin typeface="Times New Roman" panose="02020603050405020304" pitchFamily="18" charset="0"/>
                <a:cs typeface="Times New Roman" panose="02020603050405020304" pitchFamily="18" charset="0"/>
              </a:rPr>
              <a:t>write</a:t>
            </a:r>
            <a:r>
              <a:rPr lang="en-US" altLang="zh-CN" dirty="0">
                <a:latin typeface="Times New Roman" panose="02020603050405020304" pitchFamily="18" charset="0"/>
                <a:cs typeface="Times New Roman" panose="02020603050405020304" pitchFamily="18" charset="0"/>
              </a:rPr>
              <a:t> decreases the log odds of being in general program vs. academic program by </a:t>
            </a:r>
            <a:r>
              <a:rPr lang="en-US" altLang="zh-CN" dirty="0" smtClean="0">
                <a:latin typeface="Times New Roman" panose="02020603050405020304" pitchFamily="18" charset="0"/>
                <a:cs typeface="Times New Roman" panose="02020603050405020304" pitchFamily="18" charset="0"/>
              </a:rPr>
              <a:t>0.0579.</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one-unit increase in </a:t>
            </a:r>
            <a:r>
              <a:rPr lang="en-US" altLang="zh-CN" i="1" dirty="0">
                <a:latin typeface="Times New Roman" panose="02020603050405020304" pitchFamily="18" charset="0"/>
                <a:cs typeface="Times New Roman" panose="02020603050405020304" pitchFamily="18" charset="0"/>
              </a:rPr>
              <a:t>write</a:t>
            </a:r>
            <a:r>
              <a:rPr lang="en-US" altLang="zh-CN" dirty="0">
                <a:latin typeface="Times New Roman" panose="02020603050405020304" pitchFamily="18" charset="0"/>
                <a:cs typeface="Times New Roman" panose="02020603050405020304" pitchFamily="18" charset="0"/>
              </a:rPr>
              <a:t> decreases the log odds of being in vocation program vs. academic program by </a:t>
            </a:r>
            <a:r>
              <a:rPr lang="en-US" altLang="zh-CN" dirty="0" smtClean="0">
                <a:latin typeface="Times New Roman" panose="02020603050405020304" pitchFamily="18" charset="0"/>
                <a:cs typeface="Times New Roman" panose="02020603050405020304" pitchFamily="18" charset="0"/>
              </a:rPr>
              <a:t>0.1136.</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log odds of being in general program than in academic program will decrease by 1.163 if moving from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=”low” to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=”high”.</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On </a:t>
            </a:r>
            <a:r>
              <a:rPr lang="en-US" altLang="zh-CN" dirty="0">
                <a:latin typeface="Times New Roman" panose="02020603050405020304" pitchFamily="18" charset="0"/>
                <a:cs typeface="Times New Roman" panose="02020603050405020304" pitchFamily="18" charset="0"/>
              </a:rPr>
              <a:t>the other hand, Log odds of being in general program than in academic program will decrease by 0.5332 if moving from </a:t>
            </a:r>
            <a:r>
              <a:rPr lang="en-US" altLang="zh-CN" dirty="0" err="1">
                <a:latin typeface="Times New Roman" panose="02020603050405020304" pitchFamily="18" charset="0"/>
                <a:cs typeface="Times New Roman" panose="02020603050405020304" pitchFamily="18" charset="0"/>
              </a:rPr>
              <a:t>ses</a:t>
            </a:r>
            <a:r>
              <a:rPr lang="en-US" altLang="zh-CN" dirty="0">
                <a:latin typeface="Times New Roman" panose="02020603050405020304" pitchFamily="18" charset="0"/>
                <a:cs typeface="Times New Roman" panose="02020603050405020304" pitchFamily="18" charset="0"/>
              </a:rPr>
              <a:t>=”low” to </a:t>
            </a:r>
            <a:r>
              <a:rPr lang="en-US" altLang="zh-CN" dirty="0" err="1">
                <a:latin typeface="Times New Roman" panose="02020603050405020304" pitchFamily="18" charset="0"/>
                <a:cs typeface="Times New Roman" panose="02020603050405020304" pitchFamily="18" charset="0"/>
              </a:rPr>
              <a:t>ses</a:t>
            </a:r>
            <a:r>
              <a:rPr lang="en-US" altLang="zh-CN" dirty="0">
                <a:latin typeface="Times New Roman" panose="02020603050405020304" pitchFamily="18" charset="0"/>
                <a:cs typeface="Times New Roman" panose="02020603050405020304" pitchFamily="18" charset="0"/>
              </a:rPr>
              <a:t>=”middle</a:t>
            </a:r>
            <a:r>
              <a:rPr lang="en-US" altLang="zh-C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log odds of being in vocation program vs. in academic program will decrease by 0.983 if moving from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=”low” to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=”high”.</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log odds of being in vocation program vs. in academic program will increase by 0.291 if moving from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=”low” to </a:t>
            </a:r>
            <a:r>
              <a:rPr lang="en-US" altLang="zh-CN" dirty="0" err="1" smtClean="0">
                <a:latin typeface="Times New Roman" panose="02020603050405020304" pitchFamily="18" charset="0"/>
                <a:cs typeface="Times New Roman" panose="02020603050405020304" pitchFamily="18" charset="0"/>
              </a:rPr>
              <a:t>ses</a:t>
            </a:r>
            <a:r>
              <a:rPr lang="en-US" altLang="zh-CN" dirty="0" smtClean="0">
                <a:latin typeface="Times New Roman" panose="02020603050405020304" pitchFamily="18" charset="0"/>
                <a:cs typeface="Times New Roman" panose="02020603050405020304" pitchFamily="18" charset="0"/>
              </a:rPr>
              <a:t>=”middle”.</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p:txBody>
      </p:sp>
      <p:pic>
        <p:nvPicPr>
          <p:cNvPr id="6" name="图片 5"/>
          <p:cNvPicPr>
            <a:picLocks noChangeAspect="1"/>
          </p:cNvPicPr>
          <p:nvPr/>
        </p:nvPicPr>
        <p:blipFill>
          <a:blip r:embed="rId2"/>
          <a:stretch>
            <a:fillRect/>
          </a:stretch>
        </p:blipFill>
        <p:spPr>
          <a:xfrm>
            <a:off x="2781840" y="901011"/>
            <a:ext cx="4210050" cy="2295525"/>
          </a:xfrm>
          <a:prstGeom prst="rect">
            <a:avLst/>
          </a:prstGeom>
        </p:spPr>
      </p:pic>
    </p:spTree>
    <p:extLst>
      <p:ext uri="{BB962C8B-B14F-4D97-AF65-F5344CB8AC3E}">
        <p14:creationId xmlns:p14="http://schemas.microsoft.com/office/powerpoint/2010/main" val="325278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 Calculate </a:t>
            </a:r>
            <a:r>
              <a:rPr lang="en-US" altLang="zh-CN" i="1" dirty="0" smtClean="0">
                <a:solidFill>
                  <a:srgbClr val="FF0066"/>
                </a:solidFill>
                <a:latin typeface="Times New Roman" panose="02020603050405020304" pitchFamily="18" charset="0"/>
                <a:cs typeface="Times New Roman" panose="02020603050405020304" pitchFamily="18" charset="0"/>
              </a:rPr>
              <a:t>Z</a:t>
            </a:r>
            <a:r>
              <a:rPr lang="en-US" altLang="zh-CN" dirty="0" smtClean="0">
                <a:solidFill>
                  <a:srgbClr val="FF0066"/>
                </a:solidFill>
                <a:latin typeface="Times New Roman" panose="02020603050405020304" pitchFamily="18" charset="0"/>
                <a:cs typeface="Times New Roman" panose="02020603050405020304" pitchFamily="18" charset="0"/>
              </a:rPr>
              <a:t> score and </a:t>
            </a:r>
            <a:r>
              <a:rPr lang="en-US" altLang="zh-CN" i="1" dirty="0" smtClean="0">
                <a:solidFill>
                  <a:srgbClr val="FF0066"/>
                </a:solidFill>
                <a:latin typeface="Times New Roman" panose="02020603050405020304" pitchFamily="18" charset="0"/>
                <a:cs typeface="Times New Roman" panose="02020603050405020304" pitchFamily="18" charset="0"/>
              </a:rPr>
              <a:t>p</a:t>
            </a:r>
            <a:r>
              <a:rPr lang="en-US" altLang="zh-CN" dirty="0" smtClean="0">
                <a:solidFill>
                  <a:srgbClr val="FF0066"/>
                </a:solidFill>
                <a:latin typeface="Times New Roman" panose="02020603050405020304" pitchFamily="18" charset="0"/>
                <a:cs typeface="Times New Roman" panose="02020603050405020304" pitchFamily="18" charset="0"/>
              </a:rPr>
              <a:t>-Value</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z &lt;- summary(test)$coefficients/summary(test)$</a:t>
            </a:r>
            <a:r>
              <a:rPr lang="en-US" altLang="zh-CN" dirty="0" err="1" smtClean="0"/>
              <a:t>standard.errors</a:t>
            </a:r>
            <a:endParaRPr lang="en-US" altLang="zh-CN" dirty="0" smtClean="0"/>
          </a:p>
          <a:p>
            <a:r>
              <a:rPr lang="en-US" altLang="zh-CN" dirty="0" smtClean="0"/>
              <a:t>z</a:t>
            </a:r>
          </a:p>
          <a:p>
            <a:r>
              <a:rPr lang="en-US" altLang="zh-CN" dirty="0" smtClean="0"/>
              <a:t>p &lt;- (1 - </a:t>
            </a:r>
            <a:r>
              <a:rPr lang="en-US" altLang="zh-CN" dirty="0" err="1" smtClean="0"/>
              <a:t>pnorm</a:t>
            </a:r>
            <a:r>
              <a:rPr lang="en-US" altLang="zh-CN" dirty="0" smtClean="0"/>
              <a:t>(abs(z), 0, 1))*2</a:t>
            </a:r>
          </a:p>
          <a:p>
            <a:r>
              <a:rPr lang="en-US" altLang="zh-CN" dirty="0" smtClean="0"/>
              <a:t>P</a:t>
            </a:r>
          </a:p>
          <a:p>
            <a:endParaRPr lang="zh-CN" altLang="en-US" dirty="0"/>
          </a:p>
        </p:txBody>
      </p:sp>
      <p:pic>
        <p:nvPicPr>
          <p:cNvPr id="4" name="图片 3"/>
          <p:cNvPicPr>
            <a:picLocks noChangeAspect="1"/>
          </p:cNvPicPr>
          <p:nvPr/>
        </p:nvPicPr>
        <p:blipFill>
          <a:blip r:embed="rId2"/>
          <a:stretch>
            <a:fillRect/>
          </a:stretch>
        </p:blipFill>
        <p:spPr>
          <a:xfrm>
            <a:off x="975054" y="4012841"/>
            <a:ext cx="7181577" cy="2164122"/>
          </a:xfrm>
          <a:prstGeom prst="rect">
            <a:avLst/>
          </a:prstGeom>
        </p:spPr>
      </p:pic>
    </p:spTree>
    <p:extLst>
      <p:ext uri="{BB962C8B-B14F-4D97-AF65-F5344CB8AC3E}">
        <p14:creationId xmlns:p14="http://schemas.microsoft.com/office/powerpoint/2010/main" val="104289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706" y="1178644"/>
            <a:ext cx="10515600" cy="4351338"/>
          </a:xfrm>
        </p:spPr>
        <p:txBody>
          <a:bodyPr/>
          <a:lstStyle/>
          <a:p>
            <a:pPr marL="0" indent="0">
              <a:buNone/>
            </a:pPr>
            <a:r>
              <a:rPr lang="en-US" altLang="zh-CN" dirty="0" smtClean="0"/>
              <a:t>#transform the log odds to odds</a:t>
            </a:r>
          </a:p>
          <a:p>
            <a:r>
              <a:rPr lang="en-US" altLang="zh-CN" dirty="0" err="1" smtClean="0"/>
              <a:t>exp</a:t>
            </a:r>
            <a:r>
              <a:rPr lang="en-US" altLang="zh-CN" dirty="0" smtClean="0"/>
              <a:t>(</a:t>
            </a:r>
            <a:r>
              <a:rPr lang="en-US" altLang="zh-CN" dirty="0" err="1" smtClean="0"/>
              <a:t>coef</a:t>
            </a:r>
            <a:r>
              <a:rPr lang="en-US" altLang="zh-CN" dirty="0" smtClean="0"/>
              <a:t>(test))</a:t>
            </a:r>
          </a:p>
          <a:p>
            <a:endParaRPr lang="en-US" altLang="zh-CN" dirty="0" smtClean="0"/>
          </a:p>
          <a:p>
            <a:pPr marL="0" indent="0">
              <a:buNone/>
            </a:pPr>
            <a:r>
              <a:rPr lang="en-US" altLang="zh-CN" dirty="0" smtClean="0"/>
              <a:t>#</a:t>
            </a:r>
            <a:r>
              <a:rPr lang="en-US" altLang="zh-CN" dirty="0"/>
              <a:t> </a:t>
            </a:r>
            <a:r>
              <a:rPr lang="en-US" altLang="zh-CN" dirty="0" smtClean="0"/>
              <a:t>predicted probabilities</a:t>
            </a:r>
          </a:p>
          <a:p>
            <a:pPr marL="0" indent="0">
              <a:buNone/>
            </a:pPr>
            <a:r>
              <a:rPr lang="en-US" altLang="zh-CN" dirty="0" err="1" smtClean="0"/>
              <a:t>pp</a:t>
            </a:r>
            <a:r>
              <a:rPr lang="en-US" altLang="zh-CN" dirty="0" smtClean="0"/>
              <a:t>=fitted(test)</a:t>
            </a:r>
            <a:endParaRPr lang="zh-CN" altLang="en-US" dirty="0"/>
          </a:p>
        </p:txBody>
      </p:sp>
    </p:spTree>
    <p:extLst>
      <p:ext uri="{BB962C8B-B14F-4D97-AF65-F5344CB8AC3E}">
        <p14:creationId xmlns:p14="http://schemas.microsoft.com/office/powerpoint/2010/main" val="1338828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1178</Words>
  <Application>Microsoft Office PowerPoint</Application>
  <PresentationFormat>宽屏</PresentationFormat>
  <Paragraphs>193</Paragraphs>
  <Slides>24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2" baseType="lpstr">
      <vt:lpstr>宋体</vt:lpstr>
      <vt:lpstr>Arial</vt:lpstr>
      <vt:lpstr>Calibri</vt:lpstr>
      <vt:lpstr>Calibri Light</vt:lpstr>
      <vt:lpstr>Times New Roman</vt:lpstr>
      <vt:lpstr>Office 主题</vt:lpstr>
      <vt:lpstr>公式</vt:lpstr>
      <vt:lpstr>Microsoft 公式 3.0</vt:lpstr>
      <vt:lpstr>Lecture 7  上机 多分类回归 </vt:lpstr>
      <vt:lpstr>PowerPoint 演示文稿</vt:lpstr>
      <vt:lpstr>Data</vt:lpstr>
      <vt:lpstr>Read in the dataset</vt:lpstr>
      <vt:lpstr>Descriptive statistics</vt:lpstr>
      <vt:lpstr>Build multinomial logistic regression model</vt:lpstr>
      <vt:lpstr>PowerPoint 演示文稿</vt:lpstr>
      <vt:lpstr> Calculate Z score and p-Value</vt:lpstr>
      <vt:lpstr>PowerPoint 演示文稿</vt:lpstr>
      <vt:lpstr>Explore the relationship between prog and ses, holding write constant</vt:lpstr>
      <vt:lpstr>Explore the relationship between prog and write, holding ses constant</vt:lpstr>
      <vt:lpstr>Plot the predicted probabilities against write by ses for different levels of prog</vt:lpstr>
      <vt:lpstr>PowerPoint 演示文稿</vt:lpstr>
      <vt:lpstr>PowerPoint 演示文稿</vt:lpstr>
      <vt:lpstr>PowerPoint 演示文稿</vt:lpstr>
      <vt:lpstr>Data</vt:lpstr>
      <vt:lpstr>Read in the dataset</vt:lpstr>
      <vt:lpstr>Descriptive statistics</vt:lpstr>
      <vt:lpstr>Build ordinal logistic regression model</vt:lpstr>
      <vt:lpstr>Significant or not</vt:lpstr>
      <vt:lpstr>Odds ratios</vt:lpstr>
      <vt:lpstr>Plot the predicted probabilities against the gpa by pared and public for different levels of the outcome variable  </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上机 多分类回归 </dc:title>
  <dc:creator>admin</dc:creator>
  <cp:lastModifiedBy>admin</cp:lastModifiedBy>
  <cp:revision>158</cp:revision>
  <dcterms:created xsi:type="dcterms:W3CDTF">2016-10-31T14:27:28Z</dcterms:created>
  <dcterms:modified xsi:type="dcterms:W3CDTF">2016-11-01T09:22:59Z</dcterms:modified>
</cp:coreProperties>
</file>