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5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2DE6-536F-4A16-BDEE-CC38A6CEC73B}" type="datetimeFigureOut">
              <a:rPr lang="zh-CN" altLang="en-US" smtClean="0"/>
              <a:t>2016/11/15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DB3D-7722-4993-A338-DCC60B35A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115378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zh-CN" altLang="en-US" dirty="0" smtClean="0">
                <a:solidFill>
                  <a:srgbClr val="FF0066"/>
                </a:solidFill>
              </a:rPr>
              <a:t>上机 </a:t>
            </a:r>
            <a:r>
              <a:rPr lang="en-US" altLang="zh-CN" dirty="0" smtClean="0">
                <a:solidFill>
                  <a:srgbClr val="FF0066"/>
                </a:solidFill>
              </a:rPr>
              <a:t/>
            </a:r>
            <a:br>
              <a:rPr lang="en-US" altLang="zh-CN" dirty="0" smtClean="0">
                <a:solidFill>
                  <a:srgbClr val="FF0066"/>
                </a:solidFill>
              </a:rPr>
            </a:br>
            <a:r>
              <a:rPr lang="zh-CN" altLang="en-US" dirty="0" smtClean="0">
                <a:solidFill>
                  <a:srgbClr val="FF0066"/>
                </a:solidFill>
              </a:rPr>
              <a:t>泊</a:t>
            </a:r>
            <a:r>
              <a:rPr lang="zh-CN" altLang="en-US" dirty="0">
                <a:solidFill>
                  <a:srgbClr val="FF0066"/>
                </a:solidFill>
              </a:rPr>
              <a:t>松</a:t>
            </a:r>
            <a:r>
              <a:rPr lang="zh-CN" altLang="en-US" dirty="0" smtClean="0">
                <a:solidFill>
                  <a:srgbClr val="FF0066"/>
                </a:solidFill>
              </a:rPr>
              <a:t>回归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296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9848"/>
            <a:ext cx="10515600" cy="562832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#deviance residuals</a:t>
            </a:r>
          </a:p>
          <a:p>
            <a:r>
              <a:rPr lang="en-US" altLang="zh-CN" dirty="0"/>
              <a:t>residuals(m1) </a:t>
            </a:r>
          </a:p>
          <a:p>
            <a:r>
              <a:rPr lang="en-US" altLang="zh-CN" dirty="0"/>
              <a:t>#standardized  deviance residuals</a:t>
            </a:r>
          </a:p>
          <a:p>
            <a:r>
              <a:rPr lang="en-US" altLang="zh-CN" dirty="0" err="1"/>
              <a:t>dev_res</a:t>
            </a:r>
            <a:r>
              <a:rPr lang="en-US" altLang="zh-CN" dirty="0"/>
              <a:t>=</a:t>
            </a:r>
            <a:r>
              <a:rPr lang="en-US" altLang="zh-CN" dirty="0" err="1"/>
              <a:t>rstandard</a:t>
            </a:r>
            <a:r>
              <a:rPr lang="en-US" altLang="zh-CN" dirty="0"/>
              <a:t>(m1) </a:t>
            </a:r>
          </a:p>
          <a:p>
            <a:r>
              <a:rPr lang="en-US" altLang="zh-CN" dirty="0"/>
              <a:t>#Pearson’s residuals</a:t>
            </a:r>
          </a:p>
          <a:p>
            <a:r>
              <a:rPr lang="en-US" altLang="zh-CN" dirty="0"/>
              <a:t>residuals(m1, type="</a:t>
            </a:r>
            <a:r>
              <a:rPr lang="en-US" altLang="zh-CN" dirty="0" err="1"/>
              <a:t>pearson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#standardized  Pearson’s residuals</a:t>
            </a:r>
          </a:p>
          <a:p>
            <a:r>
              <a:rPr lang="en-US" altLang="zh-CN" dirty="0" err="1"/>
              <a:t>pearson_res</a:t>
            </a:r>
            <a:r>
              <a:rPr lang="en-US" altLang="zh-CN" dirty="0"/>
              <a:t>=</a:t>
            </a:r>
            <a:r>
              <a:rPr lang="en-US" altLang="zh-CN" dirty="0" err="1"/>
              <a:t>rstandard</a:t>
            </a:r>
            <a:r>
              <a:rPr lang="en-US" altLang="zh-CN" dirty="0"/>
              <a:t>(m1, type="</a:t>
            </a:r>
            <a:r>
              <a:rPr lang="en-US" altLang="zh-CN" dirty="0" err="1"/>
              <a:t>pearson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en-US" altLang="zh-CN" dirty="0"/>
              <a:t>plot(dev_res~m1$fitted)</a:t>
            </a:r>
          </a:p>
          <a:p>
            <a:r>
              <a:rPr lang="en-US" altLang="zh-CN" dirty="0"/>
              <a:t>plot(pearson_res~m1$fitted)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dev_res~score</a:t>
            </a:r>
            <a:r>
              <a:rPr lang="en-US" altLang="zh-CN" dirty="0"/>
              <a:t>, data=</a:t>
            </a:r>
            <a:r>
              <a:rPr lang="en-US" altLang="zh-CN" dirty="0" err="1"/>
              <a:t>dat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pearson_res~score</a:t>
            </a:r>
            <a:r>
              <a:rPr lang="en-US" altLang="zh-CN" dirty="0"/>
              <a:t>, data=</a:t>
            </a:r>
            <a:r>
              <a:rPr lang="en-US" altLang="zh-CN" dirty="0" err="1"/>
              <a:t>dat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n=dim(</a:t>
            </a:r>
            <a:r>
              <a:rPr lang="en-US" altLang="zh-CN" dirty="0" err="1"/>
              <a:t>dat</a:t>
            </a:r>
            <a:r>
              <a:rPr lang="en-US" altLang="zh-CN" dirty="0"/>
              <a:t>)[1]</a:t>
            </a:r>
          </a:p>
          <a:p>
            <a:r>
              <a:rPr lang="en-US" altLang="zh-CN" dirty="0"/>
              <a:t>index=</a:t>
            </a:r>
            <a:r>
              <a:rPr lang="en-US" altLang="zh-CN" dirty="0" err="1"/>
              <a:t>seq</a:t>
            </a:r>
            <a:r>
              <a:rPr lang="en-US" altLang="zh-CN" dirty="0"/>
              <a:t>(1:n)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dev_res~index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plot((</a:t>
            </a:r>
            <a:r>
              <a:rPr lang="en-US" altLang="zh-CN" dirty="0" err="1"/>
              <a:t>pearson_res~index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#Q-Q plot</a:t>
            </a:r>
          </a:p>
          <a:p>
            <a:r>
              <a:rPr lang="en-US" altLang="zh-CN" dirty="0"/>
              <a:t>plot(m1, which=c(2))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784" y="1020953"/>
            <a:ext cx="10515600" cy="4351338"/>
          </a:xfrm>
        </p:spPr>
        <p:txBody>
          <a:bodyPr/>
          <a:lstStyle/>
          <a:p>
            <a:r>
              <a:rPr lang="en-US" altLang="zh-CN" dirty="0" err="1"/>
              <a:t>dfbetas</a:t>
            </a:r>
            <a:r>
              <a:rPr lang="en-US" altLang="zh-CN" dirty="0"/>
              <a:t>=</a:t>
            </a:r>
            <a:r>
              <a:rPr lang="en-US" altLang="zh-CN" dirty="0" err="1"/>
              <a:t>dfbetas</a:t>
            </a:r>
            <a:r>
              <a:rPr lang="en-US" altLang="zh-CN" dirty="0"/>
              <a:t>(m1)</a:t>
            </a:r>
          </a:p>
          <a:p>
            <a:r>
              <a:rPr lang="en-US" altLang="zh-CN" dirty="0" err="1"/>
              <a:t>dffits</a:t>
            </a:r>
            <a:r>
              <a:rPr lang="en-US" altLang="zh-CN" dirty="0"/>
              <a:t>=</a:t>
            </a:r>
            <a:r>
              <a:rPr lang="en-US" altLang="zh-CN" dirty="0" err="1"/>
              <a:t>dffits</a:t>
            </a:r>
            <a:r>
              <a:rPr lang="en-US" altLang="zh-CN" dirty="0"/>
              <a:t>(m1)</a:t>
            </a:r>
          </a:p>
          <a:p>
            <a:r>
              <a:rPr lang="en-US" altLang="zh-CN" dirty="0"/>
              <a:t>cooks=</a:t>
            </a:r>
            <a:r>
              <a:rPr lang="en-US" altLang="zh-CN" dirty="0" err="1"/>
              <a:t>cooks.distance</a:t>
            </a:r>
            <a:r>
              <a:rPr lang="en-US" altLang="zh-CN" dirty="0"/>
              <a:t>(m1)</a:t>
            </a:r>
          </a:p>
          <a:p>
            <a:r>
              <a:rPr lang="en-US" altLang="zh-CN" dirty="0" err="1"/>
              <a:t>cbind</a:t>
            </a:r>
            <a:r>
              <a:rPr lang="en-US" altLang="zh-CN" dirty="0"/>
              <a:t>(</a:t>
            </a:r>
            <a:r>
              <a:rPr lang="en-US" altLang="zh-CN" dirty="0" err="1"/>
              <a:t>dfbetas,dffits,cooks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=c(1,2)) 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dffits~index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plot(m1, which=c(4))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4" y="365125"/>
            <a:ext cx="6410326" cy="6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4128"/>
            <a:ext cx="10884408" cy="51528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regression model for counts (with a log link)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log(μ)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i.e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μ=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with every unit increase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predictor variable has multiplicative effect of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mean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program is fixed,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10-unit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awards increase by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factor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0.07015*10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2.016776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score is fixed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are in program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have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(1.08286)=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2.953113)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expectation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awards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students who are in program A.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5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the predicted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awards against score by </a:t>
            </a:r>
            <a:r>
              <a:rPr lang="en-US" altLang="zh-CN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## calculate and store predicted values</a:t>
            </a:r>
          </a:p>
          <a:p>
            <a:r>
              <a:rPr lang="en-US" altLang="zh-CN" dirty="0" err="1"/>
              <a:t>dat$phat</a:t>
            </a:r>
            <a:r>
              <a:rPr lang="en-US" altLang="zh-CN" dirty="0"/>
              <a:t> &lt;- predict(m1, type="response")</a:t>
            </a:r>
          </a:p>
          <a:p>
            <a:endParaRPr lang="en-US" altLang="zh-CN" dirty="0"/>
          </a:p>
          <a:p>
            <a:r>
              <a:rPr lang="en-US" altLang="zh-CN" dirty="0"/>
              <a:t>## order by program and then by math</a:t>
            </a:r>
          </a:p>
          <a:p>
            <a:r>
              <a:rPr lang="en-US" altLang="zh-CN" dirty="0" err="1"/>
              <a:t>dat</a:t>
            </a:r>
            <a:r>
              <a:rPr lang="en-US" altLang="zh-CN" dirty="0"/>
              <a:t> &lt;- </a:t>
            </a:r>
            <a:r>
              <a:rPr lang="en-US" altLang="zh-CN" dirty="0" err="1"/>
              <a:t>dat</a:t>
            </a:r>
            <a:r>
              <a:rPr lang="en-US" altLang="zh-CN" dirty="0"/>
              <a:t>[with(</a:t>
            </a:r>
            <a:r>
              <a:rPr lang="en-US" altLang="zh-CN" dirty="0" err="1"/>
              <a:t>dat</a:t>
            </a:r>
            <a:r>
              <a:rPr lang="en-US" altLang="zh-CN" dirty="0"/>
              <a:t>, order(</a:t>
            </a:r>
            <a:r>
              <a:rPr lang="en-US" altLang="zh-CN" dirty="0" err="1"/>
              <a:t>prog</a:t>
            </a:r>
            <a:r>
              <a:rPr lang="en-US" altLang="zh-CN" dirty="0"/>
              <a:t>, score)), ]</a:t>
            </a:r>
          </a:p>
          <a:p>
            <a:endParaRPr lang="en-US" altLang="zh-CN" dirty="0"/>
          </a:p>
          <a:p>
            <a:r>
              <a:rPr lang="en-US" altLang="zh-CN" dirty="0"/>
              <a:t>## create the plot</a:t>
            </a:r>
          </a:p>
          <a:p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, </a:t>
            </a:r>
            <a:r>
              <a:rPr lang="en-US" altLang="zh-CN" dirty="0" err="1"/>
              <a:t>aes</a:t>
            </a:r>
            <a:r>
              <a:rPr lang="en-US" altLang="zh-CN" dirty="0"/>
              <a:t>(x = score, y = </a:t>
            </a:r>
            <a:r>
              <a:rPr lang="en-US" altLang="zh-CN" dirty="0" err="1"/>
              <a:t>phat</a:t>
            </a:r>
            <a:r>
              <a:rPr lang="en-US" altLang="zh-CN" dirty="0"/>
              <a:t>, </a:t>
            </a:r>
            <a:r>
              <a:rPr lang="en-US" altLang="zh-CN" dirty="0" err="1"/>
              <a:t>colour</a:t>
            </a:r>
            <a:r>
              <a:rPr lang="en-US" altLang="zh-CN" dirty="0"/>
              <a:t> = </a:t>
            </a:r>
            <a:r>
              <a:rPr lang="en-US" altLang="zh-CN" dirty="0" err="1"/>
              <a:t>prog</a:t>
            </a:r>
            <a:r>
              <a:rPr lang="en-US" altLang="zh-CN" dirty="0"/>
              <a:t>)) +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</a:t>
            </a:r>
            <a:r>
              <a:rPr lang="en-US" altLang="zh-CN" dirty="0" err="1"/>
              <a:t>aes</a:t>
            </a:r>
            <a:r>
              <a:rPr lang="en-US" altLang="zh-CN" dirty="0"/>
              <a:t>(y = </a:t>
            </a:r>
            <a:r>
              <a:rPr lang="en-US" altLang="zh-CN" dirty="0" err="1"/>
              <a:t>num_awards</a:t>
            </a:r>
            <a:r>
              <a:rPr lang="en-US" altLang="zh-CN" dirty="0"/>
              <a:t>), </a:t>
            </a:r>
            <a:r>
              <a:rPr lang="en-US" altLang="zh-CN" dirty="0" smtClean="0"/>
              <a:t>position=</a:t>
            </a:r>
            <a:r>
              <a:rPr lang="en-US" altLang="zh-CN" dirty="0" err="1" smtClean="0"/>
              <a:t>position_jitter</a:t>
            </a:r>
            <a:r>
              <a:rPr lang="en-US" altLang="zh-CN" dirty="0" smtClean="0"/>
              <a:t>(h</a:t>
            </a:r>
            <a:r>
              <a:rPr lang="en-US" altLang="zh-CN" dirty="0"/>
              <a:t>=.2)) +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geom_line</a:t>
            </a:r>
            <a:r>
              <a:rPr lang="en-US" altLang="zh-CN" dirty="0"/>
              <a:t>(size = 1) +</a:t>
            </a:r>
          </a:p>
          <a:p>
            <a:r>
              <a:rPr lang="en-US" altLang="zh-CN" dirty="0"/>
              <a:t>  labs(x = "Score", y = "Expected number of awards")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62" y="954753"/>
            <a:ext cx="3774986" cy="388533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238744" y="5193792"/>
            <a:ext cx="115214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82328" y="554126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stagger the points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solidFill>
                  <a:srgbClr val="FF0066"/>
                </a:solidFill>
              </a:rPr>
              <a:t>Minitab demo for</a:t>
            </a:r>
            <a:br>
              <a:rPr lang="en-US" altLang="zh-CN" b="1" dirty="0" smtClean="0">
                <a:solidFill>
                  <a:srgbClr val="FF0066"/>
                </a:solidFill>
              </a:rPr>
            </a:br>
            <a:r>
              <a:rPr lang="en-US" altLang="zh-CN" b="1" dirty="0" smtClean="0">
                <a:solidFill>
                  <a:srgbClr val="FF0066"/>
                </a:solidFill>
              </a:rPr>
              <a:t> 0-1</a:t>
            </a:r>
            <a:r>
              <a:rPr lang="zh-CN" altLang="en-US" b="1" dirty="0" smtClean="0">
                <a:solidFill>
                  <a:srgbClr val="FF0066"/>
                </a:solidFill>
              </a:rPr>
              <a:t>回归 </a:t>
            </a:r>
            <a:r>
              <a:rPr lang="en-US" altLang="zh-CN" b="1" dirty="0" smtClean="0">
                <a:solidFill>
                  <a:srgbClr val="FF0066"/>
                </a:solidFill>
              </a:rPr>
              <a:t>and </a:t>
            </a:r>
            <a:r>
              <a:rPr lang="zh-CN" altLang="en-US" b="1" dirty="0" smtClean="0">
                <a:solidFill>
                  <a:srgbClr val="FF0066"/>
                </a:solidFill>
              </a:rPr>
              <a:t>多分类回归 、</a:t>
            </a:r>
            <a:r>
              <a:rPr lang="en-US" altLang="zh-CN" b="1" dirty="0" smtClean="0">
                <a:solidFill>
                  <a:srgbClr val="FF0066"/>
                </a:solidFill>
              </a:rPr>
              <a:t/>
            </a:r>
            <a:br>
              <a:rPr lang="en-US" altLang="zh-CN" b="1" dirty="0" smtClean="0">
                <a:solidFill>
                  <a:srgbClr val="FF0066"/>
                </a:solidFill>
              </a:rPr>
            </a:b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1235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  <a:endParaRPr lang="zh-CN" altLang="en-US" dirty="0">
              <a:solidFill>
                <a:srgbClr val="FF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 1980s, the US Geological Survey (USGS) conducted a water quality study of land on Long Island, New York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Eckhardt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1989). As part of the study, results were presented on contamination of the groundwater by the industrial solvent trichloroethylene (TCE) (</a:t>
            </a:r>
            <a:r>
              <a:rPr lang="zh-CN" altLang="en-US" dirty="0" smtClean="0"/>
              <a:t>工业溶剂三氯乙烯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wells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水源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where TCE was detected, out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sampled wells in total. Also recorded for use as potential predictor variables were: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land use (with 10 different categories: undeveloped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agriculture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low-density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residential with less than 2 dwellings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房屋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)/acre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medium-density residential with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2-4 dwellings/acre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high-density residential with greater than 4 dwellings/acre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recreation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institution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transportation (trans), commercial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industrial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whether or not sewers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下水道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were used in the area around the well  </a:t>
            </a:r>
          </a:p>
          <a:p>
            <a:pPr marL="0" indent="0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median concentration (mg/L) of nitrate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硝酸盐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</a:p>
          <a:p>
            <a:pPr marL="0" indent="0" algn="just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median concentration (mg/L) of chloride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漂白粉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sites.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existed in identifying if and how these predictor variables affect TCE contamination.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429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9" y="691857"/>
            <a:ext cx="10733793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7" y="152766"/>
            <a:ext cx="5588018" cy="30968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44" y="508782"/>
            <a:ext cx="4600575" cy="350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83" y="4013982"/>
            <a:ext cx="4931773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4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73" y="0"/>
            <a:ext cx="4423795" cy="6658781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061049" y="3830128"/>
            <a:ext cx="4735902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96951" y="3662715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Deviance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6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7435"/>
            <a:ext cx="10515600" cy="84257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Multinomial logistic regression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3525"/>
            <a:ext cx="10515600" cy="45034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high school students make program choices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choose from general program, vocational program and academic program.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 writing score </a:t>
            </a:r>
          </a:p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social economic status.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2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517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158" y="1325563"/>
            <a:ext cx="10387642" cy="4549475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awards earned by students at one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awards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  (1)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student was enrolled (e.g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A, </a:t>
            </a:r>
          </a:p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(2) the average score.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73" y="413678"/>
            <a:ext cx="6673508" cy="57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1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" y="301942"/>
            <a:ext cx="5915025" cy="479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33" y="578093"/>
            <a:ext cx="4267200" cy="30700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633" y="3945841"/>
            <a:ext cx="4267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6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40" y="845209"/>
            <a:ext cx="5619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08803" y="1592712"/>
            <a:ext cx="1086784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study looks at factors that influence the decision of whether to apply to graduate school.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Y:  College juniors are asked if they are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unlikely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somewhat likely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likely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to graduate school. Hence, our outcome variable has three categories.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 parental educational status,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whether the undergraduate institution is public or private,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current GPA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49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24" y="649604"/>
            <a:ext cx="5489663" cy="55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14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4" y="160021"/>
            <a:ext cx="5638727" cy="3831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85" y="367079"/>
            <a:ext cx="5181162" cy="37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11" y="881427"/>
            <a:ext cx="5938493" cy="49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in the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5028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dat</a:t>
            </a:r>
            <a:r>
              <a:rPr lang="en-US" altLang="zh-CN" dirty="0" smtClean="0"/>
              <a:t>=read.csv</a:t>
            </a:r>
            <a:r>
              <a:rPr lang="en-US" altLang="zh-CN" dirty="0"/>
              <a:t>("E:/</a:t>
            </a:r>
            <a:r>
              <a:rPr lang="zh-CN" altLang="en-US" dirty="0"/>
              <a:t>数据分析和统计软件</a:t>
            </a:r>
            <a:r>
              <a:rPr lang="en-US" altLang="zh-CN" dirty="0"/>
              <a:t>/Lecture </a:t>
            </a:r>
            <a:r>
              <a:rPr lang="en-US" altLang="zh-CN" dirty="0" smtClean="0"/>
              <a:t>9 </a:t>
            </a:r>
            <a:r>
              <a:rPr lang="zh-CN" altLang="en-US" dirty="0"/>
              <a:t>上机数据</a:t>
            </a:r>
            <a:r>
              <a:rPr lang="en-US" altLang="zh-CN" dirty="0"/>
              <a:t>/</a:t>
            </a:r>
            <a:r>
              <a:rPr lang="en-US" altLang="zh-CN" dirty="0" smtClean="0"/>
              <a:t>data.csv</a:t>
            </a:r>
            <a:r>
              <a:rPr lang="en-US" altLang="zh-CN" dirty="0"/>
              <a:t>", header=T, </a:t>
            </a:r>
            <a:r>
              <a:rPr lang="en-US" altLang="zh-CN" dirty="0" err="1"/>
              <a:t>sep</a:t>
            </a:r>
            <a:r>
              <a:rPr lang="en-US" altLang="zh-CN" dirty="0"/>
              <a:t>=',')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80" y="2574535"/>
            <a:ext cx="3070824" cy="28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tapply</a:t>
            </a:r>
            <a:r>
              <a:rPr lang="en-US" altLang="zh-CN" dirty="0"/>
              <a:t>(</a:t>
            </a:r>
            <a:r>
              <a:rPr lang="en-US" altLang="zh-CN" dirty="0" err="1"/>
              <a:t>dat$num_awards</a:t>
            </a:r>
            <a:r>
              <a:rPr lang="en-US" altLang="zh-CN" dirty="0"/>
              <a:t>, </a:t>
            </a:r>
            <a:r>
              <a:rPr lang="en-US" altLang="zh-CN" dirty="0" err="1"/>
              <a:t>dat$prog</a:t>
            </a:r>
            <a:r>
              <a:rPr lang="en-US" altLang="zh-CN" dirty="0"/>
              <a:t>, mean)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tapply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dat$num_awards</a:t>
            </a:r>
            <a:r>
              <a:rPr lang="en-US" altLang="zh-CN" dirty="0"/>
              <a:t>, </a:t>
            </a:r>
            <a:r>
              <a:rPr lang="en-US" altLang="zh-CN" dirty="0" err="1"/>
              <a:t>dat$prog</a:t>
            </a:r>
            <a:r>
              <a:rPr lang="en-US" altLang="zh-CN" dirty="0"/>
              <a:t>, </a:t>
            </a:r>
            <a:r>
              <a:rPr lang="en-US" altLang="zh-CN" dirty="0" err="1"/>
              <a:t>sd</a:t>
            </a:r>
            <a:r>
              <a:rPr lang="en-US" altLang="zh-CN" dirty="0"/>
              <a:t>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library(ggplot2) </a:t>
            </a:r>
          </a:p>
          <a:p>
            <a:pPr marL="0" indent="0">
              <a:buNone/>
            </a:pPr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, </a:t>
            </a:r>
            <a:r>
              <a:rPr lang="en-US" altLang="zh-CN" dirty="0" err="1"/>
              <a:t>aes</a:t>
            </a:r>
            <a:r>
              <a:rPr lang="en-US" altLang="zh-CN" dirty="0"/>
              <a:t>(</a:t>
            </a:r>
            <a:r>
              <a:rPr lang="en-US" altLang="zh-CN" dirty="0" err="1"/>
              <a:t>num_awards</a:t>
            </a:r>
            <a:r>
              <a:rPr lang="en-US" altLang="zh-CN" dirty="0"/>
              <a:t>, fill = </a:t>
            </a:r>
            <a:r>
              <a:rPr lang="en-US" altLang="zh-CN" dirty="0" err="1"/>
              <a:t>prog</a:t>
            </a:r>
            <a:r>
              <a:rPr lang="en-US" altLang="zh-CN" dirty="0"/>
              <a:t>)) +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geom_histogram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binwidth</a:t>
            </a:r>
            <a:r>
              <a:rPr lang="en-US" altLang="zh-CN" dirty="0"/>
              <a:t>=.5, position="dodge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Note: to learn about </a:t>
            </a:r>
            <a:r>
              <a:rPr lang="en-US" altLang="zh-CN" dirty="0" err="1" smtClean="0"/>
              <a:t>ggplot</a:t>
            </a:r>
            <a:r>
              <a:rPr lang="en-US" altLang="zh-CN" dirty="0"/>
              <a:t>: https://www.zhihu.com/question/24779017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00" y="2904232"/>
            <a:ext cx="4416384" cy="1240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96" y="1027906"/>
            <a:ext cx="4623757" cy="46209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6021238" y="5339751"/>
            <a:ext cx="3278036" cy="5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290646" y="5699072"/>
            <a:ext cx="25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places the two bars side by side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207793" y="4535424"/>
            <a:ext cx="987552" cy="2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84648" y="4350758"/>
            <a:ext cx="7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color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287" y="842214"/>
            <a:ext cx="10515600" cy="4351338"/>
          </a:xfrm>
        </p:spPr>
        <p:txBody>
          <a:bodyPr/>
          <a:lstStyle/>
          <a:p>
            <a:r>
              <a:rPr lang="en-US" altLang="zh-CN" dirty="0"/>
              <a:t>plot(</a:t>
            </a:r>
            <a:r>
              <a:rPr lang="en-US" altLang="zh-CN" dirty="0" err="1"/>
              <a:t>num_awards~score</a:t>
            </a:r>
            <a:r>
              <a:rPr lang="en-US" altLang="zh-CN" dirty="0"/>
              <a:t>, data=</a:t>
            </a:r>
            <a:r>
              <a:rPr lang="en-US" altLang="zh-CN" dirty="0" err="1"/>
              <a:t>dat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89" y="1081327"/>
            <a:ext cx="5038336" cy="50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zh-CN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regression </a:t>
            </a:r>
            <a:r>
              <a:rPr lang="en-US" altLang="zh-CN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5157216"/>
          </a:xfrm>
        </p:spPr>
        <p:txBody>
          <a:bodyPr/>
          <a:lstStyle/>
          <a:p>
            <a:r>
              <a:rPr lang="en-US" altLang="zh-CN" dirty="0"/>
              <a:t>summary(m1 &lt;- </a:t>
            </a:r>
            <a:r>
              <a:rPr lang="en-US" altLang="zh-CN" dirty="0" err="1"/>
              <a:t>glm</a:t>
            </a:r>
            <a:r>
              <a:rPr lang="en-US" altLang="zh-CN" dirty="0"/>
              <a:t>(</a:t>
            </a:r>
            <a:r>
              <a:rPr lang="en-US" altLang="zh-CN" dirty="0" err="1"/>
              <a:t>num_awards</a:t>
            </a:r>
            <a:r>
              <a:rPr lang="en-US" altLang="zh-CN" dirty="0"/>
              <a:t> ~ </a:t>
            </a:r>
            <a:r>
              <a:rPr lang="en-US" altLang="zh-CN" dirty="0" err="1"/>
              <a:t>prog</a:t>
            </a:r>
            <a:r>
              <a:rPr lang="en-US" altLang="zh-CN" dirty="0"/>
              <a:t> + score, family="</a:t>
            </a:r>
            <a:r>
              <a:rPr lang="en-US" altLang="zh-CN" dirty="0" err="1"/>
              <a:t>poisson</a:t>
            </a:r>
            <a:r>
              <a:rPr lang="en-US" altLang="zh-CN" dirty="0"/>
              <a:t>", data=</a:t>
            </a:r>
            <a:r>
              <a:rPr lang="en-US" altLang="zh-CN" dirty="0" err="1"/>
              <a:t>dat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94" y="2298764"/>
            <a:ext cx="5070158" cy="38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296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Deviance: A goodness of fit statistic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120956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1-pchisq(m1$deviance</a:t>
            </a:r>
            <a:r>
              <a:rPr lang="en-US" altLang="zh-CN" dirty="0"/>
              <a:t>, m1$df.residual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conclude that the model fits reasonably well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25595"/>
              </p:ext>
            </p:extLst>
          </p:nvPr>
        </p:nvGraphicFramePr>
        <p:xfrm>
          <a:off x="832104" y="1117925"/>
          <a:ext cx="6565392" cy="321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公式" r:id="rId3" imgW="2933640" imgH="1434960" progId="Equation.3">
                  <p:embed/>
                </p:oleObj>
              </mc:Choice>
              <mc:Fallback>
                <p:oleObj name="公式" r:id="rId3" imgW="2933640" imgH="1434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04" y="1117925"/>
                        <a:ext cx="6565392" cy="321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6" y="5524690"/>
            <a:ext cx="1678956" cy="2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776" y="9080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other possible models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776" y="1260284"/>
            <a:ext cx="10515600" cy="5452999"/>
          </a:xfrm>
        </p:spPr>
        <p:txBody>
          <a:bodyPr>
            <a:normAutofit/>
          </a:bodyPr>
          <a:lstStyle/>
          <a:p>
            <a:r>
              <a:rPr lang="en-US" altLang="zh-CN" dirty="0"/>
              <a:t>summary(m2 &lt;- </a:t>
            </a:r>
            <a:r>
              <a:rPr lang="en-US" altLang="zh-CN" dirty="0" err="1"/>
              <a:t>glm</a:t>
            </a:r>
            <a:r>
              <a:rPr lang="en-US" altLang="zh-CN" dirty="0"/>
              <a:t>(</a:t>
            </a:r>
            <a:r>
              <a:rPr lang="en-US" altLang="zh-CN" dirty="0" err="1"/>
              <a:t>num_awards</a:t>
            </a:r>
            <a:r>
              <a:rPr lang="en-US" altLang="zh-CN" dirty="0"/>
              <a:t> ~ score, family="</a:t>
            </a:r>
            <a:r>
              <a:rPr lang="en-US" altLang="zh-CN" dirty="0" err="1"/>
              <a:t>poisson</a:t>
            </a:r>
            <a:r>
              <a:rPr lang="en-US" altLang="zh-CN" dirty="0"/>
              <a:t>", data=</a:t>
            </a:r>
            <a:r>
              <a:rPr lang="en-US" altLang="zh-CN" dirty="0" err="1"/>
              <a:t>dat</a:t>
            </a:r>
            <a:r>
              <a:rPr lang="en-US" altLang="zh-CN" dirty="0"/>
              <a:t>))</a:t>
            </a:r>
          </a:p>
          <a:p>
            <a:r>
              <a:rPr lang="en-US" altLang="zh-CN" dirty="0" err="1"/>
              <a:t>anova</a:t>
            </a:r>
            <a:r>
              <a:rPr lang="en-US" altLang="zh-CN" dirty="0"/>
              <a:t>(m2, m1, test='</a:t>
            </a:r>
            <a:r>
              <a:rPr lang="en-US" altLang="zh-CN" dirty="0" err="1"/>
              <a:t>Chisq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sapply</a:t>
            </a:r>
            <a:r>
              <a:rPr lang="en-US" altLang="zh-CN" dirty="0"/>
              <a:t>(list(m2, m1), AIC)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summary(m3 &lt;- </a:t>
            </a:r>
            <a:r>
              <a:rPr lang="en-US" altLang="zh-CN" dirty="0" err="1"/>
              <a:t>glm</a:t>
            </a:r>
            <a:r>
              <a:rPr lang="en-US" altLang="zh-CN" dirty="0"/>
              <a:t>(</a:t>
            </a:r>
            <a:r>
              <a:rPr lang="en-US" altLang="zh-CN" dirty="0" err="1"/>
              <a:t>num_awards</a:t>
            </a:r>
            <a:r>
              <a:rPr lang="en-US" altLang="zh-CN" dirty="0"/>
              <a:t> ~ </a:t>
            </a:r>
            <a:r>
              <a:rPr lang="en-US" altLang="zh-CN" dirty="0" err="1"/>
              <a:t>prog</a:t>
            </a:r>
            <a:r>
              <a:rPr lang="en-US" altLang="zh-CN" dirty="0"/>
              <a:t> + score + </a:t>
            </a:r>
            <a:r>
              <a:rPr lang="en-US" altLang="zh-CN" dirty="0" err="1"/>
              <a:t>prog</a:t>
            </a:r>
            <a:r>
              <a:rPr lang="en-US" altLang="zh-CN" dirty="0"/>
              <a:t>*score, family="</a:t>
            </a:r>
            <a:r>
              <a:rPr lang="en-US" altLang="zh-CN" dirty="0" err="1"/>
              <a:t>poisson</a:t>
            </a:r>
            <a:r>
              <a:rPr lang="en-US" altLang="zh-CN" dirty="0"/>
              <a:t>", data=</a:t>
            </a:r>
            <a:r>
              <a:rPr lang="en-US" altLang="zh-CN" dirty="0" err="1"/>
              <a:t>dat</a:t>
            </a:r>
            <a:r>
              <a:rPr lang="en-US" altLang="zh-CN" dirty="0"/>
              <a:t>))</a:t>
            </a:r>
          </a:p>
          <a:p>
            <a:r>
              <a:rPr lang="en-US" altLang="zh-CN" dirty="0" err="1"/>
              <a:t>anova</a:t>
            </a:r>
            <a:r>
              <a:rPr lang="en-US" altLang="zh-CN" dirty="0"/>
              <a:t>(m1, m3, test='</a:t>
            </a:r>
            <a:r>
              <a:rPr lang="en-US" altLang="zh-CN" dirty="0" err="1"/>
              <a:t>Chisq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sapply</a:t>
            </a:r>
            <a:r>
              <a:rPr lang="en-US" altLang="zh-CN" dirty="0"/>
              <a:t>(list(m1, m3), AIC)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5376"/>
            <a:ext cx="4943475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731"/>
            <a:ext cx="3848100" cy="15430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7737539" y="3593592"/>
            <a:ext cx="3035808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66254" y="4262913"/>
            <a:ext cx="3300984" cy="181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25328" y="388620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m1 is winner!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208" y="-191072"/>
            <a:ext cx="10515600" cy="1416368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Overdispersion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76" y="1097280"/>
            <a:ext cx="10924032" cy="5184648"/>
          </a:xfrm>
        </p:spPr>
        <p:txBody>
          <a:bodyPr/>
          <a:lstStyle/>
          <a:p>
            <a:r>
              <a:rPr lang="en-US" altLang="zh-CN" dirty="0"/>
              <a:t>m1$deviance/m1$df.residual</a:t>
            </a:r>
          </a:p>
          <a:p>
            <a:r>
              <a:rPr lang="en-US" altLang="zh-CN" dirty="0"/>
              <a:t>summary(m4 &lt;- </a:t>
            </a:r>
            <a:r>
              <a:rPr lang="en-US" altLang="zh-CN" dirty="0" err="1"/>
              <a:t>glm</a:t>
            </a:r>
            <a:r>
              <a:rPr lang="en-US" altLang="zh-CN" dirty="0"/>
              <a:t>(</a:t>
            </a:r>
            <a:r>
              <a:rPr lang="en-US" altLang="zh-CN" dirty="0" err="1"/>
              <a:t>num_awards</a:t>
            </a:r>
            <a:r>
              <a:rPr lang="en-US" altLang="zh-CN" dirty="0"/>
              <a:t> ~ </a:t>
            </a:r>
            <a:r>
              <a:rPr lang="en-US" altLang="zh-CN" dirty="0" err="1"/>
              <a:t>prog</a:t>
            </a:r>
            <a:r>
              <a:rPr lang="en-US" altLang="zh-CN" dirty="0"/>
              <a:t> + score, family="</a:t>
            </a:r>
            <a:r>
              <a:rPr lang="en-US" altLang="zh-CN" dirty="0" err="1"/>
              <a:t>quasipoisson</a:t>
            </a:r>
            <a:r>
              <a:rPr lang="en-US" altLang="zh-CN" dirty="0"/>
              <a:t>", data=</a:t>
            </a:r>
            <a:r>
              <a:rPr lang="en-US" altLang="zh-CN" dirty="0" err="1"/>
              <a:t>dat</a:t>
            </a:r>
            <a:r>
              <a:rPr lang="en-US" altLang="zh-CN" dirty="0"/>
              <a:t>))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04" y="2260282"/>
            <a:ext cx="6276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884</Words>
  <Application>Microsoft Office PowerPoint</Application>
  <PresentationFormat>宽屏</PresentationFormat>
  <Paragraphs>127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公式</vt:lpstr>
      <vt:lpstr>Lecture 9 上机  泊松回归 </vt:lpstr>
      <vt:lpstr>Example </vt:lpstr>
      <vt:lpstr>Read in the dataset</vt:lpstr>
      <vt:lpstr>Descriptive statistics</vt:lpstr>
      <vt:lpstr>PowerPoint 演示文稿</vt:lpstr>
      <vt:lpstr>Build Poisson regression model</vt:lpstr>
      <vt:lpstr>Deviance: A goodness of fit statistic</vt:lpstr>
      <vt:lpstr>Explore other possible models</vt:lpstr>
      <vt:lpstr>Overdispersion</vt:lpstr>
      <vt:lpstr>Diagnostic</vt:lpstr>
      <vt:lpstr>PowerPoint 演示文稿</vt:lpstr>
      <vt:lpstr>Interpretation</vt:lpstr>
      <vt:lpstr>Plot the predicted number of awards against score by prog</vt:lpstr>
      <vt:lpstr>Minitab demo for  0-1回归 and 多分类回归 、 </vt:lpstr>
      <vt:lpstr>PowerPoint 演示文稿</vt:lpstr>
      <vt:lpstr>PowerPoint 演示文稿</vt:lpstr>
      <vt:lpstr>PowerPoint 演示文稿</vt:lpstr>
      <vt:lpstr>PowerPoint 演示文稿</vt:lpstr>
      <vt:lpstr>Multinomial logistic regression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117</cp:revision>
  <dcterms:created xsi:type="dcterms:W3CDTF">2016-10-17T06:59:03Z</dcterms:created>
  <dcterms:modified xsi:type="dcterms:W3CDTF">2016-11-15T04:21:00Z</dcterms:modified>
</cp:coreProperties>
</file>