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70" r:id="rId4"/>
    <p:sldId id="259" r:id="rId5"/>
    <p:sldId id="286" r:id="rId6"/>
    <p:sldId id="285" r:id="rId7"/>
    <p:sldId id="271" r:id="rId8"/>
    <p:sldId id="292" r:id="rId9"/>
    <p:sldId id="273" r:id="rId10"/>
    <p:sldId id="283" r:id="rId11"/>
    <p:sldId id="284" r:id="rId12"/>
    <p:sldId id="287" r:id="rId13"/>
    <p:sldId id="288" r:id="rId14"/>
    <p:sldId id="289" r:id="rId15"/>
    <p:sldId id="290" r:id="rId16"/>
    <p:sldId id="291" r:id="rId17"/>
    <p:sldId id="260" r:id="rId18"/>
    <p:sldId id="261" r:id="rId19"/>
    <p:sldId id="262" r:id="rId20"/>
    <p:sldId id="263" r:id="rId21"/>
    <p:sldId id="274" r:id="rId22"/>
    <p:sldId id="275" r:id="rId23"/>
    <p:sldId id="276" r:id="rId24"/>
    <p:sldId id="277" r:id="rId25"/>
    <p:sldId id="264" r:id="rId26"/>
    <p:sldId id="278" r:id="rId27"/>
    <p:sldId id="279" r:id="rId28"/>
    <p:sldId id="280" r:id="rId29"/>
    <p:sldId id="281" r:id="rId30"/>
    <p:sldId id="282" r:id="rId31"/>
    <p:sldId id="265" r:id="rId32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F7E6-E23B-499B-B2B3-40FE46F1D093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F937D-6CBF-4BEA-8CB9-C62F3C38FD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8693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936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374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90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59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48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708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05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49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206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83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40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1D62-2D58-43E8-B897-BC2C8A7969CB}" type="datetimeFigureOut">
              <a:rPr lang="zh-CN" altLang="en-US" smtClean="0"/>
              <a:pPr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5171-2CFC-4FAE-976C-85D78A24D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345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 </a:t>
            </a:r>
            <a:r>
              <a:rPr lang="zh-CN" altLang="en-US" dirty="0" smtClean="0">
                <a:solidFill>
                  <a:srgbClr val="FF0066"/>
                </a:solidFill>
              </a:rPr>
              <a:t>泊松回归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5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</a:t>
            </a:r>
            <a:r>
              <a:rPr lang="en-US" altLang="zh-CN" i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square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457864"/>
            <a:ext cx="10515600" cy="5193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hich represents the proportional improvement in the log-likelihood function due to the terms in the model of interest, compared with the minimal model.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7053322"/>
              </p:ext>
            </p:extLst>
          </p:nvPr>
        </p:nvGraphicFramePr>
        <p:xfrm>
          <a:off x="2919413" y="1716088"/>
          <a:ext cx="5405437" cy="1066800"/>
        </p:xfrm>
        <a:graphic>
          <a:graphicData uri="http://schemas.openxmlformats.org/presentationml/2006/ole">
            <p:oleObj spid="_x0000_s2112" name="公式" r:id="rId3" imgW="1993680" imgH="393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92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74298" y="718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goodness of fit statistics: AIC and BIC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74298" y="1397390"/>
            <a:ext cx="10515600" cy="47795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AIC and BIC are other goodness of fit statistics based on the log-likelihood function with adjustment for the number of parameters estimated and for the amount of data.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the smaller value of AIC or BIC would be preferred. 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3359228"/>
              </p:ext>
            </p:extLst>
          </p:nvPr>
        </p:nvGraphicFramePr>
        <p:xfrm>
          <a:off x="1960023" y="3040033"/>
          <a:ext cx="8572102" cy="1023008"/>
        </p:xfrm>
        <a:graphic>
          <a:graphicData uri="http://schemas.openxmlformats.org/presentationml/2006/ole">
            <p:oleObj spid="_x0000_s3135" name="公式" r:id="rId3" imgW="3085920" imgH="3682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87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Diagnostic: residuals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linear models, a residual is the difference between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value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fitted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    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Pearson residual: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Poisson model,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800250" y="2208451"/>
          <a:ext cx="376928" cy="527699"/>
        </p:xfrm>
        <a:graphic>
          <a:graphicData uri="http://schemas.openxmlformats.org/presentationml/2006/ole">
            <p:oleObj spid="_x0000_s4154" name="公式" r:id="rId3" imgW="126720" imgH="177480" progId="Equation.3">
              <p:embed/>
            </p:oleObj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73" y="3307874"/>
            <a:ext cx="9191625" cy="1628775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2416957"/>
              </p:ext>
            </p:extLst>
          </p:nvPr>
        </p:nvGraphicFramePr>
        <p:xfrm>
          <a:off x="4703763" y="5062538"/>
          <a:ext cx="2389187" cy="944562"/>
        </p:xfrm>
        <a:graphic>
          <a:graphicData uri="http://schemas.openxmlformats.org/presentationml/2006/ole">
            <p:oleObj spid="_x0000_s4155" name="公式" r:id="rId5" imgW="109188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65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5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Pearson residual: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3" y="2928667"/>
            <a:ext cx="10265974" cy="2488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76" y="844938"/>
            <a:ext cx="7419905" cy="6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09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0112"/>
            <a:ext cx="10515600" cy="588321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Deviance residuals</a:t>
            </a:r>
          </a:p>
          <a:p>
            <a:pPr marL="0" indent="0"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We define the deviance residuals as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84" y="1389661"/>
            <a:ext cx="1109348" cy="516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30" y="2334253"/>
            <a:ext cx="9229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86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473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of residuals against the fitted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plot of residuals against covariates</a:t>
            </a:r>
          </a:p>
          <a:p>
            <a:pPr marL="0" indent="0" algn="just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show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where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residuals have a constant mean value of 0 and a constant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range. Deviations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“random” pattern may arise because of incorrect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function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omission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terms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linear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and etc.</a:t>
            </a:r>
          </a:p>
          <a:p>
            <a:pPr marL="0" indent="0" algn="just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residuals in the order the observations are given in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detect possible dependence between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probability plot of the residuals plots the sorted residuals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their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4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influential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690"/>
                <a:ext cx="10515600" cy="3643521"/>
              </a:xfrm>
            </p:spPr>
            <p:txBody>
              <a:bodyPr/>
              <a:lstStyle/>
              <a:p>
                <a:pPr algn="just"/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DFBETA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 - b(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look at the change in the estimated regression coefficients that would occur if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observation was deleted.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coefficients estimated with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deleted. 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Cook’s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 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Considers the of the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case on all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fitted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690"/>
                <a:ext cx="10515600" cy="3643521"/>
              </a:xfrm>
              <a:blipFill rotWithShape="0">
                <a:blip r:embed="rId2"/>
                <a:stretch>
                  <a:fillRect l="-1217" t="-3015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315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Number of Deaths Due to AIDs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deaths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AIDS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area per month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</a:t>
            </a:r>
          </a:p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deaths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time point (quarter)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13" y="2967935"/>
            <a:ext cx="3216305" cy="34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4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39" y="1825624"/>
            <a:ext cx="5030069" cy="3470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51" y="1825624"/>
            <a:ext cx="5112552" cy="36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58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43" y="899303"/>
            <a:ext cx="7620200" cy="52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73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GLMs for count data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Response/outcome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visits 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traffic accidents in a month, etc.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these counts have a few characteristics in common: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occur over some fixed area or observation period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we are counting are often rare (or at least not especially numerous)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2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for a 1-unit increase in month, how much does the expectation (or mean) number of AIDs deaths increase?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a factor of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(0.2565)=1.292.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number of deaths is growing at the rate of 29% per month.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7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Lumber company interested in the relationship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store and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housing units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income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X4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to nearest competitor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to store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5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71" y="775030"/>
            <a:ext cx="7929815" cy="33397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54" y="4315273"/>
            <a:ext cx="6965382" cy="8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77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Plots and Cook’s distance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9" y="1766616"/>
            <a:ext cx="5821572" cy="36052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60" y="1388973"/>
            <a:ext cx="3111712" cy="42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43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24" y="466906"/>
            <a:ext cx="6872827" cy="54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43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264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Regression for Rate Data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139" y="1161390"/>
            <a:ext cx="10515600" cy="49029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may occur over time or space (exposure).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=count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=days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regression model with log link for the expected rate of occurrence is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“log(t)”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adjustment term.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1" y="2778625"/>
            <a:ext cx="2631617" cy="5448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73" y="4159307"/>
            <a:ext cx="3886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1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081"/>
            <a:ext cx="10515600" cy="94609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2643"/>
            <a:ext cx="10515600" cy="4865747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famous study conducted by Sir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Richard Doll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which, doctors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sent a brief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whether they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smoked.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then information about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deaths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collected. Table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of deaths from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coronary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among male doctors 10 years after the survey. It also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person-years of observation at the time of the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51" y="3538447"/>
            <a:ext cx="7114784" cy="26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42" y="1104630"/>
            <a:ext cx="8025306" cy="42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36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1102"/>
            <a:ext cx="10515600" cy="5555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number of deaths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personyears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at risk and the observation periods in group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1 for smokers and 0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non-smokers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agecat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1, . . . , 5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age groups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35–44,. . .,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75–84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agesq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square of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agecat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take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of the non-linearity of the rate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smkage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agecat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smokers and 0 for non-smokers; thus, describing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rate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increase with 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5618"/>
            <a:ext cx="8624977" cy="9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65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63" y="770985"/>
            <a:ext cx="8215928" cy="3076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7863" y="4106174"/>
            <a:ext cx="8215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estimates show that the risk of coronary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deaths was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average, about 4 times higher for smokers than non-smokers 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ratio for smoke), after the effect of age is taken into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 However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effect is attenuated as age increases (coefficient for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smkage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50" y="1316516"/>
            <a:ext cx="6511148" cy="52954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5276" y="534837"/>
            <a:ext cx="5588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  <a:endParaRPr lang="zh-CN" altLang="en-US" sz="36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46" y="663155"/>
            <a:ext cx="3819525" cy="2857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0187" y="3940214"/>
            <a:ext cx="9882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value of the log-likelihood function for the minimal model (with only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parameters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495.067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fitted model is −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28.352,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AIC=?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value of the log-likelihood function for the maximal model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-27.535.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deviance for the fitted model?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compared with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distribution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− p = 10 − 5 = 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freedom.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5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1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dispersion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of a Poisson distribution is that the mean=variance=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µ.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observed have a variance greater than predicted under the GLM, we have over dispersion.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over dispersion in Poisson data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Deviance/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&gt;1, then over dispersion may be present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Deviance/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&lt;1, then under dispersion may be present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are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overdispersed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underdispersed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to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then we need to correct for this in some way.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is to multiply the estimated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yielding what's called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quasi-poison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0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07" y="2357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</a:t>
            </a:r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Variable(s) are </a:t>
            </a:r>
            <a:r>
              <a:rPr lang="en-US" altLang="zh-CN" sz="32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numerical/continuous</a:t>
            </a:r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 are interested in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E(Y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regression model for counts (with a log link)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log(μ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i.e., μ=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6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09" y="1020523"/>
            <a:ext cx="4194790" cy="36981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04304" y="4944541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69" y="1020523"/>
            <a:ext cx="4176345" cy="37843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97938" y="4944541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49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Parameter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Estimates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(α)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effect on the mean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μ, when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with every unit increase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predictor variable has multiplicative effect of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mean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</a:p>
          <a:p>
            <a:pPr indent="228600">
              <a:buFont typeface="Wingdings" panose="05000000000000000000" pitchFamily="2" charset="2"/>
              <a:buChar char="p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then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=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expected count,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= E(y) 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(α)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related.</a:t>
            </a:r>
          </a:p>
          <a:p>
            <a:pPr indent="22860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0, then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&gt;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expected count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= E(y)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larger than when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</a:p>
          <a:p>
            <a:pPr indent="228600"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0, then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(β) &lt;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expected count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= E(y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(β)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smaller than when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7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815" y="408257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8970" y="1500997"/>
            <a:ext cx="10515600" cy="203583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distribution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formulate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likelihood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62" y="2323501"/>
            <a:ext cx="5245489" cy="665591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58970" y="4259783"/>
            <a:ext cx="10515600" cy="203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6068" y="3536831"/>
            <a:ext cx="10202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based on log-likelihood function, </a:t>
            </a: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estimated as MLE,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log-likelihood function 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4224169"/>
              </p:ext>
            </p:extLst>
          </p:nvPr>
        </p:nvGraphicFramePr>
        <p:xfrm>
          <a:off x="2125935" y="3957671"/>
          <a:ext cx="2192025" cy="533267"/>
        </p:xfrm>
        <a:graphic>
          <a:graphicData uri="http://schemas.openxmlformats.org/presentationml/2006/ole">
            <p:oleObj spid="_x0000_s6170" name="公式" r:id="rId4" imgW="9396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512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8517231"/>
              </p:ext>
            </p:extLst>
          </p:nvPr>
        </p:nvGraphicFramePr>
        <p:xfrm>
          <a:off x="1341047" y="1547693"/>
          <a:ext cx="7734300" cy="3787775"/>
        </p:xfrm>
        <a:graphic>
          <a:graphicData uri="http://schemas.openxmlformats.org/presentationml/2006/ole">
            <p:oleObj spid="_x0000_s5147" name="公式" r:id="rId3" imgW="2933640" imgH="1434960" progId="Equation.3">
              <p:embed/>
            </p:oleObj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Deviance: A goodness of fit statistic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1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Deviance for model comparison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nested two models,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8411383"/>
              </p:ext>
            </p:extLst>
          </p:nvPr>
        </p:nvGraphicFramePr>
        <p:xfrm>
          <a:off x="1172263" y="2610659"/>
          <a:ext cx="7192962" cy="1995487"/>
        </p:xfrm>
        <a:graphic>
          <a:graphicData uri="http://schemas.openxmlformats.org/presentationml/2006/ole">
            <p:oleObj spid="_x0000_s1164" name="公式" r:id="rId3" imgW="2654280" imgH="7365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662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1147</Words>
  <Application>Microsoft Office PowerPoint</Application>
  <PresentationFormat>自定义</PresentationFormat>
  <Paragraphs>126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公式</vt:lpstr>
      <vt:lpstr>Lecture 8 泊松回归</vt:lpstr>
      <vt:lpstr>GLMs for count data</vt:lpstr>
      <vt:lpstr>幻灯片 3</vt:lpstr>
      <vt:lpstr>When Explanatory Variable(s) are numerical/continuous </vt:lpstr>
      <vt:lpstr>幻灯片 5</vt:lpstr>
      <vt:lpstr>Interpretation of Parameter Estimates</vt:lpstr>
      <vt:lpstr>Maximum likelihood Estimation</vt:lpstr>
      <vt:lpstr>幻灯片 8</vt:lpstr>
      <vt:lpstr>幻灯片 9</vt:lpstr>
      <vt:lpstr>幻灯片 10</vt:lpstr>
      <vt:lpstr>幻灯片 11</vt:lpstr>
      <vt:lpstr>Diagnostic: residuals</vt:lpstr>
      <vt:lpstr>幻灯片 13</vt:lpstr>
      <vt:lpstr>幻灯片 14</vt:lpstr>
      <vt:lpstr>Residual plot</vt:lpstr>
      <vt:lpstr>Detecting influential observations</vt:lpstr>
      <vt:lpstr>Example: Number of Deaths Due to AIDs</vt:lpstr>
      <vt:lpstr>幻灯片 18</vt:lpstr>
      <vt:lpstr>幻灯片 19</vt:lpstr>
      <vt:lpstr>Interpretation</vt:lpstr>
      <vt:lpstr>Example</vt:lpstr>
      <vt:lpstr>幻灯片 22</vt:lpstr>
      <vt:lpstr>Residual Plots and Cook’s distance</vt:lpstr>
      <vt:lpstr>幻灯片 24</vt:lpstr>
      <vt:lpstr>Poisson Regression for Rate Data</vt:lpstr>
      <vt:lpstr>Example</vt:lpstr>
      <vt:lpstr>幻灯片 27</vt:lpstr>
      <vt:lpstr>幻灯片 28</vt:lpstr>
      <vt:lpstr>幻灯片 29</vt:lpstr>
      <vt:lpstr>幻灯片 30</vt:lpstr>
      <vt:lpstr>Over dispersion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泊松回归</dc:title>
  <dc:creator>admin</dc:creator>
  <cp:lastModifiedBy>weimingjie</cp:lastModifiedBy>
  <cp:revision>311</cp:revision>
  <cp:lastPrinted>2016-11-08T03:02:28Z</cp:lastPrinted>
  <dcterms:created xsi:type="dcterms:W3CDTF">2016-09-12T01:58:34Z</dcterms:created>
  <dcterms:modified xsi:type="dcterms:W3CDTF">2016-11-10T17:39:58Z</dcterms:modified>
</cp:coreProperties>
</file>