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49"/>
  </p:notesMasterIdLst>
  <p:sldIdLst>
    <p:sldId id="460" r:id="rId2"/>
    <p:sldId id="709" r:id="rId3"/>
    <p:sldId id="621" r:id="rId4"/>
    <p:sldId id="622" r:id="rId5"/>
    <p:sldId id="623" r:id="rId6"/>
    <p:sldId id="625" r:id="rId7"/>
    <p:sldId id="688" r:id="rId8"/>
    <p:sldId id="689" r:id="rId9"/>
    <p:sldId id="627" r:id="rId10"/>
    <p:sldId id="692" r:id="rId11"/>
    <p:sldId id="693" r:id="rId12"/>
    <p:sldId id="694" r:id="rId13"/>
    <p:sldId id="697" r:id="rId14"/>
    <p:sldId id="698" r:id="rId15"/>
    <p:sldId id="700" r:id="rId16"/>
    <p:sldId id="703" r:id="rId17"/>
    <p:sldId id="705" r:id="rId18"/>
    <p:sldId id="706" r:id="rId19"/>
    <p:sldId id="708" r:id="rId20"/>
    <p:sldId id="711" r:id="rId21"/>
    <p:sldId id="712" r:id="rId22"/>
    <p:sldId id="713" r:id="rId23"/>
    <p:sldId id="630" r:id="rId24"/>
    <p:sldId id="631" r:id="rId25"/>
    <p:sldId id="632" r:id="rId26"/>
    <p:sldId id="634" r:id="rId27"/>
    <p:sldId id="636" r:id="rId28"/>
    <p:sldId id="638" r:id="rId29"/>
    <p:sldId id="641" r:id="rId30"/>
    <p:sldId id="642" r:id="rId31"/>
    <p:sldId id="644" r:id="rId32"/>
    <p:sldId id="645" r:id="rId33"/>
    <p:sldId id="648" r:id="rId34"/>
    <p:sldId id="649" r:id="rId35"/>
    <p:sldId id="651" r:id="rId36"/>
    <p:sldId id="674" r:id="rId37"/>
    <p:sldId id="675" r:id="rId38"/>
    <p:sldId id="677" r:id="rId39"/>
    <p:sldId id="680" r:id="rId40"/>
    <p:sldId id="683" r:id="rId41"/>
    <p:sldId id="685" r:id="rId42"/>
    <p:sldId id="686" r:id="rId43"/>
    <p:sldId id="687" r:id="rId44"/>
    <p:sldId id="690" r:id="rId45"/>
    <p:sldId id="691" r:id="rId46"/>
    <p:sldId id="715" r:id="rId47"/>
    <p:sldId id="714" r:id="rId48"/>
  </p:sldIdLst>
  <p:sldSz cx="9144000" cy="6858000" type="screen4x3"/>
  <p:notesSz cx="6858000" cy="973455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楷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楷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楷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楷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楷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华文楷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华文楷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华文楷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华文楷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0" autoAdjust="0"/>
  </p:normalViewPr>
  <p:slideViewPr>
    <p:cSldViewPr>
      <p:cViewPr varScale="1">
        <p:scale>
          <a:sx n="109" d="100"/>
          <a:sy n="109" d="100"/>
        </p:scale>
        <p:origin x="-1674" y="-78"/>
      </p:cViewPr>
      <p:guideLst>
        <p:guide orient="horz" pos="2160"/>
        <p:guide pos="2835"/>
      </p:guideLst>
    </p:cSldViewPr>
  </p:slideViewPr>
  <p:outlineViewPr>
    <p:cViewPr>
      <p:scale>
        <a:sx n="33" d="100"/>
        <a:sy n="33" d="100"/>
      </p:scale>
      <p:origin x="0" y="273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C08EFA7-5DB5-4E97-AA28-052457341EA7}" type="datetimeFigureOut">
              <a:rPr lang="en-US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4775200" cy="358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202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2202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3171368-91B5-4643-8813-CF23CECA6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88620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altLang="zh-CN" sz="1200" dirty="0">
                <a:latin typeface="Century Gothic" pitchFamily="34" charset="0"/>
              </a:rPr>
              <a:t>2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36600"/>
            <a:ext cx="4848225" cy="3636963"/>
          </a:xfrm>
          <a:ln cap="flat"/>
        </p:spPr>
      </p:sp>
      <p:sp>
        <p:nvSpPr>
          <p:cNvPr id="7475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388620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altLang="zh-CN" sz="1200" dirty="0">
                <a:latin typeface="Century Gothic" pitchFamily="34" charset="0"/>
              </a:rPr>
              <a:t>48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388620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altLang="zh-CN" sz="1200" dirty="0">
                <a:latin typeface="Century Gothic" pitchFamily="34" charset="0"/>
              </a:rPr>
              <a:t>42</a:t>
            </a:r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81" name="Rectangle 9"/>
          <p:cNvSpPr>
            <a:spLocks noChangeArrowheads="1"/>
          </p:cNvSpPr>
          <p:nvPr/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82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36600"/>
            <a:ext cx="4848225" cy="3636963"/>
          </a:xfrm>
          <a:ln cap="flat"/>
        </p:spPr>
      </p:sp>
      <p:sp>
        <p:nvSpPr>
          <p:cNvPr id="105483" name="Rectangle 1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388620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altLang="zh-CN" sz="1200" dirty="0">
                <a:latin typeface="Century Gothic" pitchFamily="34" charset="0"/>
              </a:rPr>
              <a:t>50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388620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altLang="zh-CN" sz="1200" dirty="0">
                <a:latin typeface="Century Gothic" pitchFamily="34" charset="0"/>
              </a:rPr>
              <a:t>12</a:t>
            </a: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9" name="Rectangle 9"/>
          <p:cNvSpPr>
            <a:spLocks noChangeArrowheads="1"/>
          </p:cNvSpPr>
          <p:nvPr/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36600"/>
            <a:ext cx="4848225" cy="3636963"/>
          </a:xfrm>
          <a:ln cap="flat"/>
        </p:spPr>
      </p:sp>
      <p:sp>
        <p:nvSpPr>
          <p:cNvPr id="107531" name="Rectangle 1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388620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altLang="zh-CN" sz="1200" dirty="0">
                <a:latin typeface="Century Gothic" pitchFamily="34" charset="0"/>
              </a:rPr>
              <a:t>54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388620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altLang="zh-CN" sz="1200" dirty="0">
                <a:latin typeface="Century Gothic" pitchFamily="34" charset="0"/>
              </a:rPr>
              <a:t>42</a:t>
            </a:r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4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36600"/>
            <a:ext cx="4848225" cy="3636963"/>
          </a:xfrm>
          <a:ln cap="flat"/>
        </p:spPr>
      </p:sp>
      <p:sp>
        <p:nvSpPr>
          <p:cNvPr id="108555" name="Rectangle 1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1066800" y="4786313"/>
            <a:ext cx="5029200" cy="43799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388620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altLang="zh-CN" sz="1200" dirty="0">
                <a:latin typeface="Century Gothic" pitchFamily="34" charset="0"/>
              </a:rPr>
              <a:t>56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388620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altLang="zh-CN" sz="1200" dirty="0">
                <a:latin typeface="Century Gothic" pitchFamily="34" charset="0"/>
              </a:rPr>
              <a:t>42</a:t>
            </a:r>
          </a:p>
        </p:txBody>
      </p:sp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01" name="Rectangle 9"/>
          <p:cNvSpPr>
            <a:spLocks noChangeArrowheads="1"/>
          </p:cNvSpPr>
          <p:nvPr/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02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36600"/>
            <a:ext cx="4848225" cy="3636963"/>
          </a:xfrm>
          <a:ln cap="flat"/>
        </p:spPr>
      </p:sp>
      <p:sp>
        <p:nvSpPr>
          <p:cNvPr id="110603" name="Rectangle 1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388620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altLang="zh-CN" sz="1200" dirty="0">
                <a:latin typeface="Century Gothic" pitchFamily="34" charset="0"/>
              </a:rPr>
              <a:t>58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388620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altLang="zh-CN" sz="1200" dirty="0">
                <a:latin typeface="Century Gothic" pitchFamily="34" charset="0"/>
              </a:rPr>
              <a:t>42</a:t>
            </a: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36600"/>
            <a:ext cx="4848225" cy="3636963"/>
          </a:xfrm>
          <a:ln cap="flat"/>
        </p:spPr>
      </p:sp>
      <p:sp>
        <p:nvSpPr>
          <p:cNvPr id="112651" name="Rectangle 1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388620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altLang="zh-CN" sz="1200" dirty="0">
                <a:latin typeface="Century Gothic" pitchFamily="34" charset="0"/>
              </a:rPr>
              <a:t>61</a:t>
            </a: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388620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altLang="zh-CN" sz="1200" dirty="0">
                <a:latin typeface="Century Gothic" pitchFamily="34" charset="0"/>
              </a:rPr>
              <a:t>42</a:t>
            </a:r>
          </a:p>
        </p:txBody>
      </p:sp>
      <p:sp>
        <p:nvSpPr>
          <p:cNvPr id="114696" name="Rectangle 8"/>
          <p:cNvSpPr>
            <a:spLocks noChangeArrowheads="1"/>
          </p:cNvSpPr>
          <p:nvPr/>
        </p:nvSpPr>
        <p:spPr bwMode="auto">
          <a:xfrm>
            <a:off x="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7" name="Rectangle 9"/>
          <p:cNvSpPr>
            <a:spLocks noChangeArrowheads="1"/>
          </p:cNvSpPr>
          <p:nvPr/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8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36600"/>
            <a:ext cx="4848225" cy="3636963"/>
          </a:xfrm>
          <a:ln cap="flat"/>
        </p:spPr>
      </p:sp>
      <p:sp>
        <p:nvSpPr>
          <p:cNvPr id="114699" name="Rectangle 1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388620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altLang="zh-CN" sz="1200" dirty="0">
                <a:latin typeface="Century Gothic" pitchFamily="34" charset="0"/>
              </a:rPr>
              <a:t>62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388620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altLang="zh-CN" sz="1200" dirty="0">
                <a:latin typeface="Century Gothic" pitchFamily="34" charset="0"/>
              </a:rPr>
              <a:t>42</a:t>
            </a:r>
          </a:p>
        </p:txBody>
      </p:sp>
      <p:sp>
        <p:nvSpPr>
          <p:cNvPr id="115720" name="Rectangle 8"/>
          <p:cNvSpPr>
            <a:spLocks noChangeArrowheads="1"/>
          </p:cNvSpPr>
          <p:nvPr/>
        </p:nvSpPr>
        <p:spPr bwMode="auto">
          <a:xfrm>
            <a:off x="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22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36600"/>
            <a:ext cx="4848225" cy="3636963"/>
          </a:xfrm>
          <a:ln cap="flat"/>
        </p:spPr>
      </p:sp>
      <p:sp>
        <p:nvSpPr>
          <p:cNvPr id="115723" name="Rectangle 1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388620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altLang="zh-CN" sz="1200" dirty="0">
                <a:latin typeface="Century Gothic" pitchFamily="34" charset="0"/>
              </a:rPr>
              <a:t>65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388620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altLang="zh-CN" sz="1200" dirty="0">
                <a:latin typeface="Century Gothic" pitchFamily="34" charset="0"/>
              </a:rPr>
              <a:t>42</a:t>
            </a:r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9" name="Rectangle 9"/>
          <p:cNvSpPr>
            <a:spLocks noChangeArrowheads="1"/>
          </p:cNvSpPr>
          <p:nvPr/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36600"/>
            <a:ext cx="4848225" cy="3636963"/>
          </a:xfrm>
          <a:ln cap="flat"/>
        </p:spPr>
      </p:sp>
      <p:sp>
        <p:nvSpPr>
          <p:cNvPr id="117771" name="Rectangle 1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026"/>
          <p:cNvSpPr>
            <a:spLocks noChangeArrowheads="1"/>
          </p:cNvSpPr>
          <p:nvPr/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87" name="Rectangle 1027"/>
          <p:cNvSpPr>
            <a:spLocks noChangeArrowheads="1"/>
          </p:cNvSpPr>
          <p:nvPr/>
        </p:nvSpPr>
        <p:spPr bwMode="auto">
          <a:xfrm>
            <a:off x="388620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altLang="zh-CN" sz="1200" dirty="0">
                <a:latin typeface="Century Gothic" pitchFamily="34" charset="0"/>
              </a:rPr>
              <a:t>68</a:t>
            </a:r>
          </a:p>
        </p:txBody>
      </p:sp>
      <p:sp>
        <p:nvSpPr>
          <p:cNvPr id="118788" name="Rectangle 1028"/>
          <p:cNvSpPr>
            <a:spLocks noChangeArrowheads="1"/>
          </p:cNvSpPr>
          <p:nvPr/>
        </p:nvSpPr>
        <p:spPr bwMode="auto">
          <a:xfrm>
            <a:off x="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89" name="Rectangle 1029"/>
          <p:cNvSpPr>
            <a:spLocks noChangeArrowheads="1"/>
          </p:cNvSpPr>
          <p:nvPr/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0" name="Rectangle 103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36600"/>
            <a:ext cx="4848225" cy="3636963"/>
          </a:xfrm>
          <a:ln cap="flat"/>
        </p:spPr>
      </p:sp>
      <p:sp>
        <p:nvSpPr>
          <p:cNvPr id="118791" name="Rectangle 103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388620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altLang="zh-CN" sz="1200">
                <a:latin typeface="Century Gothic" pitchFamily="34" charset="0"/>
              </a:rPr>
              <a:t>116</a:t>
            </a: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36600"/>
            <a:ext cx="4848225" cy="3636963"/>
          </a:xfrm>
          <a:ln cap="flat"/>
        </p:spPr>
      </p:sp>
      <p:sp>
        <p:nvSpPr>
          <p:cNvPr id="12595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88620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altLang="zh-CN" sz="1200" dirty="0">
                <a:latin typeface="Century Gothic" pitchFamily="34" charset="0"/>
              </a:rPr>
              <a:t>2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36600"/>
            <a:ext cx="4848225" cy="3636963"/>
          </a:xfrm>
          <a:ln cap="flat"/>
        </p:spPr>
      </p:sp>
      <p:sp>
        <p:nvSpPr>
          <p:cNvPr id="7475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388620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altLang="zh-CN" sz="1200">
                <a:latin typeface="Century Gothic" pitchFamily="34" charset="0"/>
              </a:rPr>
              <a:t>116</a:t>
            </a: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36600"/>
            <a:ext cx="4848225" cy="3636963"/>
          </a:xfrm>
          <a:ln cap="flat"/>
        </p:spPr>
      </p:sp>
      <p:sp>
        <p:nvSpPr>
          <p:cNvPr id="12595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88620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altLang="zh-CN" sz="1200" dirty="0">
                <a:latin typeface="Century Gothic" pitchFamily="34" charset="0"/>
              </a:rPr>
              <a:t>13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36600"/>
            <a:ext cx="4848225" cy="3636963"/>
          </a:xfrm>
          <a:ln cap="flat"/>
        </p:spPr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88620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altLang="zh-CN" sz="1200" dirty="0">
                <a:latin typeface="Century Gothic" pitchFamily="34" charset="0"/>
              </a:rPr>
              <a:t>12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36600"/>
            <a:ext cx="4848225" cy="3636963"/>
          </a:xfrm>
          <a:ln cap="flat"/>
        </p:spPr>
      </p:sp>
      <p:sp>
        <p:nvSpPr>
          <p:cNvPr id="8295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88620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altLang="zh-CN" sz="1200" dirty="0">
                <a:latin typeface="Century Gothic" pitchFamily="34" charset="0"/>
              </a:rPr>
              <a:t>15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36600"/>
            <a:ext cx="4848225" cy="3636963"/>
          </a:xfrm>
          <a:ln cap="flat"/>
        </p:spPr>
      </p:sp>
      <p:sp>
        <p:nvSpPr>
          <p:cNvPr id="8397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88620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altLang="zh-CN" sz="1200" dirty="0">
                <a:latin typeface="Century Gothic" pitchFamily="34" charset="0"/>
              </a:rPr>
              <a:t>17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36600"/>
            <a:ext cx="4848225" cy="3636963"/>
          </a:xfrm>
          <a:ln cap="flat"/>
        </p:spPr>
      </p:sp>
      <p:sp>
        <p:nvSpPr>
          <p:cNvPr id="8499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88620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altLang="zh-CN" sz="1200" dirty="0">
                <a:latin typeface="Century Gothic" pitchFamily="34" charset="0"/>
              </a:rPr>
              <a:t>18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36600"/>
            <a:ext cx="4848225" cy="3636963"/>
          </a:xfrm>
          <a:ln cap="flat"/>
        </p:spPr>
      </p:sp>
      <p:sp>
        <p:nvSpPr>
          <p:cNvPr id="8704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388620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altLang="zh-CN" sz="1200" dirty="0">
                <a:latin typeface="Century Gothic" pitchFamily="34" charset="0"/>
              </a:rPr>
              <a:t>24</a:t>
            </a: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36600"/>
            <a:ext cx="4848225" cy="3636963"/>
          </a:xfrm>
          <a:ln cap="flat"/>
        </p:spPr>
      </p:sp>
      <p:sp>
        <p:nvSpPr>
          <p:cNvPr id="8909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388620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altLang="zh-CN" sz="1200" dirty="0">
                <a:latin typeface="Century Gothic" pitchFamily="34" charset="0"/>
              </a:rPr>
              <a:t>32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36600"/>
            <a:ext cx="4848225" cy="3636963"/>
          </a:xfrm>
          <a:ln cap="flat"/>
        </p:spPr>
      </p:sp>
      <p:sp>
        <p:nvSpPr>
          <p:cNvPr id="9216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ChangeArrowheads="1"/>
          </p:cNvSpPr>
          <p:nvPr/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1" name="Rectangle 1027"/>
          <p:cNvSpPr>
            <a:spLocks noChangeArrowheads="1"/>
          </p:cNvSpPr>
          <p:nvPr/>
        </p:nvSpPr>
        <p:spPr bwMode="auto">
          <a:xfrm>
            <a:off x="388620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altLang="zh-CN" sz="1200" dirty="0">
                <a:latin typeface="Century Gothic" pitchFamily="34" charset="0"/>
              </a:rPr>
              <a:t>32</a:t>
            </a:r>
          </a:p>
        </p:txBody>
      </p:sp>
      <p:sp>
        <p:nvSpPr>
          <p:cNvPr id="94212" name="Rectangle 1028"/>
          <p:cNvSpPr>
            <a:spLocks noChangeArrowheads="1"/>
          </p:cNvSpPr>
          <p:nvPr/>
        </p:nvSpPr>
        <p:spPr bwMode="auto">
          <a:xfrm>
            <a:off x="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3" name="Rectangle 1029"/>
          <p:cNvSpPr>
            <a:spLocks noChangeArrowheads="1"/>
          </p:cNvSpPr>
          <p:nvPr/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4" name="Rectangle 103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36600"/>
            <a:ext cx="4848225" cy="3636963"/>
          </a:xfrm>
          <a:ln cap="flat"/>
        </p:spPr>
      </p:sp>
      <p:sp>
        <p:nvSpPr>
          <p:cNvPr id="94215" name="Rectangle 103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388620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altLang="zh-CN" sz="1200" dirty="0">
                <a:latin typeface="Century Gothic" pitchFamily="34" charset="0"/>
              </a:rPr>
              <a:t>34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36600"/>
            <a:ext cx="4848225" cy="3636963"/>
          </a:xfrm>
          <a:ln cap="flat"/>
        </p:spPr>
      </p:sp>
      <p:sp>
        <p:nvSpPr>
          <p:cNvPr id="9523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88620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altLang="zh-CN" sz="1200" dirty="0">
                <a:latin typeface="Century Gothic" pitchFamily="34" charset="0"/>
              </a:rPr>
              <a:t>7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36600"/>
            <a:ext cx="4848225" cy="3636963"/>
          </a:xfrm>
          <a:ln cap="flat"/>
        </p:spPr>
      </p:sp>
      <p:sp>
        <p:nvSpPr>
          <p:cNvPr id="7578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388620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altLang="zh-CN" sz="1200" dirty="0">
                <a:latin typeface="Century Gothic" pitchFamily="34" charset="0"/>
              </a:rPr>
              <a:t>35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36600"/>
            <a:ext cx="4848225" cy="3636963"/>
          </a:xfrm>
          <a:ln cap="flat"/>
        </p:spPr>
      </p:sp>
      <p:sp>
        <p:nvSpPr>
          <p:cNvPr id="9728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026"/>
          <p:cNvSpPr>
            <a:spLocks noChangeArrowheads="1"/>
          </p:cNvSpPr>
          <p:nvPr/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07" name="Rectangle 1027"/>
          <p:cNvSpPr>
            <a:spLocks noChangeArrowheads="1"/>
          </p:cNvSpPr>
          <p:nvPr/>
        </p:nvSpPr>
        <p:spPr bwMode="auto">
          <a:xfrm>
            <a:off x="388620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altLang="zh-CN" sz="1200" dirty="0">
                <a:latin typeface="Century Gothic" pitchFamily="34" charset="0"/>
              </a:rPr>
              <a:t>38</a:t>
            </a:r>
          </a:p>
        </p:txBody>
      </p:sp>
      <p:sp>
        <p:nvSpPr>
          <p:cNvPr id="98308" name="Rectangle 1028"/>
          <p:cNvSpPr>
            <a:spLocks noChangeArrowheads="1"/>
          </p:cNvSpPr>
          <p:nvPr/>
        </p:nvSpPr>
        <p:spPr bwMode="auto">
          <a:xfrm>
            <a:off x="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09" name="Rectangle 1029"/>
          <p:cNvSpPr>
            <a:spLocks noChangeArrowheads="1"/>
          </p:cNvSpPr>
          <p:nvPr/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0" name="Rectangle 103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36600"/>
            <a:ext cx="4848225" cy="3636963"/>
          </a:xfrm>
          <a:ln cap="flat"/>
        </p:spPr>
      </p:sp>
      <p:sp>
        <p:nvSpPr>
          <p:cNvPr id="98311" name="Rectangle 103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026"/>
          <p:cNvSpPr>
            <a:spLocks noChangeArrowheads="1"/>
          </p:cNvSpPr>
          <p:nvPr/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5" name="Rectangle 1027"/>
          <p:cNvSpPr>
            <a:spLocks noChangeArrowheads="1"/>
          </p:cNvSpPr>
          <p:nvPr/>
        </p:nvSpPr>
        <p:spPr bwMode="auto">
          <a:xfrm>
            <a:off x="388620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altLang="zh-CN" sz="1200" dirty="0">
                <a:latin typeface="Century Gothic" pitchFamily="34" charset="0"/>
              </a:rPr>
              <a:t>40</a:t>
            </a:r>
          </a:p>
        </p:txBody>
      </p:sp>
      <p:sp>
        <p:nvSpPr>
          <p:cNvPr id="100356" name="Rectangle 1028"/>
          <p:cNvSpPr>
            <a:spLocks noChangeArrowheads="1"/>
          </p:cNvSpPr>
          <p:nvPr/>
        </p:nvSpPr>
        <p:spPr bwMode="auto">
          <a:xfrm>
            <a:off x="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7" name="Rectangle 1029"/>
          <p:cNvSpPr>
            <a:spLocks noChangeArrowheads="1"/>
          </p:cNvSpPr>
          <p:nvPr/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8" name="Rectangle 103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36600"/>
            <a:ext cx="4848225" cy="3636963"/>
          </a:xfrm>
          <a:ln cap="flat"/>
        </p:spPr>
      </p:sp>
      <p:sp>
        <p:nvSpPr>
          <p:cNvPr id="100359" name="Rectangle 103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388620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altLang="zh-CN" sz="1200" dirty="0">
                <a:latin typeface="Century Gothic" pitchFamily="34" charset="0"/>
              </a:rPr>
              <a:t>78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36600"/>
            <a:ext cx="4848225" cy="3636963"/>
          </a:xfrm>
          <a:ln cap="flat"/>
        </p:spPr>
      </p:sp>
      <p:sp>
        <p:nvSpPr>
          <p:cNvPr id="12083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388620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altLang="zh-CN" sz="1200" dirty="0">
                <a:latin typeface="Century Gothic" pitchFamily="34" charset="0"/>
              </a:rPr>
              <a:t>70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36600"/>
            <a:ext cx="4848225" cy="3636963"/>
          </a:xfrm>
          <a:ln cap="flat"/>
        </p:spPr>
      </p:sp>
      <p:sp>
        <p:nvSpPr>
          <p:cNvPr id="12186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388620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altLang="zh-CN" sz="1200" dirty="0">
                <a:latin typeface="Century Gothic" pitchFamily="34" charset="0"/>
              </a:rPr>
              <a:t>115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36600"/>
            <a:ext cx="4848225" cy="3636963"/>
          </a:xfrm>
          <a:ln cap="flat"/>
        </p:spPr>
      </p:sp>
      <p:sp>
        <p:nvSpPr>
          <p:cNvPr id="12493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36600"/>
            <a:ext cx="4848225" cy="3636963"/>
          </a:xfrm>
          <a:ln cap="flat"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36600"/>
            <a:ext cx="4848225" cy="3636963"/>
          </a:xfrm>
          <a:ln cap="flat"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36600"/>
            <a:ext cx="4848225" cy="3636963"/>
          </a:xfrm>
          <a:ln cap="flat"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36600"/>
            <a:ext cx="4848225" cy="3636963"/>
          </a:xfrm>
          <a:ln cap="flat"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388620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altLang="zh-CN" sz="1200" dirty="0">
                <a:latin typeface="Century Gothic" pitchFamily="34" charset="0"/>
              </a:rPr>
              <a:t>8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36600"/>
            <a:ext cx="4848225" cy="3636963"/>
          </a:xfrm>
          <a:ln cap="flat"/>
        </p:spPr>
      </p:sp>
      <p:sp>
        <p:nvSpPr>
          <p:cNvPr id="7680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388620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altLang="zh-CN" sz="1200" dirty="0">
                <a:latin typeface="Century Gothic" pitchFamily="34" charset="0"/>
              </a:rPr>
              <a:t>107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36600"/>
            <a:ext cx="4848225" cy="3636963"/>
          </a:xfrm>
          <a:ln cap="flat"/>
        </p:spPr>
      </p:sp>
      <p:sp>
        <p:nvSpPr>
          <p:cNvPr id="7885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88620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altLang="zh-CN" sz="1200" dirty="0">
                <a:latin typeface="Century Gothic" pitchFamily="34" charset="0"/>
              </a:rPr>
              <a:t>108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36600"/>
            <a:ext cx="4848225" cy="3636963"/>
          </a:xfrm>
          <a:ln cap="flat"/>
        </p:spPr>
      </p:sp>
      <p:sp>
        <p:nvSpPr>
          <p:cNvPr id="7987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6358F2-E094-4758-9B2E-7C2F2682125C}" type="slidenum">
              <a:rPr lang="en-US" altLang="zh-CN"/>
              <a:pPr/>
              <a:t>8</a:t>
            </a:fld>
            <a:endParaRPr lang="en-US" altLang="zh-CN" dirty="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388620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altLang="zh-CN" sz="1200" dirty="0">
                <a:latin typeface="Century Gothic" pitchFamily="34" charset="0"/>
              </a:rPr>
              <a:t>109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36600"/>
            <a:ext cx="4848225" cy="3636963"/>
          </a:xfrm>
          <a:ln cap="flat"/>
        </p:spPr>
      </p:sp>
      <p:sp>
        <p:nvSpPr>
          <p:cNvPr id="8090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388620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altLang="zh-CN" sz="1200" dirty="0">
                <a:latin typeface="Century Gothic" pitchFamily="34" charset="0"/>
              </a:rPr>
              <a:t>46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388620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altLang="zh-CN" sz="1200" dirty="0">
                <a:latin typeface="Century Gothic" pitchFamily="34" charset="0"/>
              </a:rPr>
              <a:t>42</a:t>
            </a:r>
          </a:p>
        </p:txBody>
      </p:sp>
      <p:sp>
        <p:nvSpPr>
          <p:cNvPr id="103432" name="Rectangle 8"/>
          <p:cNvSpPr>
            <a:spLocks noChangeArrowheads="1"/>
          </p:cNvSpPr>
          <p:nvPr/>
        </p:nvSpPr>
        <p:spPr bwMode="auto">
          <a:xfrm>
            <a:off x="0" y="9247188"/>
            <a:ext cx="2971800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3" name="Rectangle 9"/>
          <p:cNvSpPr>
            <a:spLocks noChangeArrowheads="1"/>
          </p:cNvSpPr>
          <p:nvPr/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4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36600"/>
            <a:ext cx="4848225" cy="3636963"/>
          </a:xfrm>
          <a:ln cap="flat"/>
        </p:spPr>
      </p:sp>
      <p:sp>
        <p:nvSpPr>
          <p:cNvPr id="103435" name="Rectangle 1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A70347-65C3-40BE-96A4-85155159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图片 7" descr="ppt-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0" y="0"/>
            <a:ext cx="9141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552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A70347-65C3-40BE-96A4-85155159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215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A70347-65C3-40BE-96A4-85155159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659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370013" y="1827213"/>
            <a:ext cx="7313612" cy="4114800"/>
          </a:xfrm>
        </p:spPr>
        <p:txBody>
          <a:bodyPr>
            <a:normAutofit/>
          </a:bodyPr>
          <a:lstStyle/>
          <a:p>
            <a:pPr lvl="0"/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B2D1B-F5DB-492E-ADCB-C93933E087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457200" y="6248400"/>
            <a:ext cx="32242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039257"/>
          </a:xfrm>
        </p:spPr>
        <p:txBody>
          <a:bodyPr>
            <a:normAutofit/>
          </a:bodyPr>
          <a:lstStyle>
            <a:lvl1pPr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38184"/>
            <a:ext cx="8229600" cy="4847206"/>
          </a:xfrm>
        </p:spPr>
        <p:txBody>
          <a:bodyPr>
            <a:normAutofit/>
          </a:bodyPr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 dirty="0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2CA70347-65C3-40BE-96A4-85155159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517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2CA70347-65C3-40BE-96A4-85155159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56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85991"/>
          </a:xfrm>
        </p:spPr>
        <p:txBody>
          <a:bodyPr>
            <a:normAutofit/>
          </a:bodyPr>
          <a:lstStyle>
            <a:lvl1pPr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2CA70347-65C3-40BE-96A4-85155159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962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85991"/>
          </a:xfrm>
        </p:spPr>
        <p:txBody>
          <a:bodyPr>
            <a:normAutofit/>
          </a:bodyPr>
          <a:lstStyle>
            <a:lvl1pPr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b="0">
                <a:latin typeface="微软雅黑" pitchFamily="34" charset="-122"/>
                <a:ea typeface="微软雅黑" pitchFamily="34" charset="-122"/>
              </a:defRPr>
            </a:lvl1pPr>
            <a:lvl2pPr>
              <a:defRPr sz="2000" b="0">
                <a:latin typeface="微软雅黑" pitchFamily="34" charset="-122"/>
                <a:ea typeface="微软雅黑" pitchFamily="34" charset="-122"/>
              </a:defRPr>
            </a:lvl2pPr>
            <a:lvl3pPr>
              <a:defRPr sz="1800" b="0">
                <a:latin typeface="微软雅黑" pitchFamily="34" charset="-122"/>
                <a:ea typeface="微软雅黑" pitchFamily="34" charset="-122"/>
              </a:defRPr>
            </a:lvl3pPr>
            <a:lvl4pPr>
              <a:defRPr sz="1600" b="0">
                <a:latin typeface="微软雅黑" pitchFamily="34" charset="-122"/>
                <a:ea typeface="微软雅黑" pitchFamily="34" charset="-122"/>
              </a:defRPr>
            </a:lvl4pPr>
            <a:lvl5pPr>
              <a:defRPr sz="1600" b="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b="0">
                <a:latin typeface="微软雅黑" pitchFamily="34" charset="-122"/>
                <a:ea typeface="微软雅黑" pitchFamily="34" charset="-122"/>
              </a:defRPr>
            </a:lvl1pPr>
            <a:lvl2pPr>
              <a:defRPr sz="2000" b="0">
                <a:latin typeface="微软雅黑" pitchFamily="34" charset="-122"/>
                <a:ea typeface="微软雅黑" pitchFamily="34" charset="-122"/>
              </a:defRPr>
            </a:lvl2pPr>
            <a:lvl3pPr>
              <a:defRPr sz="1800" b="0">
                <a:latin typeface="微软雅黑" pitchFamily="34" charset="-122"/>
                <a:ea typeface="微软雅黑" pitchFamily="34" charset="-122"/>
              </a:defRPr>
            </a:lvl3pPr>
            <a:lvl4pPr>
              <a:defRPr sz="1600" b="0">
                <a:latin typeface="微软雅黑" pitchFamily="34" charset="-122"/>
                <a:ea typeface="微软雅黑" pitchFamily="34" charset="-122"/>
              </a:defRPr>
            </a:lvl4pPr>
            <a:lvl5pPr>
              <a:defRPr sz="1600" b="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2CA70347-65C3-40BE-96A4-85155159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954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9358"/>
          </a:xfrm>
        </p:spPr>
        <p:txBody>
          <a:bodyPr>
            <a:normAutofit/>
          </a:bodyPr>
          <a:lstStyle>
            <a:lvl1pPr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2CA70347-65C3-40BE-96A4-85155159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469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A70347-65C3-40BE-96A4-85155159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415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微软雅黑" pitchFamily="34" charset="-122"/>
                <a:ea typeface="微软雅黑" pitchFamily="34" charset="-122"/>
              </a:defRPr>
            </a:lvl1pPr>
            <a:lvl2pPr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2CA70347-65C3-40BE-96A4-85155159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646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单击图标添加图片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A70347-65C3-40BE-96A4-85155159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996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CA70347-65C3-40BE-96A4-85155159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图片 7" descr="ppt-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0793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1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827584" y="1844824"/>
            <a:ext cx="7000875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ts val="4500"/>
              </a:lnSpc>
              <a:spcBef>
                <a:spcPct val="50000"/>
              </a:spcBef>
            </a:pPr>
            <a:r>
              <a:rPr lang="zh-CN" altLang="en-US" sz="4400" b="1" dirty="0">
                <a:ea typeface="宋体" pitchFamily="2" charset="-122"/>
              </a:rPr>
              <a:t>经济学原理：第五讲</a:t>
            </a:r>
            <a:endParaRPr lang="zh-CN" sz="4400" b="1" dirty="0">
              <a:ea typeface="宋体" pitchFamily="2" charset="-122"/>
            </a:endParaRP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1331640" y="3140968"/>
            <a:ext cx="592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sz="2400" dirty="0">
                <a:ea typeface="宋体" pitchFamily="2" charset="-122"/>
              </a:rPr>
              <a:t>蔡洪滨 </a:t>
            </a:r>
          </a:p>
        </p:txBody>
      </p:sp>
      <p:sp>
        <p:nvSpPr>
          <p:cNvPr id="10245" name="Text Box 1029"/>
          <p:cNvSpPr txBox="1">
            <a:spLocks noChangeArrowheads="1"/>
          </p:cNvSpPr>
          <p:nvPr/>
        </p:nvSpPr>
        <p:spPr bwMode="auto">
          <a:xfrm>
            <a:off x="1979712" y="3861048"/>
            <a:ext cx="47625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sz="2400" dirty="0">
                <a:ea typeface="宋体" pitchFamily="2" charset="-122"/>
              </a:rPr>
              <a:t>北京大学光华管理学院</a:t>
            </a:r>
          </a:p>
          <a:p>
            <a:pPr algn="ctr"/>
            <a:endParaRPr lang="zh-CN" altLang="zh-CN" sz="24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Cardinal and Ordinal Utility</a:t>
            </a:r>
          </a:p>
        </p:txBody>
      </p:sp>
      <p:sp>
        <p:nvSpPr>
          <p:cNvPr id="43011" name="Rectangle 1029"/>
          <p:cNvSpPr>
            <a:spLocks noGrp="1" noChangeArrowheads="1"/>
          </p:cNvSpPr>
          <p:nvPr>
            <p:ph idx="1"/>
          </p:nvPr>
        </p:nvSpPr>
        <p:spPr>
          <a:xfrm>
            <a:off x="214282" y="1071546"/>
            <a:ext cx="8462174" cy="505461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z="2400" dirty="0" smtClean="0"/>
              <a:t>The actual unit of measurement for utility is not important. An ordinal ranking is sufficient to explain how most individual decisions are made.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i="1" dirty="0" smtClean="0">
              <a:solidFill>
                <a:srgbClr val="9999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i="1" dirty="0" smtClean="0">
                <a:solidFill>
                  <a:srgbClr val="9999FF"/>
                </a:solidFill>
              </a:rPr>
              <a:t>Ordinal Utility Function: </a:t>
            </a:r>
            <a:r>
              <a:rPr lang="en-US" altLang="zh-CN" sz="2400" dirty="0" smtClean="0"/>
              <a:t>rank all consumption bundles in order, does not indicate how much one is preferred to another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i="1" dirty="0" smtClean="0">
              <a:solidFill>
                <a:srgbClr val="9999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i="1" dirty="0" smtClean="0">
                <a:solidFill>
                  <a:srgbClr val="9999FF"/>
                </a:solidFill>
              </a:rPr>
              <a:t>Cardinal Utility Function: </a:t>
            </a:r>
            <a:r>
              <a:rPr lang="en-US" altLang="zh-CN" sz="2400" dirty="0" smtClean="0"/>
              <a:t>describes the extent to which one bundle is preferred to another</a:t>
            </a:r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For an ordinal utility function, numbers are </a:t>
            </a:r>
            <a:r>
              <a:rPr lang="en-US" altLang="zh-CN" sz="2400" u="sng" dirty="0" smtClean="0"/>
              <a:t>ONLY</a:t>
            </a:r>
            <a:r>
              <a:rPr lang="en-US" altLang="zh-CN" sz="2400" dirty="0" smtClean="0"/>
              <a:t> for ranking:  A utility of 4 is not necessarily twice as good as a utility of 2.</a:t>
            </a:r>
          </a:p>
          <a:p>
            <a:pPr eaLnBrk="1" hangingPunct="1">
              <a:buNone/>
            </a:pPr>
            <a:endParaRPr lang="en-US" altLang="zh-CN" sz="24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5B.  Budget Sets</a:t>
            </a:r>
          </a:p>
        </p:txBody>
      </p:sp>
      <p:sp>
        <p:nvSpPr>
          <p:cNvPr id="167945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142984"/>
            <a:ext cx="8291264" cy="4983179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Preferences do not explain all of consumer behavior. People have to live within their means. </a:t>
            </a:r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When making purchasing decisions, people are constrained by their disposable income. </a:t>
            </a:r>
          </a:p>
          <a:p>
            <a:pPr eaLnBrk="1" hangingPunct="1"/>
            <a:endParaRPr lang="en-US" altLang="zh-CN" sz="2400" i="1" dirty="0" smtClean="0">
              <a:solidFill>
                <a:srgbClr val="9999FF"/>
              </a:solidFill>
            </a:endParaRPr>
          </a:p>
          <a:p>
            <a:pPr eaLnBrk="1" hangingPunct="1"/>
            <a:r>
              <a:rPr lang="en-US" altLang="zh-CN" sz="2400" i="1" dirty="0" smtClean="0">
                <a:solidFill>
                  <a:srgbClr val="9999FF"/>
                </a:solidFill>
              </a:rPr>
              <a:t>The Budget Set </a:t>
            </a:r>
            <a:r>
              <a:rPr lang="en-US" altLang="zh-CN" sz="2400" dirty="0" smtClean="0"/>
              <a:t>describes all possible consumption bundles a consumer can afford given his/her income. </a:t>
            </a:r>
          </a:p>
          <a:p>
            <a:pPr eaLnBrk="1" hangingPunct="1"/>
            <a:endParaRPr lang="en-US" altLang="zh-CN" sz="2400" i="1" dirty="0" smtClean="0">
              <a:solidFill>
                <a:srgbClr val="9999FF"/>
              </a:solidFill>
            </a:endParaRPr>
          </a:p>
          <a:p>
            <a:pPr eaLnBrk="1" hangingPunct="1"/>
            <a:r>
              <a:rPr lang="en-US" altLang="zh-CN" sz="2400" i="1" dirty="0" smtClean="0">
                <a:solidFill>
                  <a:srgbClr val="9999FF"/>
                </a:solidFill>
              </a:rPr>
              <a:t>The Budget Line: </a:t>
            </a:r>
            <a:r>
              <a:rPr lang="en-US" altLang="zh-CN" sz="2400" dirty="0" smtClean="0"/>
              <a:t>indicates all combinations of two commodities for which total money spent equals total income</a:t>
            </a:r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9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9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039257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The Budget Line</a:t>
            </a:r>
          </a:p>
        </p:txBody>
      </p:sp>
      <p:sp>
        <p:nvSpPr>
          <p:cNvPr id="48131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543956" cy="498317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Let F equal the amount of food purchased, and C is the amount of clothing.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Price of food = P</a:t>
            </a:r>
            <a:r>
              <a:rPr lang="en-US" altLang="zh-CN" sz="2800" baseline="-25000" dirty="0" smtClean="0"/>
              <a:t>F</a:t>
            </a:r>
            <a:r>
              <a:rPr lang="en-US" altLang="zh-CN" sz="2800" dirty="0" smtClean="0"/>
              <a:t> and price of  clothing = P</a:t>
            </a:r>
            <a:r>
              <a:rPr lang="en-US" altLang="zh-CN" sz="2800" baseline="-25000" dirty="0" smtClean="0"/>
              <a:t>C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Then P</a:t>
            </a:r>
            <a:r>
              <a:rPr lang="en-US" altLang="zh-CN" sz="2800" baseline="-25000" dirty="0" smtClean="0"/>
              <a:t>F</a:t>
            </a:r>
            <a:r>
              <a:rPr lang="en-US" altLang="zh-CN" sz="2800" dirty="0" smtClean="0"/>
              <a:t>F is the amount of money spent on food, and P</a:t>
            </a:r>
            <a:r>
              <a:rPr lang="en-US" altLang="zh-CN" sz="2800" baseline="-25000" dirty="0" smtClean="0"/>
              <a:t>C</a:t>
            </a:r>
            <a:r>
              <a:rPr lang="en-US" altLang="zh-CN" sz="2800" dirty="0" smtClean="0"/>
              <a:t>C is the amount of money spent on clothing.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The budget line then can be written as: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</p:txBody>
      </p:sp>
      <p:graphicFrame>
        <p:nvGraphicFramePr>
          <p:cNvPr id="201729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2699792" y="5445224"/>
          <a:ext cx="3332159" cy="700086"/>
        </p:xfrm>
        <a:graphic>
          <a:graphicData uri="http://schemas.openxmlformats.org/presentationml/2006/ole">
            <p:oleObj spid="_x0000_s201729" name="Equation" r:id="rId4" imgW="977760" imgH="228600" progId="Equation.DSMT4">
              <p:embed/>
            </p:oleObj>
          </a:graphicData>
        </a:graphic>
      </p:graphicFrame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313613" cy="928688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 sz="2800" dirty="0" smtClean="0"/>
              <a:t>Budget Line</a:t>
            </a:r>
          </a:p>
        </p:txBody>
      </p:sp>
      <p:graphicFrame>
        <p:nvGraphicFramePr>
          <p:cNvPr id="176186" name="Group 58"/>
          <p:cNvGraphicFramePr>
            <a:graphicFrameLocks noGrp="1"/>
          </p:cNvGraphicFramePr>
          <p:nvPr>
            <p:ph type="tbl" idx="1"/>
          </p:nvPr>
        </p:nvGraphicFramePr>
        <p:xfrm>
          <a:off x="827584" y="1916832"/>
          <a:ext cx="7313612" cy="3877628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  <a:gridCol w="1827212"/>
                <a:gridCol w="18288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Market Basket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Food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5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= $1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Clothing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5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= $2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Income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 = P</a:t>
                      </a:r>
                      <a:r>
                        <a:rPr kumimoji="0" lang="en-US" altLang="zh-CN" sz="19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 + P</a:t>
                      </a:r>
                      <a:r>
                        <a:rPr kumimoji="0" lang="en-US" altLang="zh-CN" sz="19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$80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$80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$80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$80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$80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07504" y="1052736"/>
            <a:ext cx="8643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altLang="zh-CN" sz="2800" dirty="0" smtClean="0"/>
              <a:t>Assume income of $80/week, P</a:t>
            </a:r>
            <a:r>
              <a:rPr lang="en-US" altLang="zh-CN" sz="2800" baseline="-25000" dirty="0" smtClean="0"/>
              <a:t>F</a:t>
            </a:r>
            <a:r>
              <a:rPr lang="en-US" altLang="zh-CN" sz="2800" dirty="0" smtClean="0"/>
              <a:t> = $1 and P</a:t>
            </a:r>
            <a:r>
              <a:rPr lang="en-US" altLang="zh-CN" sz="2800" baseline="-25000" dirty="0" smtClean="0"/>
              <a:t>C</a:t>
            </a:r>
            <a:r>
              <a:rPr lang="en-US" altLang="zh-CN" sz="2800" dirty="0" smtClean="0"/>
              <a:t> = $2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499350" cy="928688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The Budget Line</a:t>
            </a:r>
          </a:p>
        </p:txBody>
      </p:sp>
      <p:graphicFrame>
        <p:nvGraphicFramePr>
          <p:cNvPr id="529408" name="Object 10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5011738" y="2247900"/>
          <a:ext cx="3402012" cy="993775"/>
        </p:xfrm>
        <a:graphic>
          <a:graphicData uri="http://schemas.openxmlformats.org/presentationml/2006/ole">
            <p:oleObj spid="_x0000_s146434" name="Equation" r:id="rId4" imgW="1562040" imgH="431640" progId="Equation.3">
              <p:embed/>
            </p:oleObj>
          </a:graphicData>
        </a:graphic>
      </p:graphicFrame>
      <p:sp>
        <p:nvSpPr>
          <p:cNvPr id="184338" name="Line 18"/>
          <p:cNvSpPr>
            <a:spLocks noChangeShapeType="1"/>
          </p:cNvSpPr>
          <p:nvPr/>
        </p:nvSpPr>
        <p:spPr bwMode="auto">
          <a:xfrm>
            <a:off x="2214563" y="2422525"/>
            <a:ext cx="3048000" cy="3367088"/>
          </a:xfrm>
          <a:prstGeom prst="line">
            <a:avLst/>
          </a:prstGeom>
          <a:noFill/>
          <a:ln w="50800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2614613" y="3433763"/>
            <a:ext cx="1174750" cy="1244600"/>
            <a:chOff x="1647" y="2163"/>
            <a:chExt cx="740" cy="784"/>
          </a:xfrm>
        </p:grpSpPr>
        <p:sp>
          <p:nvSpPr>
            <p:cNvPr id="3103" name="Line 32"/>
            <p:cNvSpPr>
              <a:spLocks noChangeShapeType="1"/>
            </p:cNvSpPr>
            <p:nvPr/>
          </p:nvSpPr>
          <p:spPr bwMode="auto">
            <a:xfrm>
              <a:off x="1939" y="2163"/>
              <a:ext cx="0" cy="4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4" name="Line 33"/>
            <p:cNvSpPr>
              <a:spLocks noChangeShapeType="1"/>
            </p:cNvSpPr>
            <p:nvPr/>
          </p:nvSpPr>
          <p:spPr bwMode="auto">
            <a:xfrm>
              <a:off x="1975" y="2655"/>
              <a:ext cx="4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5" name="Rectangle 34"/>
            <p:cNvSpPr>
              <a:spLocks noChangeArrowheads="1"/>
            </p:cNvSpPr>
            <p:nvPr/>
          </p:nvSpPr>
          <p:spPr bwMode="auto">
            <a:xfrm>
              <a:off x="1647" y="2267"/>
              <a:ext cx="29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3106" name="Rectangle 35"/>
            <p:cNvSpPr>
              <a:spLocks noChangeArrowheads="1"/>
            </p:cNvSpPr>
            <p:nvPr/>
          </p:nvSpPr>
          <p:spPr bwMode="auto">
            <a:xfrm>
              <a:off x="2031" y="2699"/>
              <a:ext cx="29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20</a:t>
              </a:r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2146300" y="2089150"/>
            <a:ext cx="3587750" cy="3773488"/>
            <a:chOff x="1344" y="1415"/>
            <a:chExt cx="2260" cy="2377"/>
          </a:xfrm>
        </p:grpSpPr>
        <p:sp>
          <p:nvSpPr>
            <p:cNvPr id="3093" name="Oval 19"/>
            <p:cNvSpPr>
              <a:spLocks noChangeArrowheads="1"/>
            </p:cNvSpPr>
            <p:nvPr/>
          </p:nvSpPr>
          <p:spPr bwMode="auto">
            <a:xfrm>
              <a:off x="1344" y="158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4" name="Oval 20"/>
            <p:cNvSpPr>
              <a:spLocks noChangeArrowheads="1"/>
            </p:cNvSpPr>
            <p:nvPr/>
          </p:nvSpPr>
          <p:spPr bwMode="auto">
            <a:xfrm>
              <a:off x="1872" y="216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5" name="Oval 21"/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6" name="Oval 22"/>
            <p:cNvSpPr>
              <a:spLocks noChangeArrowheads="1"/>
            </p:cNvSpPr>
            <p:nvPr/>
          </p:nvSpPr>
          <p:spPr bwMode="auto">
            <a:xfrm>
              <a:off x="2880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7" name="Oval 23"/>
            <p:cNvSpPr>
              <a:spLocks noChangeArrowheads="1"/>
            </p:cNvSpPr>
            <p:nvPr/>
          </p:nvSpPr>
          <p:spPr bwMode="auto">
            <a:xfrm>
              <a:off x="3264" y="369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8" name="Rectangle 24"/>
            <p:cNvSpPr>
              <a:spLocks noChangeArrowheads="1"/>
            </p:cNvSpPr>
            <p:nvPr/>
          </p:nvSpPr>
          <p:spPr bwMode="auto">
            <a:xfrm>
              <a:off x="1475" y="1415"/>
              <a:ext cx="23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i="1" dirty="0">
                  <a:latin typeface="Century Gothic" pitchFamily="34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3099" name="Rectangle 25"/>
            <p:cNvSpPr>
              <a:spLocks noChangeArrowheads="1"/>
            </p:cNvSpPr>
            <p:nvPr/>
          </p:nvSpPr>
          <p:spPr bwMode="auto">
            <a:xfrm>
              <a:off x="1916" y="1916"/>
              <a:ext cx="207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i="1" dirty="0">
                  <a:latin typeface="Century Gothic" pitchFamily="34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3100" name="Rectangle 26"/>
            <p:cNvSpPr>
              <a:spLocks noChangeArrowheads="1"/>
            </p:cNvSpPr>
            <p:nvPr/>
          </p:nvSpPr>
          <p:spPr bwMode="auto">
            <a:xfrm>
              <a:off x="2396" y="2444"/>
              <a:ext cx="22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i="1" dirty="0">
                  <a:latin typeface="Century Gothic" pitchFamily="34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3101" name="Rectangle 27"/>
            <p:cNvSpPr>
              <a:spLocks noChangeArrowheads="1"/>
            </p:cNvSpPr>
            <p:nvPr/>
          </p:nvSpPr>
          <p:spPr bwMode="auto">
            <a:xfrm>
              <a:off x="2924" y="3020"/>
              <a:ext cx="197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i="1" dirty="0">
                  <a:latin typeface="Century Gothic" pitchFamily="34" charset="0"/>
                  <a:ea typeface="宋体" pitchFamily="2" charset="-122"/>
                </a:rPr>
                <a:t>E</a:t>
              </a:r>
            </a:p>
          </p:txBody>
        </p:sp>
        <p:sp>
          <p:nvSpPr>
            <p:cNvPr id="3102" name="Rectangle 28"/>
            <p:cNvSpPr>
              <a:spLocks noChangeArrowheads="1"/>
            </p:cNvSpPr>
            <p:nvPr/>
          </p:nvSpPr>
          <p:spPr bwMode="auto">
            <a:xfrm>
              <a:off x="3356" y="3500"/>
              <a:ext cx="248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i="1" dirty="0">
                  <a:latin typeface="Century Gothic" pitchFamily="34" charset="0"/>
                  <a:ea typeface="宋体" pitchFamily="2" charset="-122"/>
                </a:rPr>
                <a:t>G</a:t>
              </a:r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815975" y="1763713"/>
            <a:ext cx="6488113" cy="4465637"/>
            <a:chOff x="514" y="1111"/>
            <a:chExt cx="4087" cy="2813"/>
          </a:xfrm>
        </p:grpSpPr>
        <p:sp>
          <p:nvSpPr>
            <p:cNvPr id="3080" name="Rectangle 37"/>
            <p:cNvSpPr>
              <a:spLocks noChangeArrowheads="1"/>
            </p:cNvSpPr>
            <p:nvPr/>
          </p:nvSpPr>
          <p:spPr bwMode="auto">
            <a:xfrm>
              <a:off x="514" y="1413"/>
              <a:ext cx="8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r"/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(</a:t>
              </a:r>
              <a:r>
                <a:rPr lang="en-US" altLang="zh-CN" sz="2000" i="1" dirty="0">
                  <a:latin typeface="Century Gothic" pitchFamily="34" charset="0"/>
                  <a:ea typeface="宋体" pitchFamily="2" charset="-122"/>
                </a:rPr>
                <a:t>I/P</a:t>
              </a:r>
              <a:r>
                <a:rPr lang="en-US" altLang="zh-CN" sz="2000" i="1" baseline="-25000" dirty="0">
                  <a:latin typeface="Century Gothic" pitchFamily="34" charset="0"/>
                  <a:ea typeface="宋体" pitchFamily="2" charset="-122"/>
                </a:rPr>
                <a:t>C</a:t>
              </a:r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) = 40</a:t>
              </a:r>
            </a:p>
          </p:txBody>
        </p:sp>
        <p:sp>
          <p:nvSpPr>
            <p:cNvPr id="3081" name="Line 7"/>
            <p:cNvSpPr>
              <a:spLocks noChangeShapeType="1"/>
            </p:cNvSpPr>
            <p:nvPr/>
          </p:nvSpPr>
          <p:spPr bwMode="auto">
            <a:xfrm>
              <a:off x="1374" y="1192"/>
              <a:ext cx="9" cy="2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2" name="Line 8"/>
            <p:cNvSpPr>
              <a:spLocks noChangeShapeType="1"/>
            </p:cNvSpPr>
            <p:nvPr/>
          </p:nvSpPr>
          <p:spPr bwMode="auto">
            <a:xfrm>
              <a:off x="1392" y="3676"/>
              <a:ext cx="26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3" name="Rectangle 9"/>
            <p:cNvSpPr>
              <a:spLocks noChangeArrowheads="1"/>
            </p:cNvSpPr>
            <p:nvPr/>
          </p:nvSpPr>
          <p:spPr bwMode="auto">
            <a:xfrm>
              <a:off x="4139" y="3567"/>
              <a:ext cx="4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Food</a:t>
              </a:r>
            </a:p>
          </p:txBody>
        </p:sp>
        <p:sp>
          <p:nvSpPr>
            <p:cNvPr id="3084" name="Rectangle 10"/>
            <p:cNvSpPr>
              <a:spLocks noChangeArrowheads="1"/>
            </p:cNvSpPr>
            <p:nvPr/>
          </p:nvSpPr>
          <p:spPr bwMode="auto">
            <a:xfrm>
              <a:off x="2220" y="3695"/>
              <a:ext cx="27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40</a:t>
              </a:r>
            </a:p>
          </p:txBody>
        </p:sp>
        <p:sp>
          <p:nvSpPr>
            <p:cNvPr id="3085" name="Rectangle 11"/>
            <p:cNvSpPr>
              <a:spLocks noChangeArrowheads="1"/>
            </p:cNvSpPr>
            <p:nvPr/>
          </p:nvSpPr>
          <p:spPr bwMode="auto">
            <a:xfrm>
              <a:off x="2760" y="3695"/>
              <a:ext cx="27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60</a:t>
              </a:r>
            </a:p>
          </p:txBody>
        </p:sp>
        <p:sp>
          <p:nvSpPr>
            <p:cNvPr id="3086" name="Rectangle 12"/>
            <p:cNvSpPr>
              <a:spLocks noChangeArrowheads="1"/>
            </p:cNvSpPr>
            <p:nvPr/>
          </p:nvSpPr>
          <p:spPr bwMode="auto">
            <a:xfrm>
              <a:off x="3300" y="3695"/>
              <a:ext cx="785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80 = (</a:t>
              </a:r>
              <a:r>
                <a:rPr lang="en-US" altLang="zh-CN" i="1" dirty="0">
                  <a:latin typeface="Century Gothic" pitchFamily="34" charset="0"/>
                  <a:ea typeface="宋体" pitchFamily="2" charset="-122"/>
                </a:rPr>
                <a:t>I/P</a:t>
              </a:r>
              <a:r>
                <a:rPr lang="en-US" altLang="zh-CN" i="1" baseline="-25000" dirty="0">
                  <a:latin typeface="Century Gothic" pitchFamily="34" charset="0"/>
                  <a:ea typeface="宋体" pitchFamily="2" charset="-122"/>
                </a:rPr>
                <a:t>F</a:t>
              </a:r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)</a:t>
              </a:r>
            </a:p>
          </p:txBody>
        </p:sp>
        <p:sp>
          <p:nvSpPr>
            <p:cNvPr id="3087" name="Rectangle 13"/>
            <p:cNvSpPr>
              <a:spLocks noChangeArrowheads="1"/>
            </p:cNvSpPr>
            <p:nvPr/>
          </p:nvSpPr>
          <p:spPr bwMode="auto">
            <a:xfrm>
              <a:off x="1680" y="3695"/>
              <a:ext cx="27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20</a:t>
              </a:r>
            </a:p>
          </p:txBody>
        </p:sp>
        <p:sp>
          <p:nvSpPr>
            <p:cNvPr id="3088" name="Rectangle 14"/>
            <p:cNvSpPr>
              <a:spLocks noChangeArrowheads="1"/>
            </p:cNvSpPr>
            <p:nvPr/>
          </p:nvSpPr>
          <p:spPr bwMode="auto">
            <a:xfrm>
              <a:off x="1092" y="3124"/>
              <a:ext cx="29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3089" name="Rectangle 15"/>
            <p:cNvSpPr>
              <a:spLocks noChangeArrowheads="1"/>
            </p:cNvSpPr>
            <p:nvPr/>
          </p:nvSpPr>
          <p:spPr bwMode="auto">
            <a:xfrm>
              <a:off x="1092" y="2554"/>
              <a:ext cx="29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20</a:t>
              </a:r>
            </a:p>
          </p:txBody>
        </p:sp>
        <p:sp>
          <p:nvSpPr>
            <p:cNvPr id="3090" name="Rectangle 16"/>
            <p:cNvSpPr>
              <a:spLocks noChangeArrowheads="1"/>
            </p:cNvSpPr>
            <p:nvPr/>
          </p:nvSpPr>
          <p:spPr bwMode="auto">
            <a:xfrm>
              <a:off x="1092" y="1983"/>
              <a:ext cx="29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30</a:t>
              </a:r>
            </a:p>
          </p:txBody>
        </p:sp>
        <p:sp>
          <p:nvSpPr>
            <p:cNvPr id="3091" name="Rectangle 17"/>
            <p:cNvSpPr>
              <a:spLocks noChangeArrowheads="1"/>
            </p:cNvSpPr>
            <p:nvPr/>
          </p:nvSpPr>
          <p:spPr bwMode="auto">
            <a:xfrm>
              <a:off x="1188" y="3695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3092" name="Rectangle 36"/>
            <p:cNvSpPr>
              <a:spLocks noChangeArrowheads="1"/>
            </p:cNvSpPr>
            <p:nvPr/>
          </p:nvSpPr>
          <p:spPr bwMode="auto">
            <a:xfrm>
              <a:off x="596" y="1111"/>
              <a:ext cx="69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r"/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Clothing</a:t>
              </a:r>
              <a:endParaRPr lang="en-US" altLang="zh-CN" sz="1600" dirty="0">
                <a:latin typeface="Century Gothic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18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52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The Budget Line</a:t>
            </a:r>
          </a:p>
        </p:txBody>
      </p:sp>
      <p:sp>
        <p:nvSpPr>
          <p:cNvPr id="52227" name="Rectangle 1033"/>
          <p:cNvSpPr>
            <a:spLocks noGrp="1" noChangeArrowheads="1"/>
          </p:cNvSpPr>
          <p:nvPr>
            <p:ph idx="1"/>
          </p:nvPr>
        </p:nvSpPr>
        <p:spPr>
          <a:xfrm>
            <a:off x="457200" y="1071546"/>
            <a:ext cx="8472518" cy="5054617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On the budget line</a:t>
            </a:r>
          </a:p>
          <a:p>
            <a:pPr lvl="1" eaLnBrk="1" hangingPunct="1"/>
            <a:r>
              <a:rPr lang="en-US" altLang="zh-CN" sz="2000" dirty="0" smtClean="0"/>
              <a:t>The vertical intercept, I/P</a:t>
            </a:r>
            <a:r>
              <a:rPr lang="en-US" altLang="zh-CN" sz="2000" baseline="-25000" dirty="0" smtClean="0"/>
              <a:t>C</a:t>
            </a:r>
            <a:r>
              <a:rPr lang="en-US" altLang="zh-CN" sz="2000" dirty="0" smtClean="0"/>
              <a:t>, illustrates the maximum amount of C that can be purchased with income I.</a:t>
            </a:r>
          </a:p>
          <a:p>
            <a:pPr lvl="1" eaLnBrk="1" hangingPunct="1"/>
            <a:r>
              <a:rPr lang="en-US" altLang="zh-CN" sz="2000" dirty="0" smtClean="0"/>
              <a:t>The horizontal intercept, I/P</a:t>
            </a:r>
            <a:r>
              <a:rPr lang="en-US" altLang="zh-CN" sz="2000" baseline="-25000" dirty="0" smtClean="0"/>
              <a:t>F</a:t>
            </a:r>
            <a:r>
              <a:rPr lang="en-US" altLang="zh-CN" sz="2000" dirty="0" smtClean="0"/>
              <a:t>, illustrates the maximum amount of F that can be purchased with income I.</a:t>
            </a:r>
          </a:p>
          <a:p>
            <a:pPr lvl="1" eaLnBrk="1" hangingPunct="1"/>
            <a:endParaRPr lang="en-US" altLang="zh-CN" sz="2000" dirty="0" smtClean="0"/>
          </a:p>
          <a:p>
            <a:pPr eaLnBrk="1" hangingPunct="1"/>
            <a:r>
              <a:rPr lang="en-US" altLang="zh-CN" sz="2400" dirty="0" smtClean="0"/>
              <a:t>The slope indicates the rate at which the two goods can be substituted without changing the amount of money spent.</a:t>
            </a:r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The slope is the negative of the ratio of the prices.</a:t>
            </a: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The Budget Line - Changes</a:t>
            </a:r>
          </a:p>
        </p:txBody>
      </p:sp>
      <p:sp>
        <p:nvSpPr>
          <p:cNvPr id="55299" name="Rectangle 11"/>
          <p:cNvSpPr>
            <a:spLocks noGrp="1" noChangeArrowheads="1"/>
          </p:cNvSpPr>
          <p:nvPr>
            <p:ph idx="1"/>
          </p:nvPr>
        </p:nvSpPr>
        <p:spPr>
          <a:xfrm>
            <a:off x="457200" y="1470727"/>
            <a:ext cx="8219256" cy="5054617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Income and prices determine the budget line.</a:t>
            </a:r>
          </a:p>
          <a:p>
            <a:pPr eaLnBrk="1" hangingPunct="1"/>
            <a:r>
              <a:rPr lang="en-US" altLang="zh-CN" sz="2400" dirty="0" smtClean="0"/>
              <a:t>As incomes and prices change, the budget line will change.</a:t>
            </a:r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The Effects of Changes in Income </a:t>
            </a:r>
          </a:p>
          <a:p>
            <a:pPr lvl="1" eaLnBrk="1" hangingPunct="1"/>
            <a:r>
              <a:rPr lang="en-US" altLang="zh-CN" sz="2400" dirty="0" smtClean="0"/>
              <a:t>An increase in income causes the budget line to shift outward, parallel to the original line (holding prices constant).</a:t>
            </a:r>
          </a:p>
          <a:p>
            <a:pPr lvl="1" eaLnBrk="1" hangingPunct="1"/>
            <a:r>
              <a:rPr lang="en-US" altLang="zh-CN" sz="2400" dirty="0" smtClean="0"/>
              <a:t>Can buy more of both goods with more income</a:t>
            </a: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8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499350" cy="928688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The Budget Line - Changes</a:t>
            </a:r>
          </a:p>
        </p:txBody>
      </p:sp>
      <p:sp>
        <p:nvSpPr>
          <p:cNvPr id="198663" name="AutoShape 7"/>
          <p:cNvSpPr>
            <a:spLocks noChangeArrowheads="1"/>
          </p:cNvSpPr>
          <p:nvPr/>
        </p:nvSpPr>
        <p:spPr bwMode="auto">
          <a:xfrm rot="8160000" flipH="1">
            <a:off x="3013075" y="4627563"/>
            <a:ext cx="1066800" cy="609600"/>
          </a:xfrm>
          <a:prstGeom prst="rightArrow">
            <a:avLst>
              <a:gd name="adj1" fmla="val 50000"/>
              <a:gd name="adj2" fmla="val 43815"/>
            </a:avLst>
          </a:prstGeom>
          <a:solidFill>
            <a:srgbClr val="9999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84" name="Rectangle 28"/>
          <p:cNvSpPr>
            <a:spLocks noChangeArrowheads="1"/>
          </p:cNvSpPr>
          <p:nvPr/>
        </p:nvSpPr>
        <p:spPr bwMode="auto">
          <a:xfrm>
            <a:off x="3305175" y="2089150"/>
            <a:ext cx="1868488" cy="1200150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dirty="0">
                <a:latin typeface="Century Gothic" pitchFamily="34" charset="0"/>
                <a:ea typeface="宋体" pitchFamily="2" charset="-122"/>
              </a:rPr>
              <a:t>An increase in</a:t>
            </a:r>
          </a:p>
          <a:p>
            <a:pPr algn="ctr"/>
            <a:r>
              <a:rPr lang="en-US" altLang="zh-CN" dirty="0">
                <a:latin typeface="Century Gothic" pitchFamily="34" charset="0"/>
                <a:ea typeface="宋体" pitchFamily="2" charset="-122"/>
              </a:rPr>
              <a:t>income shifts</a:t>
            </a:r>
          </a:p>
          <a:p>
            <a:pPr algn="ctr"/>
            <a:r>
              <a:rPr lang="en-US" altLang="zh-CN" dirty="0">
                <a:latin typeface="Century Gothic" pitchFamily="34" charset="0"/>
                <a:ea typeface="宋体" pitchFamily="2" charset="-122"/>
              </a:rPr>
              <a:t>the budget line</a:t>
            </a:r>
          </a:p>
          <a:p>
            <a:pPr algn="ctr"/>
            <a:r>
              <a:rPr lang="en-US" altLang="zh-CN" dirty="0">
                <a:latin typeface="Century Gothic" pitchFamily="34" charset="0"/>
                <a:ea typeface="宋体" pitchFamily="2" charset="-122"/>
              </a:rPr>
              <a:t>outward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62013" y="1570038"/>
            <a:ext cx="7605712" cy="4875212"/>
            <a:chOff x="588" y="908"/>
            <a:chExt cx="4791" cy="3071"/>
          </a:xfrm>
        </p:grpSpPr>
        <p:sp>
          <p:nvSpPr>
            <p:cNvPr id="57364" name="Line 13"/>
            <p:cNvSpPr>
              <a:spLocks noChangeShapeType="1"/>
            </p:cNvSpPr>
            <p:nvPr/>
          </p:nvSpPr>
          <p:spPr bwMode="auto">
            <a:xfrm>
              <a:off x="1452" y="1108"/>
              <a:ext cx="0" cy="26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5" name="Rectangle 15"/>
            <p:cNvSpPr>
              <a:spLocks noChangeArrowheads="1"/>
            </p:cNvSpPr>
            <p:nvPr/>
          </p:nvSpPr>
          <p:spPr bwMode="auto">
            <a:xfrm>
              <a:off x="4268" y="3596"/>
              <a:ext cx="1111" cy="3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Food</a:t>
              </a:r>
            </a:p>
            <a:p>
              <a:r>
                <a:rPr lang="en-US" altLang="zh-CN" sz="1600" dirty="0">
                  <a:latin typeface="Century Gothic" pitchFamily="34" charset="0"/>
                  <a:ea typeface="宋体" pitchFamily="2" charset="-122"/>
                </a:rPr>
                <a:t>(units per week)</a:t>
              </a:r>
            </a:p>
          </p:txBody>
        </p:sp>
        <p:sp>
          <p:nvSpPr>
            <p:cNvPr id="57366" name="Rectangle 16"/>
            <p:cNvSpPr>
              <a:spLocks noChangeArrowheads="1"/>
            </p:cNvSpPr>
            <p:nvPr/>
          </p:nvSpPr>
          <p:spPr bwMode="auto">
            <a:xfrm>
              <a:off x="588" y="908"/>
              <a:ext cx="825" cy="5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r"/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Clothing</a:t>
              </a:r>
            </a:p>
            <a:p>
              <a:pPr algn="r"/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(units</a:t>
              </a:r>
            </a:p>
            <a:p>
              <a:pPr algn="r"/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per week)</a:t>
              </a:r>
              <a:endParaRPr lang="en-US" altLang="zh-CN" sz="1600" dirty="0">
                <a:latin typeface="Century Gothic" pitchFamily="34" charset="0"/>
                <a:ea typeface="宋体" pitchFamily="2" charset="-122"/>
              </a:endParaRPr>
            </a:p>
          </p:txBody>
        </p:sp>
        <p:sp>
          <p:nvSpPr>
            <p:cNvPr id="57367" name="Rectangle 17"/>
            <p:cNvSpPr>
              <a:spLocks noChangeArrowheads="1"/>
            </p:cNvSpPr>
            <p:nvPr/>
          </p:nvSpPr>
          <p:spPr bwMode="auto">
            <a:xfrm>
              <a:off x="2229" y="3743"/>
              <a:ext cx="27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80</a:t>
              </a:r>
            </a:p>
          </p:txBody>
        </p:sp>
        <p:sp>
          <p:nvSpPr>
            <p:cNvPr id="57368" name="Rectangle 18"/>
            <p:cNvSpPr>
              <a:spLocks noChangeArrowheads="1"/>
            </p:cNvSpPr>
            <p:nvPr/>
          </p:nvSpPr>
          <p:spPr bwMode="auto">
            <a:xfrm>
              <a:off x="2769" y="3743"/>
              <a:ext cx="357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120</a:t>
              </a:r>
            </a:p>
          </p:txBody>
        </p:sp>
        <p:sp>
          <p:nvSpPr>
            <p:cNvPr id="57369" name="Rectangle 19"/>
            <p:cNvSpPr>
              <a:spLocks noChangeArrowheads="1"/>
            </p:cNvSpPr>
            <p:nvPr/>
          </p:nvSpPr>
          <p:spPr bwMode="auto">
            <a:xfrm>
              <a:off x="3309" y="3743"/>
              <a:ext cx="357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160</a:t>
              </a:r>
            </a:p>
          </p:txBody>
        </p:sp>
        <p:sp>
          <p:nvSpPr>
            <p:cNvPr id="57370" name="Rectangle 20"/>
            <p:cNvSpPr>
              <a:spLocks noChangeArrowheads="1"/>
            </p:cNvSpPr>
            <p:nvPr/>
          </p:nvSpPr>
          <p:spPr bwMode="auto">
            <a:xfrm>
              <a:off x="1689" y="3743"/>
              <a:ext cx="27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40</a:t>
              </a:r>
            </a:p>
          </p:txBody>
        </p:sp>
        <p:sp>
          <p:nvSpPr>
            <p:cNvPr id="57371" name="Rectangle 21"/>
            <p:cNvSpPr>
              <a:spLocks noChangeArrowheads="1"/>
            </p:cNvSpPr>
            <p:nvPr/>
          </p:nvSpPr>
          <p:spPr bwMode="auto">
            <a:xfrm>
              <a:off x="1101" y="3196"/>
              <a:ext cx="29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20</a:t>
              </a:r>
            </a:p>
          </p:txBody>
        </p:sp>
        <p:sp>
          <p:nvSpPr>
            <p:cNvPr id="57372" name="Rectangle 22"/>
            <p:cNvSpPr>
              <a:spLocks noChangeArrowheads="1"/>
            </p:cNvSpPr>
            <p:nvPr/>
          </p:nvSpPr>
          <p:spPr bwMode="auto">
            <a:xfrm>
              <a:off x="1101" y="2626"/>
              <a:ext cx="29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40</a:t>
              </a:r>
            </a:p>
          </p:txBody>
        </p:sp>
        <p:sp>
          <p:nvSpPr>
            <p:cNvPr id="57373" name="Rectangle 23"/>
            <p:cNvSpPr>
              <a:spLocks noChangeArrowheads="1"/>
            </p:cNvSpPr>
            <p:nvPr/>
          </p:nvSpPr>
          <p:spPr bwMode="auto">
            <a:xfrm>
              <a:off x="1101" y="2055"/>
              <a:ext cx="29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60</a:t>
              </a:r>
            </a:p>
          </p:txBody>
        </p:sp>
        <p:sp>
          <p:nvSpPr>
            <p:cNvPr id="57374" name="Rectangle 24"/>
            <p:cNvSpPr>
              <a:spLocks noChangeArrowheads="1"/>
            </p:cNvSpPr>
            <p:nvPr/>
          </p:nvSpPr>
          <p:spPr bwMode="auto">
            <a:xfrm>
              <a:off x="1121" y="1485"/>
              <a:ext cx="29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r"/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80</a:t>
              </a:r>
            </a:p>
          </p:txBody>
        </p:sp>
        <p:sp>
          <p:nvSpPr>
            <p:cNvPr id="57375" name="Rectangle 25"/>
            <p:cNvSpPr>
              <a:spLocks noChangeArrowheads="1"/>
            </p:cNvSpPr>
            <p:nvPr/>
          </p:nvSpPr>
          <p:spPr bwMode="auto">
            <a:xfrm>
              <a:off x="1197" y="3743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57376" name="Line 14"/>
            <p:cNvSpPr>
              <a:spLocks noChangeShapeType="1"/>
            </p:cNvSpPr>
            <p:nvPr/>
          </p:nvSpPr>
          <p:spPr bwMode="auto">
            <a:xfrm>
              <a:off x="1462" y="3727"/>
              <a:ext cx="26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2239963" y="2814638"/>
            <a:ext cx="4402137" cy="3244850"/>
            <a:chOff x="2284" y="612"/>
            <a:chExt cx="2773" cy="2044"/>
          </a:xfrm>
        </p:grpSpPr>
        <p:sp>
          <p:nvSpPr>
            <p:cNvPr id="57361" name="Line 4"/>
            <p:cNvSpPr>
              <a:spLocks noChangeShapeType="1"/>
            </p:cNvSpPr>
            <p:nvPr/>
          </p:nvSpPr>
          <p:spPr bwMode="auto">
            <a:xfrm>
              <a:off x="2284" y="612"/>
              <a:ext cx="2028" cy="2028"/>
            </a:xfrm>
            <a:prstGeom prst="line">
              <a:avLst/>
            </a:prstGeom>
            <a:noFill/>
            <a:ln w="50800">
              <a:solidFill>
                <a:srgbClr val="6699FF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2" name="Rectangle 29"/>
            <p:cNvSpPr>
              <a:spLocks noChangeArrowheads="1"/>
            </p:cNvSpPr>
            <p:nvPr/>
          </p:nvSpPr>
          <p:spPr bwMode="auto">
            <a:xfrm>
              <a:off x="4372" y="2446"/>
              <a:ext cx="68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dirty="0">
                  <a:latin typeface="Century Gothic" pitchFamily="34" charset="0"/>
                  <a:ea typeface="宋体" pitchFamily="2" charset="-122"/>
                </a:rPr>
                <a:t>(</a:t>
              </a:r>
              <a:r>
                <a:rPr lang="en-US" altLang="zh-CN" sz="1600" i="1" dirty="0">
                  <a:latin typeface="Century Gothic" pitchFamily="34" charset="0"/>
                  <a:ea typeface="宋体" pitchFamily="2" charset="-122"/>
                </a:rPr>
                <a:t>I</a:t>
              </a:r>
              <a:r>
                <a:rPr lang="en-US" altLang="zh-CN" sz="1600" dirty="0">
                  <a:latin typeface="Century Gothic" pitchFamily="34" charset="0"/>
                  <a:ea typeface="宋体" pitchFamily="2" charset="-122"/>
                </a:rPr>
                <a:t> = $160)</a:t>
              </a:r>
            </a:p>
          </p:txBody>
        </p:sp>
        <p:sp>
          <p:nvSpPr>
            <p:cNvPr id="57363" name="Rectangle 30"/>
            <p:cNvSpPr>
              <a:spLocks noChangeArrowheads="1"/>
            </p:cNvSpPr>
            <p:nvPr/>
          </p:nvSpPr>
          <p:spPr bwMode="auto">
            <a:xfrm>
              <a:off x="4180" y="2268"/>
              <a:ext cx="21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 dirty="0">
                  <a:latin typeface="Century Gothic" pitchFamily="34" charset="0"/>
                  <a:ea typeface="宋体" pitchFamily="2" charset="-122"/>
                </a:rPr>
                <a:t>L</a:t>
              </a:r>
              <a:r>
                <a:rPr lang="en-US" altLang="zh-CN" sz="1600" i="1" baseline="-25000" dirty="0">
                  <a:latin typeface="Century Gothic" pitchFamily="34" charset="0"/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2259013" y="4627563"/>
            <a:ext cx="2306637" cy="1438275"/>
            <a:chOff x="1423" y="2915"/>
            <a:chExt cx="1453" cy="906"/>
          </a:xfrm>
        </p:grpSpPr>
        <p:sp>
          <p:nvSpPr>
            <p:cNvPr id="57358" name="Line 5"/>
            <p:cNvSpPr>
              <a:spLocks noChangeShapeType="1"/>
            </p:cNvSpPr>
            <p:nvPr/>
          </p:nvSpPr>
          <p:spPr bwMode="auto">
            <a:xfrm>
              <a:off x="1423" y="2915"/>
              <a:ext cx="876" cy="876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9" name="Rectangle 31"/>
            <p:cNvSpPr>
              <a:spLocks noChangeArrowheads="1"/>
            </p:cNvSpPr>
            <p:nvPr/>
          </p:nvSpPr>
          <p:spPr bwMode="auto">
            <a:xfrm>
              <a:off x="2263" y="3611"/>
              <a:ext cx="61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dirty="0">
                  <a:latin typeface="Century Gothic" pitchFamily="34" charset="0"/>
                  <a:ea typeface="宋体" pitchFamily="2" charset="-122"/>
                </a:rPr>
                <a:t>(</a:t>
              </a:r>
              <a:r>
                <a:rPr lang="en-US" altLang="zh-CN" sz="1600" i="1" dirty="0">
                  <a:latin typeface="Century Gothic" pitchFamily="34" charset="0"/>
                  <a:ea typeface="宋体" pitchFamily="2" charset="-122"/>
                </a:rPr>
                <a:t>I</a:t>
              </a:r>
              <a:r>
                <a:rPr lang="en-US" altLang="zh-CN" sz="1600" dirty="0">
                  <a:latin typeface="Century Gothic" pitchFamily="34" charset="0"/>
                  <a:ea typeface="宋体" pitchFamily="2" charset="-122"/>
                </a:rPr>
                <a:t> = $80)</a:t>
              </a:r>
            </a:p>
          </p:txBody>
        </p:sp>
        <p:sp>
          <p:nvSpPr>
            <p:cNvPr id="57360" name="Rectangle 32"/>
            <p:cNvSpPr>
              <a:spLocks noChangeArrowheads="1"/>
            </p:cNvSpPr>
            <p:nvPr/>
          </p:nvSpPr>
          <p:spPr bwMode="auto">
            <a:xfrm>
              <a:off x="2119" y="3421"/>
              <a:ext cx="21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 dirty="0">
                  <a:latin typeface="Century Gothic" pitchFamily="34" charset="0"/>
                  <a:ea typeface="宋体" pitchFamily="2" charset="-122"/>
                </a:rPr>
                <a:t>L</a:t>
              </a:r>
              <a:r>
                <a:rPr lang="en-US" altLang="zh-CN" sz="1600" i="1" baseline="-25000" dirty="0">
                  <a:latin typeface="Century Gothic" pitchFamily="34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198682" name="Freeform 26"/>
          <p:cNvSpPr>
            <a:spLocks/>
          </p:cNvSpPr>
          <p:nvPr/>
        </p:nvSpPr>
        <p:spPr bwMode="auto">
          <a:xfrm>
            <a:off x="2647950" y="5324475"/>
            <a:ext cx="403225" cy="422275"/>
          </a:xfrm>
          <a:custGeom>
            <a:avLst/>
            <a:gdLst>
              <a:gd name="T0" fmla="*/ 0 w 254"/>
              <a:gd name="T1" fmla="*/ 2147483647 h 266"/>
              <a:gd name="T2" fmla="*/ 2147483647 w 254"/>
              <a:gd name="T3" fmla="*/ 2147483647 h 266"/>
              <a:gd name="T4" fmla="*/ 2147483647 w 254"/>
              <a:gd name="T5" fmla="*/ 0 h 266"/>
              <a:gd name="T6" fmla="*/ 2147483647 w 254"/>
              <a:gd name="T7" fmla="*/ 2147483647 h 266"/>
              <a:gd name="T8" fmla="*/ 2147483647 w 254"/>
              <a:gd name="T9" fmla="*/ 2147483647 h 266"/>
              <a:gd name="T10" fmla="*/ 2147483647 w 254"/>
              <a:gd name="T11" fmla="*/ 2147483647 h 266"/>
              <a:gd name="T12" fmla="*/ 2147483647 w 254"/>
              <a:gd name="T13" fmla="*/ 2147483647 h 266"/>
              <a:gd name="T14" fmla="*/ 0 w 254"/>
              <a:gd name="T15" fmla="*/ 2147483647 h 26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54"/>
              <a:gd name="T25" fmla="*/ 0 h 266"/>
              <a:gd name="T26" fmla="*/ 254 w 254"/>
              <a:gd name="T27" fmla="*/ 266 h 26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54" h="266">
                <a:moveTo>
                  <a:pt x="0" y="2"/>
                </a:moveTo>
                <a:lnTo>
                  <a:pt x="64" y="74"/>
                </a:lnTo>
                <a:lnTo>
                  <a:pt x="147" y="0"/>
                </a:lnTo>
                <a:lnTo>
                  <a:pt x="253" y="120"/>
                </a:lnTo>
                <a:lnTo>
                  <a:pt x="170" y="194"/>
                </a:lnTo>
                <a:lnTo>
                  <a:pt x="234" y="265"/>
                </a:lnTo>
                <a:lnTo>
                  <a:pt x="15" y="224"/>
                </a:lnTo>
                <a:lnTo>
                  <a:pt x="0" y="2"/>
                </a:lnTo>
              </a:path>
            </a:pathLst>
          </a:custGeom>
          <a:solidFill>
            <a:srgbClr val="9999FF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2208213" y="5168900"/>
            <a:ext cx="1058862" cy="939800"/>
            <a:chOff x="1391" y="3256"/>
            <a:chExt cx="667" cy="592"/>
          </a:xfrm>
        </p:grpSpPr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1415" y="3460"/>
              <a:ext cx="348" cy="348"/>
            </a:xfrm>
            <a:prstGeom prst="line">
              <a:avLst/>
            </a:prstGeom>
            <a:noFill/>
            <a:ln w="50800">
              <a:solidFill>
                <a:srgbClr val="66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6" name="Rectangle 27"/>
            <p:cNvSpPr>
              <a:spLocks noChangeArrowheads="1"/>
            </p:cNvSpPr>
            <p:nvPr/>
          </p:nvSpPr>
          <p:spPr bwMode="auto">
            <a:xfrm>
              <a:off x="1391" y="3256"/>
              <a:ext cx="21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 dirty="0">
                  <a:latin typeface="Century Gothic" pitchFamily="34" charset="0"/>
                  <a:ea typeface="宋体" pitchFamily="2" charset="-122"/>
                </a:rPr>
                <a:t>L</a:t>
              </a:r>
              <a:r>
                <a:rPr lang="en-US" altLang="zh-CN" sz="1600" i="1" baseline="-25000" dirty="0">
                  <a:latin typeface="Century Gothic" pitchFamily="34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57357" name="Rectangle 33"/>
            <p:cNvSpPr>
              <a:spLocks noChangeArrowheads="1"/>
            </p:cNvSpPr>
            <p:nvPr/>
          </p:nvSpPr>
          <p:spPr bwMode="auto">
            <a:xfrm>
              <a:off x="1679" y="3484"/>
              <a:ext cx="379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dirty="0">
                  <a:latin typeface="Century Gothic" pitchFamily="34" charset="0"/>
                  <a:ea typeface="宋体" pitchFamily="2" charset="-122"/>
                </a:rPr>
                <a:t>(</a:t>
              </a:r>
              <a:r>
                <a:rPr lang="en-US" altLang="zh-CN" sz="1600" i="1" dirty="0">
                  <a:latin typeface="Century Gothic" pitchFamily="34" charset="0"/>
                  <a:ea typeface="宋体" pitchFamily="2" charset="-122"/>
                </a:rPr>
                <a:t>I</a:t>
              </a:r>
              <a:r>
                <a:rPr lang="en-US" altLang="zh-CN" sz="1600" dirty="0">
                  <a:latin typeface="Century Gothic" pitchFamily="34" charset="0"/>
                  <a:ea typeface="宋体" pitchFamily="2" charset="-122"/>
                </a:rPr>
                <a:t> =</a:t>
              </a:r>
            </a:p>
            <a:p>
              <a:r>
                <a:rPr lang="en-US" altLang="zh-CN" sz="1600" dirty="0">
                  <a:latin typeface="Century Gothic" pitchFamily="34" charset="0"/>
                  <a:ea typeface="宋体" pitchFamily="2" charset="-122"/>
                </a:rPr>
                <a:t>$40)</a:t>
              </a:r>
            </a:p>
          </p:txBody>
        </p:sp>
      </p:grpSp>
      <p:sp>
        <p:nvSpPr>
          <p:cNvPr id="198690" name="Rectangle 34"/>
          <p:cNvSpPr>
            <a:spLocks noChangeArrowheads="1"/>
          </p:cNvSpPr>
          <p:nvPr/>
        </p:nvSpPr>
        <p:spPr bwMode="auto">
          <a:xfrm>
            <a:off x="5626100" y="4005263"/>
            <a:ext cx="1868488" cy="1200150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dirty="0">
                <a:latin typeface="Century Gothic" pitchFamily="34" charset="0"/>
                <a:ea typeface="宋体" pitchFamily="2" charset="-122"/>
              </a:rPr>
              <a:t>A decrease in</a:t>
            </a:r>
          </a:p>
          <a:p>
            <a:pPr algn="ctr"/>
            <a:r>
              <a:rPr lang="en-US" altLang="zh-CN" dirty="0">
                <a:latin typeface="Century Gothic" pitchFamily="34" charset="0"/>
                <a:ea typeface="宋体" pitchFamily="2" charset="-122"/>
              </a:rPr>
              <a:t>income shifts</a:t>
            </a:r>
          </a:p>
          <a:p>
            <a:pPr algn="ctr"/>
            <a:r>
              <a:rPr lang="en-US" altLang="zh-CN" dirty="0">
                <a:latin typeface="Century Gothic" pitchFamily="34" charset="0"/>
                <a:ea typeface="宋体" pitchFamily="2" charset="-122"/>
              </a:rPr>
              <a:t>the budget line</a:t>
            </a:r>
          </a:p>
          <a:p>
            <a:pPr algn="ctr"/>
            <a:r>
              <a:rPr lang="en-US" altLang="zh-CN" dirty="0">
                <a:latin typeface="Century Gothic" pitchFamily="34" charset="0"/>
                <a:ea typeface="宋体" pitchFamily="2" charset="-122"/>
              </a:rPr>
              <a:t>inward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9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9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9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3" grpId="0" animBg="1"/>
      <p:bldP spid="198684" grpId="0" animBg="1" autoUpdateAnimBg="0"/>
      <p:bldP spid="198682" grpId="0" animBg="1"/>
      <p:bldP spid="198690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The Budget Line - Changes</a:t>
            </a:r>
          </a:p>
        </p:txBody>
      </p:sp>
      <p:sp>
        <p:nvSpPr>
          <p:cNvPr id="58371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142984"/>
            <a:ext cx="8401080" cy="498317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The Effects of Changes in Prices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If the price of food increases, the budget line shifts inward, pivoting from clothing’s intercept.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Substitution Effect: consumers will buy less of food because food is relatively more expensive.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Income Effect: as the budget line shifts inward, the feasible set of bundles shrinks, so the consumer’ real income decreases. This tends to reduce consumption as well (normal goods).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Income elasticity of demand: the ratio of the percentage change of quantity demanded to the percentage change of income. </a:t>
            </a: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499350" cy="928688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The Budget Line - Changes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2303463" y="4057650"/>
            <a:ext cx="2368550" cy="2076450"/>
            <a:chOff x="1451" y="2556"/>
            <a:chExt cx="1492" cy="1308"/>
          </a:xfrm>
        </p:grpSpPr>
        <p:sp>
          <p:nvSpPr>
            <p:cNvPr id="60443" name="Line 22"/>
            <p:cNvSpPr>
              <a:spLocks noChangeShapeType="1"/>
            </p:cNvSpPr>
            <p:nvPr/>
          </p:nvSpPr>
          <p:spPr bwMode="auto">
            <a:xfrm>
              <a:off x="1451" y="2556"/>
              <a:ext cx="972" cy="1308"/>
            </a:xfrm>
            <a:prstGeom prst="line">
              <a:avLst/>
            </a:prstGeom>
            <a:noFill/>
            <a:ln w="50800">
              <a:solidFill>
                <a:srgbClr val="66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4" name="Rectangle 23"/>
            <p:cNvSpPr>
              <a:spLocks noChangeArrowheads="1"/>
            </p:cNvSpPr>
            <p:nvPr/>
          </p:nvSpPr>
          <p:spPr bwMode="auto">
            <a:xfrm>
              <a:off x="2291" y="3492"/>
              <a:ext cx="65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(</a:t>
              </a:r>
              <a:r>
                <a:rPr lang="en-US" altLang="zh-CN" sz="2000" i="1" dirty="0">
                  <a:latin typeface="Century Gothic" pitchFamily="34" charset="0"/>
                  <a:ea typeface="宋体" pitchFamily="2" charset="-122"/>
                </a:rPr>
                <a:t>P</a:t>
              </a:r>
              <a:r>
                <a:rPr lang="en-US" altLang="zh-CN" sz="2000" i="1" baseline="-25000" dirty="0">
                  <a:latin typeface="Century Gothic" pitchFamily="34" charset="0"/>
                  <a:ea typeface="宋体" pitchFamily="2" charset="-122"/>
                </a:rPr>
                <a:t>F</a:t>
              </a:r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 = 1)</a:t>
              </a:r>
            </a:p>
          </p:txBody>
        </p:sp>
        <p:sp>
          <p:nvSpPr>
            <p:cNvPr id="60445" name="Rectangle 24"/>
            <p:cNvSpPr>
              <a:spLocks noChangeArrowheads="1"/>
            </p:cNvSpPr>
            <p:nvPr/>
          </p:nvSpPr>
          <p:spPr bwMode="auto">
            <a:xfrm>
              <a:off x="2099" y="3173"/>
              <a:ext cx="270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 i="1" dirty="0">
                  <a:latin typeface="Century Gothic" pitchFamily="34" charset="0"/>
                  <a:ea typeface="宋体" pitchFamily="2" charset="-122"/>
                </a:rPr>
                <a:t>L</a:t>
              </a:r>
              <a:r>
                <a:rPr lang="en-US" altLang="zh-CN" sz="2400" i="1" baseline="-25000" dirty="0">
                  <a:latin typeface="Century Gothic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60446" name="Line 25"/>
            <p:cNvSpPr>
              <a:spLocks noChangeShapeType="1"/>
            </p:cNvSpPr>
            <p:nvPr/>
          </p:nvSpPr>
          <p:spPr bwMode="auto">
            <a:xfrm flipH="1">
              <a:off x="2411" y="3772"/>
              <a:ext cx="252" cy="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6877" name="Rectangle 29"/>
          <p:cNvSpPr>
            <a:spLocks noChangeArrowheads="1"/>
          </p:cNvSpPr>
          <p:nvPr/>
        </p:nvSpPr>
        <p:spPr bwMode="auto">
          <a:xfrm>
            <a:off x="6489700" y="3592513"/>
            <a:ext cx="2187575" cy="1749425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dirty="0">
                <a:latin typeface="Century Gothic" pitchFamily="34" charset="0"/>
                <a:ea typeface="宋体" pitchFamily="2" charset="-122"/>
              </a:rPr>
              <a:t>An increase in the</a:t>
            </a:r>
          </a:p>
          <a:p>
            <a:pPr algn="ctr"/>
            <a:r>
              <a:rPr lang="en-US" altLang="zh-CN" dirty="0">
                <a:latin typeface="Century Gothic" pitchFamily="34" charset="0"/>
                <a:ea typeface="宋体" pitchFamily="2" charset="-122"/>
              </a:rPr>
              <a:t>price of food to</a:t>
            </a:r>
          </a:p>
          <a:p>
            <a:pPr algn="ctr"/>
            <a:r>
              <a:rPr lang="en-US" altLang="zh-CN" dirty="0">
                <a:latin typeface="Century Gothic" pitchFamily="34" charset="0"/>
                <a:ea typeface="宋体" pitchFamily="2" charset="-122"/>
              </a:rPr>
              <a:t>$2.00 changes</a:t>
            </a:r>
          </a:p>
          <a:p>
            <a:pPr algn="ctr"/>
            <a:r>
              <a:rPr lang="en-US" altLang="zh-CN" dirty="0">
                <a:latin typeface="Century Gothic" pitchFamily="34" charset="0"/>
                <a:ea typeface="宋体" pitchFamily="2" charset="-122"/>
              </a:rPr>
              <a:t>the slope of the</a:t>
            </a:r>
          </a:p>
          <a:p>
            <a:pPr algn="ctr"/>
            <a:r>
              <a:rPr lang="en-US" altLang="zh-CN" dirty="0">
                <a:latin typeface="Century Gothic" pitchFamily="34" charset="0"/>
                <a:ea typeface="宋体" pitchFamily="2" charset="-122"/>
              </a:rPr>
              <a:t>budget line and</a:t>
            </a:r>
          </a:p>
          <a:p>
            <a:pPr algn="ctr"/>
            <a:r>
              <a:rPr lang="en-US" altLang="zh-CN" dirty="0">
                <a:latin typeface="Century Gothic" pitchFamily="34" charset="0"/>
                <a:ea typeface="宋体" pitchFamily="2" charset="-122"/>
              </a:rPr>
              <a:t>rotates it inward.</a:t>
            </a:r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1060450" y="4086225"/>
            <a:ext cx="2028825" cy="2184400"/>
            <a:chOff x="668" y="2574"/>
            <a:chExt cx="1278" cy="1376"/>
          </a:xfrm>
        </p:grpSpPr>
        <p:sp>
          <p:nvSpPr>
            <p:cNvPr id="60439" name="Line 5"/>
            <p:cNvSpPr>
              <a:spLocks noChangeShapeType="1"/>
            </p:cNvSpPr>
            <p:nvPr/>
          </p:nvSpPr>
          <p:spPr bwMode="auto">
            <a:xfrm>
              <a:off x="1460" y="2574"/>
              <a:ext cx="348" cy="1308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0" name="Rectangle 30"/>
            <p:cNvSpPr>
              <a:spLocks noChangeArrowheads="1"/>
            </p:cNvSpPr>
            <p:nvPr/>
          </p:nvSpPr>
          <p:spPr bwMode="auto">
            <a:xfrm>
              <a:off x="1676" y="3191"/>
              <a:ext cx="270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 i="1" dirty="0">
                  <a:latin typeface="Century Gothic" pitchFamily="34" charset="0"/>
                  <a:ea typeface="宋体" pitchFamily="2" charset="-122"/>
                </a:rPr>
                <a:t>L</a:t>
              </a:r>
              <a:r>
                <a:rPr lang="en-US" altLang="zh-CN" sz="2400" i="1" baseline="-25000" dirty="0">
                  <a:latin typeface="Century Gothic" pitchFamily="34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60441" name="Rectangle 31"/>
            <p:cNvSpPr>
              <a:spLocks noChangeArrowheads="1"/>
            </p:cNvSpPr>
            <p:nvPr/>
          </p:nvSpPr>
          <p:spPr bwMode="auto">
            <a:xfrm>
              <a:off x="668" y="3702"/>
              <a:ext cx="63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(</a:t>
              </a:r>
              <a:r>
                <a:rPr lang="en-US" altLang="zh-CN" sz="2000" i="1" dirty="0">
                  <a:latin typeface="Century Gothic" pitchFamily="34" charset="0"/>
                  <a:ea typeface="宋体" pitchFamily="2" charset="-122"/>
                </a:rPr>
                <a:t>P</a:t>
              </a:r>
              <a:r>
                <a:rPr lang="en-US" altLang="zh-CN" sz="2000" i="1" baseline="-25000" dirty="0">
                  <a:latin typeface="Century Gothic" pitchFamily="34" charset="0"/>
                  <a:ea typeface="宋体" pitchFamily="2" charset="-122"/>
                </a:rPr>
                <a:t>F </a:t>
              </a:r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= 2)</a:t>
              </a:r>
            </a:p>
          </p:txBody>
        </p:sp>
        <p:sp>
          <p:nvSpPr>
            <p:cNvPr id="60442" name="Line 32"/>
            <p:cNvSpPr>
              <a:spLocks noChangeShapeType="1"/>
            </p:cNvSpPr>
            <p:nvPr/>
          </p:nvSpPr>
          <p:spPr bwMode="auto">
            <a:xfrm flipV="1">
              <a:off x="1282" y="3772"/>
              <a:ext cx="460" cy="1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2317750" y="4043363"/>
            <a:ext cx="4610100" cy="2076450"/>
            <a:chOff x="1460" y="2547"/>
            <a:chExt cx="2904" cy="1308"/>
          </a:xfrm>
        </p:grpSpPr>
        <p:sp>
          <p:nvSpPr>
            <p:cNvPr id="60435" name="Line 4"/>
            <p:cNvSpPr>
              <a:spLocks noChangeShapeType="1"/>
            </p:cNvSpPr>
            <p:nvPr/>
          </p:nvSpPr>
          <p:spPr bwMode="auto">
            <a:xfrm>
              <a:off x="1460" y="2547"/>
              <a:ext cx="2412" cy="1308"/>
            </a:xfrm>
            <a:prstGeom prst="line">
              <a:avLst/>
            </a:prstGeom>
            <a:noFill/>
            <a:ln w="50800">
              <a:solidFill>
                <a:srgbClr val="99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6" name="Rectangle 26"/>
            <p:cNvSpPr>
              <a:spLocks noChangeArrowheads="1"/>
            </p:cNvSpPr>
            <p:nvPr/>
          </p:nvSpPr>
          <p:spPr bwMode="auto">
            <a:xfrm>
              <a:off x="3548" y="3483"/>
              <a:ext cx="81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(</a:t>
              </a:r>
              <a:r>
                <a:rPr lang="en-US" altLang="zh-CN" sz="2000" i="1" dirty="0">
                  <a:latin typeface="Century Gothic" pitchFamily="34" charset="0"/>
                  <a:ea typeface="宋体" pitchFamily="2" charset="-122"/>
                </a:rPr>
                <a:t>P</a:t>
              </a:r>
              <a:r>
                <a:rPr lang="en-US" altLang="zh-CN" sz="2000" i="1" baseline="-25000" dirty="0">
                  <a:latin typeface="Century Gothic" pitchFamily="34" charset="0"/>
                  <a:ea typeface="宋体" pitchFamily="2" charset="-122"/>
                </a:rPr>
                <a:t>F</a:t>
              </a:r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 = 1/2)</a:t>
              </a:r>
            </a:p>
          </p:txBody>
        </p:sp>
        <p:sp>
          <p:nvSpPr>
            <p:cNvPr id="60437" name="Rectangle 27"/>
            <p:cNvSpPr>
              <a:spLocks noChangeArrowheads="1"/>
            </p:cNvSpPr>
            <p:nvPr/>
          </p:nvSpPr>
          <p:spPr bwMode="auto">
            <a:xfrm>
              <a:off x="3164" y="3164"/>
              <a:ext cx="270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 i="1" dirty="0">
                  <a:latin typeface="Century Gothic" pitchFamily="34" charset="0"/>
                  <a:ea typeface="宋体" pitchFamily="2" charset="-122"/>
                </a:rPr>
                <a:t>L</a:t>
              </a:r>
              <a:r>
                <a:rPr lang="en-US" altLang="zh-CN" sz="2400" i="1" baseline="-25000" dirty="0">
                  <a:latin typeface="Century Gothic" pitchFamily="34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60438" name="Line 28"/>
            <p:cNvSpPr>
              <a:spLocks noChangeShapeType="1"/>
            </p:cNvSpPr>
            <p:nvPr/>
          </p:nvSpPr>
          <p:spPr bwMode="auto">
            <a:xfrm flipH="1">
              <a:off x="3800" y="3691"/>
              <a:ext cx="156" cy="1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6881" name="Rectangle 33"/>
          <p:cNvSpPr>
            <a:spLocks noChangeArrowheads="1"/>
          </p:cNvSpPr>
          <p:nvPr/>
        </p:nvSpPr>
        <p:spPr bwMode="auto">
          <a:xfrm>
            <a:off x="3533775" y="2024063"/>
            <a:ext cx="2168525" cy="1749425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dirty="0">
                <a:latin typeface="Century Gothic" pitchFamily="34" charset="0"/>
                <a:ea typeface="宋体" pitchFamily="2" charset="-122"/>
              </a:rPr>
              <a:t>A decrease in the</a:t>
            </a:r>
          </a:p>
          <a:p>
            <a:pPr algn="ctr"/>
            <a:r>
              <a:rPr lang="en-US" altLang="zh-CN" dirty="0">
                <a:latin typeface="Century Gothic" pitchFamily="34" charset="0"/>
                <a:ea typeface="宋体" pitchFamily="2" charset="-122"/>
              </a:rPr>
              <a:t>price of food to</a:t>
            </a:r>
          </a:p>
          <a:p>
            <a:pPr algn="ctr"/>
            <a:r>
              <a:rPr lang="en-US" altLang="zh-CN" dirty="0">
                <a:latin typeface="Century Gothic" pitchFamily="34" charset="0"/>
                <a:ea typeface="宋体" pitchFamily="2" charset="-122"/>
              </a:rPr>
              <a:t>$.50 changes</a:t>
            </a:r>
          </a:p>
          <a:p>
            <a:pPr algn="ctr"/>
            <a:r>
              <a:rPr lang="en-US" altLang="zh-CN" dirty="0">
                <a:latin typeface="Century Gothic" pitchFamily="34" charset="0"/>
                <a:ea typeface="宋体" pitchFamily="2" charset="-122"/>
              </a:rPr>
              <a:t>the slope of the</a:t>
            </a:r>
          </a:p>
          <a:p>
            <a:pPr algn="ctr"/>
            <a:r>
              <a:rPr lang="en-US" altLang="zh-CN" dirty="0">
                <a:latin typeface="Century Gothic" pitchFamily="34" charset="0"/>
                <a:ea typeface="宋体" pitchFamily="2" charset="-122"/>
              </a:rPr>
              <a:t>budget line and</a:t>
            </a:r>
          </a:p>
          <a:p>
            <a:pPr algn="ctr"/>
            <a:r>
              <a:rPr lang="en-US" altLang="zh-CN" dirty="0">
                <a:latin typeface="Century Gothic" pitchFamily="34" charset="0"/>
                <a:ea typeface="宋体" pitchFamily="2" charset="-122"/>
              </a:rPr>
              <a:t>rotates it outward.</a:t>
            </a:r>
          </a:p>
        </p:txBody>
      </p: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904875" y="1627188"/>
            <a:ext cx="7294563" cy="4851400"/>
            <a:chOff x="570" y="1025"/>
            <a:chExt cx="4595" cy="3056"/>
          </a:xfrm>
        </p:grpSpPr>
        <p:sp>
          <p:nvSpPr>
            <p:cNvPr id="60425" name="Rectangle 20"/>
            <p:cNvSpPr>
              <a:spLocks noChangeArrowheads="1"/>
            </p:cNvSpPr>
            <p:nvPr/>
          </p:nvSpPr>
          <p:spPr bwMode="auto">
            <a:xfrm>
              <a:off x="1707" y="3852"/>
              <a:ext cx="27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40</a:t>
              </a:r>
            </a:p>
          </p:txBody>
        </p:sp>
        <p:grpSp>
          <p:nvGrpSpPr>
            <p:cNvPr id="6" name="Group 42"/>
            <p:cNvGrpSpPr>
              <a:grpSpLocks/>
            </p:cNvGrpSpPr>
            <p:nvPr/>
          </p:nvGrpSpPr>
          <p:grpSpPr bwMode="auto">
            <a:xfrm>
              <a:off x="570" y="1025"/>
              <a:ext cx="4595" cy="3056"/>
              <a:chOff x="588" y="908"/>
              <a:chExt cx="4595" cy="3056"/>
            </a:xfrm>
          </p:grpSpPr>
          <p:sp>
            <p:nvSpPr>
              <p:cNvPr id="60427" name="Rectangle 15"/>
              <p:cNvSpPr>
                <a:spLocks noChangeArrowheads="1"/>
              </p:cNvSpPr>
              <p:nvPr/>
            </p:nvSpPr>
            <p:spPr bwMode="auto">
              <a:xfrm>
                <a:off x="4196" y="3620"/>
                <a:ext cx="987" cy="3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 dirty="0">
                    <a:latin typeface="Century Gothic" pitchFamily="34" charset="0"/>
                    <a:ea typeface="宋体" pitchFamily="2" charset="-122"/>
                  </a:rPr>
                  <a:t>Food</a:t>
                </a:r>
              </a:p>
              <a:p>
                <a:r>
                  <a:rPr lang="en-US" altLang="zh-CN" sz="1400" dirty="0">
                    <a:latin typeface="Century Gothic" pitchFamily="34" charset="0"/>
                    <a:ea typeface="宋体" pitchFamily="2" charset="-122"/>
                  </a:rPr>
                  <a:t>(units per week)</a:t>
                </a:r>
                <a:endParaRPr lang="en-US" altLang="zh-CN" dirty="0">
                  <a:latin typeface="Century Gothic" pitchFamily="34" charset="0"/>
                  <a:ea typeface="宋体" pitchFamily="2" charset="-122"/>
                </a:endParaRPr>
              </a:p>
            </p:txBody>
          </p:sp>
          <p:sp>
            <p:nvSpPr>
              <p:cNvPr id="60428" name="Rectangle 16"/>
              <p:cNvSpPr>
                <a:spLocks noChangeArrowheads="1"/>
              </p:cNvSpPr>
              <p:nvPr/>
            </p:nvSpPr>
            <p:spPr bwMode="auto">
              <a:xfrm>
                <a:off x="588" y="908"/>
                <a:ext cx="825" cy="5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r"/>
                <a:r>
                  <a:rPr lang="en-US" altLang="zh-CN" dirty="0">
                    <a:latin typeface="Century Gothic" pitchFamily="34" charset="0"/>
                    <a:ea typeface="宋体" pitchFamily="2" charset="-122"/>
                  </a:rPr>
                  <a:t>Clothing</a:t>
                </a:r>
              </a:p>
              <a:p>
                <a:pPr algn="r"/>
                <a:r>
                  <a:rPr lang="en-US" altLang="zh-CN" dirty="0">
                    <a:latin typeface="Century Gothic" pitchFamily="34" charset="0"/>
                    <a:ea typeface="宋体" pitchFamily="2" charset="-122"/>
                  </a:rPr>
                  <a:t>(units</a:t>
                </a:r>
              </a:p>
              <a:p>
                <a:pPr algn="r"/>
                <a:r>
                  <a:rPr lang="en-US" altLang="zh-CN" dirty="0">
                    <a:latin typeface="Century Gothic" pitchFamily="34" charset="0"/>
                    <a:ea typeface="宋体" pitchFamily="2" charset="-122"/>
                  </a:rPr>
                  <a:t>per week)</a:t>
                </a:r>
              </a:p>
            </p:txBody>
          </p:sp>
          <p:sp>
            <p:nvSpPr>
              <p:cNvPr id="60429" name="Rectangle 17"/>
              <p:cNvSpPr>
                <a:spLocks noChangeArrowheads="1"/>
              </p:cNvSpPr>
              <p:nvPr/>
            </p:nvSpPr>
            <p:spPr bwMode="auto">
              <a:xfrm>
                <a:off x="2341" y="3719"/>
                <a:ext cx="276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dirty="0">
                    <a:latin typeface="Century Gothic" pitchFamily="34" charset="0"/>
                    <a:ea typeface="宋体" pitchFamily="2" charset="-122"/>
                  </a:rPr>
                  <a:t>80</a:t>
                </a:r>
              </a:p>
            </p:txBody>
          </p:sp>
          <p:sp>
            <p:nvSpPr>
              <p:cNvPr id="60430" name="Rectangle 18"/>
              <p:cNvSpPr>
                <a:spLocks noChangeArrowheads="1"/>
              </p:cNvSpPr>
              <p:nvPr/>
            </p:nvSpPr>
            <p:spPr bwMode="auto">
              <a:xfrm>
                <a:off x="2993" y="3728"/>
                <a:ext cx="357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dirty="0">
                    <a:latin typeface="Century Gothic" pitchFamily="34" charset="0"/>
                    <a:ea typeface="宋体" pitchFamily="2" charset="-122"/>
                  </a:rPr>
                  <a:t>120</a:t>
                </a:r>
              </a:p>
            </p:txBody>
          </p:sp>
          <p:sp>
            <p:nvSpPr>
              <p:cNvPr id="60431" name="Rectangle 19"/>
              <p:cNvSpPr>
                <a:spLocks noChangeArrowheads="1"/>
              </p:cNvSpPr>
              <p:nvPr/>
            </p:nvSpPr>
            <p:spPr bwMode="auto">
              <a:xfrm>
                <a:off x="3741" y="3719"/>
                <a:ext cx="357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dirty="0">
                    <a:latin typeface="Century Gothic" pitchFamily="34" charset="0"/>
                    <a:ea typeface="宋体" pitchFamily="2" charset="-122"/>
                  </a:rPr>
                  <a:t>160</a:t>
                </a:r>
              </a:p>
            </p:txBody>
          </p:sp>
          <p:sp>
            <p:nvSpPr>
              <p:cNvPr id="60432" name="Rectangle 21"/>
              <p:cNvSpPr>
                <a:spLocks noChangeArrowheads="1"/>
              </p:cNvSpPr>
              <p:nvPr/>
            </p:nvSpPr>
            <p:spPr bwMode="auto">
              <a:xfrm>
                <a:off x="1100" y="2277"/>
                <a:ext cx="294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2000" dirty="0">
                    <a:latin typeface="Century Gothic" pitchFamily="34" charset="0"/>
                    <a:ea typeface="宋体" pitchFamily="2" charset="-122"/>
                  </a:rPr>
                  <a:t>40</a:t>
                </a:r>
                <a:endParaRPr lang="en-US" altLang="zh-CN" sz="2400" dirty="0">
                  <a:latin typeface="Century Gothic" pitchFamily="34" charset="0"/>
                  <a:ea typeface="宋体" pitchFamily="2" charset="-122"/>
                </a:endParaRPr>
              </a:p>
            </p:txBody>
          </p:sp>
          <p:sp>
            <p:nvSpPr>
              <p:cNvPr id="60433" name="Line 14"/>
              <p:cNvSpPr>
                <a:spLocks noChangeShapeType="1"/>
              </p:cNvSpPr>
              <p:nvPr/>
            </p:nvSpPr>
            <p:spPr bwMode="auto">
              <a:xfrm>
                <a:off x="1461" y="3748"/>
                <a:ext cx="264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34" name="Line 13"/>
              <p:cNvSpPr>
                <a:spLocks noChangeShapeType="1"/>
              </p:cNvSpPr>
              <p:nvPr/>
            </p:nvSpPr>
            <p:spPr bwMode="auto">
              <a:xfrm>
                <a:off x="1464" y="1108"/>
                <a:ext cx="0" cy="26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0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77" grpId="0" animBg="1" autoUpdateAnimBg="0"/>
      <p:bldP spid="206881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500042"/>
            <a:ext cx="7415234" cy="214314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2800" dirty="0" smtClean="0"/>
              <a:t>Ch.5: Demand and Consumer Behavior</a:t>
            </a:r>
            <a:br>
              <a:rPr lang="en-US" altLang="zh-CN" sz="2800" dirty="0" smtClean="0"/>
            </a:br>
            <a:endParaRPr lang="en-US" altLang="zh-CN" sz="2800" dirty="0" smtClean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idx="1"/>
          </p:nvPr>
        </p:nvSpPr>
        <p:spPr>
          <a:xfrm>
            <a:off x="428596" y="1214422"/>
            <a:ext cx="8401080" cy="4911741"/>
          </a:xfrm>
        </p:spPr>
        <p:txBody>
          <a:bodyPr/>
          <a:lstStyle/>
          <a:p>
            <a:pPr marL="514350" indent="-514350" eaLnBrk="1" hangingPunct="1">
              <a:buAutoNum type="alphaUcPeriod"/>
            </a:pPr>
            <a:r>
              <a:rPr lang="en-US" altLang="zh-CN" dirty="0" smtClean="0"/>
              <a:t>Consumer Preferences and Utility</a:t>
            </a:r>
          </a:p>
          <a:p>
            <a:pPr marL="514350" indent="-514350" eaLnBrk="1" hangingPunct="1">
              <a:buAutoNum type="alphaUcPeriod"/>
            </a:pPr>
            <a:endParaRPr lang="en-US" altLang="zh-CN" dirty="0" smtClean="0"/>
          </a:p>
          <a:p>
            <a:pPr marL="514350" indent="-514350" eaLnBrk="1" hangingPunct="1">
              <a:buAutoNum type="alphaUcPeriod"/>
            </a:pPr>
            <a:r>
              <a:rPr lang="en-US" altLang="zh-CN" dirty="0" smtClean="0"/>
              <a:t>Budget sets</a:t>
            </a:r>
          </a:p>
          <a:p>
            <a:pPr marL="514350" indent="-514350" eaLnBrk="1" hangingPunct="1">
              <a:buAutoNum type="alphaUcPeriod"/>
            </a:pPr>
            <a:endParaRPr lang="en-US" altLang="zh-CN" dirty="0" smtClean="0"/>
          </a:p>
          <a:p>
            <a:pPr marL="514350" indent="-514350" eaLnBrk="1" hangingPunct="1">
              <a:buAutoNum type="alphaUcPeriod"/>
            </a:pPr>
            <a:r>
              <a:rPr lang="en-US" altLang="zh-CN" dirty="0" smtClean="0"/>
              <a:t>From consumer behavior to demand curve</a:t>
            </a:r>
          </a:p>
          <a:p>
            <a:pPr marL="514350" indent="-514350" eaLnBrk="1" hangingPunct="1">
              <a:buAutoNum type="alphaUcPeriod"/>
            </a:pPr>
            <a:endParaRPr lang="en-US" altLang="zh-CN" dirty="0" smtClean="0"/>
          </a:p>
          <a:p>
            <a:pPr marL="514350" indent="-514350" eaLnBrk="1" hangingPunct="1">
              <a:buAutoNum type="alphaUcPeriod"/>
            </a:pPr>
            <a:r>
              <a:rPr lang="en-US" altLang="zh-CN" dirty="0" smtClean="0"/>
              <a:t>Consumer surplus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title"/>
          </p:nvPr>
        </p:nvSpPr>
        <p:spPr>
          <a:xfrm>
            <a:off x="142844" y="228600"/>
            <a:ext cx="7143800" cy="4572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2800" dirty="0" smtClean="0"/>
              <a:t>5C. From Consumer Choices to Demand</a:t>
            </a:r>
          </a:p>
        </p:txBody>
      </p:sp>
      <p:sp>
        <p:nvSpPr>
          <p:cNvPr id="6144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Given preferences and budget constraints, how do consumers choose what to buy?</a:t>
            </a:r>
          </a:p>
          <a:p>
            <a:pPr eaLnBrk="1" hangingPunct="1"/>
            <a:r>
              <a:rPr lang="en-US" altLang="zh-CN" sz="2400" dirty="0" smtClean="0"/>
              <a:t>Consumers choose a combination of goods that will maximize their satisfaction, given the limited budget available to them.</a:t>
            </a:r>
          </a:p>
          <a:p>
            <a:pPr eaLnBrk="1" hangingPunct="1"/>
            <a:r>
              <a:rPr lang="en-US" altLang="zh-CN" sz="2400" dirty="0" smtClean="0"/>
              <a:t>Algebraically, a consumer solves the following maximization problem: </a:t>
            </a:r>
          </a:p>
          <a:p>
            <a:pPr eaLnBrk="1" hangingPunct="1">
              <a:buNone/>
            </a:pPr>
            <a:r>
              <a:rPr lang="en-US" altLang="zh-CN" sz="2400" dirty="0" smtClean="0"/>
              <a:t>           max      </a:t>
            </a:r>
          </a:p>
          <a:p>
            <a:pPr eaLnBrk="1" hangingPunct="1">
              <a:buNone/>
            </a:pPr>
            <a:r>
              <a:rPr lang="en-US" altLang="zh-CN" sz="2400" dirty="0" smtClean="0"/>
              <a:t>    subject to     </a:t>
            </a:r>
          </a:p>
          <a:p>
            <a:pPr eaLnBrk="1" hangingPunct="1">
              <a:buNone/>
            </a:pPr>
            <a:r>
              <a:rPr lang="en-US" altLang="zh-CN" sz="2400" dirty="0" smtClean="0"/>
              <a:t>    where     is the quantity of good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,     is the price of good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, and    is his total income. </a:t>
            </a:r>
          </a:p>
        </p:txBody>
      </p:sp>
      <p:graphicFrame>
        <p:nvGraphicFramePr>
          <p:cNvPr id="189442" name="Object 10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00298" y="4071942"/>
          <a:ext cx="1928827" cy="357190"/>
        </p:xfrm>
        <a:graphic>
          <a:graphicData uri="http://schemas.openxmlformats.org/presentationml/2006/ole">
            <p:oleObj spid="_x0000_s189442" name="Equation" r:id="rId4" imgW="1015920" imgH="228600" progId="Equation.DSMT4">
              <p:embed/>
            </p:oleObj>
          </a:graphicData>
        </a:graphic>
      </p:graphicFrame>
      <p:graphicFrame>
        <p:nvGraphicFramePr>
          <p:cNvPr id="189443" name="Object 10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00298" y="4500570"/>
          <a:ext cx="3278188" cy="357188"/>
        </p:xfrm>
        <a:graphic>
          <a:graphicData uri="http://schemas.openxmlformats.org/presentationml/2006/ole">
            <p:oleObj spid="_x0000_s189443" name="Equation" r:id="rId5" imgW="1726920" imgH="228600" progId="Equation.DSMT4">
              <p:embed/>
            </p:oleObj>
          </a:graphicData>
        </a:graphic>
      </p:graphicFrame>
      <p:graphicFrame>
        <p:nvGraphicFramePr>
          <p:cNvPr id="189444" name="Object 10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835696" y="4929198"/>
          <a:ext cx="361950" cy="357187"/>
        </p:xfrm>
        <a:graphic>
          <a:graphicData uri="http://schemas.openxmlformats.org/presentationml/2006/ole">
            <p:oleObj spid="_x0000_s189444" name="Equation" r:id="rId6" imgW="190440" imgH="228600" progId="Equation.DSMT4">
              <p:embed/>
            </p:oleObj>
          </a:graphicData>
        </a:graphic>
      </p:graphicFrame>
      <p:graphicFrame>
        <p:nvGraphicFramePr>
          <p:cNvPr id="189445" name="Object 10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602508" y="5357826"/>
          <a:ext cx="241300" cy="258762"/>
        </p:xfrm>
        <a:graphic>
          <a:graphicData uri="http://schemas.openxmlformats.org/presentationml/2006/ole">
            <p:oleObj spid="_x0000_s189445" name="Equation" r:id="rId7" imgW="126720" imgH="164880" progId="Equation.DSMT4">
              <p:embed/>
            </p:oleObj>
          </a:graphicData>
        </a:graphic>
      </p:graphicFrame>
      <p:graphicFrame>
        <p:nvGraphicFramePr>
          <p:cNvPr id="189446" name="Object 10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5939259" y="4941168"/>
          <a:ext cx="288925" cy="357188"/>
        </p:xfrm>
        <a:graphic>
          <a:graphicData uri="http://schemas.openxmlformats.org/presentationml/2006/ole">
            <p:oleObj spid="_x0000_s189446" name="Equation" r:id="rId8" imgW="152280" imgH="228600" progId="Equation.DSMT4">
              <p:embed/>
            </p:oleObj>
          </a:graphicData>
        </a:graphic>
      </p:graphicFrame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0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The </a:t>
            </a:r>
            <a:r>
              <a:rPr lang="en-US" altLang="zh-CN" sz="2800" dirty="0" err="1" smtClean="0"/>
              <a:t>Equimarginal</a:t>
            </a:r>
            <a:r>
              <a:rPr lang="en-US" altLang="zh-CN" sz="2800" dirty="0" smtClean="0"/>
              <a:t> Principle</a:t>
            </a:r>
          </a:p>
        </p:txBody>
      </p:sp>
      <p:sp>
        <p:nvSpPr>
          <p:cNvPr id="7172" name="Rectangle 1037"/>
          <p:cNvSpPr>
            <a:spLocks noGrp="1" noChangeArrowheads="1"/>
          </p:cNvSpPr>
          <p:nvPr>
            <p:ph idx="1"/>
          </p:nvPr>
        </p:nvSpPr>
        <p:spPr>
          <a:xfrm>
            <a:off x="428596" y="1000108"/>
            <a:ext cx="8572560" cy="5054617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At the optimal consumption point, the marginal utility per dollar of expenditure is the same for each good.</a:t>
            </a:r>
          </a:p>
          <a:p>
            <a:pPr eaLnBrk="1" hangingPunct="1"/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Otherwise, you can achieve higher utility by reallocating one dollar expenditure. </a:t>
            </a:r>
          </a:p>
          <a:p>
            <a:pPr eaLnBrk="1" hangingPunct="1"/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This is referred to as the equal marginal principle</a:t>
            </a:r>
          </a:p>
        </p:txBody>
      </p:sp>
      <p:graphicFrame>
        <p:nvGraphicFramePr>
          <p:cNvPr id="7170" name="Object 10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881188" y="5236040"/>
          <a:ext cx="6119836" cy="857256"/>
        </p:xfrm>
        <a:graphic>
          <a:graphicData uri="http://schemas.openxmlformats.org/presentationml/2006/ole">
            <p:oleObj spid="_x0000_s149506" name="Equation" r:id="rId4" imgW="2171520" imgH="431640" progId="Equation.DSMT4">
              <p:embed/>
            </p:oleObj>
          </a:graphicData>
        </a:graphic>
      </p:graphicFrame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0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The Demand Curve</a:t>
            </a:r>
          </a:p>
        </p:txBody>
      </p:sp>
      <p:sp>
        <p:nvSpPr>
          <p:cNvPr id="7172" name="Rectangle 1037"/>
          <p:cNvSpPr>
            <a:spLocks noGrp="1" noChangeArrowheads="1"/>
          </p:cNvSpPr>
          <p:nvPr>
            <p:ph idx="1"/>
          </p:nvPr>
        </p:nvSpPr>
        <p:spPr>
          <a:xfrm>
            <a:off x="428596" y="1000108"/>
            <a:ext cx="8229600" cy="5054617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From the </a:t>
            </a:r>
            <a:r>
              <a:rPr lang="en-US" altLang="zh-CN" dirty="0" err="1" smtClean="0"/>
              <a:t>equimarginal</a:t>
            </a:r>
            <a:r>
              <a:rPr lang="en-US" altLang="zh-CN" dirty="0" smtClean="0"/>
              <a:t> principle, we have, for any good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By the law of diminishing marginal utility, this leads to a downward sloping of demand curve for good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:</a:t>
            </a:r>
          </a:p>
          <a:p>
            <a:pPr eaLnBrk="1" hangingPunct="1">
              <a:buNone/>
            </a:pPr>
            <a:r>
              <a:rPr lang="en-US" altLang="zh-CN" dirty="0" smtClean="0"/>
              <a:t>                   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  <p:graphicFrame>
        <p:nvGraphicFramePr>
          <p:cNvPr id="7170" name="Object 10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71736" y="2214554"/>
          <a:ext cx="4786346" cy="681038"/>
        </p:xfrm>
        <a:graphic>
          <a:graphicData uri="http://schemas.openxmlformats.org/presentationml/2006/ole">
            <p:oleObj spid="_x0000_s150530" name="公式" r:id="rId4" imgW="1600200" imgH="228600" progId="Equation.3">
              <p:embed/>
            </p:oleObj>
          </a:graphicData>
        </a:graphic>
      </p:graphicFrame>
      <p:graphicFrame>
        <p:nvGraphicFramePr>
          <p:cNvPr id="150532" name="Object 10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071802" y="4929198"/>
          <a:ext cx="1936750" cy="681037"/>
        </p:xfrm>
        <a:graphic>
          <a:graphicData uri="http://schemas.openxmlformats.org/presentationml/2006/ole">
            <p:oleObj spid="_x0000_s150532" name="Equation" r:id="rId5" imgW="647640" imgH="228600" progId="Equation.DSMT4">
              <p:embed/>
            </p:oleObj>
          </a:graphicData>
        </a:graphic>
      </p:graphicFrame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title"/>
          </p:nvPr>
        </p:nvSpPr>
        <p:spPr>
          <a:xfrm>
            <a:off x="357158" y="214290"/>
            <a:ext cx="8415366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2800" dirty="0" smtClean="0"/>
              <a:t>Geometric approach to consumer behavior</a:t>
            </a:r>
          </a:p>
        </p:txBody>
      </p:sp>
      <p:sp>
        <p:nvSpPr>
          <p:cNvPr id="21507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142984"/>
            <a:ext cx="8363272" cy="4983179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z="2800" dirty="0" smtClean="0"/>
              <a:t>Consumer preferences or utilities can be represented graphically using </a:t>
            </a:r>
            <a:r>
              <a:rPr lang="en-US" altLang="zh-CN" sz="2800" i="1" dirty="0" smtClean="0">
                <a:solidFill>
                  <a:srgbClr val="9999FF"/>
                </a:solidFill>
              </a:rPr>
              <a:t>indifference curves.</a:t>
            </a:r>
          </a:p>
          <a:p>
            <a:pPr eaLnBrk="1" hangingPunct="1"/>
            <a:endParaRPr lang="en-US" altLang="zh-CN" sz="2800" i="1" dirty="0" smtClean="0">
              <a:solidFill>
                <a:srgbClr val="9999FF"/>
              </a:solidFill>
            </a:endParaRPr>
          </a:p>
          <a:p>
            <a:pPr eaLnBrk="1" hangingPunct="1"/>
            <a:r>
              <a:rPr lang="en-US" altLang="zh-CN" sz="2800" dirty="0" smtClean="0"/>
              <a:t>Indifference curves represent all combinations of market baskets that the person is </a:t>
            </a:r>
            <a:r>
              <a:rPr lang="en-US" altLang="zh-CN" sz="2800" i="1" dirty="0" smtClean="0">
                <a:solidFill>
                  <a:srgbClr val="9999FF"/>
                </a:solidFill>
              </a:rPr>
              <a:t>indifferent to.</a:t>
            </a:r>
          </a:p>
          <a:p>
            <a:pPr eaLnBrk="1" hangingPunct="1"/>
            <a:endParaRPr lang="en-US" altLang="zh-CN" sz="2800" i="1" dirty="0" smtClean="0">
              <a:solidFill>
                <a:srgbClr val="9999FF"/>
              </a:solidFill>
            </a:endParaRPr>
          </a:p>
          <a:p>
            <a:pPr eaLnBrk="1" hangingPunct="1"/>
            <a:r>
              <a:rPr lang="en-US" altLang="zh-CN" sz="2800" dirty="0" smtClean="0"/>
              <a:t>Algebraically, this means all points of </a:t>
            </a:r>
          </a:p>
          <a:p>
            <a:pPr eaLnBrk="1" hangingPunct="1">
              <a:buNone/>
            </a:pPr>
            <a:r>
              <a:rPr lang="en-US" altLang="zh-CN" sz="2800" dirty="0" smtClean="0"/>
              <a:t>    such that                     , where     is a fixed utility level.</a:t>
            </a:r>
          </a:p>
        </p:txBody>
      </p:sp>
      <p:graphicFrame>
        <p:nvGraphicFramePr>
          <p:cNvPr id="219137" name="Object 10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7236296" y="4509120"/>
          <a:ext cx="1143009" cy="500066"/>
        </p:xfrm>
        <a:graphic>
          <a:graphicData uri="http://schemas.openxmlformats.org/presentationml/2006/ole">
            <p:oleObj spid="_x0000_s219137" name="Equation" r:id="rId4" imgW="558720" imgH="228600" progId="Equation.DSMT4">
              <p:embed/>
            </p:oleObj>
          </a:graphicData>
        </a:graphic>
      </p:graphicFrame>
      <p:graphicFrame>
        <p:nvGraphicFramePr>
          <p:cNvPr id="219138" name="Object 10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627784" y="4941168"/>
          <a:ext cx="1922462" cy="571504"/>
        </p:xfrm>
        <a:graphic>
          <a:graphicData uri="http://schemas.openxmlformats.org/presentationml/2006/ole">
            <p:oleObj spid="_x0000_s219138" name="Equation" r:id="rId5" imgW="939600" imgH="241200" progId="Equation.DSMT4">
              <p:embed/>
            </p:oleObj>
          </a:graphicData>
        </a:graphic>
      </p:graphicFrame>
      <p:graphicFrame>
        <p:nvGraphicFramePr>
          <p:cNvPr id="219139" name="Object 10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6012160" y="5085184"/>
          <a:ext cx="338138" cy="444500"/>
        </p:xfrm>
        <a:graphic>
          <a:graphicData uri="http://schemas.openxmlformats.org/presentationml/2006/ole">
            <p:oleObj spid="_x0000_s219139" name="Equation" r:id="rId6" imgW="164880" imgH="203040" progId="Equation.DSMT4">
              <p:embed/>
            </p:oleObj>
          </a:graphicData>
        </a:graphic>
      </p:graphicFrame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313613" cy="785813"/>
          </a:xfrm>
        </p:spPr>
        <p:txBody>
          <a:bodyPr/>
          <a:lstStyle/>
          <a:p>
            <a:pPr algn="l" eaLnBrk="1" hangingPunct="1"/>
            <a:r>
              <a:rPr lang="en-US" altLang="zh-CN" sz="2800" dirty="0" smtClean="0"/>
              <a:t>     Indifference Curves:  An Example</a:t>
            </a:r>
          </a:p>
        </p:txBody>
      </p:sp>
      <p:graphicFrame>
        <p:nvGraphicFramePr>
          <p:cNvPr id="98351" name="Group 47"/>
          <p:cNvGraphicFramePr>
            <a:graphicFrameLocks noGrp="1"/>
          </p:cNvGraphicFramePr>
          <p:nvPr>
            <p:ph type="tbl" idx="1"/>
          </p:nvPr>
        </p:nvGraphicFramePr>
        <p:xfrm>
          <a:off x="611560" y="1772816"/>
          <a:ext cx="7313613" cy="4114801"/>
        </p:xfrm>
        <a:graphic>
          <a:graphicData uri="http://schemas.openxmlformats.org/drawingml/2006/table">
            <a:tbl>
              <a:tblPr/>
              <a:tblGrid>
                <a:gridCol w="2438400"/>
                <a:gridCol w="2436813"/>
                <a:gridCol w="2438400"/>
              </a:tblGrid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Market Basket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Units of Food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Units of Clothing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499350" cy="857250"/>
          </a:xfrm>
        </p:spPr>
        <p:txBody>
          <a:bodyPr/>
          <a:lstStyle/>
          <a:p>
            <a:pPr algn="l" eaLnBrk="1" hangingPunct="1"/>
            <a:r>
              <a:rPr lang="en-US" altLang="zh-CN" sz="2800" dirty="0" smtClean="0"/>
              <a:t>    Indifference Curves:  an Example</a:t>
            </a:r>
          </a:p>
        </p:txBody>
      </p:sp>
      <p:sp>
        <p:nvSpPr>
          <p:cNvPr id="104493" name="Rectangle 45"/>
          <p:cNvSpPr>
            <a:spLocks noChangeArrowheads="1"/>
          </p:cNvSpPr>
          <p:nvPr/>
        </p:nvSpPr>
        <p:spPr bwMode="auto">
          <a:xfrm>
            <a:off x="4191000" y="2305050"/>
            <a:ext cx="1981200" cy="17907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4492" name="Rectangle 44"/>
          <p:cNvSpPr>
            <a:spLocks noChangeArrowheads="1"/>
          </p:cNvSpPr>
          <p:nvPr/>
        </p:nvSpPr>
        <p:spPr bwMode="auto">
          <a:xfrm>
            <a:off x="2228850" y="4152900"/>
            <a:ext cx="1981200" cy="17907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4486" name="Rectangle 38"/>
          <p:cNvSpPr>
            <a:spLocks noChangeArrowheads="1"/>
          </p:cNvSpPr>
          <p:nvPr/>
        </p:nvSpPr>
        <p:spPr bwMode="auto">
          <a:xfrm>
            <a:off x="6464300" y="2238375"/>
            <a:ext cx="2457450" cy="1323975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1600" dirty="0">
                <a:ea typeface="宋体" pitchFamily="2" charset="-122"/>
              </a:rPr>
              <a:t>The consumer prefers</a:t>
            </a:r>
          </a:p>
          <a:p>
            <a:pPr algn="ctr"/>
            <a:r>
              <a:rPr lang="en-US" altLang="zh-CN" sz="1600" i="1" dirty="0">
                <a:ea typeface="宋体" pitchFamily="2" charset="-122"/>
              </a:rPr>
              <a:t>A</a:t>
            </a:r>
            <a:r>
              <a:rPr lang="en-US" altLang="zh-CN" sz="1600" dirty="0">
                <a:ea typeface="宋体" pitchFamily="2" charset="-122"/>
              </a:rPr>
              <a:t> to all combinations</a:t>
            </a:r>
          </a:p>
          <a:p>
            <a:pPr algn="ctr"/>
            <a:r>
              <a:rPr lang="en-US" altLang="zh-CN" sz="1600" dirty="0">
                <a:ea typeface="宋体" pitchFamily="2" charset="-122"/>
              </a:rPr>
              <a:t>in the yellow box, while</a:t>
            </a:r>
          </a:p>
          <a:p>
            <a:pPr algn="ctr"/>
            <a:r>
              <a:rPr lang="en-US" altLang="zh-CN" sz="1600" dirty="0">
                <a:ea typeface="宋体" pitchFamily="2" charset="-122"/>
              </a:rPr>
              <a:t>all those in the pink</a:t>
            </a:r>
          </a:p>
          <a:p>
            <a:pPr algn="ctr"/>
            <a:r>
              <a:rPr lang="en-US" altLang="zh-CN" sz="1600" dirty="0">
                <a:ea typeface="宋体" pitchFamily="2" charset="-122"/>
              </a:rPr>
              <a:t>box are preferred to </a:t>
            </a:r>
            <a:r>
              <a:rPr lang="en-US" altLang="zh-CN" sz="1600" i="1" dirty="0">
                <a:ea typeface="宋体" pitchFamily="2" charset="-122"/>
              </a:rPr>
              <a:t>A.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658813" y="2235200"/>
            <a:ext cx="6602412" cy="4081463"/>
            <a:chOff x="415" y="1408"/>
            <a:chExt cx="4159" cy="2571"/>
          </a:xfrm>
        </p:grpSpPr>
        <p:sp>
          <p:nvSpPr>
            <p:cNvPr id="23572" name="Line 8"/>
            <p:cNvSpPr>
              <a:spLocks noChangeShapeType="1"/>
            </p:cNvSpPr>
            <p:nvPr/>
          </p:nvSpPr>
          <p:spPr bwMode="auto">
            <a:xfrm>
              <a:off x="1392" y="1408"/>
              <a:ext cx="0" cy="2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3" name="Line 9"/>
            <p:cNvSpPr>
              <a:spLocks noChangeShapeType="1"/>
            </p:cNvSpPr>
            <p:nvPr/>
          </p:nvSpPr>
          <p:spPr bwMode="auto">
            <a:xfrm>
              <a:off x="1401" y="3760"/>
              <a:ext cx="26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4" name="Rectangle 10"/>
            <p:cNvSpPr>
              <a:spLocks noChangeArrowheads="1"/>
            </p:cNvSpPr>
            <p:nvPr/>
          </p:nvSpPr>
          <p:spPr bwMode="auto">
            <a:xfrm>
              <a:off x="4112" y="3668"/>
              <a:ext cx="4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Food</a:t>
              </a:r>
            </a:p>
          </p:txBody>
        </p:sp>
        <p:sp>
          <p:nvSpPr>
            <p:cNvPr id="23575" name="Rectangle 11"/>
            <p:cNvSpPr>
              <a:spLocks noChangeArrowheads="1"/>
            </p:cNvSpPr>
            <p:nvPr/>
          </p:nvSpPr>
          <p:spPr bwMode="auto">
            <a:xfrm>
              <a:off x="1100" y="3236"/>
              <a:ext cx="29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23576" name="Rectangle 12"/>
            <p:cNvSpPr>
              <a:spLocks noChangeArrowheads="1"/>
            </p:cNvSpPr>
            <p:nvPr/>
          </p:nvSpPr>
          <p:spPr bwMode="auto">
            <a:xfrm>
              <a:off x="1100" y="2772"/>
              <a:ext cx="29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20</a:t>
              </a:r>
            </a:p>
          </p:txBody>
        </p:sp>
        <p:sp>
          <p:nvSpPr>
            <p:cNvPr id="23577" name="Rectangle 13"/>
            <p:cNvSpPr>
              <a:spLocks noChangeArrowheads="1"/>
            </p:cNvSpPr>
            <p:nvPr/>
          </p:nvSpPr>
          <p:spPr bwMode="auto">
            <a:xfrm>
              <a:off x="1100" y="2297"/>
              <a:ext cx="29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30</a:t>
              </a:r>
            </a:p>
          </p:txBody>
        </p:sp>
        <p:sp>
          <p:nvSpPr>
            <p:cNvPr id="23578" name="Rectangle 14"/>
            <p:cNvSpPr>
              <a:spLocks noChangeArrowheads="1"/>
            </p:cNvSpPr>
            <p:nvPr/>
          </p:nvSpPr>
          <p:spPr bwMode="auto">
            <a:xfrm>
              <a:off x="1100" y="1857"/>
              <a:ext cx="29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40</a:t>
              </a:r>
            </a:p>
          </p:txBody>
        </p:sp>
        <p:sp>
          <p:nvSpPr>
            <p:cNvPr id="23579" name="Rectangle 15"/>
            <p:cNvSpPr>
              <a:spLocks noChangeArrowheads="1"/>
            </p:cNvSpPr>
            <p:nvPr/>
          </p:nvSpPr>
          <p:spPr bwMode="auto">
            <a:xfrm>
              <a:off x="1773" y="373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23580" name="Rectangle 16"/>
            <p:cNvSpPr>
              <a:spLocks noChangeArrowheads="1"/>
            </p:cNvSpPr>
            <p:nvPr/>
          </p:nvSpPr>
          <p:spPr bwMode="auto">
            <a:xfrm>
              <a:off x="2397" y="373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20</a:t>
              </a:r>
            </a:p>
          </p:txBody>
        </p:sp>
        <p:sp>
          <p:nvSpPr>
            <p:cNvPr id="23581" name="Rectangle 17"/>
            <p:cNvSpPr>
              <a:spLocks noChangeArrowheads="1"/>
            </p:cNvSpPr>
            <p:nvPr/>
          </p:nvSpPr>
          <p:spPr bwMode="auto">
            <a:xfrm>
              <a:off x="3021" y="373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30</a:t>
              </a:r>
            </a:p>
          </p:txBody>
        </p:sp>
        <p:sp>
          <p:nvSpPr>
            <p:cNvPr id="23582" name="Rectangle 18"/>
            <p:cNvSpPr>
              <a:spLocks noChangeArrowheads="1"/>
            </p:cNvSpPr>
            <p:nvPr/>
          </p:nvSpPr>
          <p:spPr bwMode="auto">
            <a:xfrm>
              <a:off x="3645" y="373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40</a:t>
              </a:r>
            </a:p>
          </p:txBody>
        </p:sp>
        <p:sp>
          <p:nvSpPr>
            <p:cNvPr id="23583" name="Rectangle 30"/>
            <p:cNvSpPr>
              <a:spLocks noChangeArrowheads="1"/>
            </p:cNvSpPr>
            <p:nvPr/>
          </p:nvSpPr>
          <p:spPr bwMode="auto">
            <a:xfrm>
              <a:off x="415" y="1460"/>
              <a:ext cx="69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r"/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Clothing</a:t>
              </a:r>
            </a:p>
          </p:txBody>
        </p:sp>
        <p:sp>
          <p:nvSpPr>
            <p:cNvPr id="23584" name="Rectangle 31"/>
            <p:cNvSpPr>
              <a:spLocks noChangeArrowheads="1"/>
            </p:cNvSpPr>
            <p:nvPr/>
          </p:nvSpPr>
          <p:spPr bwMode="auto">
            <a:xfrm>
              <a:off x="1100" y="1430"/>
              <a:ext cx="29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50</a:t>
              </a: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3189288" y="2376488"/>
            <a:ext cx="3325812" cy="2679700"/>
            <a:chOff x="1920" y="1293"/>
            <a:chExt cx="2095" cy="1688"/>
          </a:xfrm>
        </p:grpSpPr>
        <p:sp>
          <p:nvSpPr>
            <p:cNvPr id="23560" name="Oval 19"/>
            <p:cNvSpPr>
              <a:spLocks noChangeArrowheads="1"/>
            </p:cNvSpPr>
            <p:nvPr/>
          </p:nvSpPr>
          <p:spPr bwMode="auto">
            <a:xfrm>
              <a:off x="1920" y="283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1" name="Oval 20"/>
            <p:cNvSpPr>
              <a:spLocks noChangeArrowheads="1"/>
            </p:cNvSpPr>
            <p:nvPr/>
          </p:nvSpPr>
          <p:spPr bwMode="auto">
            <a:xfrm>
              <a:off x="1920" y="187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2" name="Oval 21"/>
            <p:cNvSpPr>
              <a:spLocks noChangeArrowheads="1"/>
            </p:cNvSpPr>
            <p:nvPr/>
          </p:nvSpPr>
          <p:spPr bwMode="auto">
            <a:xfrm>
              <a:off x="1920" y="13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3" name="Oval 22"/>
            <p:cNvSpPr>
              <a:spLocks noChangeArrowheads="1"/>
            </p:cNvSpPr>
            <p:nvPr/>
          </p:nvSpPr>
          <p:spPr bwMode="auto">
            <a:xfrm>
              <a:off x="2496" y="235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4" name="Oval 23"/>
            <p:cNvSpPr>
              <a:spLocks noChangeArrowheads="1"/>
            </p:cNvSpPr>
            <p:nvPr/>
          </p:nvSpPr>
          <p:spPr bwMode="auto">
            <a:xfrm>
              <a:off x="3120" y="187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5" name="Oval 24"/>
            <p:cNvSpPr>
              <a:spLocks noChangeArrowheads="1"/>
            </p:cNvSpPr>
            <p:nvPr/>
          </p:nvSpPr>
          <p:spPr bwMode="auto">
            <a:xfrm>
              <a:off x="3744" y="283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6" name="Rectangle 25"/>
            <p:cNvSpPr>
              <a:spLocks noChangeArrowheads="1"/>
            </p:cNvSpPr>
            <p:nvPr/>
          </p:nvSpPr>
          <p:spPr bwMode="auto">
            <a:xfrm>
              <a:off x="2013" y="2733"/>
              <a:ext cx="248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i="1" dirty="0">
                  <a:latin typeface="Century Gothic" pitchFamily="34" charset="0"/>
                  <a:ea typeface="宋体" pitchFamily="2" charset="-122"/>
                </a:rPr>
                <a:t>G</a:t>
              </a:r>
            </a:p>
          </p:txBody>
        </p:sp>
        <p:sp>
          <p:nvSpPr>
            <p:cNvPr id="23567" name="Rectangle 26"/>
            <p:cNvSpPr>
              <a:spLocks noChangeArrowheads="1"/>
            </p:cNvSpPr>
            <p:nvPr/>
          </p:nvSpPr>
          <p:spPr bwMode="auto">
            <a:xfrm>
              <a:off x="2301" y="2109"/>
              <a:ext cx="23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i="1" dirty="0">
                  <a:latin typeface="Century Gothic" pitchFamily="34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23568" name="Rectangle 27"/>
            <p:cNvSpPr>
              <a:spLocks noChangeArrowheads="1"/>
            </p:cNvSpPr>
            <p:nvPr/>
          </p:nvSpPr>
          <p:spPr bwMode="auto">
            <a:xfrm>
              <a:off x="3213" y="1773"/>
              <a:ext cx="197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i="1" dirty="0">
                  <a:latin typeface="Century Gothic" pitchFamily="34" charset="0"/>
                  <a:ea typeface="宋体" pitchFamily="2" charset="-122"/>
                </a:rPr>
                <a:t>E</a:t>
              </a:r>
            </a:p>
          </p:txBody>
        </p:sp>
        <p:sp>
          <p:nvSpPr>
            <p:cNvPr id="23569" name="Rectangle 28"/>
            <p:cNvSpPr>
              <a:spLocks noChangeArrowheads="1"/>
            </p:cNvSpPr>
            <p:nvPr/>
          </p:nvSpPr>
          <p:spPr bwMode="auto">
            <a:xfrm>
              <a:off x="2013" y="1773"/>
              <a:ext cx="22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i="1" dirty="0">
                  <a:latin typeface="Century Gothic" pitchFamily="34" charset="0"/>
                  <a:ea typeface="宋体" pitchFamily="2" charset="-122"/>
                </a:rPr>
                <a:t>H</a:t>
              </a:r>
            </a:p>
          </p:txBody>
        </p:sp>
        <p:sp>
          <p:nvSpPr>
            <p:cNvPr id="23570" name="Rectangle 29"/>
            <p:cNvSpPr>
              <a:spLocks noChangeArrowheads="1"/>
            </p:cNvSpPr>
            <p:nvPr/>
          </p:nvSpPr>
          <p:spPr bwMode="auto">
            <a:xfrm>
              <a:off x="2013" y="1293"/>
              <a:ext cx="207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i="1" dirty="0">
                  <a:latin typeface="Century Gothic" pitchFamily="34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3571" name="Rectangle 32"/>
            <p:cNvSpPr>
              <a:spLocks noChangeArrowheads="1"/>
            </p:cNvSpPr>
            <p:nvPr/>
          </p:nvSpPr>
          <p:spPr bwMode="auto">
            <a:xfrm>
              <a:off x="3789" y="2637"/>
              <a:ext cx="22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i="1" dirty="0">
                  <a:latin typeface="Century Gothic" pitchFamily="34" charset="0"/>
                  <a:ea typeface="宋体" pitchFamily="2" charset="-122"/>
                </a:rPr>
                <a:t>D</a:t>
              </a: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04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4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93" grpId="0" animBg="1"/>
      <p:bldP spid="104492" grpId="0" animBg="1"/>
      <p:bldP spid="104486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0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499350" cy="857250"/>
          </a:xfrm>
        </p:spPr>
        <p:txBody>
          <a:bodyPr/>
          <a:lstStyle/>
          <a:p>
            <a:pPr algn="l" eaLnBrk="1" hangingPunct="1"/>
            <a:r>
              <a:rPr lang="en-US" altLang="zh-CN" sz="2800" dirty="0" smtClean="0"/>
              <a:t>     Indifference Curves:  An Example</a:t>
            </a:r>
          </a:p>
        </p:txBody>
      </p:sp>
      <p:sp>
        <p:nvSpPr>
          <p:cNvPr id="108588" name="Rectangle 44"/>
          <p:cNvSpPr>
            <a:spLocks noChangeArrowheads="1"/>
          </p:cNvSpPr>
          <p:nvPr/>
        </p:nvSpPr>
        <p:spPr bwMode="auto">
          <a:xfrm>
            <a:off x="6711950" y="1895475"/>
            <a:ext cx="2159000" cy="2533650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buFontTx/>
              <a:buChar char="•"/>
            </a:pPr>
            <a:r>
              <a:rPr lang="en-US" altLang="zh-CN" sz="2000" dirty="0">
                <a:latin typeface="Century Gothic" pitchFamily="34" charset="0"/>
                <a:ea typeface="宋体" pitchFamily="2" charset="-122"/>
              </a:rPr>
              <a:t>Indifferent between points B, A, &amp; D</a:t>
            </a:r>
          </a:p>
          <a:p>
            <a:pPr>
              <a:buFontTx/>
              <a:buChar char="•"/>
            </a:pPr>
            <a:r>
              <a:rPr lang="en-US" altLang="zh-CN" sz="2000" i="1" dirty="0">
                <a:latin typeface="Century Gothic" pitchFamily="34" charset="0"/>
                <a:ea typeface="宋体" pitchFamily="2" charset="-122"/>
              </a:rPr>
              <a:t>E </a:t>
            </a:r>
            <a:r>
              <a:rPr lang="en-US" altLang="zh-CN" sz="2000" dirty="0">
                <a:latin typeface="Century Gothic" pitchFamily="34" charset="0"/>
                <a:ea typeface="宋体" pitchFamily="2" charset="-122"/>
              </a:rPr>
              <a:t> is preferred to points on </a:t>
            </a:r>
            <a:r>
              <a:rPr lang="en-US" altLang="zh-CN" sz="2000" i="1" dirty="0">
                <a:latin typeface="Century Gothic" pitchFamily="34" charset="0"/>
                <a:ea typeface="宋体" pitchFamily="2" charset="-122"/>
              </a:rPr>
              <a:t>U</a:t>
            </a:r>
            <a:r>
              <a:rPr lang="en-US" altLang="zh-CN" sz="2000" i="1" baseline="-25000" dirty="0">
                <a:latin typeface="Century Gothic" pitchFamily="34" charset="0"/>
                <a:ea typeface="宋体" pitchFamily="2" charset="-122"/>
              </a:rPr>
              <a:t>1</a:t>
            </a:r>
            <a:endParaRPr lang="en-US" altLang="zh-CN" sz="2000" i="1" dirty="0">
              <a:latin typeface="Century Gothic" pitchFamily="34" charset="0"/>
              <a:ea typeface="宋体" pitchFamily="2" charset="-122"/>
            </a:endParaRPr>
          </a:p>
          <a:p>
            <a:pPr>
              <a:buFontTx/>
              <a:buChar char="•"/>
            </a:pPr>
            <a:r>
              <a:rPr lang="en-US" altLang="zh-CN" sz="2000" i="1" dirty="0">
                <a:latin typeface="Century Gothic" pitchFamily="34" charset="0"/>
                <a:ea typeface="宋体" pitchFamily="2" charset="-122"/>
              </a:rPr>
              <a:t>Points on U</a:t>
            </a:r>
            <a:r>
              <a:rPr lang="en-US" altLang="zh-CN" sz="2000" i="1" baseline="-25000" dirty="0">
                <a:latin typeface="Century Gothic" pitchFamily="34" charset="0"/>
                <a:ea typeface="宋体" pitchFamily="2" charset="-122"/>
              </a:rPr>
              <a:t>1</a:t>
            </a:r>
            <a:r>
              <a:rPr lang="en-US" altLang="zh-CN" sz="2000" baseline="-25000" dirty="0">
                <a:latin typeface="Century Gothic" pitchFamily="34" charset="0"/>
                <a:ea typeface="宋体" pitchFamily="2" charset="-122"/>
              </a:rPr>
              <a:t> </a:t>
            </a:r>
            <a:r>
              <a:rPr lang="en-US" altLang="zh-CN" sz="2000" dirty="0">
                <a:latin typeface="Century Gothic" pitchFamily="34" charset="0"/>
                <a:ea typeface="宋体" pitchFamily="2" charset="-122"/>
              </a:rPr>
              <a:t>are preferred to </a:t>
            </a:r>
            <a:r>
              <a:rPr lang="en-US" altLang="zh-CN" sz="2000" i="1" dirty="0">
                <a:latin typeface="Century Gothic" pitchFamily="34" charset="0"/>
                <a:ea typeface="宋体" pitchFamily="2" charset="-122"/>
              </a:rPr>
              <a:t>H &amp; G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2190750" y="2143125"/>
            <a:ext cx="4006850" cy="4006850"/>
            <a:chOff x="1380" y="1188"/>
            <a:chExt cx="2524" cy="2524"/>
          </a:xfrm>
        </p:grpSpPr>
        <p:sp>
          <p:nvSpPr>
            <p:cNvPr id="25635" name="Line 4"/>
            <p:cNvSpPr>
              <a:spLocks noChangeShapeType="1"/>
            </p:cNvSpPr>
            <p:nvPr/>
          </p:nvSpPr>
          <p:spPr bwMode="auto">
            <a:xfrm>
              <a:off x="1380" y="2352"/>
              <a:ext cx="2524" cy="0"/>
            </a:xfrm>
            <a:prstGeom prst="line">
              <a:avLst/>
            </a:prstGeom>
            <a:noFill/>
            <a:ln w="25400">
              <a:solidFill>
                <a:srgbClr val="9999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6" name="Line 5"/>
            <p:cNvSpPr>
              <a:spLocks noChangeShapeType="1"/>
            </p:cNvSpPr>
            <p:nvPr/>
          </p:nvSpPr>
          <p:spPr bwMode="auto">
            <a:xfrm>
              <a:off x="2496" y="1188"/>
              <a:ext cx="0" cy="2524"/>
            </a:xfrm>
            <a:prstGeom prst="line">
              <a:avLst/>
            </a:prstGeom>
            <a:noFill/>
            <a:ln w="25400">
              <a:solidFill>
                <a:srgbClr val="9999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658813" y="2317750"/>
            <a:ext cx="6602412" cy="4179888"/>
            <a:chOff x="415" y="1298"/>
            <a:chExt cx="4159" cy="2633"/>
          </a:xfrm>
        </p:grpSpPr>
        <p:sp>
          <p:nvSpPr>
            <p:cNvPr id="25622" name="Line 53"/>
            <p:cNvSpPr>
              <a:spLocks noChangeShapeType="1"/>
            </p:cNvSpPr>
            <p:nvPr/>
          </p:nvSpPr>
          <p:spPr bwMode="auto">
            <a:xfrm>
              <a:off x="1392" y="1360"/>
              <a:ext cx="0" cy="2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3" name="Line 54"/>
            <p:cNvSpPr>
              <a:spLocks noChangeShapeType="1"/>
            </p:cNvSpPr>
            <p:nvPr/>
          </p:nvSpPr>
          <p:spPr bwMode="auto">
            <a:xfrm>
              <a:off x="1401" y="3712"/>
              <a:ext cx="26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4" name="Rectangle 55"/>
            <p:cNvSpPr>
              <a:spLocks noChangeArrowheads="1"/>
            </p:cNvSpPr>
            <p:nvPr/>
          </p:nvSpPr>
          <p:spPr bwMode="auto">
            <a:xfrm>
              <a:off x="4112" y="3620"/>
              <a:ext cx="4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Food</a:t>
              </a:r>
            </a:p>
          </p:txBody>
        </p:sp>
        <p:sp>
          <p:nvSpPr>
            <p:cNvPr id="25625" name="Rectangle 56"/>
            <p:cNvSpPr>
              <a:spLocks noChangeArrowheads="1"/>
            </p:cNvSpPr>
            <p:nvPr/>
          </p:nvSpPr>
          <p:spPr bwMode="auto">
            <a:xfrm>
              <a:off x="1100" y="3188"/>
              <a:ext cx="29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25626" name="Rectangle 57"/>
            <p:cNvSpPr>
              <a:spLocks noChangeArrowheads="1"/>
            </p:cNvSpPr>
            <p:nvPr/>
          </p:nvSpPr>
          <p:spPr bwMode="auto">
            <a:xfrm>
              <a:off x="1100" y="2736"/>
              <a:ext cx="29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20</a:t>
              </a:r>
            </a:p>
          </p:txBody>
        </p:sp>
        <p:sp>
          <p:nvSpPr>
            <p:cNvPr id="25627" name="Rectangle 58"/>
            <p:cNvSpPr>
              <a:spLocks noChangeArrowheads="1"/>
            </p:cNvSpPr>
            <p:nvPr/>
          </p:nvSpPr>
          <p:spPr bwMode="auto">
            <a:xfrm>
              <a:off x="1100" y="2261"/>
              <a:ext cx="29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30</a:t>
              </a:r>
            </a:p>
          </p:txBody>
        </p:sp>
        <p:sp>
          <p:nvSpPr>
            <p:cNvPr id="25628" name="Rectangle 59"/>
            <p:cNvSpPr>
              <a:spLocks noChangeArrowheads="1"/>
            </p:cNvSpPr>
            <p:nvPr/>
          </p:nvSpPr>
          <p:spPr bwMode="auto">
            <a:xfrm>
              <a:off x="1100" y="1773"/>
              <a:ext cx="29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40</a:t>
              </a:r>
            </a:p>
          </p:txBody>
        </p:sp>
        <p:sp>
          <p:nvSpPr>
            <p:cNvPr id="25629" name="Rectangle 60"/>
            <p:cNvSpPr>
              <a:spLocks noChangeArrowheads="1"/>
            </p:cNvSpPr>
            <p:nvPr/>
          </p:nvSpPr>
          <p:spPr bwMode="auto">
            <a:xfrm>
              <a:off x="1773" y="3683"/>
              <a:ext cx="29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25630" name="Rectangle 61"/>
            <p:cNvSpPr>
              <a:spLocks noChangeArrowheads="1"/>
            </p:cNvSpPr>
            <p:nvPr/>
          </p:nvSpPr>
          <p:spPr bwMode="auto">
            <a:xfrm>
              <a:off x="2397" y="3683"/>
              <a:ext cx="29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20</a:t>
              </a:r>
            </a:p>
          </p:txBody>
        </p:sp>
        <p:sp>
          <p:nvSpPr>
            <p:cNvPr id="25631" name="Rectangle 62"/>
            <p:cNvSpPr>
              <a:spLocks noChangeArrowheads="1"/>
            </p:cNvSpPr>
            <p:nvPr/>
          </p:nvSpPr>
          <p:spPr bwMode="auto">
            <a:xfrm>
              <a:off x="3021" y="3683"/>
              <a:ext cx="29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30</a:t>
              </a:r>
            </a:p>
          </p:txBody>
        </p:sp>
        <p:sp>
          <p:nvSpPr>
            <p:cNvPr id="25632" name="Rectangle 63"/>
            <p:cNvSpPr>
              <a:spLocks noChangeArrowheads="1"/>
            </p:cNvSpPr>
            <p:nvPr/>
          </p:nvSpPr>
          <p:spPr bwMode="auto">
            <a:xfrm>
              <a:off x="3645" y="3683"/>
              <a:ext cx="29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40</a:t>
              </a:r>
            </a:p>
          </p:txBody>
        </p:sp>
        <p:sp>
          <p:nvSpPr>
            <p:cNvPr id="25633" name="Rectangle 64"/>
            <p:cNvSpPr>
              <a:spLocks noChangeArrowheads="1"/>
            </p:cNvSpPr>
            <p:nvPr/>
          </p:nvSpPr>
          <p:spPr bwMode="auto">
            <a:xfrm>
              <a:off x="415" y="1412"/>
              <a:ext cx="69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r"/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Clothing</a:t>
              </a:r>
            </a:p>
          </p:txBody>
        </p:sp>
        <p:sp>
          <p:nvSpPr>
            <p:cNvPr id="25634" name="Rectangle 65"/>
            <p:cNvSpPr>
              <a:spLocks noChangeArrowheads="1"/>
            </p:cNvSpPr>
            <p:nvPr/>
          </p:nvSpPr>
          <p:spPr bwMode="auto">
            <a:xfrm>
              <a:off x="1100" y="1298"/>
              <a:ext cx="29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50</a:t>
              </a:r>
            </a:p>
          </p:txBody>
        </p:sp>
      </p:grp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2965450" y="1857375"/>
            <a:ext cx="4064000" cy="3352800"/>
            <a:chOff x="1868" y="1170"/>
            <a:chExt cx="2560" cy="2112"/>
          </a:xfrm>
        </p:grpSpPr>
        <p:sp>
          <p:nvSpPr>
            <p:cNvPr id="25620" name="Freeform 48"/>
            <p:cNvSpPr>
              <a:spLocks/>
            </p:cNvSpPr>
            <p:nvPr/>
          </p:nvSpPr>
          <p:spPr bwMode="auto">
            <a:xfrm>
              <a:off x="1868" y="1170"/>
              <a:ext cx="2176" cy="1890"/>
            </a:xfrm>
            <a:custGeom>
              <a:avLst/>
              <a:gdLst>
                <a:gd name="T0" fmla="*/ 4 w 2176"/>
                <a:gd name="T1" fmla="*/ 0 h 1890"/>
                <a:gd name="T2" fmla="*/ 28 w 2176"/>
                <a:gd name="T3" fmla="*/ 372 h 1890"/>
                <a:gd name="T4" fmla="*/ 172 w 2176"/>
                <a:gd name="T5" fmla="*/ 936 h 1890"/>
                <a:gd name="T6" fmla="*/ 628 w 2176"/>
                <a:gd name="T7" fmla="*/ 1368 h 1890"/>
                <a:gd name="T8" fmla="*/ 1264 w 2176"/>
                <a:gd name="T9" fmla="*/ 1680 h 1890"/>
                <a:gd name="T10" fmla="*/ 1888 w 2176"/>
                <a:gd name="T11" fmla="*/ 1824 h 1890"/>
                <a:gd name="T12" fmla="*/ 2176 w 2176"/>
                <a:gd name="T13" fmla="*/ 1872 h 18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76"/>
                <a:gd name="T22" fmla="*/ 0 h 1890"/>
                <a:gd name="T23" fmla="*/ 2176 w 2176"/>
                <a:gd name="T24" fmla="*/ 1890 h 189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76" h="1890">
                  <a:moveTo>
                    <a:pt x="4" y="0"/>
                  </a:moveTo>
                  <a:cubicBezTo>
                    <a:pt x="8" y="62"/>
                    <a:pt x="0" y="216"/>
                    <a:pt x="28" y="372"/>
                  </a:cubicBezTo>
                  <a:cubicBezTo>
                    <a:pt x="56" y="528"/>
                    <a:pt x="72" y="770"/>
                    <a:pt x="172" y="936"/>
                  </a:cubicBezTo>
                  <a:cubicBezTo>
                    <a:pt x="272" y="1102"/>
                    <a:pt x="446" y="1244"/>
                    <a:pt x="628" y="1368"/>
                  </a:cubicBezTo>
                  <a:cubicBezTo>
                    <a:pt x="810" y="1492"/>
                    <a:pt x="1054" y="1604"/>
                    <a:pt x="1264" y="1680"/>
                  </a:cubicBezTo>
                  <a:cubicBezTo>
                    <a:pt x="1474" y="1756"/>
                    <a:pt x="1736" y="1792"/>
                    <a:pt x="1888" y="1824"/>
                  </a:cubicBezTo>
                  <a:cubicBezTo>
                    <a:pt x="2040" y="1856"/>
                    <a:pt x="2161" y="1890"/>
                    <a:pt x="2176" y="1872"/>
                  </a:cubicBezTo>
                </a:path>
              </a:pathLst>
            </a:custGeom>
            <a:noFill/>
            <a:ln w="571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21" name="Text Box 69"/>
            <p:cNvSpPr txBox="1">
              <a:spLocks noChangeArrowheads="1"/>
            </p:cNvSpPr>
            <p:nvPr/>
          </p:nvSpPr>
          <p:spPr bwMode="auto">
            <a:xfrm>
              <a:off x="4092" y="2994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Century Gothic" pitchFamily="34" charset="0"/>
                  <a:ea typeface="宋体" pitchFamily="2" charset="-122"/>
                </a:rPr>
                <a:t>U</a:t>
              </a:r>
              <a:r>
                <a:rPr lang="en-US" altLang="zh-CN" sz="2400" baseline="-25000" dirty="0">
                  <a:latin typeface="Century Gothic" pitchFamily="34" charset="0"/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2587625" y="2271713"/>
            <a:ext cx="3711575" cy="2908300"/>
            <a:chOff x="1606" y="1233"/>
            <a:chExt cx="2338" cy="1832"/>
          </a:xfrm>
        </p:grpSpPr>
        <p:sp>
          <p:nvSpPr>
            <p:cNvPr id="25608" name="Oval 20"/>
            <p:cNvSpPr>
              <a:spLocks noChangeArrowheads="1"/>
            </p:cNvSpPr>
            <p:nvPr/>
          </p:nvSpPr>
          <p:spPr bwMode="auto">
            <a:xfrm>
              <a:off x="1849" y="277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9" name="Oval 21"/>
            <p:cNvSpPr>
              <a:spLocks noChangeArrowheads="1"/>
            </p:cNvSpPr>
            <p:nvPr/>
          </p:nvSpPr>
          <p:spPr bwMode="auto">
            <a:xfrm>
              <a:off x="1813" y="183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0" name="Oval 22"/>
            <p:cNvSpPr>
              <a:spLocks noChangeArrowheads="1"/>
            </p:cNvSpPr>
            <p:nvPr/>
          </p:nvSpPr>
          <p:spPr bwMode="auto">
            <a:xfrm>
              <a:off x="1849" y="133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1" name="Oval 23"/>
            <p:cNvSpPr>
              <a:spLocks noChangeArrowheads="1"/>
            </p:cNvSpPr>
            <p:nvPr/>
          </p:nvSpPr>
          <p:spPr bwMode="auto">
            <a:xfrm>
              <a:off x="2425" y="22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2" name="Oval 24"/>
            <p:cNvSpPr>
              <a:spLocks noChangeArrowheads="1"/>
            </p:cNvSpPr>
            <p:nvPr/>
          </p:nvSpPr>
          <p:spPr bwMode="auto">
            <a:xfrm>
              <a:off x="3049" y="181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3" name="Oval 25"/>
            <p:cNvSpPr>
              <a:spLocks noChangeArrowheads="1"/>
            </p:cNvSpPr>
            <p:nvPr/>
          </p:nvSpPr>
          <p:spPr bwMode="auto">
            <a:xfrm>
              <a:off x="3673" y="277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4" name="Rectangle 26"/>
            <p:cNvSpPr>
              <a:spLocks noChangeArrowheads="1"/>
            </p:cNvSpPr>
            <p:nvPr/>
          </p:nvSpPr>
          <p:spPr bwMode="auto">
            <a:xfrm>
              <a:off x="1942" y="2817"/>
              <a:ext cx="248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i="1" dirty="0">
                  <a:latin typeface="Century Gothic" pitchFamily="34" charset="0"/>
                  <a:ea typeface="宋体" pitchFamily="2" charset="-122"/>
                </a:rPr>
                <a:t>G</a:t>
              </a:r>
            </a:p>
          </p:txBody>
        </p:sp>
        <p:sp>
          <p:nvSpPr>
            <p:cNvPr id="25615" name="Rectangle 27"/>
            <p:cNvSpPr>
              <a:spLocks noChangeArrowheads="1"/>
            </p:cNvSpPr>
            <p:nvPr/>
          </p:nvSpPr>
          <p:spPr bwMode="auto">
            <a:xfrm>
              <a:off x="3718" y="2577"/>
              <a:ext cx="22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i="1" dirty="0">
                  <a:latin typeface="Century Gothic" pitchFamily="34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25616" name="Rectangle 28"/>
            <p:cNvSpPr>
              <a:spLocks noChangeArrowheads="1"/>
            </p:cNvSpPr>
            <p:nvPr/>
          </p:nvSpPr>
          <p:spPr bwMode="auto">
            <a:xfrm>
              <a:off x="2470" y="2097"/>
              <a:ext cx="23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i="1" dirty="0">
                  <a:latin typeface="Century Gothic" pitchFamily="34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25617" name="Rectangle 29"/>
            <p:cNvSpPr>
              <a:spLocks noChangeArrowheads="1"/>
            </p:cNvSpPr>
            <p:nvPr/>
          </p:nvSpPr>
          <p:spPr bwMode="auto">
            <a:xfrm>
              <a:off x="3142" y="1713"/>
              <a:ext cx="197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i="1" dirty="0">
                  <a:latin typeface="Century Gothic" pitchFamily="34" charset="0"/>
                  <a:ea typeface="宋体" pitchFamily="2" charset="-122"/>
                </a:rPr>
                <a:t>E</a:t>
              </a:r>
            </a:p>
          </p:txBody>
        </p:sp>
        <p:sp>
          <p:nvSpPr>
            <p:cNvPr id="25618" name="Rectangle 30"/>
            <p:cNvSpPr>
              <a:spLocks noChangeArrowheads="1"/>
            </p:cNvSpPr>
            <p:nvPr/>
          </p:nvSpPr>
          <p:spPr bwMode="auto">
            <a:xfrm>
              <a:off x="1606" y="1569"/>
              <a:ext cx="22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i="1" dirty="0">
                  <a:latin typeface="Century Gothic" pitchFamily="34" charset="0"/>
                  <a:ea typeface="宋体" pitchFamily="2" charset="-122"/>
                </a:rPr>
                <a:t>H</a:t>
              </a:r>
            </a:p>
          </p:txBody>
        </p:sp>
        <p:sp>
          <p:nvSpPr>
            <p:cNvPr id="25619" name="Rectangle 31"/>
            <p:cNvSpPr>
              <a:spLocks noChangeArrowheads="1"/>
            </p:cNvSpPr>
            <p:nvPr/>
          </p:nvSpPr>
          <p:spPr bwMode="auto">
            <a:xfrm>
              <a:off x="1942" y="1233"/>
              <a:ext cx="207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i="1" dirty="0">
                  <a:latin typeface="Century Gothic" pitchFamily="34" charset="0"/>
                  <a:ea typeface="宋体" pitchFamily="2" charset="-122"/>
                </a:rPr>
                <a:t>B</a:t>
              </a: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0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88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Indifference Curves</a:t>
            </a:r>
          </a:p>
        </p:txBody>
      </p:sp>
      <p:sp>
        <p:nvSpPr>
          <p:cNvPr id="27651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Indifference curves slope downward to the right</a:t>
            </a:r>
          </a:p>
          <a:p>
            <a:pPr lvl="1" eaLnBrk="1" hangingPunct="1"/>
            <a:r>
              <a:rPr lang="en-US" altLang="zh-CN" sz="2400" dirty="0" smtClean="0"/>
              <a:t>If they sloped upward, they would violate the assumption that more is preferred to less</a:t>
            </a:r>
          </a:p>
          <a:p>
            <a:pPr lvl="2" eaLnBrk="1" hangingPunct="1"/>
            <a:r>
              <a:rPr lang="en-US" altLang="zh-CN" dirty="0" smtClean="0"/>
              <a:t>Some points that had more of both goods would be indifferent to a basket with less of both goods.</a:t>
            </a:r>
          </a:p>
          <a:p>
            <a:pPr lvl="2" eaLnBrk="1" hangingPunct="1"/>
            <a:endParaRPr lang="en-US" altLang="zh-CN" dirty="0" smtClean="0"/>
          </a:p>
          <a:p>
            <a:pPr eaLnBrk="1" hangingPunct="1"/>
            <a:r>
              <a:rPr lang="en-US" altLang="zh-CN" sz="2400" dirty="0" smtClean="0"/>
              <a:t>To describe preferences for all combinations of goods/services, we have a set of indifference curves – an </a:t>
            </a:r>
            <a:r>
              <a:rPr lang="en-US" altLang="zh-CN" sz="2400" i="1" dirty="0" smtClean="0">
                <a:solidFill>
                  <a:srgbClr val="9999FF"/>
                </a:solidFill>
              </a:rPr>
              <a:t>indifference map</a:t>
            </a:r>
          </a:p>
          <a:p>
            <a:pPr lvl="1" eaLnBrk="1" hangingPunct="1"/>
            <a:r>
              <a:rPr lang="en-US" altLang="zh-CN" sz="2400" dirty="0" smtClean="0"/>
              <a:t>Each indifference curve in the map shows the market baskets among which the person is indifferent</a:t>
            </a:r>
          </a:p>
          <a:p>
            <a:pPr eaLnBrk="1" hangingPunct="1"/>
            <a:endParaRPr lang="en-US" altLang="zh-CN" sz="2400" dirty="0" smtClean="0"/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8"/>
          <p:cNvSpPr>
            <a:spLocks noGrp="1" noChangeArrowheads="1"/>
          </p:cNvSpPr>
          <p:nvPr>
            <p:ph type="title"/>
          </p:nvPr>
        </p:nvSpPr>
        <p:spPr>
          <a:xfrm>
            <a:off x="0" y="214313"/>
            <a:ext cx="7313613" cy="609600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Indifference Map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282950" y="2151063"/>
            <a:ext cx="3452813" cy="2676525"/>
            <a:chOff x="1936" y="1247"/>
            <a:chExt cx="2175" cy="1686"/>
          </a:xfrm>
        </p:grpSpPr>
        <p:sp>
          <p:nvSpPr>
            <p:cNvPr id="29721" name="Freeform 5"/>
            <p:cNvSpPr>
              <a:spLocks/>
            </p:cNvSpPr>
            <p:nvPr/>
          </p:nvSpPr>
          <p:spPr bwMode="auto">
            <a:xfrm>
              <a:off x="1936" y="1247"/>
              <a:ext cx="1906" cy="1573"/>
            </a:xfrm>
            <a:custGeom>
              <a:avLst/>
              <a:gdLst>
                <a:gd name="T0" fmla="*/ 6 w 1906"/>
                <a:gd name="T1" fmla="*/ 0 h 1573"/>
                <a:gd name="T2" fmla="*/ 0 w 1906"/>
                <a:gd name="T3" fmla="*/ 22 h 1573"/>
                <a:gd name="T4" fmla="*/ 0 w 1906"/>
                <a:gd name="T5" fmla="*/ 49 h 1573"/>
                <a:gd name="T6" fmla="*/ 6 w 1906"/>
                <a:gd name="T7" fmla="*/ 117 h 1573"/>
                <a:gd name="T8" fmla="*/ 24 w 1906"/>
                <a:gd name="T9" fmla="*/ 199 h 1573"/>
                <a:gd name="T10" fmla="*/ 49 w 1906"/>
                <a:gd name="T11" fmla="*/ 290 h 1573"/>
                <a:gd name="T12" fmla="*/ 61 w 1906"/>
                <a:gd name="T13" fmla="*/ 339 h 1573"/>
                <a:gd name="T14" fmla="*/ 80 w 1906"/>
                <a:gd name="T15" fmla="*/ 394 h 1573"/>
                <a:gd name="T16" fmla="*/ 117 w 1906"/>
                <a:gd name="T17" fmla="*/ 507 h 1573"/>
                <a:gd name="T18" fmla="*/ 160 w 1906"/>
                <a:gd name="T19" fmla="*/ 630 h 1573"/>
                <a:gd name="T20" fmla="*/ 184 w 1906"/>
                <a:gd name="T21" fmla="*/ 684 h 1573"/>
                <a:gd name="T22" fmla="*/ 215 w 1906"/>
                <a:gd name="T23" fmla="*/ 738 h 1573"/>
                <a:gd name="T24" fmla="*/ 283 w 1906"/>
                <a:gd name="T25" fmla="*/ 838 h 1573"/>
                <a:gd name="T26" fmla="*/ 356 w 1906"/>
                <a:gd name="T27" fmla="*/ 938 h 1573"/>
                <a:gd name="T28" fmla="*/ 442 w 1906"/>
                <a:gd name="T29" fmla="*/ 1033 h 1573"/>
                <a:gd name="T30" fmla="*/ 547 w 1906"/>
                <a:gd name="T31" fmla="*/ 1115 h 1573"/>
                <a:gd name="T32" fmla="*/ 602 w 1906"/>
                <a:gd name="T33" fmla="*/ 1151 h 1573"/>
                <a:gd name="T34" fmla="*/ 664 w 1906"/>
                <a:gd name="T35" fmla="*/ 1187 h 1573"/>
                <a:gd name="T36" fmla="*/ 799 w 1906"/>
                <a:gd name="T37" fmla="*/ 1255 h 1573"/>
                <a:gd name="T38" fmla="*/ 940 w 1906"/>
                <a:gd name="T39" fmla="*/ 1309 h 1573"/>
                <a:gd name="T40" fmla="*/ 1075 w 1906"/>
                <a:gd name="T41" fmla="*/ 1364 h 1573"/>
                <a:gd name="T42" fmla="*/ 1217 w 1906"/>
                <a:gd name="T43" fmla="*/ 1414 h 1573"/>
                <a:gd name="T44" fmla="*/ 1358 w 1906"/>
                <a:gd name="T45" fmla="*/ 1459 h 1573"/>
                <a:gd name="T46" fmla="*/ 1499 w 1906"/>
                <a:gd name="T47" fmla="*/ 1495 h 1573"/>
                <a:gd name="T48" fmla="*/ 1561 w 1906"/>
                <a:gd name="T49" fmla="*/ 1513 h 1573"/>
                <a:gd name="T50" fmla="*/ 1616 w 1906"/>
                <a:gd name="T51" fmla="*/ 1527 h 1573"/>
                <a:gd name="T52" fmla="*/ 1714 w 1906"/>
                <a:gd name="T53" fmla="*/ 1550 h 1573"/>
                <a:gd name="T54" fmla="*/ 1801 w 1906"/>
                <a:gd name="T55" fmla="*/ 1568 h 1573"/>
                <a:gd name="T56" fmla="*/ 1837 w 1906"/>
                <a:gd name="T57" fmla="*/ 1572 h 1573"/>
                <a:gd name="T58" fmla="*/ 1868 w 1906"/>
                <a:gd name="T59" fmla="*/ 1572 h 1573"/>
                <a:gd name="T60" fmla="*/ 1887 w 1906"/>
                <a:gd name="T61" fmla="*/ 1572 h 1573"/>
                <a:gd name="T62" fmla="*/ 1905 w 1906"/>
                <a:gd name="T63" fmla="*/ 1568 h 157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906"/>
                <a:gd name="T97" fmla="*/ 0 h 1573"/>
                <a:gd name="T98" fmla="*/ 1906 w 1906"/>
                <a:gd name="T99" fmla="*/ 1573 h 157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906" h="1573">
                  <a:moveTo>
                    <a:pt x="6" y="0"/>
                  </a:moveTo>
                  <a:lnTo>
                    <a:pt x="0" y="22"/>
                  </a:lnTo>
                  <a:lnTo>
                    <a:pt x="0" y="49"/>
                  </a:lnTo>
                  <a:lnTo>
                    <a:pt x="6" y="117"/>
                  </a:lnTo>
                  <a:lnTo>
                    <a:pt x="24" y="199"/>
                  </a:lnTo>
                  <a:lnTo>
                    <a:pt x="49" y="290"/>
                  </a:lnTo>
                  <a:lnTo>
                    <a:pt x="61" y="339"/>
                  </a:lnTo>
                  <a:lnTo>
                    <a:pt x="80" y="394"/>
                  </a:lnTo>
                  <a:lnTo>
                    <a:pt x="117" y="507"/>
                  </a:lnTo>
                  <a:lnTo>
                    <a:pt x="160" y="630"/>
                  </a:lnTo>
                  <a:lnTo>
                    <a:pt x="184" y="684"/>
                  </a:lnTo>
                  <a:lnTo>
                    <a:pt x="215" y="738"/>
                  </a:lnTo>
                  <a:lnTo>
                    <a:pt x="283" y="838"/>
                  </a:lnTo>
                  <a:lnTo>
                    <a:pt x="356" y="938"/>
                  </a:lnTo>
                  <a:lnTo>
                    <a:pt x="442" y="1033"/>
                  </a:lnTo>
                  <a:lnTo>
                    <a:pt x="547" y="1115"/>
                  </a:lnTo>
                  <a:lnTo>
                    <a:pt x="602" y="1151"/>
                  </a:lnTo>
                  <a:lnTo>
                    <a:pt x="664" y="1187"/>
                  </a:lnTo>
                  <a:lnTo>
                    <a:pt x="799" y="1255"/>
                  </a:lnTo>
                  <a:lnTo>
                    <a:pt x="940" y="1309"/>
                  </a:lnTo>
                  <a:lnTo>
                    <a:pt x="1075" y="1364"/>
                  </a:lnTo>
                  <a:lnTo>
                    <a:pt x="1217" y="1414"/>
                  </a:lnTo>
                  <a:lnTo>
                    <a:pt x="1358" y="1459"/>
                  </a:lnTo>
                  <a:lnTo>
                    <a:pt x="1499" y="1495"/>
                  </a:lnTo>
                  <a:lnTo>
                    <a:pt x="1561" y="1513"/>
                  </a:lnTo>
                  <a:lnTo>
                    <a:pt x="1616" y="1527"/>
                  </a:lnTo>
                  <a:lnTo>
                    <a:pt x="1714" y="1550"/>
                  </a:lnTo>
                  <a:lnTo>
                    <a:pt x="1801" y="1568"/>
                  </a:lnTo>
                  <a:lnTo>
                    <a:pt x="1837" y="1572"/>
                  </a:lnTo>
                  <a:lnTo>
                    <a:pt x="1868" y="1572"/>
                  </a:lnTo>
                  <a:lnTo>
                    <a:pt x="1887" y="1572"/>
                  </a:lnTo>
                  <a:lnTo>
                    <a:pt x="1905" y="1568"/>
                  </a:lnTo>
                </a:path>
              </a:pathLst>
            </a:custGeom>
            <a:noFill/>
            <a:ln w="50800" cap="rnd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2" name="Rectangle 19"/>
            <p:cNvSpPr>
              <a:spLocks noChangeArrowheads="1"/>
            </p:cNvSpPr>
            <p:nvPr/>
          </p:nvSpPr>
          <p:spPr bwMode="auto">
            <a:xfrm>
              <a:off x="3837" y="2685"/>
              <a:ext cx="27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i="1" dirty="0">
                  <a:latin typeface="Century Gothic" pitchFamily="34" charset="0"/>
                  <a:ea typeface="宋体" pitchFamily="2" charset="-122"/>
                </a:rPr>
                <a:t>U</a:t>
              </a:r>
              <a:r>
                <a:rPr lang="en-US" altLang="zh-CN" sz="2000" i="1" baseline="-25000" dirty="0">
                  <a:latin typeface="Century Gothic" pitchFamily="34" charset="0"/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941763" y="1827213"/>
            <a:ext cx="2927350" cy="2219325"/>
            <a:chOff x="2459" y="1151"/>
            <a:chExt cx="1844" cy="1398"/>
          </a:xfrm>
        </p:grpSpPr>
        <p:sp>
          <p:nvSpPr>
            <p:cNvPr id="29719" name="Freeform 4"/>
            <p:cNvSpPr>
              <a:spLocks/>
            </p:cNvSpPr>
            <p:nvPr/>
          </p:nvSpPr>
          <p:spPr bwMode="auto">
            <a:xfrm>
              <a:off x="2459" y="1151"/>
              <a:ext cx="1575" cy="1335"/>
            </a:xfrm>
            <a:custGeom>
              <a:avLst/>
              <a:gdLst>
                <a:gd name="T0" fmla="*/ 6 w 1575"/>
                <a:gd name="T1" fmla="*/ 0 h 1335"/>
                <a:gd name="T2" fmla="*/ 0 w 1575"/>
                <a:gd name="T3" fmla="*/ 20 h 1335"/>
                <a:gd name="T4" fmla="*/ 0 w 1575"/>
                <a:gd name="T5" fmla="*/ 44 h 1335"/>
                <a:gd name="T6" fmla="*/ 0 w 1575"/>
                <a:gd name="T7" fmla="*/ 72 h 1335"/>
                <a:gd name="T8" fmla="*/ 6 w 1575"/>
                <a:gd name="T9" fmla="*/ 99 h 1335"/>
                <a:gd name="T10" fmla="*/ 25 w 1575"/>
                <a:gd name="T11" fmla="*/ 171 h 1335"/>
                <a:gd name="T12" fmla="*/ 45 w 1575"/>
                <a:gd name="T13" fmla="*/ 247 h 1335"/>
                <a:gd name="T14" fmla="*/ 58 w 1575"/>
                <a:gd name="T15" fmla="*/ 287 h 1335"/>
                <a:gd name="T16" fmla="*/ 64 w 1575"/>
                <a:gd name="T17" fmla="*/ 335 h 1335"/>
                <a:gd name="T18" fmla="*/ 96 w 1575"/>
                <a:gd name="T19" fmla="*/ 431 h 1335"/>
                <a:gd name="T20" fmla="*/ 135 w 1575"/>
                <a:gd name="T21" fmla="*/ 535 h 1335"/>
                <a:gd name="T22" fmla="*/ 154 w 1575"/>
                <a:gd name="T23" fmla="*/ 583 h 1335"/>
                <a:gd name="T24" fmla="*/ 180 w 1575"/>
                <a:gd name="T25" fmla="*/ 627 h 1335"/>
                <a:gd name="T26" fmla="*/ 232 w 1575"/>
                <a:gd name="T27" fmla="*/ 715 h 1335"/>
                <a:gd name="T28" fmla="*/ 296 w 1575"/>
                <a:gd name="T29" fmla="*/ 799 h 1335"/>
                <a:gd name="T30" fmla="*/ 367 w 1575"/>
                <a:gd name="T31" fmla="*/ 875 h 1335"/>
                <a:gd name="T32" fmla="*/ 451 w 1575"/>
                <a:gd name="T33" fmla="*/ 946 h 1335"/>
                <a:gd name="T34" fmla="*/ 548 w 1575"/>
                <a:gd name="T35" fmla="*/ 1010 h 1335"/>
                <a:gd name="T36" fmla="*/ 658 w 1575"/>
                <a:gd name="T37" fmla="*/ 1066 h 1335"/>
                <a:gd name="T38" fmla="*/ 774 w 1575"/>
                <a:gd name="T39" fmla="*/ 1114 h 1335"/>
                <a:gd name="T40" fmla="*/ 890 w 1575"/>
                <a:gd name="T41" fmla="*/ 1158 h 1335"/>
                <a:gd name="T42" fmla="*/ 1006 w 1575"/>
                <a:gd name="T43" fmla="*/ 1202 h 1335"/>
                <a:gd name="T44" fmla="*/ 1122 w 1575"/>
                <a:gd name="T45" fmla="*/ 1238 h 1335"/>
                <a:gd name="T46" fmla="*/ 1238 w 1575"/>
                <a:gd name="T47" fmla="*/ 1270 h 1335"/>
                <a:gd name="T48" fmla="*/ 1335 w 1575"/>
                <a:gd name="T49" fmla="*/ 1294 h 1335"/>
                <a:gd name="T50" fmla="*/ 1419 w 1575"/>
                <a:gd name="T51" fmla="*/ 1314 h 1335"/>
                <a:gd name="T52" fmla="*/ 1490 w 1575"/>
                <a:gd name="T53" fmla="*/ 1330 h 1335"/>
                <a:gd name="T54" fmla="*/ 1542 w 1575"/>
                <a:gd name="T55" fmla="*/ 1334 h 1335"/>
                <a:gd name="T56" fmla="*/ 1561 w 1575"/>
                <a:gd name="T57" fmla="*/ 1334 h 1335"/>
                <a:gd name="T58" fmla="*/ 1574 w 1575"/>
                <a:gd name="T59" fmla="*/ 1330 h 133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575"/>
                <a:gd name="T91" fmla="*/ 0 h 1335"/>
                <a:gd name="T92" fmla="*/ 1575 w 1575"/>
                <a:gd name="T93" fmla="*/ 1335 h 133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575" h="1335">
                  <a:moveTo>
                    <a:pt x="6" y="0"/>
                  </a:moveTo>
                  <a:lnTo>
                    <a:pt x="0" y="20"/>
                  </a:lnTo>
                  <a:lnTo>
                    <a:pt x="0" y="44"/>
                  </a:lnTo>
                  <a:lnTo>
                    <a:pt x="0" y="72"/>
                  </a:lnTo>
                  <a:lnTo>
                    <a:pt x="6" y="99"/>
                  </a:lnTo>
                  <a:lnTo>
                    <a:pt x="25" y="171"/>
                  </a:lnTo>
                  <a:lnTo>
                    <a:pt x="45" y="247"/>
                  </a:lnTo>
                  <a:lnTo>
                    <a:pt x="58" y="287"/>
                  </a:lnTo>
                  <a:lnTo>
                    <a:pt x="64" y="335"/>
                  </a:lnTo>
                  <a:lnTo>
                    <a:pt x="96" y="431"/>
                  </a:lnTo>
                  <a:lnTo>
                    <a:pt x="135" y="535"/>
                  </a:lnTo>
                  <a:lnTo>
                    <a:pt x="154" y="583"/>
                  </a:lnTo>
                  <a:lnTo>
                    <a:pt x="180" y="627"/>
                  </a:lnTo>
                  <a:lnTo>
                    <a:pt x="232" y="715"/>
                  </a:lnTo>
                  <a:lnTo>
                    <a:pt x="296" y="799"/>
                  </a:lnTo>
                  <a:lnTo>
                    <a:pt x="367" y="875"/>
                  </a:lnTo>
                  <a:lnTo>
                    <a:pt x="451" y="946"/>
                  </a:lnTo>
                  <a:lnTo>
                    <a:pt x="548" y="1010"/>
                  </a:lnTo>
                  <a:lnTo>
                    <a:pt x="658" y="1066"/>
                  </a:lnTo>
                  <a:lnTo>
                    <a:pt x="774" y="1114"/>
                  </a:lnTo>
                  <a:lnTo>
                    <a:pt x="890" y="1158"/>
                  </a:lnTo>
                  <a:lnTo>
                    <a:pt x="1006" y="1202"/>
                  </a:lnTo>
                  <a:lnTo>
                    <a:pt x="1122" y="1238"/>
                  </a:lnTo>
                  <a:lnTo>
                    <a:pt x="1238" y="1270"/>
                  </a:lnTo>
                  <a:lnTo>
                    <a:pt x="1335" y="1294"/>
                  </a:lnTo>
                  <a:lnTo>
                    <a:pt x="1419" y="1314"/>
                  </a:lnTo>
                  <a:lnTo>
                    <a:pt x="1490" y="1330"/>
                  </a:lnTo>
                  <a:lnTo>
                    <a:pt x="1542" y="1334"/>
                  </a:lnTo>
                  <a:lnTo>
                    <a:pt x="1561" y="1334"/>
                  </a:lnTo>
                  <a:lnTo>
                    <a:pt x="1574" y="1330"/>
                  </a:lnTo>
                </a:path>
              </a:pathLst>
            </a:custGeom>
            <a:noFill/>
            <a:ln w="50800" cap="rnd">
              <a:solidFill>
                <a:srgbClr val="CC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0" name="Rectangle 20"/>
            <p:cNvSpPr>
              <a:spLocks noChangeArrowheads="1"/>
            </p:cNvSpPr>
            <p:nvPr/>
          </p:nvSpPr>
          <p:spPr bwMode="auto">
            <a:xfrm>
              <a:off x="4029" y="2301"/>
              <a:ext cx="27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i="1" dirty="0">
                  <a:latin typeface="Century Gothic" pitchFamily="34" charset="0"/>
                  <a:ea typeface="宋体" pitchFamily="2" charset="-122"/>
                </a:rPr>
                <a:t>U</a:t>
              </a:r>
              <a:r>
                <a:rPr lang="en-US" altLang="zh-CN" sz="2000" i="1" baseline="-25000" dirty="0">
                  <a:latin typeface="Century Gothic" pitchFamily="34" charset="0"/>
                  <a:ea typeface="宋体" pitchFamily="2" charset="-122"/>
                </a:rPr>
                <a:t>3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974725" y="1758950"/>
            <a:ext cx="6381750" cy="4313238"/>
            <a:chOff x="614" y="1108"/>
            <a:chExt cx="4020" cy="2717"/>
          </a:xfrm>
        </p:grpSpPr>
        <p:sp>
          <p:nvSpPr>
            <p:cNvPr id="29715" name="Line 8"/>
            <p:cNvSpPr>
              <a:spLocks noChangeShapeType="1"/>
            </p:cNvSpPr>
            <p:nvPr/>
          </p:nvSpPr>
          <p:spPr bwMode="auto">
            <a:xfrm>
              <a:off x="1392" y="1108"/>
              <a:ext cx="0" cy="26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6" name="Line 9"/>
            <p:cNvSpPr>
              <a:spLocks noChangeShapeType="1"/>
            </p:cNvSpPr>
            <p:nvPr/>
          </p:nvSpPr>
          <p:spPr bwMode="auto">
            <a:xfrm>
              <a:off x="1401" y="3748"/>
              <a:ext cx="26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7" name="Rectangle 10"/>
            <p:cNvSpPr>
              <a:spLocks noChangeArrowheads="1"/>
            </p:cNvSpPr>
            <p:nvPr/>
          </p:nvSpPr>
          <p:spPr bwMode="auto">
            <a:xfrm>
              <a:off x="4172" y="3596"/>
              <a:ext cx="4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Food</a:t>
              </a:r>
            </a:p>
          </p:txBody>
        </p:sp>
        <p:sp>
          <p:nvSpPr>
            <p:cNvPr id="29718" name="Rectangle 15"/>
            <p:cNvSpPr>
              <a:spLocks noChangeArrowheads="1"/>
            </p:cNvSpPr>
            <p:nvPr/>
          </p:nvSpPr>
          <p:spPr bwMode="auto">
            <a:xfrm>
              <a:off x="614" y="1196"/>
              <a:ext cx="69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r"/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Clothing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659063" y="2362200"/>
            <a:ext cx="3933825" cy="3095625"/>
            <a:chOff x="1459" y="1393"/>
            <a:chExt cx="2478" cy="1950"/>
          </a:xfrm>
        </p:grpSpPr>
        <p:sp>
          <p:nvSpPr>
            <p:cNvPr id="29713" name="Freeform 7"/>
            <p:cNvSpPr>
              <a:spLocks/>
            </p:cNvSpPr>
            <p:nvPr/>
          </p:nvSpPr>
          <p:spPr bwMode="auto">
            <a:xfrm>
              <a:off x="1459" y="1393"/>
              <a:ext cx="2219" cy="1829"/>
            </a:xfrm>
            <a:custGeom>
              <a:avLst/>
              <a:gdLst>
                <a:gd name="T0" fmla="*/ 12 w 2219"/>
                <a:gd name="T1" fmla="*/ 0 h 1829"/>
                <a:gd name="T2" fmla="*/ 6 w 2219"/>
                <a:gd name="T3" fmla="*/ 26 h 1829"/>
                <a:gd name="T4" fmla="*/ 0 w 2219"/>
                <a:gd name="T5" fmla="*/ 57 h 1829"/>
                <a:gd name="T6" fmla="*/ 6 w 2219"/>
                <a:gd name="T7" fmla="*/ 93 h 1829"/>
                <a:gd name="T8" fmla="*/ 12 w 2219"/>
                <a:gd name="T9" fmla="*/ 135 h 1829"/>
                <a:gd name="T10" fmla="*/ 29 w 2219"/>
                <a:gd name="T11" fmla="*/ 233 h 1829"/>
                <a:gd name="T12" fmla="*/ 59 w 2219"/>
                <a:gd name="T13" fmla="*/ 337 h 1829"/>
                <a:gd name="T14" fmla="*/ 71 w 2219"/>
                <a:gd name="T15" fmla="*/ 394 h 1829"/>
                <a:gd name="T16" fmla="*/ 88 w 2219"/>
                <a:gd name="T17" fmla="*/ 456 h 1829"/>
                <a:gd name="T18" fmla="*/ 129 w 2219"/>
                <a:gd name="T19" fmla="*/ 591 h 1829"/>
                <a:gd name="T20" fmla="*/ 182 w 2219"/>
                <a:gd name="T21" fmla="*/ 730 h 1829"/>
                <a:gd name="T22" fmla="*/ 212 w 2219"/>
                <a:gd name="T23" fmla="*/ 798 h 1829"/>
                <a:gd name="T24" fmla="*/ 247 w 2219"/>
                <a:gd name="T25" fmla="*/ 860 h 1829"/>
                <a:gd name="T26" fmla="*/ 324 w 2219"/>
                <a:gd name="T27" fmla="*/ 979 h 1829"/>
                <a:gd name="T28" fmla="*/ 412 w 2219"/>
                <a:gd name="T29" fmla="*/ 1093 h 1829"/>
                <a:gd name="T30" fmla="*/ 518 w 2219"/>
                <a:gd name="T31" fmla="*/ 1197 h 1829"/>
                <a:gd name="T32" fmla="*/ 635 w 2219"/>
                <a:gd name="T33" fmla="*/ 1295 h 1829"/>
                <a:gd name="T34" fmla="*/ 700 w 2219"/>
                <a:gd name="T35" fmla="*/ 1342 h 1829"/>
                <a:gd name="T36" fmla="*/ 771 w 2219"/>
                <a:gd name="T37" fmla="*/ 1383 h 1829"/>
                <a:gd name="T38" fmla="*/ 930 w 2219"/>
                <a:gd name="T39" fmla="*/ 1461 h 1829"/>
                <a:gd name="T40" fmla="*/ 1088 w 2219"/>
                <a:gd name="T41" fmla="*/ 1528 h 1829"/>
                <a:gd name="T42" fmla="*/ 1253 w 2219"/>
                <a:gd name="T43" fmla="*/ 1590 h 1829"/>
                <a:gd name="T44" fmla="*/ 1418 w 2219"/>
                <a:gd name="T45" fmla="*/ 1647 h 1829"/>
                <a:gd name="T46" fmla="*/ 1583 w 2219"/>
                <a:gd name="T47" fmla="*/ 1699 h 1829"/>
                <a:gd name="T48" fmla="*/ 1741 w 2219"/>
                <a:gd name="T49" fmla="*/ 1740 h 1829"/>
                <a:gd name="T50" fmla="*/ 1818 w 2219"/>
                <a:gd name="T51" fmla="*/ 1761 h 1829"/>
                <a:gd name="T52" fmla="*/ 1883 w 2219"/>
                <a:gd name="T53" fmla="*/ 1777 h 1829"/>
                <a:gd name="T54" fmla="*/ 1994 w 2219"/>
                <a:gd name="T55" fmla="*/ 1803 h 1829"/>
                <a:gd name="T56" fmla="*/ 2094 w 2219"/>
                <a:gd name="T57" fmla="*/ 1823 h 1829"/>
                <a:gd name="T58" fmla="*/ 2136 w 2219"/>
                <a:gd name="T59" fmla="*/ 1828 h 1829"/>
                <a:gd name="T60" fmla="*/ 2171 w 2219"/>
                <a:gd name="T61" fmla="*/ 1828 h 1829"/>
                <a:gd name="T62" fmla="*/ 2200 w 2219"/>
                <a:gd name="T63" fmla="*/ 1828 h 1829"/>
                <a:gd name="T64" fmla="*/ 2218 w 2219"/>
                <a:gd name="T65" fmla="*/ 1823 h 182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19"/>
                <a:gd name="T100" fmla="*/ 0 h 1829"/>
                <a:gd name="T101" fmla="*/ 2219 w 2219"/>
                <a:gd name="T102" fmla="*/ 1829 h 182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19" h="1829">
                  <a:moveTo>
                    <a:pt x="12" y="0"/>
                  </a:moveTo>
                  <a:lnTo>
                    <a:pt x="6" y="26"/>
                  </a:lnTo>
                  <a:lnTo>
                    <a:pt x="0" y="57"/>
                  </a:lnTo>
                  <a:lnTo>
                    <a:pt x="6" y="93"/>
                  </a:lnTo>
                  <a:lnTo>
                    <a:pt x="12" y="135"/>
                  </a:lnTo>
                  <a:lnTo>
                    <a:pt x="29" y="233"/>
                  </a:lnTo>
                  <a:lnTo>
                    <a:pt x="59" y="337"/>
                  </a:lnTo>
                  <a:lnTo>
                    <a:pt x="71" y="394"/>
                  </a:lnTo>
                  <a:lnTo>
                    <a:pt x="88" y="456"/>
                  </a:lnTo>
                  <a:lnTo>
                    <a:pt x="129" y="591"/>
                  </a:lnTo>
                  <a:lnTo>
                    <a:pt x="182" y="730"/>
                  </a:lnTo>
                  <a:lnTo>
                    <a:pt x="212" y="798"/>
                  </a:lnTo>
                  <a:lnTo>
                    <a:pt x="247" y="860"/>
                  </a:lnTo>
                  <a:lnTo>
                    <a:pt x="324" y="979"/>
                  </a:lnTo>
                  <a:lnTo>
                    <a:pt x="412" y="1093"/>
                  </a:lnTo>
                  <a:lnTo>
                    <a:pt x="518" y="1197"/>
                  </a:lnTo>
                  <a:lnTo>
                    <a:pt x="635" y="1295"/>
                  </a:lnTo>
                  <a:lnTo>
                    <a:pt x="700" y="1342"/>
                  </a:lnTo>
                  <a:lnTo>
                    <a:pt x="771" y="1383"/>
                  </a:lnTo>
                  <a:lnTo>
                    <a:pt x="930" y="1461"/>
                  </a:lnTo>
                  <a:lnTo>
                    <a:pt x="1088" y="1528"/>
                  </a:lnTo>
                  <a:lnTo>
                    <a:pt x="1253" y="1590"/>
                  </a:lnTo>
                  <a:lnTo>
                    <a:pt x="1418" y="1647"/>
                  </a:lnTo>
                  <a:lnTo>
                    <a:pt x="1583" y="1699"/>
                  </a:lnTo>
                  <a:lnTo>
                    <a:pt x="1741" y="1740"/>
                  </a:lnTo>
                  <a:lnTo>
                    <a:pt x="1818" y="1761"/>
                  </a:lnTo>
                  <a:lnTo>
                    <a:pt x="1883" y="1777"/>
                  </a:lnTo>
                  <a:lnTo>
                    <a:pt x="1994" y="1803"/>
                  </a:lnTo>
                  <a:lnTo>
                    <a:pt x="2094" y="1823"/>
                  </a:lnTo>
                  <a:lnTo>
                    <a:pt x="2136" y="1828"/>
                  </a:lnTo>
                  <a:lnTo>
                    <a:pt x="2171" y="1828"/>
                  </a:lnTo>
                  <a:lnTo>
                    <a:pt x="2200" y="1828"/>
                  </a:lnTo>
                  <a:lnTo>
                    <a:pt x="2218" y="1823"/>
                  </a:lnTo>
                </a:path>
              </a:pathLst>
            </a:custGeom>
            <a:noFill/>
            <a:ln w="50800" cap="rnd">
              <a:solidFill>
                <a:srgbClr val="99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" name="Rectangle 16"/>
            <p:cNvSpPr>
              <a:spLocks noChangeArrowheads="1"/>
            </p:cNvSpPr>
            <p:nvPr/>
          </p:nvSpPr>
          <p:spPr bwMode="auto">
            <a:xfrm>
              <a:off x="3663" y="3095"/>
              <a:ext cx="27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i="1" dirty="0">
                  <a:latin typeface="Century Gothic" pitchFamily="34" charset="0"/>
                  <a:ea typeface="宋体" pitchFamily="2" charset="-122"/>
                </a:rPr>
                <a:t>U</a:t>
              </a:r>
              <a:r>
                <a:rPr lang="en-US" altLang="zh-CN" sz="2000" i="1" baseline="-25000" dirty="0">
                  <a:latin typeface="Century Gothic" pitchFamily="34" charset="0"/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353050" y="3309938"/>
            <a:ext cx="439738" cy="461962"/>
            <a:chOff x="3744" y="2205"/>
            <a:chExt cx="277" cy="291"/>
          </a:xfrm>
        </p:grpSpPr>
        <p:sp>
          <p:nvSpPr>
            <p:cNvPr id="29711" name="Oval 12"/>
            <p:cNvSpPr>
              <a:spLocks noChangeArrowheads="1"/>
            </p:cNvSpPr>
            <p:nvPr/>
          </p:nvSpPr>
          <p:spPr bwMode="auto">
            <a:xfrm>
              <a:off x="3744" y="240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2" name="Rectangle 13"/>
            <p:cNvSpPr>
              <a:spLocks noChangeArrowheads="1"/>
            </p:cNvSpPr>
            <p:nvPr/>
          </p:nvSpPr>
          <p:spPr bwMode="auto">
            <a:xfrm>
              <a:off x="3789" y="2205"/>
              <a:ext cx="23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i="1" dirty="0">
                  <a:latin typeface="Century Gothic" pitchFamily="34" charset="0"/>
                  <a:ea typeface="宋体" pitchFamily="2" charset="-122"/>
                </a:rPr>
                <a:t>A</a:t>
              </a:r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3848100" y="3271838"/>
            <a:ext cx="400050" cy="481012"/>
            <a:chOff x="2496" y="2157"/>
            <a:chExt cx="252" cy="291"/>
          </a:xfrm>
        </p:grpSpPr>
        <p:sp>
          <p:nvSpPr>
            <p:cNvPr id="29709" name="Oval 11"/>
            <p:cNvSpPr>
              <a:spLocks noChangeArrowheads="1"/>
            </p:cNvSpPr>
            <p:nvPr/>
          </p:nvSpPr>
          <p:spPr bwMode="auto">
            <a:xfrm>
              <a:off x="2496" y="235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541" y="2157"/>
              <a:ext cx="207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i="1" dirty="0">
                  <a:latin typeface="Century Gothic" pitchFamily="34" charset="0"/>
                  <a:ea typeface="宋体" pitchFamily="2" charset="-122"/>
                </a:rPr>
                <a:t>B</a:t>
              </a:r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2819400" y="2928938"/>
            <a:ext cx="430213" cy="538162"/>
            <a:chOff x="1536" y="1677"/>
            <a:chExt cx="271" cy="339"/>
          </a:xfrm>
        </p:grpSpPr>
        <p:sp>
          <p:nvSpPr>
            <p:cNvPr id="29707" name="Oval 17"/>
            <p:cNvSpPr>
              <a:spLocks noChangeArrowheads="1"/>
            </p:cNvSpPr>
            <p:nvPr/>
          </p:nvSpPr>
          <p:spPr bwMode="auto">
            <a:xfrm>
              <a:off x="1536" y="192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8" name="Rectangle 18"/>
            <p:cNvSpPr>
              <a:spLocks noChangeArrowheads="1"/>
            </p:cNvSpPr>
            <p:nvPr/>
          </p:nvSpPr>
          <p:spPr bwMode="auto">
            <a:xfrm>
              <a:off x="1581" y="1677"/>
              <a:ext cx="22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i="1" dirty="0">
                  <a:latin typeface="Century Gothic" pitchFamily="34" charset="0"/>
                  <a:ea typeface="宋体" pitchFamily="2" charset="-122"/>
                </a:rPr>
                <a:t>D</a:t>
              </a:r>
            </a:p>
          </p:txBody>
        </p:sp>
      </p:grpSp>
      <p:sp>
        <p:nvSpPr>
          <p:cNvPr id="122901" name="Rectangle 21"/>
          <p:cNvSpPr>
            <a:spLocks noChangeArrowheads="1"/>
          </p:cNvSpPr>
          <p:nvPr/>
        </p:nvSpPr>
        <p:spPr bwMode="auto">
          <a:xfrm>
            <a:off x="6156176" y="2132856"/>
            <a:ext cx="2200275" cy="1200150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dirty="0">
                <a:latin typeface="Century Gothic" pitchFamily="34" charset="0"/>
                <a:ea typeface="宋体" pitchFamily="2" charset="-122"/>
              </a:rPr>
              <a:t>Market basket </a:t>
            </a:r>
            <a:r>
              <a:rPr lang="en-US" altLang="zh-CN" i="1" dirty="0">
                <a:latin typeface="Century Gothic" pitchFamily="34" charset="0"/>
                <a:ea typeface="宋体" pitchFamily="2" charset="-122"/>
              </a:rPr>
              <a:t>A</a:t>
            </a:r>
          </a:p>
          <a:p>
            <a:r>
              <a:rPr lang="en-US" altLang="zh-CN" dirty="0">
                <a:latin typeface="Century Gothic" pitchFamily="34" charset="0"/>
                <a:ea typeface="宋体" pitchFamily="2" charset="-122"/>
              </a:rPr>
              <a:t>is preferred to </a:t>
            </a:r>
            <a:r>
              <a:rPr lang="en-US" altLang="zh-CN" i="1" dirty="0">
                <a:latin typeface="Century Gothic" pitchFamily="34" charset="0"/>
                <a:ea typeface="宋体" pitchFamily="2" charset="-122"/>
              </a:rPr>
              <a:t>B.</a:t>
            </a:r>
          </a:p>
          <a:p>
            <a:r>
              <a:rPr lang="en-US" altLang="zh-CN" dirty="0">
                <a:latin typeface="Century Gothic" pitchFamily="34" charset="0"/>
                <a:ea typeface="宋体" pitchFamily="2" charset="-122"/>
              </a:rPr>
              <a:t>Market basket </a:t>
            </a:r>
            <a:r>
              <a:rPr lang="en-US" altLang="zh-CN" i="1" dirty="0">
                <a:latin typeface="Century Gothic" pitchFamily="34" charset="0"/>
                <a:ea typeface="宋体" pitchFamily="2" charset="-122"/>
              </a:rPr>
              <a:t>B</a:t>
            </a:r>
            <a:r>
              <a:rPr lang="en-US" altLang="zh-CN" dirty="0">
                <a:latin typeface="Century Gothic" pitchFamily="34" charset="0"/>
                <a:ea typeface="宋体" pitchFamily="2" charset="-122"/>
              </a:rPr>
              <a:t> is</a:t>
            </a:r>
          </a:p>
          <a:p>
            <a:r>
              <a:rPr lang="en-US" altLang="zh-CN" dirty="0">
                <a:latin typeface="Century Gothic" pitchFamily="34" charset="0"/>
                <a:ea typeface="宋体" pitchFamily="2" charset="-122"/>
              </a:rPr>
              <a:t>preferred to </a:t>
            </a:r>
            <a:r>
              <a:rPr lang="en-US" altLang="zh-CN" i="1" dirty="0">
                <a:latin typeface="Century Gothic" pitchFamily="34" charset="0"/>
                <a:ea typeface="宋体" pitchFamily="2" charset="-122"/>
              </a:rPr>
              <a:t>D.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2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1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Indifference Curves</a:t>
            </a:r>
          </a:p>
        </p:txBody>
      </p:sp>
      <p:sp>
        <p:nvSpPr>
          <p:cNvPr id="32771" name="Rectangle 1029"/>
          <p:cNvSpPr>
            <a:spLocks noGrp="1" noChangeArrowheads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The shapes of indifference curves describe how a consumer is willing to substitute one good for another</a:t>
            </a:r>
          </a:p>
          <a:p>
            <a:pPr lvl="1" eaLnBrk="1" hangingPunct="1"/>
            <a:r>
              <a:rPr lang="en-US" altLang="zh-CN" sz="2400" dirty="0" smtClean="0"/>
              <a:t>A to B, give up 6 clothing to get 1 food</a:t>
            </a:r>
          </a:p>
          <a:p>
            <a:pPr lvl="1" eaLnBrk="1" hangingPunct="1"/>
            <a:r>
              <a:rPr lang="en-US" altLang="zh-CN" sz="2400" dirty="0" smtClean="0"/>
              <a:t>D to E, give up 2 clothing to get 1 food</a:t>
            </a:r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We measure how a person trades one good for another using the </a:t>
            </a:r>
            <a:r>
              <a:rPr lang="en-US" altLang="zh-CN" sz="2400" i="1" dirty="0" smtClean="0">
                <a:solidFill>
                  <a:srgbClr val="9999FF"/>
                </a:solidFill>
              </a:rPr>
              <a:t>marginal rate of substitution (MRS)</a:t>
            </a:r>
          </a:p>
          <a:p>
            <a:pPr lvl="1" eaLnBrk="1" hangingPunct="1"/>
            <a:r>
              <a:rPr lang="en-US" altLang="zh-CN" sz="2400" dirty="0" smtClean="0"/>
              <a:t>It quantifies the amount of one good a consumer will give up to obtain more of another good</a:t>
            </a:r>
          </a:p>
          <a:p>
            <a:pPr lvl="1" eaLnBrk="1" hangingPunct="1"/>
            <a:r>
              <a:rPr lang="en-US" altLang="zh-CN" sz="2400" dirty="0" smtClean="0"/>
              <a:t>It is measured by the slope of the indifference curve</a:t>
            </a:r>
          </a:p>
          <a:p>
            <a:pPr eaLnBrk="1" hangingPunct="1"/>
            <a:endParaRPr lang="en-US" altLang="zh-CN" sz="24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500042"/>
            <a:ext cx="7415234" cy="214314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2800" dirty="0" smtClean="0"/>
              <a:t>Ch.5: Demand and Consumer Behavior</a:t>
            </a:r>
            <a:br>
              <a:rPr lang="en-US" altLang="zh-CN" sz="2800" dirty="0" smtClean="0"/>
            </a:br>
            <a:endParaRPr lang="en-US" altLang="zh-CN" sz="2800" dirty="0" smtClean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sz="2800" dirty="0" smtClean="0"/>
              <a:t>Question: Where does the demand curve come from? What determines the shape, slope and elasticity of the demand curve?</a:t>
            </a:r>
          </a:p>
          <a:p>
            <a:pPr eaLnBrk="1" hangingPunct="1">
              <a:buNone/>
            </a:pPr>
            <a:endParaRPr lang="en-US" altLang="zh-CN" sz="2800" dirty="0" smtClean="0"/>
          </a:p>
          <a:p>
            <a:pPr eaLnBrk="1" hangingPunct="1">
              <a:buNone/>
            </a:pPr>
            <a:r>
              <a:rPr lang="en-US" altLang="zh-CN" sz="2800" dirty="0" smtClean="0"/>
              <a:t>Answer: Consumer Behavior</a:t>
            </a:r>
          </a:p>
          <a:p>
            <a:pPr eaLnBrk="1" hangingPunct="1">
              <a:buNone/>
            </a:pPr>
            <a:endParaRPr lang="en-US" altLang="zh-CN" sz="2800" dirty="0" smtClean="0"/>
          </a:p>
          <a:p>
            <a:pPr eaLnBrk="1" hangingPunct="1">
              <a:buNone/>
            </a:pPr>
            <a:r>
              <a:rPr lang="en-US" altLang="zh-CN" sz="2800" dirty="0" smtClean="0"/>
              <a:t>Question: How do we model consumer behavior?</a:t>
            </a:r>
          </a:p>
          <a:p>
            <a:pPr eaLnBrk="1" hangingPunct="1">
              <a:buNone/>
            </a:pPr>
            <a:endParaRPr lang="en-US" altLang="zh-CN" sz="2800" dirty="0" smtClean="0"/>
          </a:p>
          <a:p>
            <a:pPr eaLnBrk="1" hangingPunct="1">
              <a:buNone/>
            </a:pPr>
            <a:r>
              <a:rPr lang="en-US" altLang="zh-CN" sz="2800" dirty="0" smtClean="0"/>
              <a:t>Answer: ……</a:t>
            </a:r>
          </a:p>
          <a:p>
            <a:pPr eaLnBrk="1" hangingPunct="1"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66"/>
          <p:cNvGrpSpPr>
            <a:grpSpLocks/>
          </p:cNvGrpSpPr>
          <p:nvPr/>
        </p:nvGrpSpPr>
        <p:grpSpPr bwMode="auto">
          <a:xfrm>
            <a:off x="2379663" y="1674813"/>
            <a:ext cx="3343275" cy="4056062"/>
            <a:chOff x="1619" y="1103"/>
            <a:chExt cx="2106" cy="2555"/>
          </a:xfrm>
        </p:grpSpPr>
        <p:sp>
          <p:nvSpPr>
            <p:cNvPr id="33815" name="Freeform 8"/>
            <p:cNvSpPr>
              <a:spLocks/>
            </p:cNvSpPr>
            <p:nvPr/>
          </p:nvSpPr>
          <p:spPr bwMode="auto">
            <a:xfrm>
              <a:off x="1846" y="1318"/>
              <a:ext cx="1636" cy="2116"/>
            </a:xfrm>
            <a:custGeom>
              <a:avLst/>
              <a:gdLst>
                <a:gd name="T0" fmla="*/ 0 w 1636"/>
                <a:gd name="T1" fmla="*/ 0 h 2116"/>
                <a:gd name="T2" fmla="*/ 113 w 1636"/>
                <a:gd name="T3" fmla="*/ 276 h 2116"/>
                <a:gd name="T4" fmla="*/ 221 w 1636"/>
                <a:gd name="T5" fmla="*/ 541 h 2116"/>
                <a:gd name="T6" fmla="*/ 274 w 1636"/>
                <a:gd name="T7" fmla="*/ 668 h 2116"/>
                <a:gd name="T8" fmla="*/ 328 w 1636"/>
                <a:gd name="T9" fmla="*/ 790 h 2116"/>
                <a:gd name="T10" fmla="*/ 382 w 1636"/>
                <a:gd name="T11" fmla="*/ 906 h 2116"/>
                <a:gd name="T12" fmla="*/ 436 w 1636"/>
                <a:gd name="T13" fmla="*/ 1012 h 2116"/>
                <a:gd name="T14" fmla="*/ 484 w 1636"/>
                <a:gd name="T15" fmla="*/ 1108 h 2116"/>
                <a:gd name="T16" fmla="*/ 533 w 1636"/>
                <a:gd name="T17" fmla="*/ 1203 h 2116"/>
                <a:gd name="T18" fmla="*/ 581 w 1636"/>
                <a:gd name="T19" fmla="*/ 1288 h 2116"/>
                <a:gd name="T20" fmla="*/ 629 w 1636"/>
                <a:gd name="T21" fmla="*/ 1362 h 2116"/>
                <a:gd name="T22" fmla="*/ 721 w 1636"/>
                <a:gd name="T23" fmla="*/ 1505 h 2116"/>
                <a:gd name="T24" fmla="*/ 818 w 1636"/>
                <a:gd name="T25" fmla="*/ 1633 h 2116"/>
                <a:gd name="T26" fmla="*/ 871 w 1636"/>
                <a:gd name="T27" fmla="*/ 1691 h 2116"/>
                <a:gd name="T28" fmla="*/ 925 w 1636"/>
                <a:gd name="T29" fmla="*/ 1744 h 2116"/>
                <a:gd name="T30" fmla="*/ 1033 w 1636"/>
                <a:gd name="T31" fmla="*/ 1834 h 2116"/>
                <a:gd name="T32" fmla="*/ 1146 w 1636"/>
                <a:gd name="T33" fmla="*/ 1908 h 2116"/>
                <a:gd name="T34" fmla="*/ 1248 w 1636"/>
                <a:gd name="T35" fmla="*/ 1972 h 2116"/>
                <a:gd name="T36" fmla="*/ 1350 w 1636"/>
                <a:gd name="T37" fmla="*/ 2025 h 2116"/>
                <a:gd name="T38" fmla="*/ 1447 w 1636"/>
                <a:gd name="T39" fmla="*/ 2062 h 2116"/>
                <a:gd name="T40" fmla="*/ 1544 w 1636"/>
                <a:gd name="T41" fmla="*/ 2088 h 2116"/>
                <a:gd name="T42" fmla="*/ 1635 w 1636"/>
                <a:gd name="T43" fmla="*/ 2115 h 211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36"/>
                <a:gd name="T67" fmla="*/ 0 h 2116"/>
                <a:gd name="T68" fmla="*/ 1636 w 1636"/>
                <a:gd name="T69" fmla="*/ 2116 h 211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36" h="2116">
                  <a:moveTo>
                    <a:pt x="0" y="0"/>
                  </a:moveTo>
                  <a:lnTo>
                    <a:pt x="113" y="276"/>
                  </a:lnTo>
                  <a:lnTo>
                    <a:pt x="221" y="541"/>
                  </a:lnTo>
                  <a:lnTo>
                    <a:pt x="274" y="668"/>
                  </a:lnTo>
                  <a:lnTo>
                    <a:pt x="328" y="790"/>
                  </a:lnTo>
                  <a:lnTo>
                    <a:pt x="382" y="906"/>
                  </a:lnTo>
                  <a:lnTo>
                    <a:pt x="436" y="1012"/>
                  </a:lnTo>
                  <a:lnTo>
                    <a:pt x="484" y="1108"/>
                  </a:lnTo>
                  <a:lnTo>
                    <a:pt x="533" y="1203"/>
                  </a:lnTo>
                  <a:lnTo>
                    <a:pt x="581" y="1288"/>
                  </a:lnTo>
                  <a:lnTo>
                    <a:pt x="629" y="1362"/>
                  </a:lnTo>
                  <a:lnTo>
                    <a:pt x="721" y="1505"/>
                  </a:lnTo>
                  <a:lnTo>
                    <a:pt x="818" y="1633"/>
                  </a:lnTo>
                  <a:lnTo>
                    <a:pt x="871" y="1691"/>
                  </a:lnTo>
                  <a:lnTo>
                    <a:pt x="925" y="1744"/>
                  </a:lnTo>
                  <a:lnTo>
                    <a:pt x="1033" y="1834"/>
                  </a:lnTo>
                  <a:lnTo>
                    <a:pt x="1146" y="1908"/>
                  </a:lnTo>
                  <a:lnTo>
                    <a:pt x="1248" y="1972"/>
                  </a:lnTo>
                  <a:lnTo>
                    <a:pt x="1350" y="2025"/>
                  </a:lnTo>
                  <a:lnTo>
                    <a:pt x="1447" y="2062"/>
                  </a:lnTo>
                  <a:lnTo>
                    <a:pt x="1544" y="2088"/>
                  </a:lnTo>
                  <a:lnTo>
                    <a:pt x="1635" y="2115"/>
                  </a:lnTo>
                </a:path>
              </a:pathLst>
            </a:custGeom>
            <a:noFill/>
            <a:ln w="50800" cap="rnd">
              <a:solidFill>
                <a:srgbClr val="99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816" name="Group 61"/>
            <p:cNvGrpSpPr>
              <a:grpSpLocks/>
            </p:cNvGrpSpPr>
            <p:nvPr/>
          </p:nvGrpSpPr>
          <p:grpSpPr bwMode="auto">
            <a:xfrm>
              <a:off x="1800" y="1103"/>
              <a:ext cx="1925" cy="2377"/>
              <a:chOff x="1680" y="983"/>
              <a:chExt cx="1925" cy="2377"/>
            </a:xfrm>
          </p:grpSpPr>
          <p:sp>
            <p:nvSpPr>
              <p:cNvPr id="33834" name="Oval 26"/>
              <p:cNvSpPr>
                <a:spLocks noChangeArrowheads="1"/>
              </p:cNvSpPr>
              <p:nvPr/>
            </p:nvSpPr>
            <p:spPr bwMode="auto">
              <a:xfrm>
                <a:off x="3312" y="326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35" name="Oval 27"/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36" name="Oval 28"/>
              <p:cNvSpPr>
                <a:spLocks noChangeArrowheads="1"/>
              </p:cNvSpPr>
              <p:nvPr/>
            </p:nvSpPr>
            <p:spPr bwMode="auto">
              <a:xfrm>
                <a:off x="2112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37" name="Oval 29"/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38" name="Rectangle 31"/>
              <p:cNvSpPr>
                <a:spLocks noChangeArrowheads="1"/>
              </p:cNvSpPr>
              <p:nvPr/>
            </p:nvSpPr>
            <p:spPr bwMode="auto">
              <a:xfrm>
                <a:off x="1811" y="983"/>
                <a:ext cx="23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2000" i="1" dirty="0">
                    <a:latin typeface="Century Gothic" pitchFamily="34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33839" name="Rectangle 32"/>
              <p:cNvSpPr>
                <a:spLocks noChangeArrowheads="1"/>
              </p:cNvSpPr>
              <p:nvPr/>
            </p:nvSpPr>
            <p:spPr bwMode="auto">
              <a:xfrm>
                <a:off x="2253" y="2061"/>
                <a:ext cx="207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2000" i="1" dirty="0">
                    <a:latin typeface="Century Gothic" pitchFamily="34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33840" name="Rectangle 33"/>
              <p:cNvSpPr>
                <a:spLocks noChangeArrowheads="1"/>
              </p:cNvSpPr>
              <p:nvPr/>
            </p:nvSpPr>
            <p:spPr bwMode="auto">
              <a:xfrm>
                <a:off x="2541" y="2541"/>
                <a:ext cx="226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2000" i="1" dirty="0">
                    <a:latin typeface="Century Gothic" pitchFamily="34" charset="0"/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33841" name="Rectangle 34"/>
              <p:cNvSpPr>
                <a:spLocks noChangeArrowheads="1"/>
              </p:cNvSpPr>
              <p:nvPr/>
            </p:nvSpPr>
            <p:spPr bwMode="auto">
              <a:xfrm>
                <a:off x="2973" y="2877"/>
                <a:ext cx="197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2000" i="1" dirty="0">
                    <a:latin typeface="Century Gothic" pitchFamily="34" charset="0"/>
                    <a:ea typeface="宋体" pitchFamily="2" charset="-122"/>
                  </a:rPr>
                  <a:t>E</a:t>
                </a:r>
              </a:p>
            </p:txBody>
          </p:sp>
          <p:sp>
            <p:nvSpPr>
              <p:cNvPr id="33842" name="Rectangle 35"/>
              <p:cNvSpPr>
                <a:spLocks noChangeArrowheads="1"/>
              </p:cNvSpPr>
              <p:nvPr/>
            </p:nvSpPr>
            <p:spPr bwMode="auto">
              <a:xfrm>
                <a:off x="3357" y="3021"/>
                <a:ext cx="248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2000" i="1" dirty="0">
                    <a:latin typeface="Century Gothic" pitchFamily="34" charset="0"/>
                    <a:ea typeface="宋体" pitchFamily="2" charset="-122"/>
                  </a:rPr>
                  <a:t>G</a:t>
                </a:r>
              </a:p>
            </p:txBody>
          </p:sp>
        </p:grpSp>
        <p:sp>
          <p:nvSpPr>
            <p:cNvPr id="33817" name="Rectangle 51"/>
            <p:cNvSpPr>
              <a:spLocks noChangeArrowheads="1"/>
            </p:cNvSpPr>
            <p:nvPr/>
          </p:nvSpPr>
          <p:spPr bwMode="auto">
            <a:xfrm>
              <a:off x="2913" y="3285"/>
              <a:ext cx="255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-1</a:t>
              </a:r>
            </a:p>
          </p:txBody>
        </p:sp>
        <p:sp>
          <p:nvSpPr>
            <p:cNvPr id="33818" name="Line 36"/>
            <p:cNvSpPr>
              <a:spLocks noChangeShapeType="1"/>
            </p:cNvSpPr>
            <p:nvPr/>
          </p:nvSpPr>
          <p:spPr bwMode="auto">
            <a:xfrm>
              <a:off x="1860" y="1404"/>
              <a:ext cx="0" cy="8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9" name="Line 37"/>
            <p:cNvSpPr>
              <a:spLocks noChangeShapeType="1"/>
            </p:cNvSpPr>
            <p:nvPr/>
          </p:nvSpPr>
          <p:spPr bwMode="auto">
            <a:xfrm flipH="1">
              <a:off x="1880" y="2328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0" name="Line 38"/>
            <p:cNvSpPr>
              <a:spLocks noChangeShapeType="1"/>
            </p:cNvSpPr>
            <p:nvPr/>
          </p:nvSpPr>
          <p:spPr bwMode="auto">
            <a:xfrm>
              <a:off x="2304" y="2364"/>
              <a:ext cx="0" cy="5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1" name="Line 39"/>
            <p:cNvSpPr>
              <a:spLocks noChangeShapeType="1"/>
            </p:cNvSpPr>
            <p:nvPr/>
          </p:nvSpPr>
          <p:spPr bwMode="auto">
            <a:xfrm flipH="1">
              <a:off x="2276" y="2952"/>
              <a:ext cx="3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2" name="Rectangle 44"/>
            <p:cNvSpPr>
              <a:spLocks noChangeArrowheads="1"/>
            </p:cNvSpPr>
            <p:nvPr/>
          </p:nvSpPr>
          <p:spPr bwMode="auto">
            <a:xfrm>
              <a:off x="1619" y="1806"/>
              <a:ext cx="255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-6</a:t>
              </a:r>
            </a:p>
          </p:txBody>
        </p:sp>
        <p:sp>
          <p:nvSpPr>
            <p:cNvPr id="33823" name="Rectangle 45"/>
            <p:cNvSpPr>
              <a:spLocks noChangeArrowheads="1"/>
            </p:cNvSpPr>
            <p:nvPr/>
          </p:nvSpPr>
          <p:spPr bwMode="auto">
            <a:xfrm>
              <a:off x="1965" y="2325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33824" name="Rectangle 46"/>
            <p:cNvSpPr>
              <a:spLocks noChangeArrowheads="1"/>
            </p:cNvSpPr>
            <p:nvPr/>
          </p:nvSpPr>
          <p:spPr bwMode="auto">
            <a:xfrm>
              <a:off x="2397" y="2901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33825" name="Rectangle 49"/>
            <p:cNvSpPr>
              <a:spLocks noChangeArrowheads="1"/>
            </p:cNvSpPr>
            <p:nvPr/>
          </p:nvSpPr>
          <p:spPr bwMode="auto">
            <a:xfrm>
              <a:off x="2061" y="2517"/>
              <a:ext cx="255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-4</a:t>
              </a:r>
            </a:p>
          </p:txBody>
        </p:sp>
        <p:sp>
          <p:nvSpPr>
            <p:cNvPr id="33826" name="Rectangle 50"/>
            <p:cNvSpPr>
              <a:spLocks noChangeArrowheads="1"/>
            </p:cNvSpPr>
            <p:nvPr/>
          </p:nvSpPr>
          <p:spPr bwMode="auto">
            <a:xfrm>
              <a:off x="2445" y="3045"/>
              <a:ext cx="255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-2</a:t>
              </a:r>
            </a:p>
          </p:txBody>
        </p:sp>
        <p:sp>
          <p:nvSpPr>
            <p:cNvPr id="33827" name="Line 41"/>
            <p:cNvSpPr>
              <a:spLocks noChangeShapeType="1"/>
            </p:cNvSpPr>
            <p:nvPr/>
          </p:nvSpPr>
          <p:spPr bwMode="auto">
            <a:xfrm flipH="1">
              <a:off x="2684" y="3288"/>
              <a:ext cx="4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8" name="Line 42"/>
            <p:cNvSpPr>
              <a:spLocks noChangeShapeType="1"/>
            </p:cNvSpPr>
            <p:nvPr/>
          </p:nvSpPr>
          <p:spPr bwMode="auto">
            <a:xfrm>
              <a:off x="3120" y="3372"/>
              <a:ext cx="0" cy="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9" name="Rectangle 47"/>
            <p:cNvSpPr>
              <a:spLocks noChangeArrowheads="1"/>
            </p:cNvSpPr>
            <p:nvPr/>
          </p:nvSpPr>
          <p:spPr bwMode="auto">
            <a:xfrm>
              <a:off x="2733" y="3237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33830" name="Oval 30"/>
            <p:cNvSpPr>
              <a:spLocks noChangeArrowheads="1"/>
            </p:cNvSpPr>
            <p:nvPr/>
          </p:nvSpPr>
          <p:spPr bwMode="auto">
            <a:xfrm>
              <a:off x="3072" y="32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1" name="Line 40"/>
            <p:cNvSpPr>
              <a:spLocks noChangeShapeType="1"/>
            </p:cNvSpPr>
            <p:nvPr/>
          </p:nvSpPr>
          <p:spPr bwMode="auto">
            <a:xfrm>
              <a:off x="2688" y="3036"/>
              <a:ext cx="0" cy="2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2" name="Line 43"/>
            <p:cNvSpPr>
              <a:spLocks noChangeShapeType="1"/>
            </p:cNvSpPr>
            <p:nvPr/>
          </p:nvSpPr>
          <p:spPr bwMode="auto">
            <a:xfrm flipH="1">
              <a:off x="3092" y="3432"/>
              <a:ext cx="3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3" name="Rectangle 48"/>
            <p:cNvSpPr>
              <a:spLocks noChangeArrowheads="1"/>
            </p:cNvSpPr>
            <p:nvPr/>
          </p:nvSpPr>
          <p:spPr bwMode="auto">
            <a:xfrm>
              <a:off x="3165" y="3429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33795" name="Text Box 55"/>
          <p:cNvSpPr txBox="1">
            <a:spLocks noChangeArrowheads="1"/>
          </p:cNvSpPr>
          <p:nvPr/>
        </p:nvSpPr>
        <p:spPr bwMode="auto">
          <a:xfrm>
            <a:off x="5220072" y="2420888"/>
            <a:ext cx="2965450" cy="1203325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Century Gothic" pitchFamily="34" charset="0"/>
                <a:ea typeface="宋体" pitchFamily="2" charset="-122"/>
              </a:rPr>
              <a:t>Observation: The amount</a:t>
            </a:r>
          </a:p>
          <a:p>
            <a:r>
              <a:rPr lang="en-US" altLang="zh-CN" dirty="0">
                <a:latin typeface="Century Gothic" pitchFamily="34" charset="0"/>
                <a:ea typeface="宋体" pitchFamily="2" charset="-122"/>
              </a:rPr>
              <a:t>of clothing given up for </a:t>
            </a:r>
          </a:p>
          <a:p>
            <a:r>
              <a:rPr lang="en-US" altLang="zh-CN" dirty="0">
                <a:latin typeface="Century Gothic" pitchFamily="34" charset="0"/>
                <a:ea typeface="宋体" pitchFamily="2" charset="-122"/>
              </a:rPr>
              <a:t>1 unit of food decreases</a:t>
            </a:r>
          </a:p>
          <a:p>
            <a:r>
              <a:rPr lang="en-US" altLang="zh-CN" dirty="0">
                <a:latin typeface="Century Gothic" pitchFamily="34" charset="0"/>
                <a:ea typeface="宋体" pitchFamily="2" charset="-122"/>
              </a:rPr>
              <a:t>from 6 to 1</a:t>
            </a:r>
          </a:p>
        </p:txBody>
      </p:sp>
      <p:grpSp>
        <p:nvGrpSpPr>
          <p:cNvPr id="33796" name="Group 67"/>
          <p:cNvGrpSpPr>
            <a:grpSpLocks/>
          </p:cNvGrpSpPr>
          <p:nvPr/>
        </p:nvGrpSpPr>
        <p:grpSpPr bwMode="auto">
          <a:xfrm>
            <a:off x="601663" y="1827213"/>
            <a:ext cx="6754812" cy="4432300"/>
            <a:chOff x="379" y="1151"/>
            <a:chExt cx="4255" cy="2792"/>
          </a:xfrm>
        </p:grpSpPr>
        <p:sp>
          <p:nvSpPr>
            <p:cNvPr id="33798" name="Line 10"/>
            <p:cNvSpPr>
              <a:spLocks noChangeShapeType="1"/>
            </p:cNvSpPr>
            <p:nvPr/>
          </p:nvSpPr>
          <p:spPr bwMode="auto">
            <a:xfrm>
              <a:off x="1401" y="3736"/>
              <a:ext cx="26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99" name="Rectangle 11"/>
            <p:cNvSpPr>
              <a:spLocks noChangeArrowheads="1"/>
            </p:cNvSpPr>
            <p:nvPr/>
          </p:nvSpPr>
          <p:spPr bwMode="auto">
            <a:xfrm>
              <a:off x="4172" y="3596"/>
              <a:ext cx="4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Food</a:t>
              </a:r>
            </a:p>
          </p:txBody>
        </p:sp>
        <p:sp>
          <p:nvSpPr>
            <p:cNvPr id="33800" name="Rectangle 12"/>
            <p:cNvSpPr>
              <a:spLocks noChangeArrowheads="1"/>
            </p:cNvSpPr>
            <p:nvPr/>
          </p:nvSpPr>
          <p:spPr bwMode="auto">
            <a:xfrm>
              <a:off x="379" y="1208"/>
              <a:ext cx="69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Clothing</a:t>
              </a:r>
            </a:p>
          </p:txBody>
        </p:sp>
        <p:sp>
          <p:nvSpPr>
            <p:cNvPr id="33801" name="Rectangle 13"/>
            <p:cNvSpPr>
              <a:spLocks noChangeArrowheads="1"/>
            </p:cNvSpPr>
            <p:nvPr/>
          </p:nvSpPr>
          <p:spPr bwMode="auto">
            <a:xfrm>
              <a:off x="2051" y="3695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33802" name="Rectangle 14"/>
            <p:cNvSpPr>
              <a:spLocks noChangeArrowheads="1"/>
            </p:cNvSpPr>
            <p:nvPr/>
          </p:nvSpPr>
          <p:spPr bwMode="auto">
            <a:xfrm>
              <a:off x="2454" y="3695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33803" name="Rectangle 15"/>
            <p:cNvSpPr>
              <a:spLocks noChangeArrowheads="1"/>
            </p:cNvSpPr>
            <p:nvPr/>
          </p:nvSpPr>
          <p:spPr bwMode="auto">
            <a:xfrm>
              <a:off x="2857" y="3695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33804" name="Rectangle 16"/>
            <p:cNvSpPr>
              <a:spLocks noChangeArrowheads="1"/>
            </p:cNvSpPr>
            <p:nvPr/>
          </p:nvSpPr>
          <p:spPr bwMode="auto">
            <a:xfrm>
              <a:off x="3261" y="3695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33805" name="Rectangle 17"/>
            <p:cNvSpPr>
              <a:spLocks noChangeArrowheads="1"/>
            </p:cNvSpPr>
            <p:nvPr/>
          </p:nvSpPr>
          <p:spPr bwMode="auto">
            <a:xfrm>
              <a:off x="1648" y="3695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33806" name="Line 9"/>
            <p:cNvSpPr>
              <a:spLocks noChangeShapeType="1"/>
            </p:cNvSpPr>
            <p:nvPr/>
          </p:nvSpPr>
          <p:spPr bwMode="auto">
            <a:xfrm>
              <a:off x="1392" y="1204"/>
              <a:ext cx="0" cy="2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7" name="Rectangle 18"/>
            <p:cNvSpPr>
              <a:spLocks noChangeArrowheads="1"/>
            </p:cNvSpPr>
            <p:nvPr/>
          </p:nvSpPr>
          <p:spPr bwMode="auto">
            <a:xfrm>
              <a:off x="1197" y="3441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33808" name="Rectangle 19"/>
            <p:cNvSpPr>
              <a:spLocks noChangeArrowheads="1"/>
            </p:cNvSpPr>
            <p:nvPr/>
          </p:nvSpPr>
          <p:spPr bwMode="auto">
            <a:xfrm>
              <a:off x="1197" y="3114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33809" name="Rectangle 20"/>
            <p:cNvSpPr>
              <a:spLocks noChangeArrowheads="1"/>
            </p:cNvSpPr>
            <p:nvPr/>
          </p:nvSpPr>
          <p:spPr bwMode="auto">
            <a:xfrm>
              <a:off x="1197" y="2787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33810" name="Rectangle 21"/>
            <p:cNvSpPr>
              <a:spLocks noChangeArrowheads="1"/>
            </p:cNvSpPr>
            <p:nvPr/>
          </p:nvSpPr>
          <p:spPr bwMode="auto">
            <a:xfrm>
              <a:off x="1197" y="2460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33811" name="Rectangle 22"/>
            <p:cNvSpPr>
              <a:spLocks noChangeArrowheads="1"/>
            </p:cNvSpPr>
            <p:nvPr/>
          </p:nvSpPr>
          <p:spPr bwMode="auto">
            <a:xfrm>
              <a:off x="1101" y="2132"/>
              <a:ext cx="29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33812" name="Rectangle 23"/>
            <p:cNvSpPr>
              <a:spLocks noChangeArrowheads="1"/>
            </p:cNvSpPr>
            <p:nvPr/>
          </p:nvSpPr>
          <p:spPr bwMode="auto">
            <a:xfrm>
              <a:off x="1101" y="1805"/>
              <a:ext cx="29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12</a:t>
              </a:r>
            </a:p>
          </p:txBody>
        </p:sp>
        <p:sp>
          <p:nvSpPr>
            <p:cNvPr id="33813" name="Rectangle 24"/>
            <p:cNvSpPr>
              <a:spLocks noChangeArrowheads="1"/>
            </p:cNvSpPr>
            <p:nvPr/>
          </p:nvSpPr>
          <p:spPr bwMode="auto">
            <a:xfrm>
              <a:off x="1101" y="1478"/>
              <a:ext cx="29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14</a:t>
              </a:r>
            </a:p>
          </p:txBody>
        </p:sp>
        <p:sp>
          <p:nvSpPr>
            <p:cNvPr id="33814" name="Rectangle 25"/>
            <p:cNvSpPr>
              <a:spLocks noChangeArrowheads="1"/>
            </p:cNvSpPr>
            <p:nvPr/>
          </p:nvSpPr>
          <p:spPr bwMode="auto">
            <a:xfrm>
              <a:off x="1101" y="1151"/>
              <a:ext cx="29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16</a:t>
              </a:r>
            </a:p>
          </p:txBody>
        </p:sp>
      </p:grpSp>
      <p:sp>
        <p:nvSpPr>
          <p:cNvPr id="33797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Indifference Curves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8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499350" cy="928688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Marginal Rate of Substitution</a:t>
            </a:r>
          </a:p>
        </p:txBody>
      </p:sp>
      <p:sp>
        <p:nvSpPr>
          <p:cNvPr id="382981" name="Freeform 1029"/>
          <p:cNvSpPr>
            <a:spLocks/>
          </p:cNvSpPr>
          <p:nvPr/>
        </p:nvSpPr>
        <p:spPr bwMode="auto">
          <a:xfrm>
            <a:off x="4700588" y="4287838"/>
            <a:ext cx="641350" cy="569912"/>
          </a:xfrm>
          <a:custGeom>
            <a:avLst/>
            <a:gdLst>
              <a:gd name="T0" fmla="*/ 0 w 404"/>
              <a:gd name="T1" fmla="*/ 2147483647 h 359"/>
              <a:gd name="T2" fmla="*/ 2147483647 w 404"/>
              <a:gd name="T3" fmla="*/ 2147483647 h 359"/>
              <a:gd name="T4" fmla="*/ 2147483647 w 404"/>
              <a:gd name="T5" fmla="*/ 2147483647 h 359"/>
              <a:gd name="T6" fmla="*/ 2147483647 w 404"/>
              <a:gd name="T7" fmla="*/ 0 h 359"/>
              <a:gd name="T8" fmla="*/ 2147483647 w 404"/>
              <a:gd name="T9" fmla="*/ 0 h 359"/>
              <a:gd name="T10" fmla="*/ 2147483647 w 404"/>
              <a:gd name="T11" fmla="*/ 2147483647 h 359"/>
              <a:gd name="T12" fmla="*/ 2147483647 w 404"/>
              <a:gd name="T13" fmla="*/ 2147483647 h 359"/>
              <a:gd name="T14" fmla="*/ 2147483647 w 404"/>
              <a:gd name="T15" fmla="*/ 2147483647 h 359"/>
              <a:gd name="T16" fmla="*/ 2147483647 w 404"/>
              <a:gd name="T17" fmla="*/ 2147483647 h 359"/>
              <a:gd name="T18" fmla="*/ 2147483647 w 404"/>
              <a:gd name="T19" fmla="*/ 2147483647 h 359"/>
              <a:gd name="T20" fmla="*/ 2147483647 w 404"/>
              <a:gd name="T21" fmla="*/ 2147483647 h 359"/>
              <a:gd name="T22" fmla="*/ 2147483647 w 404"/>
              <a:gd name="T23" fmla="*/ 2147483647 h 359"/>
              <a:gd name="T24" fmla="*/ 2147483647 w 404"/>
              <a:gd name="T25" fmla="*/ 2147483647 h 359"/>
              <a:gd name="T26" fmla="*/ 2147483647 w 404"/>
              <a:gd name="T27" fmla="*/ 2147483647 h 359"/>
              <a:gd name="T28" fmla="*/ 2147483647 w 404"/>
              <a:gd name="T29" fmla="*/ 2147483647 h 359"/>
              <a:gd name="T30" fmla="*/ 2147483647 w 404"/>
              <a:gd name="T31" fmla="*/ 2147483647 h 359"/>
              <a:gd name="T32" fmla="*/ 2147483647 w 404"/>
              <a:gd name="T33" fmla="*/ 2147483647 h 359"/>
              <a:gd name="T34" fmla="*/ 2147483647 w 404"/>
              <a:gd name="T35" fmla="*/ 2147483647 h 359"/>
              <a:gd name="T36" fmla="*/ 2147483647 w 404"/>
              <a:gd name="T37" fmla="*/ 2147483647 h 35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04"/>
              <a:gd name="T58" fmla="*/ 0 h 359"/>
              <a:gd name="T59" fmla="*/ 404 w 404"/>
              <a:gd name="T60" fmla="*/ 359 h 359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04" h="359">
                <a:moveTo>
                  <a:pt x="0" y="50"/>
                </a:moveTo>
                <a:lnTo>
                  <a:pt x="24" y="25"/>
                </a:lnTo>
                <a:lnTo>
                  <a:pt x="53" y="5"/>
                </a:lnTo>
                <a:lnTo>
                  <a:pt x="72" y="0"/>
                </a:lnTo>
                <a:lnTo>
                  <a:pt x="91" y="0"/>
                </a:lnTo>
                <a:lnTo>
                  <a:pt x="211" y="106"/>
                </a:lnTo>
                <a:lnTo>
                  <a:pt x="230" y="111"/>
                </a:lnTo>
                <a:lnTo>
                  <a:pt x="254" y="101"/>
                </a:lnTo>
                <a:lnTo>
                  <a:pt x="279" y="80"/>
                </a:lnTo>
                <a:lnTo>
                  <a:pt x="307" y="55"/>
                </a:lnTo>
                <a:lnTo>
                  <a:pt x="283" y="85"/>
                </a:lnTo>
                <a:lnTo>
                  <a:pt x="269" y="116"/>
                </a:lnTo>
                <a:lnTo>
                  <a:pt x="269" y="141"/>
                </a:lnTo>
                <a:lnTo>
                  <a:pt x="274" y="156"/>
                </a:lnTo>
                <a:lnTo>
                  <a:pt x="394" y="257"/>
                </a:lnTo>
                <a:lnTo>
                  <a:pt x="403" y="272"/>
                </a:lnTo>
                <a:lnTo>
                  <a:pt x="399" y="297"/>
                </a:lnTo>
                <a:lnTo>
                  <a:pt x="384" y="328"/>
                </a:lnTo>
                <a:lnTo>
                  <a:pt x="365" y="358"/>
                </a:lnTo>
              </a:path>
            </a:pathLst>
          </a:custGeom>
          <a:noFill/>
          <a:ln w="28575" cap="rnd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2982" name="Freeform 1030"/>
          <p:cNvSpPr>
            <a:spLocks/>
          </p:cNvSpPr>
          <p:nvPr/>
        </p:nvSpPr>
        <p:spPr bwMode="auto">
          <a:xfrm>
            <a:off x="3562350" y="1981200"/>
            <a:ext cx="846138" cy="1646238"/>
          </a:xfrm>
          <a:custGeom>
            <a:avLst/>
            <a:gdLst>
              <a:gd name="T0" fmla="*/ 0 w 533"/>
              <a:gd name="T1" fmla="*/ 2147483647 h 1037"/>
              <a:gd name="T2" fmla="*/ 2147483647 w 533"/>
              <a:gd name="T3" fmla="*/ 2147483647 h 1037"/>
              <a:gd name="T4" fmla="*/ 2147483647 w 533"/>
              <a:gd name="T5" fmla="*/ 2147483647 h 1037"/>
              <a:gd name="T6" fmla="*/ 2147483647 w 533"/>
              <a:gd name="T7" fmla="*/ 0 h 1037"/>
              <a:gd name="T8" fmla="*/ 2147483647 w 533"/>
              <a:gd name="T9" fmla="*/ 2147483647 h 1037"/>
              <a:gd name="T10" fmla="*/ 2147483647 w 533"/>
              <a:gd name="T11" fmla="*/ 2147483647 h 1037"/>
              <a:gd name="T12" fmla="*/ 2147483647 w 533"/>
              <a:gd name="T13" fmla="*/ 2147483647 h 1037"/>
              <a:gd name="T14" fmla="*/ 2147483647 w 533"/>
              <a:gd name="T15" fmla="*/ 2147483647 h 1037"/>
              <a:gd name="T16" fmla="*/ 2147483647 w 533"/>
              <a:gd name="T17" fmla="*/ 2147483647 h 1037"/>
              <a:gd name="T18" fmla="*/ 2147483647 w 533"/>
              <a:gd name="T19" fmla="*/ 2147483647 h 1037"/>
              <a:gd name="T20" fmla="*/ 2147483647 w 533"/>
              <a:gd name="T21" fmla="*/ 2147483647 h 1037"/>
              <a:gd name="T22" fmla="*/ 2147483647 w 533"/>
              <a:gd name="T23" fmla="*/ 2147483647 h 1037"/>
              <a:gd name="T24" fmla="*/ 2147483647 w 533"/>
              <a:gd name="T25" fmla="*/ 2147483647 h 1037"/>
              <a:gd name="T26" fmla="*/ 2147483647 w 533"/>
              <a:gd name="T27" fmla="*/ 2147483647 h 1037"/>
              <a:gd name="T28" fmla="*/ 2147483647 w 533"/>
              <a:gd name="T29" fmla="*/ 2147483647 h 1037"/>
              <a:gd name="T30" fmla="*/ 2147483647 w 533"/>
              <a:gd name="T31" fmla="*/ 2147483647 h 1037"/>
              <a:gd name="T32" fmla="*/ 2147483647 w 533"/>
              <a:gd name="T33" fmla="*/ 2147483647 h 1037"/>
              <a:gd name="T34" fmla="*/ 2147483647 w 533"/>
              <a:gd name="T35" fmla="*/ 2147483647 h 1037"/>
              <a:gd name="T36" fmla="*/ 2147483647 w 533"/>
              <a:gd name="T37" fmla="*/ 2147483647 h 1037"/>
              <a:gd name="T38" fmla="*/ 2147483647 w 533"/>
              <a:gd name="T39" fmla="*/ 2147483647 h 1037"/>
              <a:gd name="T40" fmla="*/ 2147483647 w 533"/>
              <a:gd name="T41" fmla="*/ 2147483647 h 1037"/>
              <a:gd name="T42" fmla="*/ 2147483647 w 533"/>
              <a:gd name="T43" fmla="*/ 2147483647 h 1037"/>
              <a:gd name="T44" fmla="*/ 2147483647 w 533"/>
              <a:gd name="T45" fmla="*/ 2147483647 h 1037"/>
              <a:gd name="T46" fmla="*/ 2147483647 w 533"/>
              <a:gd name="T47" fmla="*/ 2147483647 h 1037"/>
              <a:gd name="T48" fmla="*/ 2147483647 w 533"/>
              <a:gd name="T49" fmla="*/ 2147483647 h 1037"/>
              <a:gd name="T50" fmla="*/ 2147483647 w 533"/>
              <a:gd name="T51" fmla="*/ 2147483647 h 1037"/>
              <a:gd name="T52" fmla="*/ 2147483647 w 533"/>
              <a:gd name="T53" fmla="*/ 2147483647 h 1037"/>
              <a:gd name="T54" fmla="*/ 2147483647 w 533"/>
              <a:gd name="T55" fmla="*/ 2147483647 h 1037"/>
              <a:gd name="T56" fmla="*/ 2147483647 w 533"/>
              <a:gd name="T57" fmla="*/ 2147483647 h 1037"/>
              <a:gd name="T58" fmla="*/ 2147483647 w 533"/>
              <a:gd name="T59" fmla="*/ 2147483647 h 1037"/>
              <a:gd name="T60" fmla="*/ 2147483647 w 533"/>
              <a:gd name="T61" fmla="*/ 2147483647 h 1037"/>
              <a:gd name="T62" fmla="*/ 2147483647 w 533"/>
              <a:gd name="T63" fmla="*/ 2147483647 h 1037"/>
              <a:gd name="T64" fmla="*/ 2147483647 w 533"/>
              <a:gd name="T65" fmla="*/ 2147483647 h 1037"/>
              <a:gd name="T66" fmla="*/ 2147483647 w 533"/>
              <a:gd name="T67" fmla="*/ 2147483647 h 103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533"/>
              <a:gd name="T103" fmla="*/ 0 h 1037"/>
              <a:gd name="T104" fmla="*/ 533 w 533"/>
              <a:gd name="T105" fmla="*/ 1037 h 1037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533" h="1037">
                <a:moveTo>
                  <a:pt x="0" y="17"/>
                </a:moveTo>
                <a:lnTo>
                  <a:pt x="30" y="7"/>
                </a:lnTo>
                <a:lnTo>
                  <a:pt x="55" y="3"/>
                </a:lnTo>
                <a:lnTo>
                  <a:pt x="85" y="0"/>
                </a:lnTo>
                <a:lnTo>
                  <a:pt x="107" y="3"/>
                </a:lnTo>
                <a:lnTo>
                  <a:pt x="129" y="7"/>
                </a:lnTo>
                <a:lnTo>
                  <a:pt x="147" y="17"/>
                </a:lnTo>
                <a:lnTo>
                  <a:pt x="162" y="32"/>
                </a:lnTo>
                <a:lnTo>
                  <a:pt x="173" y="46"/>
                </a:lnTo>
                <a:lnTo>
                  <a:pt x="316" y="383"/>
                </a:lnTo>
                <a:lnTo>
                  <a:pt x="326" y="401"/>
                </a:lnTo>
                <a:lnTo>
                  <a:pt x="341" y="411"/>
                </a:lnTo>
                <a:lnTo>
                  <a:pt x="359" y="422"/>
                </a:lnTo>
                <a:lnTo>
                  <a:pt x="381" y="429"/>
                </a:lnTo>
                <a:lnTo>
                  <a:pt x="403" y="429"/>
                </a:lnTo>
                <a:lnTo>
                  <a:pt x="433" y="429"/>
                </a:lnTo>
                <a:lnTo>
                  <a:pt x="458" y="422"/>
                </a:lnTo>
                <a:lnTo>
                  <a:pt x="488" y="411"/>
                </a:lnTo>
                <a:lnTo>
                  <a:pt x="462" y="426"/>
                </a:lnTo>
                <a:lnTo>
                  <a:pt x="436" y="440"/>
                </a:lnTo>
                <a:lnTo>
                  <a:pt x="418" y="458"/>
                </a:lnTo>
                <a:lnTo>
                  <a:pt x="400" y="479"/>
                </a:lnTo>
                <a:lnTo>
                  <a:pt x="389" y="497"/>
                </a:lnTo>
                <a:lnTo>
                  <a:pt x="381" y="518"/>
                </a:lnTo>
                <a:lnTo>
                  <a:pt x="381" y="536"/>
                </a:lnTo>
                <a:lnTo>
                  <a:pt x="385" y="553"/>
                </a:lnTo>
                <a:lnTo>
                  <a:pt x="528" y="894"/>
                </a:lnTo>
                <a:lnTo>
                  <a:pt x="532" y="912"/>
                </a:lnTo>
                <a:lnTo>
                  <a:pt x="532" y="933"/>
                </a:lnTo>
                <a:lnTo>
                  <a:pt x="524" y="951"/>
                </a:lnTo>
                <a:lnTo>
                  <a:pt x="513" y="972"/>
                </a:lnTo>
                <a:lnTo>
                  <a:pt x="499" y="990"/>
                </a:lnTo>
                <a:lnTo>
                  <a:pt x="480" y="1008"/>
                </a:lnTo>
                <a:lnTo>
                  <a:pt x="429" y="1036"/>
                </a:lnTo>
              </a:path>
            </a:pathLst>
          </a:custGeom>
          <a:noFill/>
          <a:ln w="28575" cap="rnd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2983" name="Freeform 1031"/>
          <p:cNvSpPr>
            <a:spLocks/>
          </p:cNvSpPr>
          <p:nvPr/>
        </p:nvSpPr>
        <p:spPr bwMode="auto">
          <a:xfrm>
            <a:off x="3082925" y="2111375"/>
            <a:ext cx="2597150" cy="3359150"/>
          </a:xfrm>
          <a:custGeom>
            <a:avLst/>
            <a:gdLst>
              <a:gd name="T0" fmla="*/ 0 w 1636"/>
              <a:gd name="T1" fmla="*/ 0 h 2116"/>
              <a:gd name="T2" fmla="*/ 2147483647 w 1636"/>
              <a:gd name="T3" fmla="*/ 2147483647 h 2116"/>
              <a:gd name="T4" fmla="*/ 2147483647 w 1636"/>
              <a:gd name="T5" fmla="*/ 2147483647 h 2116"/>
              <a:gd name="T6" fmla="*/ 2147483647 w 1636"/>
              <a:gd name="T7" fmla="*/ 2147483647 h 2116"/>
              <a:gd name="T8" fmla="*/ 2147483647 w 1636"/>
              <a:gd name="T9" fmla="*/ 2147483647 h 2116"/>
              <a:gd name="T10" fmla="*/ 2147483647 w 1636"/>
              <a:gd name="T11" fmla="*/ 2147483647 h 2116"/>
              <a:gd name="T12" fmla="*/ 2147483647 w 1636"/>
              <a:gd name="T13" fmla="*/ 2147483647 h 2116"/>
              <a:gd name="T14" fmla="*/ 2147483647 w 1636"/>
              <a:gd name="T15" fmla="*/ 2147483647 h 2116"/>
              <a:gd name="T16" fmla="*/ 2147483647 w 1636"/>
              <a:gd name="T17" fmla="*/ 2147483647 h 2116"/>
              <a:gd name="T18" fmla="*/ 2147483647 w 1636"/>
              <a:gd name="T19" fmla="*/ 2147483647 h 2116"/>
              <a:gd name="T20" fmla="*/ 2147483647 w 1636"/>
              <a:gd name="T21" fmla="*/ 2147483647 h 2116"/>
              <a:gd name="T22" fmla="*/ 2147483647 w 1636"/>
              <a:gd name="T23" fmla="*/ 2147483647 h 2116"/>
              <a:gd name="T24" fmla="*/ 2147483647 w 1636"/>
              <a:gd name="T25" fmla="*/ 2147483647 h 2116"/>
              <a:gd name="T26" fmla="*/ 2147483647 w 1636"/>
              <a:gd name="T27" fmla="*/ 2147483647 h 2116"/>
              <a:gd name="T28" fmla="*/ 2147483647 w 1636"/>
              <a:gd name="T29" fmla="*/ 2147483647 h 2116"/>
              <a:gd name="T30" fmla="*/ 2147483647 w 1636"/>
              <a:gd name="T31" fmla="*/ 2147483647 h 2116"/>
              <a:gd name="T32" fmla="*/ 2147483647 w 1636"/>
              <a:gd name="T33" fmla="*/ 2147483647 h 2116"/>
              <a:gd name="T34" fmla="*/ 2147483647 w 1636"/>
              <a:gd name="T35" fmla="*/ 2147483647 h 2116"/>
              <a:gd name="T36" fmla="*/ 2147483647 w 1636"/>
              <a:gd name="T37" fmla="*/ 2147483647 h 2116"/>
              <a:gd name="T38" fmla="*/ 2147483647 w 1636"/>
              <a:gd name="T39" fmla="*/ 2147483647 h 2116"/>
              <a:gd name="T40" fmla="*/ 2147483647 w 1636"/>
              <a:gd name="T41" fmla="*/ 2147483647 h 2116"/>
              <a:gd name="T42" fmla="*/ 2147483647 w 1636"/>
              <a:gd name="T43" fmla="*/ 2147483647 h 211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636"/>
              <a:gd name="T67" fmla="*/ 0 h 2116"/>
              <a:gd name="T68" fmla="*/ 1636 w 1636"/>
              <a:gd name="T69" fmla="*/ 2116 h 211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636" h="2116">
                <a:moveTo>
                  <a:pt x="0" y="0"/>
                </a:moveTo>
                <a:lnTo>
                  <a:pt x="113" y="276"/>
                </a:lnTo>
                <a:lnTo>
                  <a:pt x="221" y="541"/>
                </a:lnTo>
                <a:lnTo>
                  <a:pt x="274" y="668"/>
                </a:lnTo>
                <a:lnTo>
                  <a:pt x="328" y="790"/>
                </a:lnTo>
                <a:lnTo>
                  <a:pt x="382" y="906"/>
                </a:lnTo>
                <a:lnTo>
                  <a:pt x="436" y="1012"/>
                </a:lnTo>
                <a:lnTo>
                  <a:pt x="484" y="1108"/>
                </a:lnTo>
                <a:lnTo>
                  <a:pt x="533" y="1203"/>
                </a:lnTo>
                <a:lnTo>
                  <a:pt x="581" y="1288"/>
                </a:lnTo>
                <a:lnTo>
                  <a:pt x="629" y="1362"/>
                </a:lnTo>
                <a:lnTo>
                  <a:pt x="721" y="1505"/>
                </a:lnTo>
                <a:lnTo>
                  <a:pt x="818" y="1633"/>
                </a:lnTo>
                <a:lnTo>
                  <a:pt x="871" y="1691"/>
                </a:lnTo>
                <a:lnTo>
                  <a:pt x="925" y="1744"/>
                </a:lnTo>
                <a:lnTo>
                  <a:pt x="1033" y="1834"/>
                </a:lnTo>
                <a:lnTo>
                  <a:pt x="1146" y="1908"/>
                </a:lnTo>
                <a:lnTo>
                  <a:pt x="1248" y="1972"/>
                </a:lnTo>
                <a:lnTo>
                  <a:pt x="1350" y="2025"/>
                </a:lnTo>
                <a:lnTo>
                  <a:pt x="1447" y="2062"/>
                </a:lnTo>
                <a:lnTo>
                  <a:pt x="1544" y="2088"/>
                </a:lnTo>
                <a:lnTo>
                  <a:pt x="1635" y="2115"/>
                </a:lnTo>
              </a:path>
            </a:pathLst>
          </a:custGeom>
          <a:noFill/>
          <a:ln w="50800" cap="rnd">
            <a:solidFill>
              <a:srgbClr val="99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084"/>
          <p:cNvGrpSpPr>
            <a:grpSpLocks/>
          </p:cNvGrpSpPr>
          <p:nvPr/>
        </p:nvGrpSpPr>
        <p:grpSpPr bwMode="auto">
          <a:xfrm>
            <a:off x="601663" y="1803400"/>
            <a:ext cx="6754812" cy="4456113"/>
            <a:chOff x="379" y="1136"/>
            <a:chExt cx="4255" cy="2807"/>
          </a:xfrm>
        </p:grpSpPr>
        <p:sp>
          <p:nvSpPr>
            <p:cNvPr id="1062" name="Line 1033"/>
            <p:cNvSpPr>
              <a:spLocks noChangeShapeType="1"/>
            </p:cNvSpPr>
            <p:nvPr/>
          </p:nvSpPr>
          <p:spPr bwMode="auto">
            <a:xfrm>
              <a:off x="1401" y="3736"/>
              <a:ext cx="26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3" name="Rectangle 1034"/>
            <p:cNvSpPr>
              <a:spLocks noChangeArrowheads="1"/>
            </p:cNvSpPr>
            <p:nvPr/>
          </p:nvSpPr>
          <p:spPr bwMode="auto">
            <a:xfrm>
              <a:off x="4172" y="3596"/>
              <a:ext cx="4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Food</a:t>
              </a:r>
            </a:p>
          </p:txBody>
        </p:sp>
        <p:sp>
          <p:nvSpPr>
            <p:cNvPr id="1064" name="Rectangle 1036"/>
            <p:cNvSpPr>
              <a:spLocks noChangeArrowheads="1"/>
            </p:cNvSpPr>
            <p:nvPr/>
          </p:nvSpPr>
          <p:spPr bwMode="auto">
            <a:xfrm>
              <a:off x="2051" y="3695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1065" name="Rectangle 1037"/>
            <p:cNvSpPr>
              <a:spLocks noChangeArrowheads="1"/>
            </p:cNvSpPr>
            <p:nvPr/>
          </p:nvSpPr>
          <p:spPr bwMode="auto">
            <a:xfrm>
              <a:off x="2454" y="3695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1066" name="Rectangle 1038"/>
            <p:cNvSpPr>
              <a:spLocks noChangeArrowheads="1"/>
            </p:cNvSpPr>
            <p:nvPr/>
          </p:nvSpPr>
          <p:spPr bwMode="auto">
            <a:xfrm>
              <a:off x="2857" y="3695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1067" name="Rectangle 1039"/>
            <p:cNvSpPr>
              <a:spLocks noChangeArrowheads="1"/>
            </p:cNvSpPr>
            <p:nvPr/>
          </p:nvSpPr>
          <p:spPr bwMode="auto">
            <a:xfrm>
              <a:off x="3261" y="3695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1068" name="Rectangle 1040"/>
            <p:cNvSpPr>
              <a:spLocks noChangeArrowheads="1"/>
            </p:cNvSpPr>
            <p:nvPr/>
          </p:nvSpPr>
          <p:spPr bwMode="auto">
            <a:xfrm>
              <a:off x="1648" y="3695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1069" name="Line 1032"/>
            <p:cNvSpPr>
              <a:spLocks noChangeShapeType="1"/>
            </p:cNvSpPr>
            <p:nvPr/>
          </p:nvSpPr>
          <p:spPr bwMode="auto">
            <a:xfrm>
              <a:off x="1404" y="1180"/>
              <a:ext cx="0" cy="25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0" name="Rectangle 1035"/>
            <p:cNvSpPr>
              <a:spLocks noChangeArrowheads="1"/>
            </p:cNvSpPr>
            <p:nvPr/>
          </p:nvSpPr>
          <p:spPr bwMode="auto">
            <a:xfrm>
              <a:off x="379" y="1136"/>
              <a:ext cx="69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Clothing</a:t>
              </a:r>
            </a:p>
          </p:txBody>
        </p:sp>
        <p:sp>
          <p:nvSpPr>
            <p:cNvPr id="1071" name="Rectangle 1041"/>
            <p:cNvSpPr>
              <a:spLocks noChangeArrowheads="1"/>
            </p:cNvSpPr>
            <p:nvPr/>
          </p:nvSpPr>
          <p:spPr bwMode="auto">
            <a:xfrm>
              <a:off x="1197" y="3441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1072" name="Rectangle 1042"/>
            <p:cNvSpPr>
              <a:spLocks noChangeArrowheads="1"/>
            </p:cNvSpPr>
            <p:nvPr/>
          </p:nvSpPr>
          <p:spPr bwMode="auto">
            <a:xfrm>
              <a:off x="1197" y="3114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1073" name="Rectangle 1043"/>
            <p:cNvSpPr>
              <a:spLocks noChangeArrowheads="1"/>
            </p:cNvSpPr>
            <p:nvPr/>
          </p:nvSpPr>
          <p:spPr bwMode="auto">
            <a:xfrm>
              <a:off x="1197" y="2787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1074" name="Rectangle 1044"/>
            <p:cNvSpPr>
              <a:spLocks noChangeArrowheads="1"/>
            </p:cNvSpPr>
            <p:nvPr/>
          </p:nvSpPr>
          <p:spPr bwMode="auto">
            <a:xfrm>
              <a:off x="1197" y="2460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1075" name="Rectangle 1045"/>
            <p:cNvSpPr>
              <a:spLocks noChangeArrowheads="1"/>
            </p:cNvSpPr>
            <p:nvPr/>
          </p:nvSpPr>
          <p:spPr bwMode="auto">
            <a:xfrm>
              <a:off x="1101" y="2132"/>
              <a:ext cx="29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1076" name="Rectangle 1046"/>
            <p:cNvSpPr>
              <a:spLocks noChangeArrowheads="1"/>
            </p:cNvSpPr>
            <p:nvPr/>
          </p:nvSpPr>
          <p:spPr bwMode="auto">
            <a:xfrm>
              <a:off x="1101" y="1805"/>
              <a:ext cx="29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12</a:t>
              </a:r>
            </a:p>
          </p:txBody>
        </p:sp>
        <p:sp>
          <p:nvSpPr>
            <p:cNvPr id="1077" name="Rectangle 1047"/>
            <p:cNvSpPr>
              <a:spLocks noChangeArrowheads="1"/>
            </p:cNvSpPr>
            <p:nvPr/>
          </p:nvSpPr>
          <p:spPr bwMode="auto">
            <a:xfrm>
              <a:off x="1101" y="1478"/>
              <a:ext cx="29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14</a:t>
              </a:r>
            </a:p>
          </p:txBody>
        </p:sp>
        <p:sp>
          <p:nvSpPr>
            <p:cNvPr id="1078" name="Rectangle 1048"/>
            <p:cNvSpPr>
              <a:spLocks noChangeArrowheads="1"/>
            </p:cNvSpPr>
            <p:nvPr/>
          </p:nvSpPr>
          <p:spPr bwMode="auto">
            <a:xfrm>
              <a:off x="1101" y="1151"/>
              <a:ext cx="29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16</a:t>
              </a:r>
            </a:p>
          </p:txBody>
        </p:sp>
      </p:grpSp>
      <p:grpSp>
        <p:nvGrpSpPr>
          <p:cNvPr id="3" name="Group 1083"/>
          <p:cNvGrpSpPr>
            <a:grpSpLocks/>
          </p:cNvGrpSpPr>
          <p:nvPr/>
        </p:nvGrpSpPr>
        <p:grpSpPr bwMode="auto">
          <a:xfrm>
            <a:off x="2684463" y="1789113"/>
            <a:ext cx="3381375" cy="4056062"/>
            <a:chOff x="1475" y="983"/>
            <a:chExt cx="2130" cy="2555"/>
          </a:xfrm>
        </p:grpSpPr>
        <p:sp>
          <p:nvSpPr>
            <p:cNvPr id="1036" name="Oval 1049"/>
            <p:cNvSpPr>
              <a:spLocks noChangeArrowheads="1"/>
            </p:cNvSpPr>
            <p:nvPr/>
          </p:nvSpPr>
          <p:spPr bwMode="auto">
            <a:xfrm>
              <a:off x="3312" y="32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" name="Oval 1050"/>
            <p:cNvSpPr>
              <a:spLocks noChangeArrowheads="1"/>
            </p:cNvSpPr>
            <p:nvPr/>
          </p:nvSpPr>
          <p:spPr bwMode="auto">
            <a:xfrm>
              <a:off x="1680" y="115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8" name="Oval 1051"/>
            <p:cNvSpPr>
              <a:spLocks noChangeArrowheads="1"/>
            </p:cNvSpPr>
            <p:nvPr/>
          </p:nvSpPr>
          <p:spPr bwMode="auto">
            <a:xfrm>
              <a:off x="2112" y="216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" name="Oval 1052"/>
            <p:cNvSpPr>
              <a:spLocks noChangeArrowheads="1"/>
            </p:cNvSpPr>
            <p:nvPr/>
          </p:nvSpPr>
          <p:spPr bwMode="auto">
            <a:xfrm>
              <a:off x="2496" y="278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0" name="Oval 1053"/>
            <p:cNvSpPr>
              <a:spLocks noChangeArrowheads="1"/>
            </p:cNvSpPr>
            <p:nvPr/>
          </p:nvSpPr>
          <p:spPr bwMode="auto">
            <a:xfrm>
              <a:off x="2928" y="312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Rectangle 1054"/>
            <p:cNvSpPr>
              <a:spLocks noChangeArrowheads="1"/>
            </p:cNvSpPr>
            <p:nvPr/>
          </p:nvSpPr>
          <p:spPr bwMode="auto">
            <a:xfrm>
              <a:off x="1811" y="983"/>
              <a:ext cx="23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i="1" dirty="0">
                  <a:latin typeface="Century Gothic" pitchFamily="34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1042" name="Rectangle 1055"/>
            <p:cNvSpPr>
              <a:spLocks noChangeArrowheads="1"/>
            </p:cNvSpPr>
            <p:nvPr/>
          </p:nvSpPr>
          <p:spPr bwMode="auto">
            <a:xfrm>
              <a:off x="2253" y="2061"/>
              <a:ext cx="207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i="1" dirty="0">
                  <a:latin typeface="Century Gothic" pitchFamily="34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1043" name="Rectangle 1056"/>
            <p:cNvSpPr>
              <a:spLocks noChangeArrowheads="1"/>
            </p:cNvSpPr>
            <p:nvPr/>
          </p:nvSpPr>
          <p:spPr bwMode="auto">
            <a:xfrm>
              <a:off x="2541" y="2541"/>
              <a:ext cx="22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i="1" dirty="0">
                  <a:latin typeface="Century Gothic" pitchFamily="34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1044" name="Rectangle 1057"/>
            <p:cNvSpPr>
              <a:spLocks noChangeArrowheads="1"/>
            </p:cNvSpPr>
            <p:nvPr/>
          </p:nvSpPr>
          <p:spPr bwMode="auto">
            <a:xfrm>
              <a:off x="2973" y="2877"/>
              <a:ext cx="197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i="1" dirty="0">
                  <a:latin typeface="Century Gothic" pitchFamily="34" charset="0"/>
                  <a:ea typeface="宋体" pitchFamily="2" charset="-122"/>
                </a:rPr>
                <a:t>E</a:t>
              </a:r>
            </a:p>
          </p:txBody>
        </p:sp>
        <p:sp>
          <p:nvSpPr>
            <p:cNvPr id="1045" name="Rectangle 1058"/>
            <p:cNvSpPr>
              <a:spLocks noChangeArrowheads="1"/>
            </p:cNvSpPr>
            <p:nvPr/>
          </p:nvSpPr>
          <p:spPr bwMode="auto">
            <a:xfrm>
              <a:off x="3357" y="3021"/>
              <a:ext cx="248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i="1" dirty="0">
                  <a:latin typeface="Century Gothic" pitchFamily="34" charset="0"/>
                  <a:ea typeface="宋体" pitchFamily="2" charset="-122"/>
                </a:rPr>
                <a:t>G</a:t>
              </a:r>
            </a:p>
          </p:txBody>
        </p:sp>
        <p:sp>
          <p:nvSpPr>
            <p:cNvPr id="1046" name="Line 1060"/>
            <p:cNvSpPr>
              <a:spLocks noChangeShapeType="1"/>
            </p:cNvSpPr>
            <p:nvPr/>
          </p:nvSpPr>
          <p:spPr bwMode="auto">
            <a:xfrm flipH="1">
              <a:off x="1700" y="2208"/>
              <a:ext cx="4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7" name="Line 1061"/>
            <p:cNvSpPr>
              <a:spLocks noChangeShapeType="1"/>
            </p:cNvSpPr>
            <p:nvPr/>
          </p:nvSpPr>
          <p:spPr bwMode="auto">
            <a:xfrm>
              <a:off x="2160" y="2244"/>
              <a:ext cx="0" cy="5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Line 1062"/>
            <p:cNvSpPr>
              <a:spLocks noChangeShapeType="1"/>
            </p:cNvSpPr>
            <p:nvPr/>
          </p:nvSpPr>
          <p:spPr bwMode="auto">
            <a:xfrm flipH="1">
              <a:off x="2132" y="2832"/>
              <a:ext cx="3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" name="Line 1063"/>
            <p:cNvSpPr>
              <a:spLocks noChangeShapeType="1"/>
            </p:cNvSpPr>
            <p:nvPr/>
          </p:nvSpPr>
          <p:spPr bwMode="auto">
            <a:xfrm>
              <a:off x="2544" y="2916"/>
              <a:ext cx="0" cy="2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0" name="Line 1064"/>
            <p:cNvSpPr>
              <a:spLocks noChangeShapeType="1"/>
            </p:cNvSpPr>
            <p:nvPr/>
          </p:nvSpPr>
          <p:spPr bwMode="auto">
            <a:xfrm flipH="1">
              <a:off x="2516" y="3168"/>
              <a:ext cx="4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1" name="Line 1065"/>
            <p:cNvSpPr>
              <a:spLocks noChangeShapeType="1"/>
            </p:cNvSpPr>
            <p:nvPr/>
          </p:nvSpPr>
          <p:spPr bwMode="auto">
            <a:xfrm>
              <a:off x="2976" y="3252"/>
              <a:ext cx="0" cy="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" name="Line 1066"/>
            <p:cNvSpPr>
              <a:spLocks noChangeShapeType="1"/>
            </p:cNvSpPr>
            <p:nvPr/>
          </p:nvSpPr>
          <p:spPr bwMode="auto">
            <a:xfrm flipH="1">
              <a:off x="2948" y="3312"/>
              <a:ext cx="3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3" name="Line 1059"/>
            <p:cNvSpPr>
              <a:spLocks noChangeShapeType="1"/>
            </p:cNvSpPr>
            <p:nvPr/>
          </p:nvSpPr>
          <p:spPr bwMode="auto">
            <a:xfrm>
              <a:off x="1728" y="1368"/>
              <a:ext cx="0" cy="8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" name="Rectangle 1067"/>
            <p:cNvSpPr>
              <a:spLocks noChangeArrowheads="1"/>
            </p:cNvSpPr>
            <p:nvPr/>
          </p:nvSpPr>
          <p:spPr bwMode="auto">
            <a:xfrm>
              <a:off x="1475" y="1770"/>
              <a:ext cx="255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-6</a:t>
              </a:r>
            </a:p>
          </p:txBody>
        </p:sp>
        <p:sp>
          <p:nvSpPr>
            <p:cNvPr id="1055" name="Rectangle 1068"/>
            <p:cNvSpPr>
              <a:spLocks noChangeArrowheads="1"/>
            </p:cNvSpPr>
            <p:nvPr/>
          </p:nvSpPr>
          <p:spPr bwMode="auto">
            <a:xfrm>
              <a:off x="1821" y="2205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1056" name="Rectangle 1069"/>
            <p:cNvSpPr>
              <a:spLocks noChangeArrowheads="1"/>
            </p:cNvSpPr>
            <p:nvPr/>
          </p:nvSpPr>
          <p:spPr bwMode="auto">
            <a:xfrm>
              <a:off x="2253" y="2781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1057" name="Rectangle 1070"/>
            <p:cNvSpPr>
              <a:spLocks noChangeArrowheads="1"/>
            </p:cNvSpPr>
            <p:nvPr/>
          </p:nvSpPr>
          <p:spPr bwMode="auto">
            <a:xfrm>
              <a:off x="2589" y="3117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1058" name="Rectangle 1071"/>
            <p:cNvSpPr>
              <a:spLocks noChangeArrowheads="1"/>
            </p:cNvSpPr>
            <p:nvPr/>
          </p:nvSpPr>
          <p:spPr bwMode="auto">
            <a:xfrm>
              <a:off x="3021" y="3309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1059" name="Rectangle 1072"/>
            <p:cNvSpPr>
              <a:spLocks noChangeArrowheads="1"/>
            </p:cNvSpPr>
            <p:nvPr/>
          </p:nvSpPr>
          <p:spPr bwMode="auto">
            <a:xfrm>
              <a:off x="1917" y="2397"/>
              <a:ext cx="255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-4</a:t>
              </a:r>
            </a:p>
          </p:txBody>
        </p:sp>
        <p:sp>
          <p:nvSpPr>
            <p:cNvPr id="1060" name="Rectangle 1073"/>
            <p:cNvSpPr>
              <a:spLocks noChangeArrowheads="1"/>
            </p:cNvSpPr>
            <p:nvPr/>
          </p:nvSpPr>
          <p:spPr bwMode="auto">
            <a:xfrm>
              <a:off x="2301" y="2925"/>
              <a:ext cx="255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-2</a:t>
              </a:r>
            </a:p>
          </p:txBody>
        </p:sp>
        <p:sp>
          <p:nvSpPr>
            <p:cNvPr id="1061" name="Rectangle 1074"/>
            <p:cNvSpPr>
              <a:spLocks noChangeArrowheads="1"/>
            </p:cNvSpPr>
            <p:nvPr/>
          </p:nvSpPr>
          <p:spPr bwMode="auto">
            <a:xfrm>
              <a:off x="2781" y="3117"/>
              <a:ext cx="255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-1</a:t>
              </a:r>
            </a:p>
          </p:txBody>
        </p:sp>
      </p:grpSp>
      <p:sp>
        <p:nvSpPr>
          <p:cNvPr id="383027" name="Rectangle 1075"/>
          <p:cNvSpPr>
            <a:spLocks noChangeArrowheads="1"/>
          </p:cNvSpPr>
          <p:nvPr/>
        </p:nvSpPr>
        <p:spPr bwMode="auto">
          <a:xfrm>
            <a:off x="4227513" y="2093913"/>
            <a:ext cx="11747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altLang="zh-CN" sz="2000" i="1" dirty="0">
                <a:latin typeface="Century Gothic" pitchFamily="34" charset="0"/>
                <a:ea typeface="宋体" pitchFamily="2" charset="-122"/>
              </a:rPr>
              <a:t>MRS</a:t>
            </a:r>
            <a:r>
              <a:rPr lang="en-US" altLang="zh-CN" sz="2000" dirty="0">
                <a:latin typeface="Century Gothic" pitchFamily="34" charset="0"/>
                <a:ea typeface="宋体" pitchFamily="2" charset="-122"/>
              </a:rPr>
              <a:t> = 6</a:t>
            </a:r>
          </a:p>
        </p:txBody>
      </p:sp>
      <p:sp>
        <p:nvSpPr>
          <p:cNvPr id="383028" name="Rectangle 1076"/>
          <p:cNvSpPr>
            <a:spLocks noChangeArrowheads="1"/>
          </p:cNvSpPr>
          <p:nvPr/>
        </p:nvSpPr>
        <p:spPr bwMode="auto">
          <a:xfrm>
            <a:off x="5213350" y="3994150"/>
            <a:ext cx="11271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 i="1" dirty="0">
                <a:latin typeface="Century Gothic" pitchFamily="34" charset="0"/>
                <a:ea typeface="宋体" pitchFamily="2" charset="-122"/>
              </a:rPr>
              <a:t>MRS</a:t>
            </a:r>
            <a:r>
              <a:rPr lang="en-US" altLang="zh-CN" sz="2000" dirty="0">
                <a:latin typeface="Century Gothic" pitchFamily="34" charset="0"/>
                <a:ea typeface="宋体" pitchFamily="2" charset="-122"/>
              </a:rPr>
              <a:t> = 2</a:t>
            </a:r>
          </a:p>
        </p:txBody>
      </p:sp>
      <p:graphicFrame>
        <p:nvGraphicFramePr>
          <p:cNvPr id="1026" name="Object 1077">
            <a:hlinkClick r:id="" action="ppaction://ole?verb=0"/>
          </p:cNvPr>
          <p:cNvGraphicFramePr>
            <a:graphicFrameLocks/>
          </p:cNvGraphicFramePr>
          <p:nvPr/>
        </p:nvGraphicFramePr>
        <p:xfrm>
          <a:off x="5951538" y="2022475"/>
          <a:ext cx="2870200" cy="871538"/>
        </p:xfrm>
        <a:graphic>
          <a:graphicData uri="http://schemas.openxmlformats.org/presentationml/2006/ole">
            <p:oleObj spid="_x0000_s1026" name="Equation" r:id="rId5" imgW="2868480" imgH="869760" progId="Equation.3">
              <p:embed/>
            </p:oleObj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8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8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38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38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38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1" grpId="0" animBg="1"/>
      <p:bldP spid="382982" grpId="0" animBg="1"/>
      <p:bldP spid="382983" grpId="0" animBg="1"/>
      <p:bldP spid="383027" grpId="0" autoUpdateAnimBg="0"/>
      <p:bldP spid="38302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Marginal Rate of Substitution</a:t>
            </a:r>
          </a:p>
        </p:txBody>
      </p:sp>
      <p:sp>
        <p:nvSpPr>
          <p:cNvPr id="143370" name="Rectangle 10"/>
          <p:cNvSpPr>
            <a:spLocks noGrp="1" noChangeArrowheads="1"/>
          </p:cNvSpPr>
          <p:nvPr>
            <p:ph idx="1"/>
          </p:nvPr>
        </p:nvSpPr>
        <p:spPr>
          <a:xfrm>
            <a:off x="357158" y="1000108"/>
            <a:ext cx="8319298" cy="5126055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Indifference curves are convex: As more of one good is consumed, a consumer would prefer to give up fewer units of a second good to get additional units of the first one.</a:t>
            </a:r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The MRS decreases as we move down the indifference curve: Along an indifference curve there is a </a:t>
            </a:r>
            <a:r>
              <a:rPr lang="en-US" altLang="zh-CN" sz="2400" i="1" dirty="0" smtClean="0">
                <a:solidFill>
                  <a:srgbClr val="9999FF"/>
                </a:solidFill>
              </a:rPr>
              <a:t>diminishing marginal rate of substitution</a:t>
            </a:r>
            <a:r>
              <a:rPr lang="en-US" altLang="zh-CN" sz="2400" dirty="0" smtClean="0"/>
              <a:t>.</a:t>
            </a:r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This follows from the law of diminishing marginal utility:</a:t>
            </a:r>
          </a:p>
          <a:p>
            <a:pPr lvl="1" eaLnBrk="1" hangingPunct="1">
              <a:buNone/>
            </a:pPr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</p:txBody>
      </p:sp>
      <p:graphicFrame>
        <p:nvGraphicFramePr>
          <p:cNvPr id="231425" name="Object 1077">
            <a:hlinkClick r:id="" action="ppaction://ole?verb=0"/>
          </p:cNvPr>
          <p:cNvGraphicFramePr>
            <a:graphicFrameLocks/>
          </p:cNvGraphicFramePr>
          <p:nvPr/>
        </p:nvGraphicFramePr>
        <p:xfrm>
          <a:off x="2195736" y="5085184"/>
          <a:ext cx="4286280" cy="738190"/>
        </p:xfrm>
        <a:graphic>
          <a:graphicData uri="http://schemas.openxmlformats.org/presentationml/2006/ole">
            <p:oleObj spid="_x0000_s231425" name="Equation" r:id="rId5" imgW="1879560" imgH="380880" progId="Equation.DSMT4">
              <p:embed/>
            </p:oleObj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0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Marginal Rate of Substitution</a:t>
            </a:r>
          </a:p>
        </p:txBody>
      </p:sp>
      <p:sp>
        <p:nvSpPr>
          <p:cNvPr id="38915" name="Rectangle 10"/>
          <p:cNvSpPr>
            <a:spLocks noGrp="1" noChangeArrowheads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z="2400" dirty="0" smtClean="0"/>
              <a:t>Indifference curves with different shapes imply a different willingness to substitute</a:t>
            </a:r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Perfect Substitutes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when the marginal rate of substitution of one good for the other is constant</a:t>
            </a:r>
          </a:p>
          <a:p>
            <a:pPr lvl="1" eaLnBrk="1" hangingPunct="1"/>
            <a:r>
              <a:rPr lang="en-US" altLang="zh-CN" sz="2400" dirty="0" smtClean="0"/>
              <a:t>Example: a person might consider apple juice and orange juice perfect substitutes</a:t>
            </a:r>
          </a:p>
          <a:p>
            <a:pPr lvl="1" eaLnBrk="1" hangingPunct="1"/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Perfect Complements</a:t>
            </a:r>
            <a:r>
              <a:rPr lang="zh-CN" altLang="en-US" sz="2400" dirty="0" smtClean="0"/>
              <a:t>： </a:t>
            </a:r>
            <a:r>
              <a:rPr lang="en-US" altLang="zh-CN" sz="2400" dirty="0" smtClean="0"/>
              <a:t>when the indifference curves for the goods are shaped as right angles</a:t>
            </a:r>
          </a:p>
          <a:p>
            <a:pPr lvl="1" eaLnBrk="1" hangingPunct="1"/>
            <a:r>
              <a:rPr lang="en-US" altLang="zh-CN" sz="2400" dirty="0" smtClean="0"/>
              <a:t>Example: If you have 1 left shoe and 1 right shoe, you are indifferent between having more left shoes only</a:t>
            </a:r>
          </a:p>
          <a:p>
            <a:pPr eaLnBrk="1" hangingPunct="1"/>
            <a:endParaRPr lang="en-US" altLang="zh-CN" sz="2400" dirty="0" smtClean="0"/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07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499350" cy="928688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Consumer Preferences</a:t>
            </a:r>
          </a:p>
        </p:txBody>
      </p:sp>
      <p:grpSp>
        <p:nvGrpSpPr>
          <p:cNvPr id="2" name="Group 2073"/>
          <p:cNvGrpSpPr>
            <a:grpSpLocks/>
          </p:cNvGrpSpPr>
          <p:nvPr/>
        </p:nvGrpSpPr>
        <p:grpSpPr bwMode="auto">
          <a:xfrm>
            <a:off x="2362200" y="2305050"/>
            <a:ext cx="3524250" cy="3524250"/>
            <a:chOff x="1460" y="1460"/>
            <a:chExt cx="2220" cy="2220"/>
          </a:xfrm>
        </p:grpSpPr>
        <p:sp>
          <p:nvSpPr>
            <p:cNvPr id="39955" name="Line 2052"/>
            <p:cNvSpPr>
              <a:spLocks noChangeShapeType="1"/>
            </p:cNvSpPr>
            <p:nvPr/>
          </p:nvSpPr>
          <p:spPr bwMode="auto">
            <a:xfrm>
              <a:off x="1460" y="3380"/>
              <a:ext cx="300" cy="300"/>
            </a:xfrm>
            <a:prstGeom prst="line">
              <a:avLst/>
            </a:prstGeom>
            <a:noFill/>
            <a:ln w="50800">
              <a:solidFill>
                <a:srgbClr val="CC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6" name="Line 2053"/>
            <p:cNvSpPr>
              <a:spLocks noChangeShapeType="1"/>
            </p:cNvSpPr>
            <p:nvPr/>
          </p:nvSpPr>
          <p:spPr bwMode="auto">
            <a:xfrm>
              <a:off x="1460" y="2708"/>
              <a:ext cx="972" cy="972"/>
            </a:xfrm>
            <a:prstGeom prst="line">
              <a:avLst/>
            </a:prstGeom>
            <a:noFill/>
            <a:ln w="50800">
              <a:solidFill>
                <a:srgbClr val="CC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7" name="Line 2054"/>
            <p:cNvSpPr>
              <a:spLocks noChangeShapeType="1"/>
            </p:cNvSpPr>
            <p:nvPr/>
          </p:nvSpPr>
          <p:spPr bwMode="auto">
            <a:xfrm>
              <a:off x="1460" y="2084"/>
              <a:ext cx="1596" cy="1596"/>
            </a:xfrm>
            <a:prstGeom prst="line">
              <a:avLst/>
            </a:prstGeom>
            <a:noFill/>
            <a:ln w="50800">
              <a:solidFill>
                <a:srgbClr val="CC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8" name="Line 2055"/>
            <p:cNvSpPr>
              <a:spLocks noChangeShapeType="1"/>
            </p:cNvSpPr>
            <p:nvPr/>
          </p:nvSpPr>
          <p:spPr bwMode="auto">
            <a:xfrm>
              <a:off x="1460" y="1460"/>
              <a:ext cx="2220" cy="2220"/>
            </a:xfrm>
            <a:prstGeom prst="line">
              <a:avLst/>
            </a:prstGeom>
            <a:noFill/>
            <a:ln w="50800">
              <a:solidFill>
                <a:srgbClr val="CC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074"/>
          <p:cNvGrpSpPr>
            <a:grpSpLocks/>
          </p:cNvGrpSpPr>
          <p:nvPr/>
        </p:nvGrpSpPr>
        <p:grpSpPr bwMode="auto">
          <a:xfrm>
            <a:off x="787400" y="1879600"/>
            <a:ext cx="7331075" cy="4416425"/>
            <a:chOff x="496" y="1184"/>
            <a:chExt cx="4618" cy="2782"/>
          </a:xfrm>
        </p:grpSpPr>
        <p:sp>
          <p:nvSpPr>
            <p:cNvPr id="39942" name="Line 2057"/>
            <p:cNvSpPr>
              <a:spLocks noChangeShapeType="1"/>
            </p:cNvSpPr>
            <p:nvPr/>
          </p:nvSpPr>
          <p:spPr bwMode="auto">
            <a:xfrm flipH="1">
              <a:off x="1452" y="1240"/>
              <a:ext cx="0" cy="24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3" name="Line 2058"/>
            <p:cNvSpPr>
              <a:spLocks noChangeShapeType="1"/>
            </p:cNvSpPr>
            <p:nvPr/>
          </p:nvSpPr>
          <p:spPr bwMode="auto">
            <a:xfrm>
              <a:off x="1449" y="3688"/>
              <a:ext cx="26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4" name="Rectangle 2059"/>
            <p:cNvSpPr>
              <a:spLocks noChangeArrowheads="1"/>
            </p:cNvSpPr>
            <p:nvPr/>
          </p:nvSpPr>
          <p:spPr bwMode="auto">
            <a:xfrm>
              <a:off x="4088" y="3564"/>
              <a:ext cx="1026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Orange Juice</a:t>
              </a:r>
            </a:p>
            <a:p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(glasses)</a:t>
              </a:r>
            </a:p>
          </p:txBody>
        </p:sp>
        <p:sp>
          <p:nvSpPr>
            <p:cNvPr id="39945" name="Rectangle 2060"/>
            <p:cNvSpPr>
              <a:spLocks noChangeArrowheads="1"/>
            </p:cNvSpPr>
            <p:nvPr/>
          </p:nvSpPr>
          <p:spPr bwMode="auto">
            <a:xfrm>
              <a:off x="496" y="1184"/>
              <a:ext cx="730" cy="5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Apple </a:t>
              </a:r>
            </a:p>
            <a:p>
              <a:pPr algn="ctr"/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Juice</a:t>
              </a:r>
            </a:p>
            <a:p>
              <a:pPr algn="ctr"/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(glasses)</a:t>
              </a:r>
            </a:p>
          </p:txBody>
        </p:sp>
        <p:sp>
          <p:nvSpPr>
            <p:cNvPr id="39946" name="Rectangle 2061"/>
            <p:cNvSpPr>
              <a:spLocks noChangeArrowheads="1"/>
            </p:cNvSpPr>
            <p:nvPr/>
          </p:nvSpPr>
          <p:spPr bwMode="auto">
            <a:xfrm>
              <a:off x="2409" y="3695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39947" name="Rectangle 2062"/>
            <p:cNvSpPr>
              <a:spLocks noChangeArrowheads="1"/>
            </p:cNvSpPr>
            <p:nvPr/>
          </p:nvSpPr>
          <p:spPr bwMode="auto">
            <a:xfrm>
              <a:off x="3009" y="3695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39948" name="Rectangle 2063"/>
            <p:cNvSpPr>
              <a:spLocks noChangeArrowheads="1"/>
            </p:cNvSpPr>
            <p:nvPr/>
          </p:nvSpPr>
          <p:spPr bwMode="auto">
            <a:xfrm>
              <a:off x="3609" y="3695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39949" name="Rectangle 2064"/>
            <p:cNvSpPr>
              <a:spLocks noChangeArrowheads="1"/>
            </p:cNvSpPr>
            <p:nvPr/>
          </p:nvSpPr>
          <p:spPr bwMode="auto">
            <a:xfrm>
              <a:off x="1749" y="3695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39950" name="Rectangle 2065"/>
            <p:cNvSpPr>
              <a:spLocks noChangeArrowheads="1"/>
            </p:cNvSpPr>
            <p:nvPr/>
          </p:nvSpPr>
          <p:spPr bwMode="auto">
            <a:xfrm>
              <a:off x="1197" y="3136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39951" name="Rectangle 2066"/>
            <p:cNvSpPr>
              <a:spLocks noChangeArrowheads="1"/>
            </p:cNvSpPr>
            <p:nvPr/>
          </p:nvSpPr>
          <p:spPr bwMode="auto">
            <a:xfrm>
              <a:off x="1197" y="2506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39952" name="Rectangle 2067"/>
            <p:cNvSpPr>
              <a:spLocks noChangeArrowheads="1"/>
            </p:cNvSpPr>
            <p:nvPr/>
          </p:nvSpPr>
          <p:spPr bwMode="auto">
            <a:xfrm>
              <a:off x="1197" y="1875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39953" name="Rectangle 2068"/>
            <p:cNvSpPr>
              <a:spLocks noChangeArrowheads="1"/>
            </p:cNvSpPr>
            <p:nvPr/>
          </p:nvSpPr>
          <p:spPr bwMode="auto">
            <a:xfrm>
              <a:off x="1197" y="1245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39954" name="Rectangle 2069"/>
            <p:cNvSpPr>
              <a:spLocks noChangeArrowheads="1"/>
            </p:cNvSpPr>
            <p:nvPr/>
          </p:nvSpPr>
          <p:spPr bwMode="auto">
            <a:xfrm>
              <a:off x="1281" y="3695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0</a:t>
              </a:r>
            </a:p>
          </p:txBody>
        </p:sp>
      </p:grpSp>
      <p:sp>
        <p:nvSpPr>
          <p:cNvPr id="387096" name="Text Box 2072"/>
          <p:cNvSpPr txBox="1">
            <a:spLocks noChangeArrowheads="1"/>
          </p:cNvSpPr>
          <p:nvPr/>
        </p:nvSpPr>
        <p:spPr bwMode="auto">
          <a:xfrm>
            <a:off x="5922963" y="2455863"/>
            <a:ext cx="2406650" cy="958850"/>
          </a:xfrm>
          <a:prstGeom prst="rect">
            <a:avLst/>
          </a:prstGeom>
          <a:solidFill>
            <a:srgbClr val="CCCCFF"/>
          </a:solidFill>
          <a:ln w="12700">
            <a:solidFill>
              <a:srgbClr val="37654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800" dirty="0">
                <a:latin typeface="Century Gothic" pitchFamily="34" charset="0"/>
                <a:ea typeface="宋体" pitchFamily="2" charset="-122"/>
              </a:rPr>
              <a:t>Perfect</a:t>
            </a:r>
          </a:p>
          <a:p>
            <a:pPr algn="ctr"/>
            <a:r>
              <a:rPr lang="en-US" altLang="zh-CN" sz="2800" dirty="0">
                <a:latin typeface="Century Gothic" pitchFamily="34" charset="0"/>
                <a:ea typeface="宋体" pitchFamily="2" charset="-122"/>
              </a:rPr>
              <a:t>Substitutes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8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96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7"/>
          <p:cNvGrpSpPr>
            <a:grpSpLocks/>
          </p:cNvGrpSpPr>
          <p:nvPr/>
        </p:nvGrpSpPr>
        <p:grpSpPr bwMode="auto">
          <a:xfrm>
            <a:off x="2990850" y="1898650"/>
            <a:ext cx="3232150" cy="3371850"/>
            <a:chOff x="1848" y="1196"/>
            <a:chExt cx="2036" cy="2124"/>
          </a:xfrm>
        </p:grpSpPr>
        <p:sp>
          <p:nvSpPr>
            <p:cNvPr id="42003" name="Line 1042"/>
            <p:cNvSpPr>
              <a:spLocks noChangeShapeType="1"/>
            </p:cNvSpPr>
            <p:nvPr/>
          </p:nvSpPr>
          <p:spPr bwMode="auto">
            <a:xfrm>
              <a:off x="1848" y="1196"/>
              <a:ext cx="0" cy="2124"/>
            </a:xfrm>
            <a:prstGeom prst="line">
              <a:avLst/>
            </a:prstGeom>
            <a:noFill/>
            <a:ln w="50800">
              <a:solidFill>
                <a:srgbClr val="CC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4" name="Line 1043"/>
            <p:cNvSpPr>
              <a:spLocks noChangeShapeType="1"/>
            </p:cNvSpPr>
            <p:nvPr/>
          </p:nvSpPr>
          <p:spPr bwMode="auto">
            <a:xfrm>
              <a:off x="2376" y="1412"/>
              <a:ext cx="0" cy="1452"/>
            </a:xfrm>
            <a:prstGeom prst="line">
              <a:avLst/>
            </a:prstGeom>
            <a:noFill/>
            <a:ln w="50800">
              <a:solidFill>
                <a:srgbClr val="CC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5" name="Line 1044"/>
            <p:cNvSpPr>
              <a:spLocks noChangeShapeType="1"/>
            </p:cNvSpPr>
            <p:nvPr/>
          </p:nvSpPr>
          <p:spPr bwMode="auto">
            <a:xfrm>
              <a:off x="2940" y="1508"/>
              <a:ext cx="0" cy="828"/>
            </a:xfrm>
            <a:prstGeom prst="line">
              <a:avLst/>
            </a:prstGeom>
            <a:noFill/>
            <a:ln w="50800">
              <a:solidFill>
                <a:srgbClr val="CC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6" name="Line 1045"/>
            <p:cNvSpPr>
              <a:spLocks noChangeShapeType="1"/>
            </p:cNvSpPr>
            <p:nvPr/>
          </p:nvSpPr>
          <p:spPr bwMode="auto">
            <a:xfrm>
              <a:off x="3420" y="1688"/>
              <a:ext cx="0" cy="204"/>
            </a:xfrm>
            <a:prstGeom prst="line">
              <a:avLst/>
            </a:prstGeom>
            <a:noFill/>
            <a:ln w="50800">
              <a:solidFill>
                <a:srgbClr val="CC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7" name="Line 1046"/>
            <p:cNvSpPr>
              <a:spLocks noChangeShapeType="1"/>
            </p:cNvSpPr>
            <p:nvPr/>
          </p:nvSpPr>
          <p:spPr bwMode="auto">
            <a:xfrm>
              <a:off x="1856" y="3312"/>
              <a:ext cx="2028" cy="0"/>
            </a:xfrm>
            <a:prstGeom prst="line">
              <a:avLst/>
            </a:prstGeom>
            <a:noFill/>
            <a:ln w="50800">
              <a:solidFill>
                <a:srgbClr val="CC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8" name="Line 1047"/>
            <p:cNvSpPr>
              <a:spLocks noChangeShapeType="1"/>
            </p:cNvSpPr>
            <p:nvPr/>
          </p:nvSpPr>
          <p:spPr bwMode="auto">
            <a:xfrm>
              <a:off x="2384" y="2856"/>
              <a:ext cx="1404" cy="0"/>
            </a:xfrm>
            <a:prstGeom prst="line">
              <a:avLst/>
            </a:prstGeom>
            <a:noFill/>
            <a:ln w="50800">
              <a:solidFill>
                <a:srgbClr val="CC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9" name="Line 1048"/>
            <p:cNvSpPr>
              <a:spLocks noChangeShapeType="1"/>
            </p:cNvSpPr>
            <p:nvPr/>
          </p:nvSpPr>
          <p:spPr bwMode="auto">
            <a:xfrm>
              <a:off x="2936" y="2352"/>
              <a:ext cx="780" cy="0"/>
            </a:xfrm>
            <a:prstGeom prst="line">
              <a:avLst/>
            </a:prstGeom>
            <a:noFill/>
            <a:ln w="50800">
              <a:solidFill>
                <a:srgbClr val="CC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0" name="Line 1049"/>
            <p:cNvSpPr>
              <a:spLocks noChangeShapeType="1"/>
            </p:cNvSpPr>
            <p:nvPr/>
          </p:nvSpPr>
          <p:spPr bwMode="auto">
            <a:xfrm>
              <a:off x="3416" y="1908"/>
              <a:ext cx="204" cy="0"/>
            </a:xfrm>
            <a:prstGeom prst="line">
              <a:avLst/>
            </a:prstGeom>
            <a:noFill/>
            <a:ln w="50800">
              <a:solidFill>
                <a:srgbClr val="CC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68"/>
          <p:cNvGrpSpPr>
            <a:grpSpLocks/>
          </p:cNvGrpSpPr>
          <p:nvPr/>
        </p:nvGrpSpPr>
        <p:grpSpPr bwMode="auto">
          <a:xfrm>
            <a:off x="800100" y="1898650"/>
            <a:ext cx="6994525" cy="4360863"/>
            <a:chOff x="504" y="1196"/>
            <a:chExt cx="4406" cy="2747"/>
          </a:xfrm>
        </p:grpSpPr>
        <p:sp>
          <p:nvSpPr>
            <p:cNvPr id="41990" name="Line 1051"/>
            <p:cNvSpPr>
              <a:spLocks noChangeShapeType="1"/>
            </p:cNvSpPr>
            <p:nvPr/>
          </p:nvSpPr>
          <p:spPr bwMode="auto">
            <a:xfrm>
              <a:off x="1452" y="1408"/>
              <a:ext cx="0" cy="22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1" name="Line 1052"/>
            <p:cNvSpPr>
              <a:spLocks noChangeShapeType="1"/>
            </p:cNvSpPr>
            <p:nvPr/>
          </p:nvSpPr>
          <p:spPr bwMode="auto">
            <a:xfrm>
              <a:off x="1449" y="3688"/>
              <a:ext cx="26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2" name="Rectangle 1053"/>
            <p:cNvSpPr>
              <a:spLocks noChangeArrowheads="1"/>
            </p:cNvSpPr>
            <p:nvPr/>
          </p:nvSpPr>
          <p:spPr bwMode="auto">
            <a:xfrm>
              <a:off x="3956" y="3696"/>
              <a:ext cx="95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Right Shoes</a:t>
              </a:r>
            </a:p>
          </p:txBody>
        </p:sp>
        <p:sp>
          <p:nvSpPr>
            <p:cNvPr id="41993" name="Rectangle 1054"/>
            <p:cNvSpPr>
              <a:spLocks noChangeArrowheads="1"/>
            </p:cNvSpPr>
            <p:nvPr/>
          </p:nvSpPr>
          <p:spPr bwMode="auto">
            <a:xfrm>
              <a:off x="504" y="1196"/>
              <a:ext cx="522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Left</a:t>
              </a:r>
            </a:p>
            <a:p>
              <a:pPr algn="ctr"/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Shoes</a:t>
              </a:r>
            </a:p>
          </p:txBody>
        </p:sp>
        <p:sp>
          <p:nvSpPr>
            <p:cNvPr id="41994" name="Rectangle 1055"/>
            <p:cNvSpPr>
              <a:spLocks noChangeArrowheads="1"/>
            </p:cNvSpPr>
            <p:nvPr/>
          </p:nvSpPr>
          <p:spPr bwMode="auto">
            <a:xfrm>
              <a:off x="2301" y="3695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41995" name="Rectangle 1056"/>
            <p:cNvSpPr>
              <a:spLocks noChangeArrowheads="1"/>
            </p:cNvSpPr>
            <p:nvPr/>
          </p:nvSpPr>
          <p:spPr bwMode="auto">
            <a:xfrm>
              <a:off x="2901" y="3695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41996" name="Rectangle 1057"/>
            <p:cNvSpPr>
              <a:spLocks noChangeArrowheads="1"/>
            </p:cNvSpPr>
            <p:nvPr/>
          </p:nvSpPr>
          <p:spPr bwMode="auto">
            <a:xfrm>
              <a:off x="3465" y="3695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41997" name="Rectangle 1058"/>
            <p:cNvSpPr>
              <a:spLocks noChangeArrowheads="1"/>
            </p:cNvSpPr>
            <p:nvPr/>
          </p:nvSpPr>
          <p:spPr bwMode="auto">
            <a:xfrm>
              <a:off x="1749" y="3695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41998" name="Rectangle 1059"/>
            <p:cNvSpPr>
              <a:spLocks noChangeArrowheads="1"/>
            </p:cNvSpPr>
            <p:nvPr/>
          </p:nvSpPr>
          <p:spPr bwMode="auto">
            <a:xfrm>
              <a:off x="1197" y="3220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41999" name="Rectangle 1060"/>
            <p:cNvSpPr>
              <a:spLocks noChangeArrowheads="1"/>
            </p:cNvSpPr>
            <p:nvPr/>
          </p:nvSpPr>
          <p:spPr bwMode="auto">
            <a:xfrm>
              <a:off x="1197" y="2686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42000" name="Rectangle 1061"/>
            <p:cNvSpPr>
              <a:spLocks noChangeArrowheads="1"/>
            </p:cNvSpPr>
            <p:nvPr/>
          </p:nvSpPr>
          <p:spPr bwMode="auto">
            <a:xfrm>
              <a:off x="1197" y="2151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42001" name="Rectangle 1062"/>
            <p:cNvSpPr>
              <a:spLocks noChangeArrowheads="1"/>
            </p:cNvSpPr>
            <p:nvPr/>
          </p:nvSpPr>
          <p:spPr bwMode="auto">
            <a:xfrm>
              <a:off x="1197" y="1641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42002" name="Rectangle 1063"/>
            <p:cNvSpPr>
              <a:spLocks noChangeArrowheads="1"/>
            </p:cNvSpPr>
            <p:nvPr/>
          </p:nvSpPr>
          <p:spPr bwMode="auto">
            <a:xfrm>
              <a:off x="1281" y="3695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0</a:t>
              </a:r>
            </a:p>
          </p:txBody>
        </p:sp>
      </p:grpSp>
      <p:sp>
        <p:nvSpPr>
          <p:cNvPr id="389160" name="Text Box 1064"/>
          <p:cNvSpPr txBox="1">
            <a:spLocks noChangeArrowheads="1"/>
          </p:cNvSpPr>
          <p:nvPr/>
        </p:nvSpPr>
        <p:spPr bwMode="auto">
          <a:xfrm>
            <a:off x="6178550" y="2151063"/>
            <a:ext cx="2622550" cy="958850"/>
          </a:xfrm>
          <a:prstGeom prst="rect">
            <a:avLst/>
          </a:prstGeom>
          <a:solidFill>
            <a:srgbClr val="CCCCFF"/>
          </a:solidFill>
          <a:ln w="12700">
            <a:solidFill>
              <a:srgbClr val="37654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latin typeface="Century Gothic" pitchFamily="34" charset="0"/>
                <a:ea typeface="宋体" pitchFamily="2" charset="-122"/>
              </a:rPr>
              <a:t>Perfect</a:t>
            </a:r>
          </a:p>
          <a:p>
            <a:pPr algn="ctr"/>
            <a:r>
              <a:rPr lang="en-US" altLang="zh-CN" sz="2800" dirty="0">
                <a:latin typeface="Century Gothic" pitchFamily="34" charset="0"/>
                <a:ea typeface="宋体" pitchFamily="2" charset="-122"/>
              </a:rPr>
              <a:t>Complements</a:t>
            </a:r>
          </a:p>
        </p:txBody>
      </p:sp>
      <p:sp>
        <p:nvSpPr>
          <p:cNvPr id="27" name="Rectangle 9"/>
          <p:cNvSpPr txBox="1">
            <a:spLocks noChangeArrowheads="1"/>
          </p:cNvSpPr>
          <p:nvPr/>
        </p:nvSpPr>
        <p:spPr bwMode="auto">
          <a:xfrm>
            <a:off x="228600" y="228600"/>
            <a:ext cx="601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chemeClr val="bg1"/>
                </a:solidFill>
                <a:latin typeface="+mj-lt"/>
                <a:ea typeface="宋体" pitchFamily="2" charset="-122"/>
                <a:cs typeface="+mj-cs"/>
              </a:rPr>
              <a:t>Consumer Preferences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8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0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558110" cy="4572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2800" dirty="0" smtClean="0"/>
              <a:t>Consumer Choice: Geometric Approach</a:t>
            </a:r>
          </a:p>
        </p:txBody>
      </p:sp>
      <p:sp>
        <p:nvSpPr>
          <p:cNvPr id="6349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142984"/>
            <a:ext cx="8543956" cy="4983179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Consumers want to achieve highest utility (represented by indifference curves) within their budget (represented by the budget line).</a:t>
            </a:r>
          </a:p>
          <a:p>
            <a:pPr eaLnBrk="1" hangingPunct="1"/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Geographically, consumers will choose the highest indifference curve on the budget line.</a:t>
            </a:r>
          </a:p>
          <a:p>
            <a:pPr eaLnBrk="1" hangingPunct="1"/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Thus, the optimal consumption point is where the indifference curve is just tangent to the budget line.</a:t>
            </a:r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57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499350" cy="928688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Consumer Choice: Geometric Approach</a:t>
            </a:r>
          </a:p>
        </p:txBody>
      </p:sp>
      <p:sp>
        <p:nvSpPr>
          <p:cNvPr id="233492" name="Line 20"/>
          <p:cNvSpPr>
            <a:spLocks noChangeShapeType="1"/>
          </p:cNvSpPr>
          <p:nvPr/>
        </p:nvSpPr>
        <p:spPr bwMode="auto">
          <a:xfrm>
            <a:off x="2162175" y="2970213"/>
            <a:ext cx="3067050" cy="321945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80"/>
          <p:cNvGrpSpPr>
            <a:grpSpLocks/>
          </p:cNvGrpSpPr>
          <p:nvPr/>
        </p:nvGrpSpPr>
        <p:grpSpPr bwMode="auto">
          <a:xfrm>
            <a:off x="3262313" y="2303463"/>
            <a:ext cx="4316412" cy="3073400"/>
            <a:chOff x="2055" y="1451"/>
            <a:chExt cx="2719" cy="1936"/>
          </a:xfrm>
        </p:grpSpPr>
        <p:sp>
          <p:nvSpPr>
            <p:cNvPr id="64546" name="Freeform 52"/>
            <p:cNvSpPr>
              <a:spLocks/>
            </p:cNvSpPr>
            <p:nvPr/>
          </p:nvSpPr>
          <p:spPr bwMode="auto">
            <a:xfrm>
              <a:off x="2055" y="1451"/>
              <a:ext cx="2427" cy="1795"/>
            </a:xfrm>
            <a:custGeom>
              <a:avLst/>
              <a:gdLst>
                <a:gd name="T0" fmla="*/ 0 w 2427"/>
                <a:gd name="T1" fmla="*/ 0 h 1795"/>
                <a:gd name="T2" fmla="*/ 14 w 2427"/>
                <a:gd name="T3" fmla="*/ 24 h 1795"/>
                <a:gd name="T4" fmla="*/ 28 w 2427"/>
                <a:gd name="T5" fmla="*/ 59 h 1795"/>
                <a:gd name="T6" fmla="*/ 42 w 2427"/>
                <a:gd name="T7" fmla="*/ 103 h 1795"/>
                <a:gd name="T8" fmla="*/ 63 w 2427"/>
                <a:gd name="T9" fmla="*/ 147 h 1795"/>
                <a:gd name="T10" fmla="*/ 105 w 2427"/>
                <a:gd name="T11" fmla="*/ 250 h 1795"/>
                <a:gd name="T12" fmla="*/ 154 w 2427"/>
                <a:gd name="T13" fmla="*/ 354 h 1795"/>
                <a:gd name="T14" fmla="*/ 182 w 2427"/>
                <a:gd name="T15" fmla="*/ 408 h 1795"/>
                <a:gd name="T16" fmla="*/ 210 w 2427"/>
                <a:gd name="T17" fmla="*/ 472 h 1795"/>
                <a:gd name="T18" fmla="*/ 280 w 2427"/>
                <a:gd name="T19" fmla="*/ 599 h 1795"/>
                <a:gd name="T20" fmla="*/ 350 w 2427"/>
                <a:gd name="T21" fmla="*/ 727 h 1795"/>
                <a:gd name="T22" fmla="*/ 385 w 2427"/>
                <a:gd name="T23" fmla="*/ 786 h 1795"/>
                <a:gd name="T24" fmla="*/ 427 w 2427"/>
                <a:gd name="T25" fmla="*/ 845 h 1795"/>
                <a:gd name="T26" fmla="*/ 504 w 2427"/>
                <a:gd name="T27" fmla="*/ 953 h 1795"/>
                <a:gd name="T28" fmla="*/ 595 w 2427"/>
                <a:gd name="T29" fmla="*/ 1052 h 1795"/>
                <a:gd name="T30" fmla="*/ 685 w 2427"/>
                <a:gd name="T31" fmla="*/ 1145 h 1795"/>
                <a:gd name="T32" fmla="*/ 797 w 2427"/>
                <a:gd name="T33" fmla="*/ 1234 h 1795"/>
                <a:gd name="T34" fmla="*/ 937 w 2427"/>
                <a:gd name="T35" fmla="*/ 1322 h 1795"/>
                <a:gd name="T36" fmla="*/ 1084 w 2427"/>
                <a:gd name="T37" fmla="*/ 1411 h 1795"/>
                <a:gd name="T38" fmla="*/ 1252 w 2427"/>
                <a:gd name="T39" fmla="*/ 1489 h 1795"/>
                <a:gd name="T40" fmla="*/ 1412 w 2427"/>
                <a:gd name="T41" fmla="*/ 1563 h 1795"/>
                <a:gd name="T42" fmla="*/ 1580 w 2427"/>
                <a:gd name="T43" fmla="*/ 1622 h 1795"/>
                <a:gd name="T44" fmla="*/ 1755 w 2427"/>
                <a:gd name="T45" fmla="*/ 1671 h 1795"/>
                <a:gd name="T46" fmla="*/ 1923 w 2427"/>
                <a:gd name="T47" fmla="*/ 1711 h 1795"/>
                <a:gd name="T48" fmla="*/ 2000 w 2427"/>
                <a:gd name="T49" fmla="*/ 1730 h 1795"/>
                <a:gd name="T50" fmla="*/ 2069 w 2427"/>
                <a:gd name="T51" fmla="*/ 1745 h 1795"/>
                <a:gd name="T52" fmla="*/ 2195 w 2427"/>
                <a:gd name="T53" fmla="*/ 1770 h 1795"/>
                <a:gd name="T54" fmla="*/ 2300 w 2427"/>
                <a:gd name="T55" fmla="*/ 1789 h 1795"/>
                <a:gd name="T56" fmla="*/ 2342 w 2427"/>
                <a:gd name="T57" fmla="*/ 1794 h 1795"/>
                <a:gd name="T58" fmla="*/ 2377 w 2427"/>
                <a:gd name="T59" fmla="*/ 1794 h 1795"/>
                <a:gd name="T60" fmla="*/ 2405 w 2427"/>
                <a:gd name="T61" fmla="*/ 1794 h 1795"/>
                <a:gd name="T62" fmla="*/ 2426 w 2427"/>
                <a:gd name="T63" fmla="*/ 1789 h 179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427"/>
                <a:gd name="T97" fmla="*/ 0 h 1795"/>
                <a:gd name="T98" fmla="*/ 2427 w 2427"/>
                <a:gd name="T99" fmla="*/ 1795 h 179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427" h="1795">
                  <a:moveTo>
                    <a:pt x="0" y="0"/>
                  </a:moveTo>
                  <a:lnTo>
                    <a:pt x="14" y="24"/>
                  </a:lnTo>
                  <a:lnTo>
                    <a:pt x="28" y="59"/>
                  </a:lnTo>
                  <a:lnTo>
                    <a:pt x="42" y="103"/>
                  </a:lnTo>
                  <a:lnTo>
                    <a:pt x="63" y="147"/>
                  </a:lnTo>
                  <a:lnTo>
                    <a:pt x="105" y="250"/>
                  </a:lnTo>
                  <a:lnTo>
                    <a:pt x="154" y="354"/>
                  </a:lnTo>
                  <a:lnTo>
                    <a:pt x="182" y="408"/>
                  </a:lnTo>
                  <a:lnTo>
                    <a:pt x="210" y="472"/>
                  </a:lnTo>
                  <a:lnTo>
                    <a:pt x="280" y="599"/>
                  </a:lnTo>
                  <a:lnTo>
                    <a:pt x="350" y="727"/>
                  </a:lnTo>
                  <a:lnTo>
                    <a:pt x="385" y="786"/>
                  </a:lnTo>
                  <a:lnTo>
                    <a:pt x="427" y="845"/>
                  </a:lnTo>
                  <a:lnTo>
                    <a:pt x="504" y="953"/>
                  </a:lnTo>
                  <a:lnTo>
                    <a:pt x="595" y="1052"/>
                  </a:lnTo>
                  <a:lnTo>
                    <a:pt x="685" y="1145"/>
                  </a:lnTo>
                  <a:lnTo>
                    <a:pt x="797" y="1234"/>
                  </a:lnTo>
                  <a:lnTo>
                    <a:pt x="937" y="1322"/>
                  </a:lnTo>
                  <a:lnTo>
                    <a:pt x="1084" y="1411"/>
                  </a:lnTo>
                  <a:lnTo>
                    <a:pt x="1252" y="1489"/>
                  </a:lnTo>
                  <a:lnTo>
                    <a:pt x="1412" y="1563"/>
                  </a:lnTo>
                  <a:lnTo>
                    <a:pt x="1580" y="1622"/>
                  </a:lnTo>
                  <a:lnTo>
                    <a:pt x="1755" y="1671"/>
                  </a:lnTo>
                  <a:lnTo>
                    <a:pt x="1923" y="1711"/>
                  </a:lnTo>
                  <a:lnTo>
                    <a:pt x="2000" y="1730"/>
                  </a:lnTo>
                  <a:lnTo>
                    <a:pt x="2069" y="1745"/>
                  </a:lnTo>
                  <a:lnTo>
                    <a:pt x="2195" y="1770"/>
                  </a:lnTo>
                  <a:lnTo>
                    <a:pt x="2300" y="1789"/>
                  </a:lnTo>
                  <a:lnTo>
                    <a:pt x="2342" y="1794"/>
                  </a:lnTo>
                  <a:lnTo>
                    <a:pt x="2377" y="1794"/>
                  </a:lnTo>
                  <a:lnTo>
                    <a:pt x="2405" y="1794"/>
                  </a:lnTo>
                  <a:lnTo>
                    <a:pt x="2426" y="1789"/>
                  </a:lnTo>
                </a:path>
              </a:pathLst>
            </a:custGeom>
            <a:noFill/>
            <a:ln w="50800" cap="rnd">
              <a:solidFill>
                <a:srgbClr val="99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7" name="Rectangle 53"/>
            <p:cNvSpPr>
              <a:spLocks noChangeArrowheads="1"/>
            </p:cNvSpPr>
            <p:nvPr/>
          </p:nvSpPr>
          <p:spPr bwMode="auto">
            <a:xfrm>
              <a:off x="4500" y="3139"/>
              <a:ext cx="27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i="1" dirty="0">
                  <a:latin typeface="Century Gothic" pitchFamily="34" charset="0"/>
                  <a:ea typeface="宋体" pitchFamily="2" charset="-122"/>
                </a:rPr>
                <a:t>U</a:t>
              </a:r>
              <a:r>
                <a:rPr lang="en-US" altLang="zh-CN" sz="2000" i="1" baseline="-25000" dirty="0">
                  <a:latin typeface="Century Gothic" pitchFamily="34" charset="0"/>
                  <a:ea typeface="宋体" pitchFamily="2" charset="-122"/>
                </a:rPr>
                <a:t>3</a:t>
              </a:r>
            </a:p>
          </p:txBody>
        </p:sp>
        <p:grpSp>
          <p:nvGrpSpPr>
            <p:cNvPr id="64548" name="Group 71"/>
            <p:cNvGrpSpPr>
              <a:grpSpLocks/>
            </p:cNvGrpSpPr>
            <p:nvPr/>
          </p:nvGrpSpPr>
          <p:grpSpPr bwMode="auto">
            <a:xfrm>
              <a:off x="2664" y="2284"/>
              <a:ext cx="306" cy="352"/>
              <a:chOff x="2553" y="1975"/>
              <a:chExt cx="306" cy="352"/>
            </a:xfrm>
          </p:grpSpPr>
          <p:sp>
            <p:nvSpPr>
              <p:cNvPr id="64549" name="Rectangle 54"/>
              <p:cNvSpPr>
                <a:spLocks noChangeArrowheads="1"/>
              </p:cNvSpPr>
              <p:nvPr/>
            </p:nvSpPr>
            <p:spPr bwMode="auto">
              <a:xfrm>
                <a:off x="2633" y="1975"/>
                <a:ext cx="226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2000" i="1" dirty="0">
                    <a:latin typeface="Century Gothic" pitchFamily="34" charset="0"/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64550" name="Oval 55"/>
              <p:cNvSpPr>
                <a:spLocks noChangeArrowheads="1"/>
              </p:cNvSpPr>
              <p:nvPr/>
            </p:nvSpPr>
            <p:spPr bwMode="auto">
              <a:xfrm>
                <a:off x="2553" y="2231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2579688" y="2719388"/>
            <a:ext cx="4135437" cy="3128962"/>
            <a:chOff x="1625" y="1713"/>
            <a:chExt cx="2605" cy="1971"/>
          </a:xfrm>
        </p:grpSpPr>
        <p:grpSp>
          <p:nvGrpSpPr>
            <p:cNvPr id="64540" name="Group 79"/>
            <p:cNvGrpSpPr>
              <a:grpSpLocks/>
            </p:cNvGrpSpPr>
            <p:nvPr/>
          </p:nvGrpSpPr>
          <p:grpSpPr bwMode="auto">
            <a:xfrm>
              <a:off x="1625" y="1713"/>
              <a:ext cx="2605" cy="1971"/>
              <a:chOff x="1625" y="1713"/>
              <a:chExt cx="2605" cy="1971"/>
            </a:xfrm>
          </p:grpSpPr>
          <p:sp>
            <p:nvSpPr>
              <p:cNvPr id="64544" name="Freeform 23"/>
              <p:cNvSpPr>
                <a:spLocks/>
              </p:cNvSpPr>
              <p:nvPr/>
            </p:nvSpPr>
            <p:spPr bwMode="auto">
              <a:xfrm rot="257278">
                <a:off x="1625" y="1713"/>
                <a:ext cx="2379" cy="1789"/>
              </a:xfrm>
              <a:custGeom>
                <a:avLst/>
                <a:gdLst>
                  <a:gd name="T0" fmla="*/ 0 w 2379"/>
                  <a:gd name="T1" fmla="*/ 0 h 1789"/>
                  <a:gd name="T2" fmla="*/ 13 w 2379"/>
                  <a:gd name="T3" fmla="*/ 27 h 1789"/>
                  <a:gd name="T4" fmla="*/ 27 w 2379"/>
                  <a:gd name="T5" fmla="*/ 60 h 1789"/>
                  <a:gd name="T6" fmla="*/ 40 w 2379"/>
                  <a:gd name="T7" fmla="*/ 99 h 1789"/>
                  <a:gd name="T8" fmla="*/ 60 w 2379"/>
                  <a:gd name="T9" fmla="*/ 143 h 1789"/>
                  <a:gd name="T10" fmla="*/ 100 w 2379"/>
                  <a:gd name="T11" fmla="*/ 242 h 1789"/>
                  <a:gd name="T12" fmla="*/ 147 w 2379"/>
                  <a:gd name="T13" fmla="*/ 352 h 1789"/>
                  <a:gd name="T14" fmla="*/ 208 w 2379"/>
                  <a:gd name="T15" fmla="*/ 468 h 1789"/>
                  <a:gd name="T16" fmla="*/ 275 w 2379"/>
                  <a:gd name="T17" fmla="*/ 594 h 1789"/>
                  <a:gd name="T18" fmla="*/ 342 w 2379"/>
                  <a:gd name="T19" fmla="*/ 721 h 1789"/>
                  <a:gd name="T20" fmla="*/ 416 w 2379"/>
                  <a:gd name="T21" fmla="*/ 842 h 1789"/>
                  <a:gd name="T22" fmla="*/ 497 w 2379"/>
                  <a:gd name="T23" fmla="*/ 946 h 1789"/>
                  <a:gd name="T24" fmla="*/ 584 w 2379"/>
                  <a:gd name="T25" fmla="*/ 1045 h 1789"/>
                  <a:gd name="T26" fmla="*/ 678 w 2379"/>
                  <a:gd name="T27" fmla="*/ 1139 h 1789"/>
                  <a:gd name="T28" fmla="*/ 786 w 2379"/>
                  <a:gd name="T29" fmla="*/ 1233 h 1789"/>
                  <a:gd name="T30" fmla="*/ 920 w 2379"/>
                  <a:gd name="T31" fmla="*/ 1321 h 1789"/>
                  <a:gd name="T32" fmla="*/ 1068 w 2379"/>
                  <a:gd name="T33" fmla="*/ 1409 h 1789"/>
                  <a:gd name="T34" fmla="*/ 1222 w 2379"/>
                  <a:gd name="T35" fmla="*/ 1486 h 1789"/>
                  <a:gd name="T36" fmla="*/ 1384 w 2379"/>
                  <a:gd name="T37" fmla="*/ 1557 h 1789"/>
                  <a:gd name="T38" fmla="*/ 1552 w 2379"/>
                  <a:gd name="T39" fmla="*/ 1618 h 1789"/>
                  <a:gd name="T40" fmla="*/ 1720 w 2379"/>
                  <a:gd name="T41" fmla="*/ 1667 h 1789"/>
                  <a:gd name="T42" fmla="*/ 1888 w 2379"/>
                  <a:gd name="T43" fmla="*/ 1706 h 1789"/>
                  <a:gd name="T44" fmla="*/ 1961 w 2379"/>
                  <a:gd name="T45" fmla="*/ 1722 h 1789"/>
                  <a:gd name="T46" fmla="*/ 2029 w 2379"/>
                  <a:gd name="T47" fmla="*/ 1739 h 1789"/>
                  <a:gd name="T48" fmla="*/ 2150 w 2379"/>
                  <a:gd name="T49" fmla="*/ 1766 h 1789"/>
                  <a:gd name="T50" fmla="*/ 2250 w 2379"/>
                  <a:gd name="T51" fmla="*/ 1783 h 1789"/>
                  <a:gd name="T52" fmla="*/ 2297 w 2379"/>
                  <a:gd name="T53" fmla="*/ 1788 h 1789"/>
                  <a:gd name="T54" fmla="*/ 2331 w 2379"/>
                  <a:gd name="T55" fmla="*/ 1788 h 1789"/>
                  <a:gd name="T56" fmla="*/ 2358 w 2379"/>
                  <a:gd name="T57" fmla="*/ 1788 h 1789"/>
                  <a:gd name="T58" fmla="*/ 2378 w 2379"/>
                  <a:gd name="T59" fmla="*/ 1783 h 178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2379"/>
                  <a:gd name="T91" fmla="*/ 0 h 1789"/>
                  <a:gd name="T92" fmla="*/ 2379 w 2379"/>
                  <a:gd name="T93" fmla="*/ 1789 h 1789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2379" h="1789">
                    <a:moveTo>
                      <a:pt x="0" y="0"/>
                    </a:moveTo>
                    <a:lnTo>
                      <a:pt x="13" y="27"/>
                    </a:lnTo>
                    <a:lnTo>
                      <a:pt x="27" y="60"/>
                    </a:lnTo>
                    <a:lnTo>
                      <a:pt x="40" y="99"/>
                    </a:lnTo>
                    <a:lnTo>
                      <a:pt x="60" y="143"/>
                    </a:lnTo>
                    <a:lnTo>
                      <a:pt x="100" y="242"/>
                    </a:lnTo>
                    <a:lnTo>
                      <a:pt x="147" y="352"/>
                    </a:lnTo>
                    <a:lnTo>
                      <a:pt x="208" y="468"/>
                    </a:lnTo>
                    <a:lnTo>
                      <a:pt x="275" y="594"/>
                    </a:lnTo>
                    <a:lnTo>
                      <a:pt x="342" y="721"/>
                    </a:lnTo>
                    <a:lnTo>
                      <a:pt x="416" y="842"/>
                    </a:lnTo>
                    <a:lnTo>
                      <a:pt x="497" y="946"/>
                    </a:lnTo>
                    <a:lnTo>
                      <a:pt x="584" y="1045"/>
                    </a:lnTo>
                    <a:lnTo>
                      <a:pt x="678" y="1139"/>
                    </a:lnTo>
                    <a:lnTo>
                      <a:pt x="786" y="1233"/>
                    </a:lnTo>
                    <a:lnTo>
                      <a:pt x="920" y="1321"/>
                    </a:lnTo>
                    <a:lnTo>
                      <a:pt x="1068" y="1409"/>
                    </a:lnTo>
                    <a:lnTo>
                      <a:pt x="1222" y="1486"/>
                    </a:lnTo>
                    <a:lnTo>
                      <a:pt x="1384" y="1557"/>
                    </a:lnTo>
                    <a:lnTo>
                      <a:pt x="1552" y="1618"/>
                    </a:lnTo>
                    <a:lnTo>
                      <a:pt x="1720" y="1667"/>
                    </a:lnTo>
                    <a:lnTo>
                      <a:pt x="1888" y="1706"/>
                    </a:lnTo>
                    <a:lnTo>
                      <a:pt x="1961" y="1722"/>
                    </a:lnTo>
                    <a:lnTo>
                      <a:pt x="2029" y="1739"/>
                    </a:lnTo>
                    <a:lnTo>
                      <a:pt x="2150" y="1766"/>
                    </a:lnTo>
                    <a:lnTo>
                      <a:pt x="2250" y="1783"/>
                    </a:lnTo>
                    <a:lnTo>
                      <a:pt x="2297" y="1788"/>
                    </a:lnTo>
                    <a:lnTo>
                      <a:pt x="2331" y="1788"/>
                    </a:lnTo>
                    <a:lnTo>
                      <a:pt x="2358" y="1788"/>
                    </a:lnTo>
                    <a:lnTo>
                      <a:pt x="2378" y="1783"/>
                    </a:lnTo>
                  </a:path>
                </a:pathLst>
              </a:custGeom>
              <a:noFill/>
              <a:ln w="50800" cap="rnd">
                <a:solidFill>
                  <a:srgbClr val="66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45" name="Rectangle 29"/>
              <p:cNvSpPr>
                <a:spLocks noChangeArrowheads="1"/>
              </p:cNvSpPr>
              <p:nvPr/>
            </p:nvSpPr>
            <p:spPr bwMode="auto">
              <a:xfrm rot="257278">
                <a:off x="3956" y="3436"/>
                <a:ext cx="274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2000" i="1" dirty="0">
                    <a:latin typeface="Century Gothic" pitchFamily="34" charset="0"/>
                    <a:ea typeface="宋体" pitchFamily="2" charset="-122"/>
                  </a:rPr>
                  <a:t>U</a:t>
                </a:r>
                <a:r>
                  <a:rPr lang="en-US" altLang="zh-CN" sz="2000" i="1" baseline="-25000" dirty="0">
                    <a:latin typeface="Century Gothic" pitchFamily="34" charset="0"/>
                    <a:ea typeface="宋体" pitchFamily="2" charset="-122"/>
                  </a:rPr>
                  <a:t>2</a:t>
                </a:r>
              </a:p>
            </p:txBody>
          </p:sp>
        </p:grpSp>
        <p:grpSp>
          <p:nvGrpSpPr>
            <p:cNvPr id="64541" name="Group 72"/>
            <p:cNvGrpSpPr>
              <a:grpSpLocks/>
            </p:cNvGrpSpPr>
            <p:nvPr/>
          </p:nvGrpSpPr>
          <p:grpSpPr bwMode="auto">
            <a:xfrm>
              <a:off x="2083" y="2796"/>
              <a:ext cx="276" cy="262"/>
              <a:chOff x="2236" y="2679"/>
              <a:chExt cx="276" cy="262"/>
            </a:xfrm>
          </p:grpSpPr>
          <p:sp>
            <p:nvSpPr>
              <p:cNvPr id="64542" name="Oval 63"/>
              <p:cNvSpPr>
                <a:spLocks noChangeArrowheads="1"/>
              </p:cNvSpPr>
              <p:nvPr/>
            </p:nvSpPr>
            <p:spPr bwMode="auto">
              <a:xfrm>
                <a:off x="2416" y="2679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43" name="Rectangle 69"/>
              <p:cNvSpPr>
                <a:spLocks noChangeArrowheads="1"/>
              </p:cNvSpPr>
              <p:nvPr/>
            </p:nvSpPr>
            <p:spPr bwMode="auto">
              <a:xfrm>
                <a:off x="2236" y="2693"/>
                <a:ext cx="239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2000" i="1" dirty="0">
                    <a:latin typeface="Century Gothic" pitchFamily="34" charset="0"/>
                    <a:ea typeface="宋体" pitchFamily="2" charset="-122"/>
                  </a:rPr>
                  <a:t>C</a:t>
                </a:r>
              </a:p>
            </p:txBody>
          </p:sp>
        </p:grpSp>
      </p:grpSp>
      <p:grpSp>
        <p:nvGrpSpPr>
          <p:cNvPr id="64518" name="Group 83"/>
          <p:cNvGrpSpPr>
            <a:grpSpLocks/>
          </p:cNvGrpSpPr>
          <p:nvPr/>
        </p:nvGrpSpPr>
        <p:grpSpPr bwMode="auto">
          <a:xfrm>
            <a:off x="2095500" y="6175375"/>
            <a:ext cx="5959475" cy="414338"/>
            <a:chOff x="1320" y="3890"/>
            <a:chExt cx="3754" cy="261"/>
          </a:xfrm>
        </p:grpSpPr>
        <p:sp>
          <p:nvSpPr>
            <p:cNvPr id="64535" name="Line 40"/>
            <p:cNvSpPr>
              <a:spLocks noChangeShapeType="1"/>
            </p:cNvSpPr>
            <p:nvPr/>
          </p:nvSpPr>
          <p:spPr bwMode="auto">
            <a:xfrm>
              <a:off x="1320" y="3907"/>
              <a:ext cx="26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6" name="Rectangle 41"/>
            <p:cNvSpPr>
              <a:spLocks noChangeArrowheads="1"/>
            </p:cNvSpPr>
            <p:nvPr/>
          </p:nvSpPr>
          <p:spPr bwMode="auto">
            <a:xfrm>
              <a:off x="3575" y="3922"/>
              <a:ext cx="1499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Food </a:t>
              </a:r>
              <a:r>
                <a:rPr lang="en-US" altLang="zh-CN" sz="1600" dirty="0">
                  <a:latin typeface="Century Gothic" pitchFamily="34" charset="0"/>
                  <a:ea typeface="宋体" pitchFamily="2" charset="-122"/>
                </a:rPr>
                <a:t>(units per week)</a:t>
              </a:r>
            </a:p>
          </p:txBody>
        </p:sp>
        <p:sp>
          <p:nvSpPr>
            <p:cNvPr id="64537" name="Rectangle 43"/>
            <p:cNvSpPr>
              <a:spLocks noChangeArrowheads="1"/>
            </p:cNvSpPr>
            <p:nvPr/>
          </p:nvSpPr>
          <p:spPr bwMode="auto">
            <a:xfrm>
              <a:off x="2196" y="3890"/>
              <a:ext cx="27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40</a:t>
              </a:r>
            </a:p>
          </p:txBody>
        </p:sp>
        <p:sp>
          <p:nvSpPr>
            <p:cNvPr id="64538" name="Rectangle 44"/>
            <p:cNvSpPr>
              <a:spLocks noChangeArrowheads="1"/>
            </p:cNvSpPr>
            <p:nvPr/>
          </p:nvSpPr>
          <p:spPr bwMode="auto">
            <a:xfrm>
              <a:off x="3204" y="3890"/>
              <a:ext cx="27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80</a:t>
              </a:r>
            </a:p>
          </p:txBody>
        </p:sp>
        <p:sp>
          <p:nvSpPr>
            <p:cNvPr id="64539" name="Rectangle 45"/>
            <p:cNvSpPr>
              <a:spLocks noChangeArrowheads="1"/>
            </p:cNvSpPr>
            <p:nvPr/>
          </p:nvSpPr>
          <p:spPr bwMode="auto">
            <a:xfrm>
              <a:off x="1668" y="3890"/>
              <a:ext cx="27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20</a:t>
              </a:r>
            </a:p>
          </p:txBody>
        </p:sp>
      </p:grpSp>
      <p:grpSp>
        <p:nvGrpSpPr>
          <p:cNvPr id="64519" name="Group 82"/>
          <p:cNvGrpSpPr>
            <a:grpSpLocks/>
          </p:cNvGrpSpPr>
          <p:nvPr/>
        </p:nvGrpSpPr>
        <p:grpSpPr bwMode="auto">
          <a:xfrm>
            <a:off x="968375" y="1712913"/>
            <a:ext cx="1187450" cy="4826000"/>
            <a:chOff x="610" y="1079"/>
            <a:chExt cx="748" cy="3040"/>
          </a:xfrm>
        </p:grpSpPr>
        <p:sp>
          <p:nvSpPr>
            <p:cNvPr id="64529" name="Line 39"/>
            <p:cNvSpPr>
              <a:spLocks noChangeShapeType="1"/>
            </p:cNvSpPr>
            <p:nvPr/>
          </p:nvSpPr>
          <p:spPr bwMode="auto">
            <a:xfrm>
              <a:off x="1323" y="1279"/>
              <a:ext cx="0" cy="26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0" name="Rectangle 42"/>
            <p:cNvSpPr>
              <a:spLocks noChangeArrowheads="1"/>
            </p:cNvSpPr>
            <p:nvPr/>
          </p:nvSpPr>
          <p:spPr bwMode="auto">
            <a:xfrm>
              <a:off x="610" y="1079"/>
              <a:ext cx="686" cy="5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r"/>
              <a:r>
                <a:rPr lang="en-US" altLang="zh-CN" sz="1600" dirty="0">
                  <a:latin typeface="Century Gothic" pitchFamily="34" charset="0"/>
                  <a:ea typeface="宋体" pitchFamily="2" charset="-122"/>
                </a:rPr>
                <a:t>Clothing</a:t>
              </a:r>
            </a:p>
            <a:p>
              <a:pPr algn="r"/>
              <a:r>
                <a:rPr lang="en-US" altLang="zh-CN" sz="1600" dirty="0">
                  <a:latin typeface="Century Gothic" pitchFamily="34" charset="0"/>
                  <a:ea typeface="宋体" pitchFamily="2" charset="-122"/>
                </a:rPr>
                <a:t>(units per</a:t>
              </a:r>
            </a:p>
            <a:p>
              <a:pPr algn="r"/>
              <a:r>
                <a:rPr lang="en-US" altLang="zh-CN" sz="1600" dirty="0">
                  <a:latin typeface="Century Gothic" pitchFamily="34" charset="0"/>
                  <a:ea typeface="宋体" pitchFamily="2" charset="-122"/>
                </a:rPr>
                <a:t> week)</a:t>
              </a:r>
            </a:p>
          </p:txBody>
        </p:sp>
        <p:sp>
          <p:nvSpPr>
            <p:cNvPr id="64531" name="Rectangle 46"/>
            <p:cNvSpPr>
              <a:spLocks noChangeArrowheads="1"/>
            </p:cNvSpPr>
            <p:nvPr/>
          </p:nvSpPr>
          <p:spPr bwMode="auto">
            <a:xfrm>
              <a:off x="1044" y="2797"/>
              <a:ext cx="29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20</a:t>
              </a:r>
            </a:p>
          </p:txBody>
        </p:sp>
        <p:sp>
          <p:nvSpPr>
            <p:cNvPr id="64532" name="Rectangle 47"/>
            <p:cNvSpPr>
              <a:spLocks noChangeArrowheads="1"/>
            </p:cNvSpPr>
            <p:nvPr/>
          </p:nvSpPr>
          <p:spPr bwMode="auto">
            <a:xfrm>
              <a:off x="1044" y="2226"/>
              <a:ext cx="29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30</a:t>
              </a:r>
            </a:p>
          </p:txBody>
        </p:sp>
        <p:sp>
          <p:nvSpPr>
            <p:cNvPr id="64533" name="Rectangle 48"/>
            <p:cNvSpPr>
              <a:spLocks noChangeArrowheads="1"/>
            </p:cNvSpPr>
            <p:nvPr/>
          </p:nvSpPr>
          <p:spPr bwMode="auto">
            <a:xfrm>
              <a:off x="1064" y="1656"/>
              <a:ext cx="29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r"/>
              <a:r>
                <a:rPr lang="en-US" altLang="zh-CN" sz="2000" dirty="0">
                  <a:latin typeface="Century Gothic" pitchFamily="34" charset="0"/>
                  <a:ea typeface="宋体" pitchFamily="2" charset="-122"/>
                </a:rPr>
                <a:t>40</a:t>
              </a:r>
            </a:p>
          </p:txBody>
        </p:sp>
        <p:sp>
          <p:nvSpPr>
            <p:cNvPr id="64534" name="Rectangle 49"/>
            <p:cNvSpPr>
              <a:spLocks noChangeArrowheads="1"/>
            </p:cNvSpPr>
            <p:nvPr/>
          </p:nvSpPr>
          <p:spPr bwMode="auto">
            <a:xfrm>
              <a:off x="1152" y="3890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dirty="0">
                  <a:latin typeface="Century Gothic" pitchFamily="34" charset="0"/>
                  <a:ea typeface="宋体" pitchFamily="2" charset="-122"/>
                </a:rPr>
                <a:t>0</a:t>
              </a:r>
            </a:p>
          </p:txBody>
        </p:sp>
      </p:grpSp>
      <p:grpSp>
        <p:nvGrpSpPr>
          <p:cNvPr id="9" name="Group 84"/>
          <p:cNvGrpSpPr>
            <a:grpSpLocks/>
          </p:cNvGrpSpPr>
          <p:nvPr/>
        </p:nvGrpSpPr>
        <p:grpSpPr bwMode="auto">
          <a:xfrm>
            <a:off x="2020888" y="2944813"/>
            <a:ext cx="4043362" cy="3265487"/>
            <a:chOff x="1273" y="1855"/>
            <a:chExt cx="2547" cy="2057"/>
          </a:xfrm>
        </p:grpSpPr>
        <p:grpSp>
          <p:nvGrpSpPr>
            <p:cNvPr id="64522" name="Group 78"/>
            <p:cNvGrpSpPr>
              <a:grpSpLocks/>
            </p:cNvGrpSpPr>
            <p:nvPr/>
          </p:nvGrpSpPr>
          <p:grpSpPr bwMode="auto">
            <a:xfrm>
              <a:off x="1273" y="1855"/>
              <a:ext cx="2547" cy="1943"/>
              <a:chOff x="1273" y="1855"/>
              <a:chExt cx="2547" cy="1943"/>
            </a:xfrm>
          </p:grpSpPr>
          <p:sp>
            <p:nvSpPr>
              <p:cNvPr id="64524" name="Freeform 60"/>
              <p:cNvSpPr>
                <a:spLocks/>
              </p:cNvSpPr>
              <p:nvPr/>
            </p:nvSpPr>
            <p:spPr bwMode="auto">
              <a:xfrm rot="465837">
                <a:off x="1297" y="1855"/>
                <a:ext cx="2301" cy="1778"/>
              </a:xfrm>
              <a:custGeom>
                <a:avLst/>
                <a:gdLst>
                  <a:gd name="T0" fmla="*/ 0 w 2427"/>
                  <a:gd name="T1" fmla="*/ 0 h 1795"/>
                  <a:gd name="T2" fmla="*/ 9 w 2427"/>
                  <a:gd name="T3" fmla="*/ 24 h 1795"/>
                  <a:gd name="T4" fmla="*/ 22 w 2427"/>
                  <a:gd name="T5" fmla="*/ 53 h 1795"/>
                  <a:gd name="T6" fmla="*/ 30 w 2427"/>
                  <a:gd name="T7" fmla="*/ 97 h 1795"/>
                  <a:gd name="T8" fmla="*/ 46 w 2427"/>
                  <a:gd name="T9" fmla="*/ 141 h 1795"/>
                  <a:gd name="T10" fmla="*/ 77 w 2427"/>
                  <a:gd name="T11" fmla="*/ 238 h 1795"/>
                  <a:gd name="T12" fmla="*/ 112 w 2427"/>
                  <a:gd name="T13" fmla="*/ 336 h 1795"/>
                  <a:gd name="T14" fmla="*/ 132 w 2427"/>
                  <a:gd name="T15" fmla="*/ 384 h 1795"/>
                  <a:gd name="T16" fmla="*/ 153 w 2427"/>
                  <a:gd name="T17" fmla="*/ 448 h 1795"/>
                  <a:gd name="T18" fmla="*/ 203 w 2427"/>
                  <a:gd name="T19" fmla="*/ 565 h 1795"/>
                  <a:gd name="T20" fmla="*/ 254 w 2427"/>
                  <a:gd name="T21" fmla="*/ 685 h 1795"/>
                  <a:gd name="T22" fmla="*/ 280 w 2427"/>
                  <a:gd name="T23" fmla="*/ 744 h 1795"/>
                  <a:gd name="T24" fmla="*/ 310 w 2427"/>
                  <a:gd name="T25" fmla="*/ 797 h 1795"/>
                  <a:gd name="T26" fmla="*/ 366 w 2427"/>
                  <a:gd name="T27" fmla="*/ 899 h 1795"/>
                  <a:gd name="T28" fmla="*/ 432 w 2427"/>
                  <a:gd name="T29" fmla="*/ 993 h 1795"/>
                  <a:gd name="T30" fmla="*/ 497 w 2427"/>
                  <a:gd name="T31" fmla="*/ 1081 h 1795"/>
                  <a:gd name="T32" fmla="*/ 580 w 2427"/>
                  <a:gd name="T33" fmla="*/ 1166 h 1795"/>
                  <a:gd name="T34" fmla="*/ 681 w 2427"/>
                  <a:gd name="T35" fmla="*/ 1249 h 1795"/>
                  <a:gd name="T36" fmla="*/ 788 w 2427"/>
                  <a:gd name="T37" fmla="*/ 1333 h 1795"/>
                  <a:gd name="T38" fmla="*/ 909 w 2427"/>
                  <a:gd name="T39" fmla="*/ 1406 h 1795"/>
                  <a:gd name="T40" fmla="*/ 1026 w 2427"/>
                  <a:gd name="T41" fmla="*/ 1476 h 1795"/>
                  <a:gd name="T42" fmla="*/ 1147 w 2427"/>
                  <a:gd name="T43" fmla="*/ 1532 h 1795"/>
                  <a:gd name="T44" fmla="*/ 1274 w 2427"/>
                  <a:gd name="T45" fmla="*/ 1578 h 1795"/>
                  <a:gd name="T46" fmla="*/ 1396 w 2427"/>
                  <a:gd name="T47" fmla="*/ 1616 h 1795"/>
                  <a:gd name="T48" fmla="*/ 1452 w 2427"/>
                  <a:gd name="T49" fmla="*/ 1634 h 1795"/>
                  <a:gd name="T50" fmla="*/ 1502 w 2427"/>
                  <a:gd name="T51" fmla="*/ 1648 h 1795"/>
                  <a:gd name="T52" fmla="*/ 1595 w 2427"/>
                  <a:gd name="T53" fmla="*/ 1672 h 1795"/>
                  <a:gd name="T54" fmla="*/ 1671 w 2427"/>
                  <a:gd name="T55" fmla="*/ 1690 h 1795"/>
                  <a:gd name="T56" fmla="*/ 1701 w 2427"/>
                  <a:gd name="T57" fmla="*/ 1694 h 1795"/>
                  <a:gd name="T58" fmla="*/ 1726 w 2427"/>
                  <a:gd name="T59" fmla="*/ 1694 h 1795"/>
                  <a:gd name="T60" fmla="*/ 1747 w 2427"/>
                  <a:gd name="T61" fmla="*/ 1694 h 1795"/>
                  <a:gd name="T62" fmla="*/ 1762 w 2427"/>
                  <a:gd name="T63" fmla="*/ 1690 h 179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427"/>
                  <a:gd name="T97" fmla="*/ 0 h 1795"/>
                  <a:gd name="T98" fmla="*/ 2427 w 2427"/>
                  <a:gd name="T99" fmla="*/ 1795 h 1795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427" h="1795">
                    <a:moveTo>
                      <a:pt x="0" y="0"/>
                    </a:moveTo>
                    <a:lnTo>
                      <a:pt x="14" y="24"/>
                    </a:lnTo>
                    <a:lnTo>
                      <a:pt x="28" y="59"/>
                    </a:lnTo>
                    <a:lnTo>
                      <a:pt x="42" y="103"/>
                    </a:lnTo>
                    <a:lnTo>
                      <a:pt x="63" y="147"/>
                    </a:lnTo>
                    <a:lnTo>
                      <a:pt x="105" y="250"/>
                    </a:lnTo>
                    <a:lnTo>
                      <a:pt x="154" y="354"/>
                    </a:lnTo>
                    <a:lnTo>
                      <a:pt x="182" y="408"/>
                    </a:lnTo>
                    <a:lnTo>
                      <a:pt x="210" y="472"/>
                    </a:lnTo>
                    <a:lnTo>
                      <a:pt x="280" y="599"/>
                    </a:lnTo>
                    <a:lnTo>
                      <a:pt x="350" y="727"/>
                    </a:lnTo>
                    <a:lnTo>
                      <a:pt x="385" y="786"/>
                    </a:lnTo>
                    <a:lnTo>
                      <a:pt x="427" y="845"/>
                    </a:lnTo>
                    <a:lnTo>
                      <a:pt x="504" y="953"/>
                    </a:lnTo>
                    <a:lnTo>
                      <a:pt x="595" y="1052"/>
                    </a:lnTo>
                    <a:lnTo>
                      <a:pt x="685" y="1145"/>
                    </a:lnTo>
                    <a:lnTo>
                      <a:pt x="797" y="1234"/>
                    </a:lnTo>
                    <a:lnTo>
                      <a:pt x="937" y="1322"/>
                    </a:lnTo>
                    <a:lnTo>
                      <a:pt x="1084" y="1411"/>
                    </a:lnTo>
                    <a:lnTo>
                      <a:pt x="1252" y="1489"/>
                    </a:lnTo>
                    <a:lnTo>
                      <a:pt x="1412" y="1563"/>
                    </a:lnTo>
                    <a:lnTo>
                      <a:pt x="1580" y="1622"/>
                    </a:lnTo>
                    <a:lnTo>
                      <a:pt x="1755" y="1671"/>
                    </a:lnTo>
                    <a:lnTo>
                      <a:pt x="1923" y="1711"/>
                    </a:lnTo>
                    <a:lnTo>
                      <a:pt x="2000" y="1730"/>
                    </a:lnTo>
                    <a:lnTo>
                      <a:pt x="2069" y="1745"/>
                    </a:lnTo>
                    <a:lnTo>
                      <a:pt x="2195" y="1770"/>
                    </a:lnTo>
                    <a:lnTo>
                      <a:pt x="2300" y="1789"/>
                    </a:lnTo>
                    <a:lnTo>
                      <a:pt x="2342" y="1794"/>
                    </a:lnTo>
                    <a:lnTo>
                      <a:pt x="2377" y="1794"/>
                    </a:lnTo>
                    <a:lnTo>
                      <a:pt x="2405" y="1794"/>
                    </a:lnTo>
                    <a:lnTo>
                      <a:pt x="2426" y="1789"/>
                    </a:lnTo>
                  </a:path>
                </a:pathLst>
              </a:custGeom>
              <a:noFill/>
              <a:ln w="50800" cap="rnd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25" name="Rectangle 61"/>
              <p:cNvSpPr>
                <a:spLocks noChangeArrowheads="1"/>
              </p:cNvSpPr>
              <p:nvPr/>
            </p:nvSpPr>
            <p:spPr bwMode="auto">
              <a:xfrm>
                <a:off x="3546" y="3550"/>
                <a:ext cx="274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2000" i="1" dirty="0">
                    <a:latin typeface="Century Gothic" pitchFamily="34" charset="0"/>
                    <a:ea typeface="宋体" pitchFamily="2" charset="-122"/>
                  </a:rPr>
                  <a:t>U</a:t>
                </a:r>
                <a:r>
                  <a:rPr lang="en-US" altLang="zh-CN" sz="2000" i="1" baseline="-25000" dirty="0">
                    <a:latin typeface="Century Gothic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64526" name="Rectangle 62"/>
              <p:cNvSpPr>
                <a:spLocks noChangeArrowheads="1"/>
              </p:cNvSpPr>
              <p:nvPr/>
            </p:nvSpPr>
            <p:spPr bwMode="auto">
              <a:xfrm>
                <a:off x="1273" y="1972"/>
                <a:ext cx="23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2000" i="1" dirty="0">
                    <a:latin typeface="Century Gothic" pitchFamily="34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64527" name="Oval 67"/>
              <p:cNvSpPr>
                <a:spLocks noChangeArrowheads="1"/>
              </p:cNvSpPr>
              <p:nvPr/>
            </p:nvSpPr>
            <p:spPr bwMode="auto">
              <a:xfrm>
                <a:off x="1472" y="2005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28" name="Oval 68"/>
              <p:cNvSpPr>
                <a:spLocks noChangeArrowheads="1"/>
              </p:cNvSpPr>
              <p:nvPr/>
            </p:nvSpPr>
            <p:spPr bwMode="auto">
              <a:xfrm>
                <a:off x="3012" y="3591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4523" name="Rectangle 70"/>
            <p:cNvSpPr>
              <a:spLocks noChangeArrowheads="1"/>
            </p:cNvSpPr>
            <p:nvPr/>
          </p:nvSpPr>
          <p:spPr bwMode="auto">
            <a:xfrm>
              <a:off x="2873" y="3664"/>
              <a:ext cx="207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 i="1" dirty="0">
                  <a:latin typeface="Century Gothic" pitchFamily="34" charset="0"/>
                  <a:ea typeface="宋体" pitchFamily="2" charset="-122"/>
                </a:rPr>
                <a:t>B</a:t>
              </a:r>
            </a:p>
          </p:txBody>
        </p:sp>
      </p:grpSp>
      <p:sp>
        <p:nvSpPr>
          <p:cNvPr id="233549" name="Text Box 77"/>
          <p:cNvSpPr txBox="1">
            <a:spLocks noChangeArrowheads="1"/>
          </p:cNvSpPr>
          <p:nvPr/>
        </p:nvSpPr>
        <p:spPr bwMode="auto">
          <a:xfrm>
            <a:off x="5459413" y="2287588"/>
            <a:ext cx="3135312" cy="1752600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dirty="0">
                <a:latin typeface="Century Gothic" pitchFamily="34" charset="0"/>
                <a:ea typeface="宋体" pitchFamily="2" charset="-122"/>
              </a:rPr>
              <a:t>A, B, C on budget line</a:t>
            </a:r>
          </a:p>
          <a:p>
            <a:pPr>
              <a:buFontTx/>
              <a:buChar char="•"/>
            </a:pPr>
            <a:r>
              <a:rPr lang="en-US" altLang="zh-CN" dirty="0">
                <a:latin typeface="Century Gothic" pitchFamily="34" charset="0"/>
                <a:ea typeface="宋体" pitchFamily="2" charset="-122"/>
              </a:rPr>
              <a:t>D highest utility but not affordable</a:t>
            </a:r>
          </a:p>
          <a:p>
            <a:pPr>
              <a:buFontTx/>
              <a:buChar char="•"/>
            </a:pPr>
            <a:r>
              <a:rPr lang="en-US" altLang="zh-CN" dirty="0">
                <a:latin typeface="Century Gothic" pitchFamily="34" charset="0"/>
                <a:ea typeface="宋体" pitchFamily="2" charset="-122"/>
              </a:rPr>
              <a:t>C highest affordable utility</a:t>
            </a:r>
          </a:p>
          <a:p>
            <a:pPr>
              <a:buFontTx/>
              <a:buChar char="•"/>
            </a:pPr>
            <a:r>
              <a:rPr lang="en-US" altLang="zh-CN" dirty="0">
                <a:latin typeface="Century Gothic" pitchFamily="34" charset="0"/>
                <a:ea typeface="宋体" pitchFamily="2" charset="-122"/>
              </a:rPr>
              <a:t>Consumer chooses C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3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92" grpId="0" animBg="1"/>
      <p:bldP spid="233549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1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129482" cy="4572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2800" dirty="0" smtClean="0"/>
              <a:t>Consumer Choice: Geometric Approach</a:t>
            </a:r>
          </a:p>
        </p:txBody>
      </p:sp>
      <p:sp>
        <p:nvSpPr>
          <p:cNvPr id="217120" name="Rectangle 32"/>
          <p:cNvSpPr>
            <a:spLocks noGrp="1" noChangeArrowheads="1"/>
          </p:cNvSpPr>
          <p:nvPr>
            <p:ph idx="1"/>
          </p:nvPr>
        </p:nvSpPr>
        <p:spPr>
          <a:xfrm>
            <a:off x="285720" y="1214422"/>
            <a:ext cx="8401080" cy="4983179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At the optimal point, the slope of the budget line equals the slope of the indifference curve.</a:t>
            </a:r>
          </a:p>
          <a:p>
            <a:pPr eaLnBrk="1" hangingPunct="1"/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Therefore, </a:t>
            </a:r>
          </a:p>
          <a:p>
            <a:pPr eaLnBrk="1" hangingPunct="1"/>
            <a:endParaRPr lang="en-US" altLang="zh-CN" sz="2800" dirty="0" smtClean="0"/>
          </a:p>
          <a:p>
            <a:pPr eaLnBrk="1" hangingPunct="1">
              <a:buNone/>
            </a:pP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Thus, consumer utility is maximized when </a:t>
            </a:r>
            <a:r>
              <a:rPr lang="en-US" altLang="zh-CN" sz="2800" i="1" dirty="0" smtClean="0"/>
              <a:t>marginal rate of substitution  is equal to the ratio of the prices.</a:t>
            </a:r>
          </a:p>
          <a:p>
            <a:pPr eaLnBrk="1" hangingPunct="1"/>
            <a:endParaRPr lang="en-US" altLang="zh-CN" sz="2800" dirty="0" smtClean="0"/>
          </a:p>
        </p:txBody>
      </p:sp>
      <p:graphicFrame>
        <p:nvGraphicFramePr>
          <p:cNvPr id="4098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286116" y="3000372"/>
          <a:ext cx="2714644" cy="785818"/>
        </p:xfrm>
        <a:graphic>
          <a:graphicData uri="http://schemas.openxmlformats.org/presentationml/2006/ole">
            <p:oleObj spid="_x0000_s4098" name="公式" r:id="rId4" imgW="1193760" imgH="431640" progId="Equation.3">
              <p:embed/>
            </p:oleObj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7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7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7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20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0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272358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2800" dirty="0" smtClean="0"/>
              <a:t>The </a:t>
            </a:r>
            <a:r>
              <a:rPr lang="en-US" altLang="zh-CN" sz="2800" dirty="0" err="1" smtClean="0"/>
              <a:t>Equimarginal</a:t>
            </a:r>
            <a:r>
              <a:rPr lang="en-US" altLang="zh-CN" sz="2800" dirty="0" smtClean="0"/>
              <a:t> Principle: again</a:t>
            </a:r>
          </a:p>
        </p:txBody>
      </p:sp>
      <p:sp>
        <p:nvSpPr>
          <p:cNvPr id="309269" name="Rectangle 21"/>
          <p:cNvSpPr>
            <a:spLocks noGrp="1" noChangeArrowheads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sz="2800" dirty="0" smtClean="0"/>
              <a:t>By definition,</a:t>
            </a:r>
          </a:p>
          <a:p>
            <a:pPr eaLnBrk="1" hangingPunct="1">
              <a:buNone/>
            </a:pPr>
            <a:endParaRPr lang="en-US" altLang="zh-CN" sz="2800" dirty="0" smtClean="0"/>
          </a:p>
          <a:p>
            <a:pPr eaLnBrk="1" hangingPunct="1">
              <a:buNone/>
            </a:pPr>
            <a:r>
              <a:rPr lang="en-US" altLang="zh-CN" sz="2800" dirty="0" smtClean="0"/>
              <a:t>Thus,</a:t>
            </a:r>
          </a:p>
          <a:p>
            <a:pPr eaLnBrk="1" hangingPunct="1">
              <a:buNone/>
            </a:pPr>
            <a:endParaRPr lang="en-US" altLang="zh-CN" sz="2800" dirty="0" smtClean="0"/>
          </a:p>
          <a:p>
            <a:pPr eaLnBrk="1" hangingPunct="1">
              <a:buNone/>
            </a:pPr>
            <a:r>
              <a:rPr lang="en-US" altLang="zh-CN" sz="2800" dirty="0" smtClean="0"/>
              <a:t>Therefore,            </a:t>
            </a:r>
          </a:p>
          <a:p>
            <a:pPr eaLnBrk="1" hangingPunct="1"/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At the optimum,  the marginal utility per dollar of expenditure is the same for each good.</a:t>
            </a:r>
          </a:p>
          <a:p>
            <a:pPr eaLnBrk="1" hangingPunct="1"/>
            <a:r>
              <a:rPr lang="en-US" altLang="zh-CN" sz="2800" dirty="0" smtClean="0"/>
              <a:t>Again, this is the equal marginal principle.</a:t>
            </a:r>
          </a:p>
          <a:p>
            <a:pPr eaLnBrk="1" hangingPunct="1"/>
            <a:endParaRPr lang="en-US" altLang="zh-CN" sz="2800" dirty="0" smtClean="0"/>
          </a:p>
        </p:txBody>
      </p:sp>
      <p:graphicFrame>
        <p:nvGraphicFramePr>
          <p:cNvPr id="6146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3357554" y="1214422"/>
          <a:ext cx="3000396" cy="500066"/>
        </p:xfrm>
        <a:graphic>
          <a:graphicData uri="http://schemas.openxmlformats.org/presentationml/2006/ole">
            <p:oleObj spid="_x0000_s6146" name="公式" r:id="rId4" imgW="1269720" imgH="228600" progId="Equation.3">
              <p:embed/>
            </p:oleObj>
          </a:graphicData>
        </a:graphic>
      </p:graphicFrame>
      <p:graphicFrame>
        <p:nvGraphicFramePr>
          <p:cNvPr id="6147" name="Object 1">
            <a:hlinkClick r:id="" action="ppaction://ole?verb=0"/>
          </p:cNvPr>
          <p:cNvGraphicFramePr>
            <a:graphicFrameLocks/>
          </p:cNvGraphicFramePr>
          <p:nvPr/>
        </p:nvGraphicFramePr>
        <p:xfrm>
          <a:off x="2643174" y="2143116"/>
          <a:ext cx="2857520" cy="500066"/>
        </p:xfrm>
        <a:graphic>
          <a:graphicData uri="http://schemas.openxmlformats.org/presentationml/2006/ole">
            <p:oleObj spid="_x0000_s6147" name="Equation" r:id="rId5" imgW="1409400" imgH="228600" progId="Equation.3">
              <p:embed/>
            </p:oleObj>
          </a:graphicData>
        </a:graphic>
      </p:graphicFrame>
      <p:graphicFrame>
        <p:nvGraphicFramePr>
          <p:cNvPr id="6154" name="Object 10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143240" y="3143248"/>
          <a:ext cx="3000396" cy="500066"/>
        </p:xfrm>
        <a:graphic>
          <a:graphicData uri="http://schemas.openxmlformats.org/presentationml/2006/ole">
            <p:oleObj spid="_x0000_s6154" name="公式" r:id="rId6" imgW="1346040" imgH="228600" progId="Equation.3">
              <p:embed/>
            </p:oleObj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9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9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9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9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6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Theory of Consumer Behavior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lnSpcReduction="10000"/>
          </a:bodyPr>
          <a:lstStyle/>
          <a:p>
            <a:pPr eaLnBrk="1" hangingPunct="1">
              <a:buNone/>
            </a:pPr>
            <a:r>
              <a:rPr lang="en-US" altLang="zh-CN" sz="2400" dirty="0" smtClean="0"/>
              <a:t>General Question: How do people make choices? </a:t>
            </a:r>
          </a:p>
          <a:p>
            <a:pPr eaLnBrk="1" hangingPunct="1">
              <a:buNone/>
            </a:pPr>
            <a:r>
              <a:rPr lang="en-US" altLang="zh-CN" sz="2400" dirty="0" smtClean="0"/>
              <a:t>General Answer: Two elements of choice-making: objectives and choice sets.</a:t>
            </a:r>
          </a:p>
          <a:p>
            <a:pPr eaLnBrk="1" hangingPunct="1">
              <a:buNone/>
            </a:pP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Questions about Consumption Choices: Why do you buy one good instead of another? Why does student A spend 500 on food and 300 on clothes and student B spend 400 on food and 500 on clothes?</a:t>
            </a:r>
          </a:p>
          <a:p>
            <a:pPr eaLnBrk="1" hangingPunct="1">
              <a:buNone/>
            </a:pPr>
            <a:r>
              <a:rPr lang="en-US" altLang="zh-CN" sz="2400" b="1" i="1" dirty="0" smtClean="0"/>
              <a:t>Theory of consumer behavior</a:t>
            </a:r>
          </a:p>
          <a:p>
            <a:pPr lvl="1" eaLnBrk="1" hangingPunct="1"/>
            <a:r>
              <a:rPr lang="en-US" altLang="zh-CN" sz="2400" dirty="0" smtClean="0"/>
              <a:t>The explanation of how consumers allocate income to the purchase of different goods and services</a:t>
            </a:r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5D. Consumer Surplus</a:t>
            </a:r>
          </a:p>
        </p:txBody>
      </p:sp>
      <p:sp>
        <p:nvSpPr>
          <p:cNvPr id="22528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71546"/>
            <a:ext cx="8472518" cy="5054617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8D7DFF"/>
                </a:solidFill>
              </a:rPr>
              <a:t>Consumer Surplus</a:t>
            </a:r>
            <a:r>
              <a:rPr lang="en-US" altLang="zh-CN" sz="2800" dirty="0" smtClean="0"/>
              <a:t> </a:t>
            </a:r>
          </a:p>
          <a:p>
            <a:pPr lvl="1" eaLnBrk="1" hangingPunct="1"/>
            <a:r>
              <a:rPr lang="en-US" altLang="zh-CN" sz="2400" dirty="0" smtClean="0"/>
              <a:t>The difference between the maximum amount a consumer is willing to pay for a good and the amount actually paid.</a:t>
            </a:r>
          </a:p>
          <a:p>
            <a:pPr lvl="1" eaLnBrk="1" hangingPunct="1"/>
            <a:r>
              <a:rPr lang="en-US" altLang="zh-CN" sz="2400" dirty="0" smtClean="0"/>
              <a:t>Consumer surplus can be calculated from the demand curve.</a:t>
            </a:r>
          </a:p>
          <a:p>
            <a:pPr eaLnBrk="1" hangingPunct="1"/>
            <a:r>
              <a:rPr lang="en-US" altLang="zh-CN" sz="2800" dirty="0" smtClean="0"/>
              <a:t>Example: Student wants to buy concert tickets. </a:t>
            </a:r>
          </a:p>
          <a:p>
            <a:pPr lvl="1" eaLnBrk="1" hangingPunct="1"/>
            <a:r>
              <a:rPr lang="en-US" altLang="zh-CN" sz="2400" dirty="0" smtClean="0"/>
              <a:t>1</a:t>
            </a:r>
            <a:r>
              <a:rPr lang="en-US" altLang="zh-CN" sz="2400" baseline="30000" dirty="0" smtClean="0"/>
              <a:t>st</a:t>
            </a:r>
            <a:r>
              <a:rPr lang="en-US" altLang="zh-CN" sz="2400" dirty="0" smtClean="0"/>
              <a:t> ticket worth $20 but price is $14 so student generates $6 worth of surplus. Second ticket….</a:t>
            </a:r>
          </a:p>
          <a:p>
            <a:pPr lvl="1" eaLnBrk="1" hangingPunct="1"/>
            <a:r>
              <a:rPr lang="en-US" altLang="zh-CN" sz="2400" dirty="0" smtClean="0"/>
              <a:t>Can measure this for each ticket.</a:t>
            </a:r>
          </a:p>
          <a:p>
            <a:pPr lvl="1" eaLnBrk="1" hangingPunct="1"/>
            <a:r>
              <a:rPr lang="en-US" altLang="zh-CN" sz="2400" dirty="0" smtClean="0"/>
              <a:t>Total consumer surplus is addition of surplus for each ticket purchased.</a:t>
            </a:r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5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499350" cy="928688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Consumer Surplus - Example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2197100" y="2027238"/>
            <a:ext cx="3746500" cy="2439987"/>
            <a:chOff x="1384" y="1277"/>
            <a:chExt cx="2360" cy="1537"/>
          </a:xfrm>
        </p:grpSpPr>
        <p:sp>
          <p:nvSpPr>
            <p:cNvPr id="70688" name="AutoShape 4"/>
            <p:cNvSpPr>
              <a:spLocks noChangeArrowheads="1"/>
            </p:cNvSpPr>
            <p:nvPr/>
          </p:nvSpPr>
          <p:spPr bwMode="auto">
            <a:xfrm>
              <a:off x="1392" y="1278"/>
              <a:ext cx="2352" cy="1536"/>
            </a:xfrm>
            <a:prstGeom prst="rtTriangle">
              <a:avLst/>
            </a:prstGeom>
            <a:solidFill>
              <a:srgbClr val="9999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Gill Sans MT" pitchFamily="34" charset="0"/>
              </a:endParaRPr>
            </a:p>
          </p:txBody>
        </p:sp>
        <p:sp>
          <p:nvSpPr>
            <p:cNvPr id="70689" name="Freeform 5"/>
            <p:cNvSpPr>
              <a:spLocks/>
            </p:cNvSpPr>
            <p:nvPr/>
          </p:nvSpPr>
          <p:spPr bwMode="auto">
            <a:xfrm>
              <a:off x="1384" y="1277"/>
              <a:ext cx="2353" cy="1537"/>
            </a:xfrm>
            <a:custGeom>
              <a:avLst/>
              <a:gdLst>
                <a:gd name="T0" fmla="*/ 0 w 2353"/>
                <a:gd name="T1" fmla="*/ 0 h 1537"/>
                <a:gd name="T2" fmla="*/ 336 w 2353"/>
                <a:gd name="T3" fmla="*/ 0 h 1537"/>
                <a:gd name="T4" fmla="*/ 336 w 2353"/>
                <a:gd name="T5" fmla="*/ 240 h 1537"/>
                <a:gd name="T6" fmla="*/ 768 w 2353"/>
                <a:gd name="T7" fmla="*/ 240 h 1537"/>
                <a:gd name="T8" fmla="*/ 768 w 2353"/>
                <a:gd name="T9" fmla="*/ 528 h 1537"/>
                <a:gd name="T10" fmla="*/ 1152 w 2353"/>
                <a:gd name="T11" fmla="*/ 528 h 1537"/>
                <a:gd name="T12" fmla="*/ 1152 w 2353"/>
                <a:gd name="T13" fmla="*/ 768 h 1537"/>
                <a:gd name="T14" fmla="*/ 1536 w 2353"/>
                <a:gd name="T15" fmla="*/ 768 h 1537"/>
                <a:gd name="T16" fmla="*/ 1536 w 2353"/>
                <a:gd name="T17" fmla="*/ 1008 h 1537"/>
                <a:gd name="T18" fmla="*/ 1968 w 2353"/>
                <a:gd name="T19" fmla="*/ 1008 h 1537"/>
                <a:gd name="T20" fmla="*/ 1968 w 2353"/>
                <a:gd name="T21" fmla="*/ 1248 h 1537"/>
                <a:gd name="T22" fmla="*/ 2352 w 2353"/>
                <a:gd name="T23" fmla="*/ 1248 h 1537"/>
                <a:gd name="T24" fmla="*/ 2352 w 2353"/>
                <a:gd name="T25" fmla="*/ 1536 h 15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53"/>
                <a:gd name="T40" fmla="*/ 0 h 1537"/>
                <a:gd name="T41" fmla="*/ 2353 w 2353"/>
                <a:gd name="T42" fmla="*/ 1537 h 153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53" h="1537">
                  <a:moveTo>
                    <a:pt x="0" y="0"/>
                  </a:moveTo>
                  <a:lnTo>
                    <a:pt x="336" y="0"/>
                  </a:lnTo>
                  <a:lnTo>
                    <a:pt x="336" y="240"/>
                  </a:lnTo>
                  <a:lnTo>
                    <a:pt x="768" y="240"/>
                  </a:lnTo>
                  <a:lnTo>
                    <a:pt x="768" y="528"/>
                  </a:lnTo>
                  <a:lnTo>
                    <a:pt x="1152" y="528"/>
                  </a:lnTo>
                  <a:lnTo>
                    <a:pt x="1152" y="768"/>
                  </a:lnTo>
                  <a:lnTo>
                    <a:pt x="1536" y="768"/>
                  </a:lnTo>
                  <a:lnTo>
                    <a:pt x="1536" y="1008"/>
                  </a:lnTo>
                  <a:lnTo>
                    <a:pt x="1968" y="1008"/>
                  </a:lnTo>
                  <a:lnTo>
                    <a:pt x="1968" y="1248"/>
                  </a:lnTo>
                  <a:lnTo>
                    <a:pt x="2352" y="1248"/>
                  </a:lnTo>
                  <a:lnTo>
                    <a:pt x="2352" y="1536"/>
                  </a:lnTo>
                </a:path>
              </a:pathLst>
            </a:custGeom>
            <a:solidFill>
              <a:srgbClr val="9999FF"/>
            </a:solidFill>
            <a:ln w="50800" cap="rnd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3507" name="Rectangle 35"/>
          <p:cNvSpPr>
            <a:spLocks noChangeArrowheads="1"/>
          </p:cNvSpPr>
          <p:nvPr/>
        </p:nvSpPr>
        <p:spPr bwMode="auto">
          <a:xfrm>
            <a:off x="5435600" y="1677988"/>
            <a:ext cx="2513013" cy="1323975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1600" dirty="0"/>
              <a:t>The consumer surplus</a:t>
            </a:r>
          </a:p>
          <a:p>
            <a:pPr algn="ctr"/>
            <a:r>
              <a:rPr lang="en-US" altLang="zh-CN" sz="1600" dirty="0"/>
              <a:t>of purchasing 6 concert</a:t>
            </a:r>
          </a:p>
          <a:p>
            <a:pPr algn="ctr"/>
            <a:r>
              <a:rPr lang="en-US" altLang="zh-CN" sz="1600" dirty="0"/>
              <a:t>tickets is the sum of the</a:t>
            </a:r>
          </a:p>
          <a:p>
            <a:pPr algn="ctr"/>
            <a:r>
              <a:rPr lang="en-US" altLang="zh-CN" sz="1600" dirty="0"/>
              <a:t>surplus derived from </a:t>
            </a:r>
          </a:p>
          <a:p>
            <a:pPr algn="ctr"/>
            <a:r>
              <a:rPr lang="en-US" altLang="zh-CN" sz="1600" dirty="0"/>
              <a:t>each one individually.</a:t>
            </a:r>
          </a:p>
        </p:txBody>
      </p:sp>
      <p:sp>
        <p:nvSpPr>
          <p:cNvPr id="233506" name="Rectangle 34"/>
          <p:cNvSpPr>
            <a:spLocks noChangeArrowheads="1"/>
          </p:cNvSpPr>
          <p:nvPr/>
        </p:nvSpPr>
        <p:spPr bwMode="auto">
          <a:xfrm>
            <a:off x="2338388" y="3779838"/>
            <a:ext cx="42957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altLang="zh-CN"/>
              <a:t>        Consumer Surplus</a:t>
            </a:r>
          </a:p>
          <a:p>
            <a:r>
              <a:rPr lang="en-US" altLang="zh-CN"/>
              <a:t>    6    +  5   +   4   +  3    +   2  +  1   = 21      </a:t>
            </a:r>
          </a:p>
        </p:txBody>
      </p:sp>
      <p:sp>
        <p:nvSpPr>
          <p:cNvPr id="70662" name="Rectangle 8"/>
          <p:cNvSpPr>
            <a:spLocks noChangeArrowheads="1"/>
          </p:cNvSpPr>
          <p:nvPr/>
        </p:nvSpPr>
        <p:spPr bwMode="auto">
          <a:xfrm>
            <a:off x="3124200" y="62357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Gill Sans MT" pitchFamily="34" charset="0"/>
            </a:endParaRPr>
          </a:p>
        </p:txBody>
      </p:sp>
      <p:sp>
        <p:nvSpPr>
          <p:cNvPr id="70663" name="Line 9"/>
          <p:cNvSpPr>
            <a:spLocks noChangeShapeType="1"/>
          </p:cNvSpPr>
          <p:nvPr/>
        </p:nvSpPr>
        <p:spPr bwMode="auto">
          <a:xfrm>
            <a:off x="2219325" y="6026150"/>
            <a:ext cx="5368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4" name="Rectangle 10"/>
          <p:cNvSpPr>
            <a:spLocks noChangeArrowheads="1"/>
          </p:cNvSpPr>
          <p:nvPr/>
        </p:nvSpPr>
        <p:spPr bwMode="auto">
          <a:xfrm>
            <a:off x="6242050" y="5976938"/>
            <a:ext cx="25177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/>
              <a:t>Rock Concert Tickets</a:t>
            </a:r>
          </a:p>
        </p:txBody>
      </p:sp>
      <p:sp>
        <p:nvSpPr>
          <p:cNvPr id="70665" name="Rectangle 11"/>
          <p:cNvSpPr>
            <a:spLocks noChangeArrowheads="1"/>
          </p:cNvSpPr>
          <p:nvPr/>
        </p:nvSpPr>
        <p:spPr bwMode="auto">
          <a:xfrm>
            <a:off x="835025" y="1593850"/>
            <a:ext cx="739775" cy="850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altLang="zh-CN"/>
              <a:t>Price</a:t>
            </a:r>
          </a:p>
          <a:p>
            <a:pPr algn="r"/>
            <a:r>
              <a:rPr lang="en-US" altLang="zh-CN"/>
              <a:t> </a:t>
            </a:r>
            <a:r>
              <a:rPr lang="en-US" altLang="zh-CN" sz="1400"/>
              <a:t>($ per</a:t>
            </a:r>
          </a:p>
          <a:p>
            <a:pPr algn="r"/>
            <a:r>
              <a:rPr lang="en-US" altLang="zh-CN" sz="1400"/>
              <a:t>ticket)</a:t>
            </a:r>
          </a:p>
        </p:txBody>
      </p:sp>
      <p:sp>
        <p:nvSpPr>
          <p:cNvPr id="70666" name="Rectangle 12"/>
          <p:cNvSpPr>
            <a:spLocks noChangeArrowheads="1"/>
          </p:cNvSpPr>
          <p:nvPr/>
        </p:nvSpPr>
        <p:spPr bwMode="auto">
          <a:xfrm>
            <a:off x="3235325" y="598011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/>
              <a:t>2</a:t>
            </a:r>
          </a:p>
        </p:txBody>
      </p:sp>
      <p:sp>
        <p:nvSpPr>
          <p:cNvPr id="70667" name="Rectangle 13"/>
          <p:cNvSpPr>
            <a:spLocks noChangeArrowheads="1"/>
          </p:cNvSpPr>
          <p:nvPr/>
        </p:nvSpPr>
        <p:spPr bwMode="auto">
          <a:xfrm>
            <a:off x="3873500" y="598011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/>
              <a:t>3</a:t>
            </a:r>
          </a:p>
        </p:txBody>
      </p:sp>
      <p:sp>
        <p:nvSpPr>
          <p:cNvPr id="70668" name="Rectangle 14"/>
          <p:cNvSpPr>
            <a:spLocks noChangeArrowheads="1"/>
          </p:cNvSpPr>
          <p:nvPr/>
        </p:nvSpPr>
        <p:spPr bwMode="auto">
          <a:xfrm>
            <a:off x="4510088" y="598011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/>
              <a:t>4</a:t>
            </a:r>
          </a:p>
        </p:txBody>
      </p:sp>
      <p:sp>
        <p:nvSpPr>
          <p:cNvPr id="70669" name="Rectangle 15"/>
          <p:cNvSpPr>
            <a:spLocks noChangeArrowheads="1"/>
          </p:cNvSpPr>
          <p:nvPr/>
        </p:nvSpPr>
        <p:spPr bwMode="auto">
          <a:xfrm>
            <a:off x="5148263" y="598011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70670" name="Rectangle 16"/>
          <p:cNvSpPr>
            <a:spLocks noChangeArrowheads="1"/>
          </p:cNvSpPr>
          <p:nvPr/>
        </p:nvSpPr>
        <p:spPr bwMode="auto">
          <a:xfrm>
            <a:off x="5786438" y="598011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/>
              <a:t>6</a:t>
            </a:r>
          </a:p>
        </p:txBody>
      </p:sp>
      <p:sp>
        <p:nvSpPr>
          <p:cNvPr id="70671" name="Line 17"/>
          <p:cNvSpPr>
            <a:spLocks noChangeShapeType="1"/>
          </p:cNvSpPr>
          <p:nvPr/>
        </p:nvSpPr>
        <p:spPr bwMode="auto">
          <a:xfrm>
            <a:off x="2209800" y="1716088"/>
            <a:ext cx="0" cy="3681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2" name="Rectangle 18"/>
          <p:cNvSpPr>
            <a:spLocks noChangeArrowheads="1"/>
          </p:cNvSpPr>
          <p:nvPr/>
        </p:nvSpPr>
        <p:spPr bwMode="auto">
          <a:xfrm>
            <a:off x="1746250" y="4718050"/>
            <a:ext cx="463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/>
              <a:t>13</a:t>
            </a:r>
          </a:p>
        </p:txBody>
      </p:sp>
      <p:sp>
        <p:nvSpPr>
          <p:cNvPr id="70673" name="Rectangle 19"/>
          <p:cNvSpPr>
            <a:spLocks noChangeArrowheads="1"/>
          </p:cNvSpPr>
          <p:nvPr/>
        </p:nvSpPr>
        <p:spPr bwMode="auto">
          <a:xfrm>
            <a:off x="1960563" y="598011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/>
              <a:t>0</a:t>
            </a:r>
          </a:p>
        </p:txBody>
      </p:sp>
      <p:sp>
        <p:nvSpPr>
          <p:cNvPr id="70674" name="Rectangle 20"/>
          <p:cNvSpPr>
            <a:spLocks noChangeArrowheads="1"/>
          </p:cNvSpPr>
          <p:nvPr/>
        </p:nvSpPr>
        <p:spPr bwMode="auto">
          <a:xfrm>
            <a:off x="2597150" y="598011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70675" name="Line 21"/>
          <p:cNvSpPr>
            <a:spLocks noChangeShapeType="1"/>
          </p:cNvSpPr>
          <p:nvPr/>
        </p:nvSpPr>
        <p:spPr bwMode="auto">
          <a:xfrm flipV="1">
            <a:off x="2209800" y="5780088"/>
            <a:ext cx="0" cy="252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6" name="Freeform 22"/>
          <p:cNvSpPr>
            <a:spLocks/>
          </p:cNvSpPr>
          <p:nvPr/>
        </p:nvSpPr>
        <p:spPr bwMode="auto">
          <a:xfrm>
            <a:off x="2057400" y="5410200"/>
            <a:ext cx="306388" cy="382588"/>
          </a:xfrm>
          <a:custGeom>
            <a:avLst/>
            <a:gdLst>
              <a:gd name="T0" fmla="*/ 2147483647 w 193"/>
              <a:gd name="T1" fmla="*/ 2147483647 h 241"/>
              <a:gd name="T2" fmla="*/ 0 w 193"/>
              <a:gd name="T3" fmla="*/ 2147483647 h 241"/>
              <a:gd name="T4" fmla="*/ 2147483647 w 193"/>
              <a:gd name="T5" fmla="*/ 0 h 241"/>
              <a:gd name="T6" fmla="*/ 2147483647 w 193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193"/>
              <a:gd name="T13" fmla="*/ 0 h 241"/>
              <a:gd name="T14" fmla="*/ 193 w 193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3" h="241">
                <a:moveTo>
                  <a:pt x="96" y="240"/>
                </a:moveTo>
                <a:lnTo>
                  <a:pt x="0" y="240"/>
                </a:lnTo>
                <a:lnTo>
                  <a:pt x="192" y="0"/>
                </a:lnTo>
                <a:lnTo>
                  <a:pt x="9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77" name="Rectangle 23"/>
          <p:cNvSpPr>
            <a:spLocks noChangeArrowheads="1"/>
          </p:cNvSpPr>
          <p:nvPr/>
        </p:nvSpPr>
        <p:spPr bwMode="auto">
          <a:xfrm>
            <a:off x="1746250" y="4305300"/>
            <a:ext cx="463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/>
              <a:t>14</a:t>
            </a:r>
          </a:p>
        </p:txBody>
      </p:sp>
      <p:sp>
        <p:nvSpPr>
          <p:cNvPr id="70678" name="Rectangle 24"/>
          <p:cNvSpPr>
            <a:spLocks noChangeArrowheads="1"/>
          </p:cNvSpPr>
          <p:nvPr/>
        </p:nvSpPr>
        <p:spPr bwMode="auto">
          <a:xfrm>
            <a:off x="1746250" y="3890963"/>
            <a:ext cx="463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/>
              <a:t>15</a:t>
            </a:r>
          </a:p>
        </p:txBody>
      </p:sp>
      <p:sp>
        <p:nvSpPr>
          <p:cNvPr id="70679" name="Rectangle 25"/>
          <p:cNvSpPr>
            <a:spLocks noChangeArrowheads="1"/>
          </p:cNvSpPr>
          <p:nvPr/>
        </p:nvSpPr>
        <p:spPr bwMode="auto">
          <a:xfrm>
            <a:off x="1746250" y="3478213"/>
            <a:ext cx="463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/>
              <a:t>16</a:t>
            </a:r>
          </a:p>
        </p:txBody>
      </p:sp>
      <p:sp>
        <p:nvSpPr>
          <p:cNvPr id="70680" name="Rectangle 26"/>
          <p:cNvSpPr>
            <a:spLocks noChangeArrowheads="1"/>
          </p:cNvSpPr>
          <p:nvPr/>
        </p:nvSpPr>
        <p:spPr bwMode="auto">
          <a:xfrm>
            <a:off x="1746250" y="3063875"/>
            <a:ext cx="463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/>
              <a:t>17</a:t>
            </a:r>
          </a:p>
        </p:txBody>
      </p:sp>
      <p:sp>
        <p:nvSpPr>
          <p:cNvPr id="70681" name="Rectangle 27"/>
          <p:cNvSpPr>
            <a:spLocks noChangeArrowheads="1"/>
          </p:cNvSpPr>
          <p:nvPr/>
        </p:nvSpPr>
        <p:spPr bwMode="auto">
          <a:xfrm>
            <a:off x="1746250" y="2651125"/>
            <a:ext cx="463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/>
              <a:t>18</a:t>
            </a:r>
          </a:p>
        </p:txBody>
      </p:sp>
      <p:sp>
        <p:nvSpPr>
          <p:cNvPr id="70682" name="Rectangle 28"/>
          <p:cNvSpPr>
            <a:spLocks noChangeArrowheads="1"/>
          </p:cNvSpPr>
          <p:nvPr/>
        </p:nvSpPr>
        <p:spPr bwMode="auto">
          <a:xfrm>
            <a:off x="1746250" y="2236788"/>
            <a:ext cx="463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/>
              <a:t>19</a:t>
            </a:r>
          </a:p>
        </p:txBody>
      </p:sp>
      <p:sp>
        <p:nvSpPr>
          <p:cNvPr id="70683" name="Rectangle 29"/>
          <p:cNvSpPr>
            <a:spLocks noChangeArrowheads="1"/>
          </p:cNvSpPr>
          <p:nvPr/>
        </p:nvSpPr>
        <p:spPr bwMode="auto">
          <a:xfrm>
            <a:off x="1746250" y="1822450"/>
            <a:ext cx="463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/>
              <a:t>20</a:t>
            </a:r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2224088" y="4275138"/>
            <a:ext cx="6524625" cy="363537"/>
            <a:chOff x="1401" y="2693"/>
            <a:chExt cx="4110" cy="229"/>
          </a:xfrm>
        </p:grpSpPr>
        <p:sp>
          <p:nvSpPr>
            <p:cNvPr id="70686" name="Line 6"/>
            <p:cNvSpPr>
              <a:spLocks noChangeShapeType="1"/>
            </p:cNvSpPr>
            <p:nvPr/>
          </p:nvSpPr>
          <p:spPr bwMode="auto">
            <a:xfrm>
              <a:off x="1401" y="2832"/>
              <a:ext cx="3103" cy="0"/>
            </a:xfrm>
            <a:prstGeom prst="line">
              <a:avLst/>
            </a:prstGeom>
            <a:noFill/>
            <a:ln w="25400">
              <a:solidFill>
                <a:srgbClr val="77777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7" name="Rectangle 31"/>
            <p:cNvSpPr>
              <a:spLocks noChangeArrowheads="1"/>
            </p:cNvSpPr>
            <p:nvPr/>
          </p:nvSpPr>
          <p:spPr bwMode="auto">
            <a:xfrm>
              <a:off x="4541" y="2693"/>
              <a:ext cx="97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/>
                <a:t>Market Price</a:t>
              </a:r>
            </a:p>
          </p:txBody>
        </p:sp>
      </p:grpSp>
      <p:sp>
        <p:nvSpPr>
          <p:cNvPr id="233522" name="Text Box 50"/>
          <p:cNvSpPr txBox="1">
            <a:spLocks noChangeArrowheads="1"/>
          </p:cNvSpPr>
          <p:nvPr/>
        </p:nvSpPr>
        <p:spPr bwMode="auto">
          <a:xfrm>
            <a:off x="5165725" y="4833938"/>
            <a:ext cx="2773363" cy="8350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Will not buy more than 7 because surplus is negative</a:t>
            </a:r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07" grpId="0" animBg="1"/>
      <p:bldP spid="233506" grpId="0"/>
      <p:bldP spid="23352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Consumer Surplus</a:t>
            </a:r>
          </a:p>
        </p:txBody>
      </p:sp>
      <p:sp>
        <p:nvSpPr>
          <p:cNvPr id="235525" name="Rectangle 5"/>
          <p:cNvSpPr>
            <a:spLocks noGrp="1" noChangeArrowheads="1"/>
          </p:cNvSpPr>
          <p:nvPr>
            <p:ph idx="1"/>
          </p:nvPr>
        </p:nvSpPr>
        <p:spPr>
          <a:xfrm>
            <a:off x="107504" y="1142984"/>
            <a:ext cx="8858312" cy="4983179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Consumer surplus is the area under the demand curve and above the price.</a:t>
            </a:r>
          </a:p>
          <a:p>
            <a:pPr eaLnBrk="1" hangingPunct="1"/>
            <a:r>
              <a:rPr lang="en-US" altLang="zh-CN" sz="2800" dirty="0" smtClean="0"/>
              <a:t>Consumer surplus results from the law of diminishing marginal utility:</a:t>
            </a:r>
          </a:p>
          <a:p>
            <a:pPr lvl="1" eaLnBrk="1" hangingPunct="1"/>
            <a:r>
              <a:rPr lang="en-US" altLang="zh-CN" sz="2400" dirty="0" smtClean="0"/>
              <a:t>Consumers pay the same price for every unit.</a:t>
            </a:r>
          </a:p>
          <a:p>
            <a:pPr lvl="1" eaLnBrk="1" hangingPunct="1"/>
            <a:r>
              <a:rPr lang="en-US" altLang="zh-CN" sz="2400" dirty="0" smtClean="0"/>
              <a:t> The price equals the marginal utility of the last unit.</a:t>
            </a:r>
          </a:p>
          <a:p>
            <a:pPr lvl="1" eaLnBrk="1" hangingPunct="1"/>
            <a:r>
              <a:rPr lang="en-US" altLang="zh-CN" sz="2400" dirty="0" smtClean="0"/>
              <a:t>Each earlier unit has a greater marginal utility.</a:t>
            </a:r>
            <a:endParaRPr lang="en-US" altLang="zh-CN" dirty="0" smtClean="0"/>
          </a:p>
          <a:p>
            <a:pPr eaLnBrk="1" hangingPunct="1"/>
            <a:r>
              <a:rPr lang="en-US" altLang="zh-CN" sz="2800" dirty="0" smtClean="0"/>
              <a:t>Consumer surplus is a useful measure of social welfare. For example, it can be used to evaluate benefits of public projects. </a:t>
            </a:r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499350" cy="928688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Consumer Surplus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2209800" y="2419350"/>
            <a:ext cx="6091238" cy="2720975"/>
            <a:chOff x="1392" y="1524"/>
            <a:chExt cx="3837" cy="2183"/>
          </a:xfrm>
        </p:grpSpPr>
        <p:sp>
          <p:nvSpPr>
            <p:cNvPr id="72743" name="AutoShape 8"/>
            <p:cNvSpPr>
              <a:spLocks noChangeArrowheads="1"/>
            </p:cNvSpPr>
            <p:nvPr/>
          </p:nvSpPr>
          <p:spPr bwMode="auto">
            <a:xfrm>
              <a:off x="1392" y="1638"/>
              <a:ext cx="2550" cy="1554"/>
            </a:xfrm>
            <a:prstGeom prst="rtTriangle">
              <a:avLst/>
            </a:prstGeom>
            <a:solidFill>
              <a:srgbClr val="9999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Gill Sans MT" pitchFamily="34" charset="0"/>
              </a:endParaRPr>
            </a:p>
          </p:txBody>
        </p:sp>
        <p:grpSp>
          <p:nvGrpSpPr>
            <p:cNvPr id="72744" name="Group 54"/>
            <p:cNvGrpSpPr>
              <a:grpSpLocks/>
            </p:cNvGrpSpPr>
            <p:nvPr/>
          </p:nvGrpSpPr>
          <p:grpSpPr bwMode="auto">
            <a:xfrm>
              <a:off x="1401" y="1524"/>
              <a:ext cx="3828" cy="2183"/>
              <a:chOff x="1392" y="1164"/>
              <a:chExt cx="3828" cy="2183"/>
            </a:xfrm>
          </p:grpSpPr>
          <p:sp>
            <p:nvSpPr>
              <p:cNvPr id="72745" name="Freeform 9"/>
              <p:cNvSpPr>
                <a:spLocks/>
              </p:cNvSpPr>
              <p:nvPr/>
            </p:nvSpPr>
            <p:spPr bwMode="auto">
              <a:xfrm>
                <a:off x="1392" y="1296"/>
                <a:ext cx="2532" cy="1524"/>
              </a:xfrm>
              <a:custGeom>
                <a:avLst/>
                <a:gdLst>
                  <a:gd name="T0" fmla="*/ 0 w 2532"/>
                  <a:gd name="T1" fmla="*/ 0 h 1524"/>
                  <a:gd name="T2" fmla="*/ 336 w 2532"/>
                  <a:gd name="T3" fmla="*/ 0 h 1524"/>
                  <a:gd name="T4" fmla="*/ 336 w 2532"/>
                  <a:gd name="T5" fmla="*/ 240 h 1524"/>
                  <a:gd name="T6" fmla="*/ 768 w 2532"/>
                  <a:gd name="T7" fmla="*/ 240 h 1524"/>
                  <a:gd name="T8" fmla="*/ 768 w 2532"/>
                  <a:gd name="T9" fmla="*/ 528 h 1524"/>
                  <a:gd name="T10" fmla="*/ 1152 w 2532"/>
                  <a:gd name="T11" fmla="*/ 528 h 1524"/>
                  <a:gd name="T12" fmla="*/ 1152 w 2532"/>
                  <a:gd name="T13" fmla="*/ 768 h 1524"/>
                  <a:gd name="T14" fmla="*/ 1536 w 2532"/>
                  <a:gd name="T15" fmla="*/ 768 h 1524"/>
                  <a:gd name="T16" fmla="*/ 1536 w 2532"/>
                  <a:gd name="T17" fmla="*/ 1008 h 1524"/>
                  <a:gd name="T18" fmla="*/ 1968 w 2532"/>
                  <a:gd name="T19" fmla="*/ 1008 h 1524"/>
                  <a:gd name="T20" fmla="*/ 1968 w 2532"/>
                  <a:gd name="T21" fmla="*/ 1248 h 1524"/>
                  <a:gd name="T22" fmla="*/ 2352 w 2532"/>
                  <a:gd name="T23" fmla="*/ 1248 h 1524"/>
                  <a:gd name="T24" fmla="*/ 2352 w 2532"/>
                  <a:gd name="T25" fmla="*/ 1440 h 1524"/>
                  <a:gd name="T26" fmla="*/ 2532 w 2532"/>
                  <a:gd name="T27" fmla="*/ 1440 h 1524"/>
                  <a:gd name="T28" fmla="*/ 2532 w 2532"/>
                  <a:gd name="T29" fmla="*/ 1524 h 15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532"/>
                  <a:gd name="T46" fmla="*/ 0 h 1524"/>
                  <a:gd name="T47" fmla="*/ 2532 w 2532"/>
                  <a:gd name="T48" fmla="*/ 1524 h 152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532" h="1524">
                    <a:moveTo>
                      <a:pt x="0" y="0"/>
                    </a:moveTo>
                    <a:lnTo>
                      <a:pt x="336" y="0"/>
                    </a:lnTo>
                    <a:lnTo>
                      <a:pt x="336" y="240"/>
                    </a:lnTo>
                    <a:lnTo>
                      <a:pt x="768" y="240"/>
                    </a:lnTo>
                    <a:lnTo>
                      <a:pt x="768" y="528"/>
                    </a:lnTo>
                    <a:lnTo>
                      <a:pt x="1152" y="528"/>
                    </a:lnTo>
                    <a:lnTo>
                      <a:pt x="1152" y="768"/>
                    </a:lnTo>
                    <a:lnTo>
                      <a:pt x="1536" y="768"/>
                    </a:lnTo>
                    <a:lnTo>
                      <a:pt x="1536" y="1008"/>
                    </a:lnTo>
                    <a:lnTo>
                      <a:pt x="1968" y="1008"/>
                    </a:lnTo>
                    <a:lnTo>
                      <a:pt x="1968" y="1248"/>
                    </a:lnTo>
                    <a:lnTo>
                      <a:pt x="2352" y="1248"/>
                    </a:lnTo>
                    <a:lnTo>
                      <a:pt x="2352" y="1440"/>
                    </a:lnTo>
                    <a:lnTo>
                      <a:pt x="2532" y="1440"/>
                    </a:lnTo>
                    <a:lnTo>
                      <a:pt x="2532" y="1524"/>
                    </a:lnTo>
                  </a:path>
                </a:pathLst>
              </a:custGeom>
              <a:solidFill>
                <a:srgbClr val="9999FF"/>
              </a:solidFill>
              <a:ln w="50800" cap="rnd">
                <a:solidFill>
                  <a:srgbClr val="00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46" name="Line 39"/>
              <p:cNvSpPr>
                <a:spLocks noChangeShapeType="1"/>
              </p:cNvSpPr>
              <p:nvPr/>
            </p:nvSpPr>
            <p:spPr bwMode="auto">
              <a:xfrm>
                <a:off x="1392" y="1164"/>
                <a:ext cx="2904" cy="191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747" name="Rectangle 40"/>
              <p:cNvSpPr>
                <a:spLocks noChangeArrowheads="1"/>
              </p:cNvSpPr>
              <p:nvPr/>
            </p:nvSpPr>
            <p:spPr bwMode="auto">
              <a:xfrm>
                <a:off x="4317" y="3105"/>
                <a:ext cx="903" cy="24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400"/>
                  <a:t>Demand Curve</a:t>
                </a:r>
                <a:endParaRPr lang="en-US" altLang="zh-CN"/>
              </a:p>
            </p:txBody>
          </p:sp>
        </p:grpSp>
      </p:grpSp>
      <p:sp>
        <p:nvSpPr>
          <p:cNvPr id="321546" name="Rectangle 10"/>
          <p:cNvSpPr>
            <a:spLocks noChangeArrowheads="1"/>
          </p:cNvSpPr>
          <p:nvPr/>
        </p:nvSpPr>
        <p:spPr bwMode="auto">
          <a:xfrm>
            <a:off x="2687638" y="3630613"/>
            <a:ext cx="1058862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1400"/>
              <a:t>Consumer</a:t>
            </a:r>
          </a:p>
          <a:p>
            <a:pPr algn="ctr"/>
            <a:r>
              <a:rPr lang="en-US" altLang="zh-CN" sz="1400"/>
              <a:t>Surplus</a:t>
            </a:r>
            <a:endParaRPr lang="en-US" altLang="zh-CN"/>
          </a:p>
        </p:txBody>
      </p:sp>
      <p:sp>
        <p:nvSpPr>
          <p:cNvPr id="321547" name="Rectangle 11"/>
          <p:cNvSpPr>
            <a:spLocks noChangeArrowheads="1"/>
          </p:cNvSpPr>
          <p:nvPr/>
        </p:nvSpPr>
        <p:spPr bwMode="auto">
          <a:xfrm>
            <a:off x="4849813" y="1677988"/>
            <a:ext cx="2943225" cy="711200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2000"/>
              <a:t>Consumer Surplus</a:t>
            </a:r>
          </a:p>
          <a:p>
            <a:pPr algn="ctr"/>
            <a:r>
              <a:rPr lang="en-US" altLang="zh-CN" sz="2000"/>
              <a:t>for the Market Demand</a:t>
            </a:r>
          </a:p>
        </p:txBody>
      </p:sp>
      <p:sp>
        <p:nvSpPr>
          <p:cNvPr id="72710" name="Rectangle 13"/>
          <p:cNvSpPr>
            <a:spLocks noChangeArrowheads="1"/>
          </p:cNvSpPr>
          <p:nvPr/>
        </p:nvSpPr>
        <p:spPr bwMode="auto">
          <a:xfrm>
            <a:off x="3124200" y="62357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Gill Sans MT" pitchFamily="34" charset="0"/>
            </a:endParaRPr>
          </a:p>
        </p:txBody>
      </p:sp>
      <p:sp>
        <p:nvSpPr>
          <p:cNvPr id="72711" name="Line 14"/>
          <p:cNvSpPr>
            <a:spLocks noChangeShapeType="1"/>
          </p:cNvSpPr>
          <p:nvPr/>
        </p:nvSpPr>
        <p:spPr bwMode="auto">
          <a:xfrm>
            <a:off x="2219325" y="6026150"/>
            <a:ext cx="5368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2" name="Rectangle 15"/>
          <p:cNvSpPr>
            <a:spLocks noChangeArrowheads="1"/>
          </p:cNvSpPr>
          <p:nvPr/>
        </p:nvSpPr>
        <p:spPr bwMode="auto">
          <a:xfrm>
            <a:off x="6227763" y="6137275"/>
            <a:ext cx="25177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/>
              <a:t>Rock Concert Tickets</a:t>
            </a:r>
          </a:p>
        </p:txBody>
      </p:sp>
      <p:sp>
        <p:nvSpPr>
          <p:cNvPr id="72713" name="Rectangle 16"/>
          <p:cNvSpPr>
            <a:spLocks noChangeArrowheads="1"/>
          </p:cNvSpPr>
          <p:nvPr/>
        </p:nvSpPr>
        <p:spPr bwMode="auto">
          <a:xfrm>
            <a:off x="835025" y="1593850"/>
            <a:ext cx="739775" cy="850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altLang="zh-CN"/>
              <a:t>Price</a:t>
            </a:r>
          </a:p>
          <a:p>
            <a:pPr algn="r"/>
            <a:r>
              <a:rPr lang="en-US" altLang="zh-CN"/>
              <a:t> </a:t>
            </a:r>
            <a:r>
              <a:rPr lang="en-US" altLang="zh-CN" sz="1400"/>
              <a:t>($ per</a:t>
            </a:r>
          </a:p>
          <a:p>
            <a:pPr algn="r"/>
            <a:r>
              <a:rPr lang="en-US" altLang="zh-CN" sz="1400"/>
              <a:t>ticket)</a:t>
            </a:r>
          </a:p>
        </p:txBody>
      </p:sp>
      <p:sp>
        <p:nvSpPr>
          <p:cNvPr id="72714" name="Rectangle 17"/>
          <p:cNvSpPr>
            <a:spLocks noChangeArrowheads="1"/>
          </p:cNvSpPr>
          <p:nvPr/>
        </p:nvSpPr>
        <p:spPr bwMode="auto">
          <a:xfrm>
            <a:off x="3235325" y="598011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/>
              <a:t>2</a:t>
            </a:r>
          </a:p>
        </p:txBody>
      </p:sp>
      <p:sp>
        <p:nvSpPr>
          <p:cNvPr id="72715" name="Rectangle 18"/>
          <p:cNvSpPr>
            <a:spLocks noChangeArrowheads="1"/>
          </p:cNvSpPr>
          <p:nvPr/>
        </p:nvSpPr>
        <p:spPr bwMode="auto">
          <a:xfrm>
            <a:off x="3873500" y="598011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/>
              <a:t>3</a:t>
            </a:r>
          </a:p>
        </p:txBody>
      </p:sp>
      <p:sp>
        <p:nvSpPr>
          <p:cNvPr id="72716" name="Rectangle 19"/>
          <p:cNvSpPr>
            <a:spLocks noChangeArrowheads="1"/>
          </p:cNvSpPr>
          <p:nvPr/>
        </p:nvSpPr>
        <p:spPr bwMode="auto">
          <a:xfrm>
            <a:off x="4510088" y="598011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/>
              <a:t>4</a:t>
            </a:r>
          </a:p>
        </p:txBody>
      </p:sp>
      <p:sp>
        <p:nvSpPr>
          <p:cNvPr id="72717" name="Rectangle 20"/>
          <p:cNvSpPr>
            <a:spLocks noChangeArrowheads="1"/>
          </p:cNvSpPr>
          <p:nvPr/>
        </p:nvSpPr>
        <p:spPr bwMode="auto">
          <a:xfrm>
            <a:off x="5148263" y="598011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72718" name="Rectangle 21"/>
          <p:cNvSpPr>
            <a:spLocks noChangeArrowheads="1"/>
          </p:cNvSpPr>
          <p:nvPr/>
        </p:nvSpPr>
        <p:spPr bwMode="auto">
          <a:xfrm>
            <a:off x="5786438" y="598011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/>
              <a:t>6</a:t>
            </a:r>
          </a:p>
        </p:txBody>
      </p:sp>
      <p:sp>
        <p:nvSpPr>
          <p:cNvPr id="72719" name="Line 22"/>
          <p:cNvSpPr>
            <a:spLocks noChangeShapeType="1"/>
          </p:cNvSpPr>
          <p:nvPr/>
        </p:nvSpPr>
        <p:spPr bwMode="auto">
          <a:xfrm>
            <a:off x="2209800" y="1716088"/>
            <a:ext cx="0" cy="3681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0" name="Rectangle 23"/>
          <p:cNvSpPr>
            <a:spLocks noChangeArrowheads="1"/>
          </p:cNvSpPr>
          <p:nvPr/>
        </p:nvSpPr>
        <p:spPr bwMode="auto">
          <a:xfrm>
            <a:off x="817563" y="4572000"/>
            <a:ext cx="463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/>
              <a:t>13</a:t>
            </a:r>
          </a:p>
        </p:txBody>
      </p:sp>
      <p:sp>
        <p:nvSpPr>
          <p:cNvPr id="72721" name="Rectangle 24"/>
          <p:cNvSpPr>
            <a:spLocks noChangeArrowheads="1"/>
          </p:cNvSpPr>
          <p:nvPr/>
        </p:nvSpPr>
        <p:spPr bwMode="auto">
          <a:xfrm>
            <a:off x="1960563" y="598011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/>
              <a:t>0</a:t>
            </a:r>
          </a:p>
        </p:txBody>
      </p:sp>
      <p:sp>
        <p:nvSpPr>
          <p:cNvPr id="72722" name="Rectangle 25"/>
          <p:cNvSpPr>
            <a:spLocks noChangeArrowheads="1"/>
          </p:cNvSpPr>
          <p:nvPr/>
        </p:nvSpPr>
        <p:spPr bwMode="auto">
          <a:xfrm>
            <a:off x="2597150" y="598011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/>
              <a:t>1</a:t>
            </a:r>
          </a:p>
        </p:txBody>
      </p: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2055813" y="4452938"/>
            <a:ext cx="4152900" cy="1555750"/>
            <a:chOff x="1295" y="2823"/>
            <a:chExt cx="2616" cy="980"/>
          </a:xfrm>
        </p:grpSpPr>
        <p:sp>
          <p:nvSpPr>
            <p:cNvPr id="72738" name="Freeform 4"/>
            <p:cNvSpPr>
              <a:spLocks/>
            </p:cNvSpPr>
            <p:nvPr/>
          </p:nvSpPr>
          <p:spPr bwMode="auto">
            <a:xfrm>
              <a:off x="1295" y="2842"/>
              <a:ext cx="2609" cy="961"/>
            </a:xfrm>
            <a:custGeom>
              <a:avLst/>
              <a:gdLst>
                <a:gd name="T0" fmla="*/ 181 w 2449"/>
                <a:gd name="T1" fmla="*/ 0 h 961"/>
                <a:gd name="T2" fmla="*/ 4608 w 2449"/>
                <a:gd name="T3" fmla="*/ 0 h 961"/>
                <a:gd name="T4" fmla="*/ 4608 w 2449"/>
                <a:gd name="T5" fmla="*/ 960 h 961"/>
                <a:gd name="T6" fmla="*/ 181 w 2449"/>
                <a:gd name="T7" fmla="*/ 960 h 961"/>
                <a:gd name="T8" fmla="*/ 181 w 2449"/>
                <a:gd name="T9" fmla="*/ 816 h 961"/>
                <a:gd name="T10" fmla="*/ 0 w 2449"/>
                <a:gd name="T11" fmla="*/ 816 h 961"/>
                <a:gd name="T12" fmla="*/ 360 w 2449"/>
                <a:gd name="T13" fmla="*/ 576 h 961"/>
                <a:gd name="T14" fmla="*/ 181 w 2449"/>
                <a:gd name="T15" fmla="*/ 576 h 961"/>
                <a:gd name="T16" fmla="*/ 181 w 2449"/>
                <a:gd name="T17" fmla="*/ 0 h 9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49"/>
                <a:gd name="T28" fmla="*/ 0 h 961"/>
                <a:gd name="T29" fmla="*/ 2449 w 2449"/>
                <a:gd name="T30" fmla="*/ 961 h 96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49" h="961">
                  <a:moveTo>
                    <a:pt x="96" y="0"/>
                  </a:moveTo>
                  <a:lnTo>
                    <a:pt x="2448" y="0"/>
                  </a:lnTo>
                  <a:lnTo>
                    <a:pt x="2448" y="960"/>
                  </a:lnTo>
                  <a:lnTo>
                    <a:pt x="96" y="960"/>
                  </a:lnTo>
                  <a:lnTo>
                    <a:pt x="96" y="816"/>
                  </a:lnTo>
                  <a:lnTo>
                    <a:pt x="0" y="816"/>
                  </a:lnTo>
                  <a:lnTo>
                    <a:pt x="192" y="576"/>
                  </a:lnTo>
                  <a:lnTo>
                    <a:pt x="96" y="576"/>
                  </a:lnTo>
                  <a:lnTo>
                    <a:pt x="96" y="0"/>
                  </a:lnTo>
                </a:path>
              </a:pathLst>
            </a:custGeom>
            <a:solidFill>
              <a:srgbClr val="CCCCFF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9" name="Rectangle 6"/>
            <p:cNvSpPr>
              <a:spLocks noChangeArrowheads="1"/>
            </p:cNvSpPr>
            <p:nvPr/>
          </p:nvSpPr>
          <p:spPr bwMode="auto">
            <a:xfrm>
              <a:off x="2015" y="3248"/>
              <a:ext cx="75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1400"/>
                <a:t>Actual</a:t>
              </a:r>
            </a:p>
            <a:p>
              <a:pPr algn="ctr"/>
              <a:r>
                <a:rPr lang="en-US" altLang="zh-CN" sz="1400"/>
                <a:t>Expenditure</a:t>
              </a:r>
              <a:endParaRPr lang="en-US" altLang="zh-CN"/>
            </a:p>
          </p:txBody>
        </p:sp>
        <p:sp>
          <p:nvSpPr>
            <p:cNvPr id="72740" name="Line 3"/>
            <p:cNvSpPr>
              <a:spLocks noChangeShapeType="1"/>
            </p:cNvSpPr>
            <p:nvPr/>
          </p:nvSpPr>
          <p:spPr bwMode="auto">
            <a:xfrm>
              <a:off x="3911" y="2823"/>
              <a:ext cx="0" cy="959"/>
            </a:xfrm>
            <a:prstGeom prst="line">
              <a:avLst/>
            </a:prstGeom>
            <a:noFill/>
            <a:ln w="508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41" name="Line 26"/>
            <p:cNvSpPr>
              <a:spLocks noChangeShapeType="1"/>
            </p:cNvSpPr>
            <p:nvPr/>
          </p:nvSpPr>
          <p:spPr bwMode="auto">
            <a:xfrm flipV="1">
              <a:off x="1392" y="3641"/>
              <a:ext cx="0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42" name="Freeform 27"/>
            <p:cNvSpPr>
              <a:spLocks/>
            </p:cNvSpPr>
            <p:nvPr/>
          </p:nvSpPr>
          <p:spPr bwMode="auto">
            <a:xfrm>
              <a:off x="1296" y="3408"/>
              <a:ext cx="193" cy="241"/>
            </a:xfrm>
            <a:custGeom>
              <a:avLst/>
              <a:gdLst>
                <a:gd name="T0" fmla="*/ 96 w 193"/>
                <a:gd name="T1" fmla="*/ 240 h 241"/>
                <a:gd name="T2" fmla="*/ 0 w 193"/>
                <a:gd name="T3" fmla="*/ 240 h 241"/>
                <a:gd name="T4" fmla="*/ 192 w 193"/>
                <a:gd name="T5" fmla="*/ 0 h 241"/>
                <a:gd name="T6" fmla="*/ 96 w 193"/>
                <a:gd name="T7" fmla="*/ 0 h 2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3"/>
                <a:gd name="T13" fmla="*/ 0 h 241"/>
                <a:gd name="T14" fmla="*/ 193 w 193"/>
                <a:gd name="T15" fmla="*/ 241 h 2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3" h="241">
                  <a:moveTo>
                    <a:pt x="96" y="240"/>
                  </a:moveTo>
                  <a:lnTo>
                    <a:pt x="0" y="240"/>
                  </a:lnTo>
                  <a:lnTo>
                    <a:pt x="192" y="0"/>
                  </a:lnTo>
                  <a:lnTo>
                    <a:pt x="96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724" name="Rectangle 28"/>
          <p:cNvSpPr>
            <a:spLocks noChangeArrowheads="1"/>
          </p:cNvSpPr>
          <p:nvPr/>
        </p:nvSpPr>
        <p:spPr bwMode="auto">
          <a:xfrm>
            <a:off x="1746250" y="4305300"/>
            <a:ext cx="463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/>
              <a:t>14</a:t>
            </a:r>
          </a:p>
        </p:txBody>
      </p:sp>
      <p:sp>
        <p:nvSpPr>
          <p:cNvPr id="72725" name="Rectangle 29"/>
          <p:cNvSpPr>
            <a:spLocks noChangeArrowheads="1"/>
          </p:cNvSpPr>
          <p:nvPr/>
        </p:nvSpPr>
        <p:spPr bwMode="auto">
          <a:xfrm>
            <a:off x="1746250" y="3890963"/>
            <a:ext cx="463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/>
              <a:t>15</a:t>
            </a:r>
          </a:p>
        </p:txBody>
      </p:sp>
      <p:sp>
        <p:nvSpPr>
          <p:cNvPr id="72726" name="Rectangle 30"/>
          <p:cNvSpPr>
            <a:spLocks noChangeArrowheads="1"/>
          </p:cNvSpPr>
          <p:nvPr/>
        </p:nvSpPr>
        <p:spPr bwMode="auto">
          <a:xfrm>
            <a:off x="1746250" y="3478213"/>
            <a:ext cx="463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/>
              <a:t>16</a:t>
            </a:r>
          </a:p>
        </p:txBody>
      </p:sp>
      <p:sp>
        <p:nvSpPr>
          <p:cNvPr id="72727" name="Rectangle 31"/>
          <p:cNvSpPr>
            <a:spLocks noChangeArrowheads="1"/>
          </p:cNvSpPr>
          <p:nvPr/>
        </p:nvSpPr>
        <p:spPr bwMode="auto">
          <a:xfrm>
            <a:off x="1746250" y="3063875"/>
            <a:ext cx="463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/>
              <a:t>17</a:t>
            </a:r>
          </a:p>
        </p:txBody>
      </p:sp>
      <p:sp>
        <p:nvSpPr>
          <p:cNvPr id="72728" name="Rectangle 32"/>
          <p:cNvSpPr>
            <a:spLocks noChangeArrowheads="1"/>
          </p:cNvSpPr>
          <p:nvPr/>
        </p:nvSpPr>
        <p:spPr bwMode="auto">
          <a:xfrm>
            <a:off x="1746250" y="2651125"/>
            <a:ext cx="463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/>
              <a:t>18</a:t>
            </a:r>
          </a:p>
        </p:txBody>
      </p:sp>
      <p:sp>
        <p:nvSpPr>
          <p:cNvPr id="72729" name="Rectangle 33"/>
          <p:cNvSpPr>
            <a:spLocks noChangeArrowheads="1"/>
          </p:cNvSpPr>
          <p:nvPr/>
        </p:nvSpPr>
        <p:spPr bwMode="auto">
          <a:xfrm>
            <a:off x="1746250" y="2236788"/>
            <a:ext cx="463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/>
              <a:t>19</a:t>
            </a:r>
          </a:p>
        </p:txBody>
      </p:sp>
      <p:sp>
        <p:nvSpPr>
          <p:cNvPr id="72730" name="Rectangle 34"/>
          <p:cNvSpPr>
            <a:spLocks noChangeArrowheads="1"/>
          </p:cNvSpPr>
          <p:nvPr/>
        </p:nvSpPr>
        <p:spPr bwMode="auto">
          <a:xfrm>
            <a:off x="1746250" y="1822450"/>
            <a:ext cx="463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/>
              <a:t>20</a:t>
            </a:r>
          </a:p>
        </p:txBody>
      </p: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2224088" y="4313238"/>
            <a:ext cx="6183312" cy="301625"/>
            <a:chOff x="1401" y="2717"/>
            <a:chExt cx="3895" cy="190"/>
          </a:xfrm>
        </p:grpSpPr>
        <p:sp>
          <p:nvSpPr>
            <p:cNvPr id="72736" name="Line 36"/>
            <p:cNvSpPr>
              <a:spLocks noChangeShapeType="1"/>
            </p:cNvSpPr>
            <p:nvPr/>
          </p:nvSpPr>
          <p:spPr bwMode="auto">
            <a:xfrm>
              <a:off x="1401" y="2832"/>
              <a:ext cx="3103" cy="0"/>
            </a:xfrm>
            <a:prstGeom prst="line">
              <a:avLst/>
            </a:prstGeom>
            <a:noFill/>
            <a:ln w="25400">
              <a:solidFill>
                <a:srgbClr val="77777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7" name="Rectangle 37"/>
            <p:cNvSpPr>
              <a:spLocks noChangeArrowheads="1"/>
            </p:cNvSpPr>
            <p:nvPr/>
          </p:nvSpPr>
          <p:spPr bwMode="auto">
            <a:xfrm>
              <a:off x="4517" y="2717"/>
              <a:ext cx="77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400"/>
                <a:t>Market Price</a:t>
              </a:r>
              <a:endParaRPr lang="en-US" altLang="zh-CN"/>
            </a:p>
          </p:txBody>
        </p:sp>
      </p:grpSp>
      <p:sp>
        <p:nvSpPr>
          <p:cNvPr id="321595" name="Text Box 59"/>
          <p:cNvSpPr txBox="1">
            <a:spLocks noChangeArrowheads="1"/>
          </p:cNvSpPr>
          <p:nvPr/>
        </p:nvSpPr>
        <p:spPr bwMode="auto">
          <a:xfrm>
            <a:off x="5689600" y="2627313"/>
            <a:ext cx="3033713" cy="65087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CS = ½ ($20 - $14)*(1600) = $19,500</a:t>
            </a:r>
          </a:p>
        </p:txBody>
      </p:sp>
      <p:sp>
        <p:nvSpPr>
          <p:cNvPr id="72733" name="Line 60"/>
          <p:cNvSpPr>
            <a:spLocks noChangeShapeType="1"/>
          </p:cNvSpPr>
          <p:nvPr/>
        </p:nvSpPr>
        <p:spPr bwMode="auto">
          <a:xfrm>
            <a:off x="2209800" y="1716088"/>
            <a:ext cx="0" cy="3681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34" name="Line 61"/>
          <p:cNvSpPr>
            <a:spLocks noChangeShapeType="1"/>
          </p:cNvSpPr>
          <p:nvPr/>
        </p:nvSpPr>
        <p:spPr bwMode="auto">
          <a:xfrm flipV="1">
            <a:off x="2209800" y="5780088"/>
            <a:ext cx="0" cy="252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35" name="Freeform 62"/>
          <p:cNvSpPr>
            <a:spLocks/>
          </p:cNvSpPr>
          <p:nvPr/>
        </p:nvSpPr>
        <p:spPr bwMode="auto">
          <a:xfrm>
            <a:off x="2057400" y="5391150"/>
            <a:ext cx="306388" cy="382588"/>
          </a:xfrm>
          <a:custGeom>
            <a:avLst/>
            <a:gdLst>
              <a:gd name="T0" fmla="*/ 2147483647 w 193"/>
              <a:gd name="T1" fmla="*/ 2147483647 h 241"/>
              <a:gd name="T2" fmla="*/ 0 w 193"/>
              <a:gd name="T3" fmla="*/ 2147483647 h 241"/>
              <a:gd name="T4" fmla="*/ 2147483647 w 193"/>
              <a:gd name="T5" fmla="*/ 0 h 241"/>
              <a:gd name="T6" fmla="*/ 2147483647 w 193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193"/>
              <a:gd name="T13" fmla="*/ 0 h 241"/>
              <a:gd name="T14" fmla="*/ 193 w 193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3" h="241">
                <a:moveTo>
                  <a:pt x="96" y="240"/>
                </a:moveTo>
                <a:lnTo>
                  <a:pt x="0" y="240"/>
                </a:lnTo>
                <a:lnTo>
                  <a:pt x="192" y="0"/>
                </a:lnTo>
                <a:lnTo>
                  <a:pt x="9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6" grpId="0"/>
      <p:bldP spid="321547" grpId="0" animBg="1"/>
      <p:bldP spid="32159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The Paradox of Value</a:t>
            </a:r>
            <a:endParaRPr lang="zh-CN" altLang="en-US" sz="2800" smtClean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endParaRPr lang="en-US" altLang="zh-CN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zh-CN" i="1" smtClean="0"/>
              <a:t>Nothing is more useful than water; but it will scarce purchase anything. A diamond, on the contrary, has scarce any value in use; but a very great quantity of other goods may frequently be had in exchange for it.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zh-CN" i="1" smtClean="0"/>
          </a:p>
          <a:p>
            <a:pPr algn="r" eaLnBrk="1" hangingPunct="1">
              <a:buFont typeface="Wingdings 2" pitchFamily="18" charset="2"/>
              <a:buNone/>
            </a:pPr>
            <a:r>
              <a:rPr lang="en-US" altLang="zh-CN" smtClean="0"/>
              <a:t>        Adam Smith </a:t>
            </a:r>
          </a:p>
          <a:p>
            <a:pPr algn="r" eaLnBrk="1" hangingPunct="1">
              <a:buFont typeface="Wingdings 2" pitchFamily="18" charset="2"/>
              <a:buNone/>
            </a:pPr>
            <a:r>
              <a:rPr lang="en-US" altLang="zh-CN" i="1" smtClean="0"/>
              <a:t>The Wealth of Nations,1776</a:t>
            </a:r>
            <a:endParaRPr lang="zh-CN" altLang="en-US" i="1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6843730" cy="4572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2800" dirty="0" smtClean="0"/>
              <a:t>Resolving the Paradox: value and price</a:t>
            </a:r>
            <a:endParaRPr lang="zh-CN" altLang="en-US" sz="28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36712"/>
            <a:ext cx="9001156" cy="5832648"/>
          </a:xfrm>
        </p:spPr>
        <p:txBody>
          <a:bodyPr>
            <a:no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2400" i="1" dirty="0" smtClean="0"/>
              <a:t>A simple answer</a:t>
            </a:r>
            <a:r>
              <a:rPr lang="en-US" altLang="zh-CN" sz="2400" dirty="0" smtClean="0"/>
              <a:t>: supply and demand decide price</a:t>
            </a:r>
          </a:p>
          <a:p>
            <a:pPr marL="765810" lvl="1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2200" dirty="0" smtClean="0"/>
              <a:t>Demand and supply for water are both greater, but supply for water is so large that they interact at a lower price. </a:t>
            </a:r>
          </a:p>
          <a:p>
            <a:pPr marL="765810" lvl="1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2200" dirty="0" smtClean="0"/>
              <a:t>Price is determined by the marginal utility of the last unit. </a:t>
            </a:r>
          </a:p>
          <a:p>
            <a:pPr marL="765810" lvl="1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2200" dirty="0" smtClean="0"/>
              <a:t>In a desert, do you want a bag of water or a bag of diamond?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altLang="zh-CN" sz="2400" i="1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2400" dirty="0" smtClean="0"/>
              <a:t>Total value (utility) from water consumption far exceeds that of diamond. Water is far more valuable, although its price is low.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altLang="zh-CN" sz="2400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2400" dirty="0" smtClean="0"/>
              <a:t>Consumer surplus from water is huge.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altLang="zh-CN" sz="2400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altLang="zh-CN" sz="2400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6843730" cy="4572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2800" dirty="0" smtClean="0"/>
              <a:t>Rational versus behavior theory</a:t>
            </a:r>
            <a:endParaRPr lang="zh-CN" altLang="en-US" sz="28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6512" y="1071546"/>
            <a:ext cx="8966230" cy="5143536"/>
          </a:xfrm>
        </p:spPr>
        <p:txBody>
          <a:bodyPr>
            <a:no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2400" i="1" dirty="0" smtClean="0"/>
              <a:t>Who acts like the model?</a:t>
            </a:r>
          </a:p>
          <a:p>
            <a:pPr marL="765810" lvl="1" indent="-283464" eaLnBrk="1" fontAlgn="auto" hangingPunct="1">
              <a:spcAft>
                <a:spcPts val="0"/>
              </a:spcAft>
              <a:defRPr/>
            </a:pPr>
            <a:r>
              <a:rPr lang="en-US" altLang="zh-CN" sz="2000" dirty="0" smtClean="0"/>
              <a:t>No one.</a:t>
            </a:r>
          </a:p>
          <a:p>
            <a:pPr marL="765810" lvl="1" indent="-283464" eaLnBrk="1" fontAlgn="auto" hangingPunct="1">
              <a:spcAft>
                <a:spcPts val="0"/>
              </a:spcAft>
              <a:defRPr/>
            </a:pPr>
            <a:r>
              <a:rPr lang="en-US" altLang="zh-CN" sz="2000" dirty="0" smtClean="0"/>
              <a:t>Everyone: “Birds fly in the sky without knowing aerodynamics. “</a:t>
            </a:r>
          </a:p>
          <a:p>
            <a:pPr marL="365760" indent="-283464" eaLnBrk="1" fontAlgn="auto" hangingPunct="1">
              <a:spcAft>
                <a:spcPts val="0"/>
              </a:spcAft>
              <a:defRPr/>
            </a:pPr>
            <a:endParaRPr lang="en-US" altLang="zh-CN" sz="2400" dirty="0" smtClean="0"/>
          </a:p>
          <a:p>
            <a:pPr marL="365760" indent="-283464" eaLnBrk="1" fontAlgn="auto" hangingPunct="1">
              <a:spcAft>
                <a:spcPts val="0"/>
              </a:spcAft>
              <a:defRPr/>
            </a:pPr>
            <a:r>
              <a:rPr lang="en-US" altLang="zh-CN" sz="2400" i="1" dirty="0" smtClean="0"/>
              <a:t>How about culture, social norms, family traditions, …?</a:t>
            </a:r>
          </a:p>
          <a:p>
            <a:pPr marL="765810" lvl="1" indent="-283464" eaLnBrk="1" fontAlgn="auto" hangingPunct="1">
              <a:spcAft>
                <a:spcPts val="0"/>
              </a:spcAft>
              <a:defRPr/>
            </a:pPr>
            <a:r>
              <a:rPr lang="en-US" altLang="zh-CN" sz="2000" i="1" dirty="0" smtClean="0"/>
              <a:t>They are parameters in the utility functions.</a:t>
            </a:r>
          </a:p>
          <a:p>
            <a:pPr marL="365760" indent="-283464" eaLnBrk="1" fontAlgn="auto" hangingPunct="1">
              <a:spcAft>
                <a:spcPts val="0"/>
              </a:spcAft>
              <a:defRPr/>
            </a:pPr>
            <a:endParaRPr lang="en-US" altLang="zh-CN" sz="2400" i="1" dirty="0" smtClean="0"/>
          </a:p>
          <a:p>
            <a:pPr marL="365760" indent="-283464" eaLnBrk="1" fontAlgn="auto" hangingPunct="1">
              <a:spcAft>
                <a:spcPts val="0"/>
              </a:spcAft>
              <a:defRPr/>
            </a:pPr>
            <a:r>
              <a:rPr lang="en-US" altLang="zh-CN" sz="2400" i="1" dirty="0" smtClean="0"/>
              <a:t>What about the irrational (behavior) types?</a:t>
            </a:r>
          </a:p>
          <a:p>
            <a:pPr marL="765810" lvl="1" indent="-283464" eaLnBrk="1" fontAlgn="auto" hangingPunct="1">
              <a:spcAft>
                <a:spcPts val="0"/>
              </a:spcAft>
              <a:defRPr/>
            </a:pPr>
            <a:r>
              <a:rPr lang="en-US" altLang="zh-CN" sz="2000" i="1" dirty="0" smtClean="0"/>
              <a:t>Non-standard </a:t>
            </a:r>
            <a:r>
              <a:rPr lang="en-US" altLang="zh-CN" sz="2000" i="1" dirty="0" smtClean="0"/>
              <a:t>utility function</a:t>
            </a:r>
          </a:p>
          <a:p>
            <a:pPr marL="765810" lvl="1" indent="-283464" eaLnBrk="1" fontAlgn="auto" hangingPunct="1">
              <a:spcAft>
                <a:spcPts val="0"/>
              </a:spcAft>
              <a:defRPr/>
            </a:pPr>
            <a:r>
              <a:rPr lang="en-US" altLang="zh-CN" sz="2000" i="1" dirty="0" smtClean="0"/>
              <a:t>Do not have all the relevant information</a:t>
            </a:r>
          </a:p>
          <a:p>
            <a:pPr marL="765810" lvl="1" indent="-283464" eaLnBrk="1" fontAlgn="auto" hangingPunct="1">
              <a:spcAft>
                <a:spcPts val="0"/>
              </a:spcAft>
              <a:defRPr/>
            </a:pPr>
            <a:r>
              <a:rPr lang="en-US" altLang="zh-CN" sz="2000" i="1" dirty="0" smtClean="0"/>
              <a:t>Cannot make correct decisions. 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altLang="zh-CN" sz="2400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Reminder:</a:t>
            </a:r>
          </a:p>
          <a:p>
            <a:pPr lvl="1"/>
            <a:r>
              <a:rPr lang="en-US" altLang="zh-CN" sz="2000" dirty="0" smtClean="0"/>
              <a:t>Review Chapter 5</a:t>
            </a:r>
          </a:p>
          <a:p>
            <a:pPr lvl="1"/>
            <a:r>
              <a:rPr lang="en-US" altLang="zh-CN" sz="2000" dirty="0" smtClean="0"/>
              <a:t>Preview Chapter 6</a:t>
            </a:r>
          </a:p>
          <a:p>
            <a:pPr lvl="1"/>
            <a:r>
              <a:rPr lang="en-US" altLang="zh-CN" sz="2000" dirty="0" smtClean="0"/>
              <a:t>Homework 2 due on </a:t>
            </a:r>
            <a:r>
              <a:rPr lang="en-US" altLang="zh-CN" sz="2000" dirty="0" smtClean="0"/>
              <a:t>October 12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in class.</a:t>
            </a:r>
          </a:p>
          <a:p>
            <a:pPr lvl="1">
              <a:buFontTx/>
              <a:buNone/>
            </a:pP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endParaRPr lang="en-US" altLang="zh-CN" sz="2400" dirty="0" smtClean="0"/>
          </a:p>
          <a:p>
            <a:pPr lvl="1">
              <a:buFontTx/>
              <a:buNone/>
            </a:pPr>
            <a:r>
              <a:rPr lang="en-US" altLang="zh-CN" sz="2000" dirty="0" smtClean="0"/>
              <a:t>				Thank you!</a:t>
            </a:r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Theory of Consumer Behavior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zh-CN" sz="2800" i="1" dirty="0" smtClean="0"/>
              <a:t>Objectives: Consumer Preferences over bundles of goods and services</a:t>
            </a:r>
          </a:p>
          <a:p>
            <a:pPr marL="990600" lvl="1" indent="-533400" eaLnBrk="1" hangingPunct="1"/>
            <a:r>
              <a:rPr lang="en-US" altLang="zh-CN" sz="2400" dirty="0" smtClean="0"/>
              <a:t>To describe how and why people prefer one bundle to another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sz="2800" i="1" dirty="0" smtClean="0"/>
              <a:t>Choice set: Budget Constraints</a:t>
            </a:r>
          </a:p>
          <a:p>
            <a:pPr marL="990600" lvl="1" indent="-533400" eaLnBrk="1" hangingPunct="1"/>
            <a:r>
              <a:rPr lang="en-US" altLang="zh-CN" sz="2400" dirty="0" smtClean="0"/>
              <a:t>People have limited incomes.</a:t>
            </a:r>
          </a:p>
          <a:p>
            <a:pPr marL="990600" lvl="1" indent="-533400" eaLnBrk="1" hangingPunct="1"/>
            <a:r>
              <a:rPr lang="en-US" altLang="zh-CN" sz="2400" dirty="0" smtClean="0"/>
              <a:t>Goods and services have prices.</a:t>
            </a:r>
          </a:p>
          <a:p>
            <a:pPr marL="609600" indent="-609600" eaLnBrk="1" hangingPunct="1">
              <a:buFontTx/>
              <a:buAutoNum type="arabicPeriod" startAt="3"/>
            </a:pPr>
            <a:r>
              <a:rPr lang="en-US" altLang="zh-CN" sz="2800" i="1" dirty="0" smtClean="0"/>
              <a:t>Given preferences and limited incomes, consumers purchase the bundle of goods and services  to maximize their satisfaction.</a:t>
            </a:r>
          </a:p>
          <a:p>
            <a:pPr marL="990600" lvl="1" indent="-533400" eaLnBrk="1" hangingPunct="1"/>
            <a:endParaRPr lang="en-US" altLang="zh-CN" dirty="0" smtClean="0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5A. Preferences and Utility</a:t>
            </a:r>
          </a:p>
        </p:txBody>
      </p:sp>
      <p:sp>
        <p:nvSpPr>
          <p:cNvPr id="16387" name="Rectangle 11"/>
          <p:cNvSpPr>
            <a:spLocks noGrp="1" noChangeArrowheads="1"/>
          </p:cNvSpPr>
          <p:nvPr>
            <p:ph idx="1"/>
          </p:nvPr>
        </p:nvSpPr>
        <p:spPr>
          <a:xfrm>
            <a:off x="285720" y="1071546"/>
            <a:ext cx="8462744" cy="505461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z="2400" i="1" dirty="0" smtClean="0">
                <a:solidFill>
                  <a:srgbClr val="9999FF"/>
                </a:solidFill>
              </a:rPr>
              <a:t>Preference </a:t>
            </a:r>
            <a:r>
              <a:rPr lang="en-US" altLang="zh-CN" sz="2400" i="1" dirty="0" smtClean="0"/>
              <a:t>is a person’s ranking of outcomes in terms of how much he/she likes. </a:t>
            </a:r>
          </a:p>
          <a:p>
            <a:pPr eaLnBrk="1" hangingPunct="1"/>
            <a:endParaRPr lang="en-US" altLang="zh-CN" sz="2400" i="1" dirty="0" smtClean="0">
              <a:solidFill>
                <a:srgbClr val="9999FF"/>
              </a:solidFill>
            </a:endParaRPr>
          </a:p>
          <a:p>
            <a:pPr eaLnBrk="1" hangingPunct="1"/>
            <a:r>
              <a:rPr lang="en-US" altLang="zh-CN" sz="2400" i="1" dirty="0" smtClean="0">
                <a:solidFill>
                  <a:srgbClr val="9999FF"/>
                </a:solidFill>
              </a:rPr>
              <a:t>Utility </a:t>
            </a:r>
            <a:r>
              <a:rPr lang="en-US" altLang="zh-CN" sz="2400" dirty="0" smtClean="0"/>
              <a:t>denotes satisfaction, is a numerical way of describing preference. If a consumer gets a higher utility from choice X (or a bundle of goods and services) than from choice Y, then he/she likes X more than Y. </a:t>
            </a:r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In the theory of consumer behavior, we assume consumers make consumption choices to maximize utility. That is, they are rational: they know what they want and they know how to achieve it within their means.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Total Utility and Marginal Utility</a:t>
            </a:r>
          </a:p>
        </p:txBody>
      </p:sp>
      <p:sp>
        <p:nvSpPr>
          <p:cNvPr id="17411" name="Rectangle 13"/>
          <p:cNvSpPr>
            <a:spLocks noGrp="1" noChangeArrowheads="1"/>
          </p:cNvSpPr>
          <p:nvPr>
            <p:ph idx="1"/>
          </p:nvPr>
        </p:nvSpPr>
        <p:spPr>
          <a:xfrm>
            <a:off x="142844" y="1285860"/>
            <a:ext cx="8605620" cy="484030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z="2800" i="1" dirty="0" smtClean="0">
                <a:solidFill>
                  <a:srgbClr val="9999FF"/>
                </a:solidFill>
              </a:rPr>
              <a:t>Total utility </a:t>
            </a:r>
            <a:r>
              <a:rPr lang="en-US" altLang="zh-CN" sz="2800" i="1" dirty="0" smtClean="0"/>
              <a:t>is a numerical measure of total satisfaction obtained from consuming a certain amount of a good (or a bundle of goods). </a:t>
            </a:r>
            <a:r>
              <a:rPr lang="en-US" altLang="zh-CN" sz="2800" i="1" dirty="0" smtClean="0">
                <a:solidFill>
                  <a:srgbClr val="9999FF"/>
                </a:solidFill>
              </a:rPr>
              <a:t> </a:t>
            </a:r>
          </a:p>
          <a:p>
            <a:pPr eaLnBrk="1" hangingPunct="1"/>
            <a:endParaRPr lang="en-US" altLang="zh-CN" sz="2800" i="1" dirty="0" smtClean="0">
              <a:solidFill>
                <a:srgbClr val="9999FF"/>
              </a:solidFill>
            </a:endParaRPr>
          </a:p>
          <a:p>
            <a:pPr eaLnBrk="1" hangingPunct="1"/>
            <a:r>
              <a:rPr lang="en-US" altLang="zh-CN" sz="2800" i="1" dirty="0" smtClean="0">
                <a:solidFill>
                  <a:srgbClr val="9999FF"/>
                </a:solidFill>
              </a:rPr>
              <a:t>Marginal utility</a:t>
            </a:r>
            <a:r>
              <a:rPr lang="en-US" altLang="zh-CN" sz="2800" dirty="0" smtClean="0"/>
              <a:t> is the additional utility obtained from consuming an additional unit of a good. </a:t>
            </a:r>
          </a:p>
          <a:p>
            <a:pPr eaLnBrk="1" hangingPunct="1"/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Mathematically, if total utility is       where     is the quantity of a good, then marginal utility is its derivative</a:t>
            </a:r>
          </a:p>
          <a:p>
            <a:pPr eaLnBrk="1" hangingPunct="1"/>
            <a:endParaRPr lang="en-US" altLang="zh-CN" sz="2800" dirty="0" smtClean="0"/>
          </a:p>
          <a:p>
            <a:pPr eaLnBrk="1" hangingPunct="1"/>
            <a:endParaRPr lang="en-US" altLang="zh-CN" sz="2800" dirty="0" smtClean="0"/>
          </a:p>
          <a:p>
            <a:pPr eaLnBrk="1" hangingPunct="1"/>
            <a:endParaRPr lang="en-US" altLang="zh-CN" sz="2800" dirty="0" smtClean="0"/>
          </a:p>
        </p:txBody>
      </p:sp>
      <p:graphicFrame>
        <p:nvGraphicFramePr>
          <p:cNvPr id="158721" name="Object 10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7740352" y="4797152"/>
          <a:ext cx="338137" cy="328613"/>
        </p:xfrm>
        <a:graphic>
          <a:graphicData uri="http://schemas.openxmlformats.org/presentationml/2006/ole">
            <p:oleObj spid="_x0000_s158721" name="Equation" r:id="rId4" imgW="177480" imgH="164880" progId="Equation.DSMT4">
              <p:embed/>
            </p:oleObj>
          </a:graphicData>
        </a:graphic>
      </p:graphicFrame>
      <p:graphicFrame>
        <p:nvGraphicFramePr>
          <p:cNvPr id="158722" name="Object 10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843808" y="5517232"/>
          <a:ext cx="571504" cy="357188"/>
        </p:xfrm>
        <a:graphic>
          <a:graphicData uri="http://schemas.openxmlformats.org/presentationml/2006/ole">
            <p:oleObj spid="_x0000_s158722" name="Equation" r:id="rId5" imgW="431640" imgH="228600" progId="Equation.DSMT4">
              <p:embed/>
            </p:oleObj>
          </a:graphicData>
        </a:graphic>
      </p:graphicFrame>
      <p:graphicFrame>
        <p:nvGraphicFramePr>
          <p:cNvPr id="158723" name="Object 10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6012160" y="4725144"/>
          <a:ext cx="500067" cy="357190"/>
        </p:xfrm>
        <a:graphic>
          <a:graphicData uri="http://schemas.openxmlformats.org/presentationml/2006/ole">
            <p:oleObj spid="_x0000_s158723" name="Equation" r:id="rId6" imgW="406080" imgH="203040" progId="Equation.DSMT4">
              <p:embed/>
            </p:oleObj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8" name="Picture 6" descr="sam11290_ta05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43150" y="1479550"/>
            <a:ext cx="4457700" cy="3903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200920" cy="4572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2800" dirty="0" smtClean="0"/>
              <a:t>The Law of Diminishing Marginal Utility</a:t>
            </a:r>
          </a:p>
        </p:txBody>
      </p:sp>
      <p:sp>
        <p:nvSpPr>
          <p:cNvPr id="18435" name="Rectangle 12"/>
          <p:cNvSpPr>
            <a:spLocks noGrp="1" noChangeArrowheads="1"/>
          </p:cNvSpPr>
          <p:nvPr>
            <p:ph idx="1"/>
          </p:nvPr>
        </p:nvSpPr>
        <p:spPr>
          <a:xfrm>
            <a:off x="457200" y="1214422"/>
            <a:ext cx="8543956" cy="4911741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The law of </a:t>
            </a:r>
            <a:r>
              <a:rPr lang="en-US" altLang="zh-CN" i="1" dirty="0" smtClean="0">
                <a:solidFill>
                  <a:srgbClr val="8D7DFF"/>
                </a:solidFill>
              </a:rPr>
              <a:t>diminishing marginal utility</a:t>
            </a:r>
            <a:r>
              <a:rPr lang="en-US" altLang="zh-CN" dirty="0" smtClean="0"/>
              <a:t> states that as more of a good is consumed, the additional utility the consumer gains will be smaller and smaller.</a:t>
            </a:r>
          </a:p>
          <a:p>
            <a:pPr eaLnBrk="1" hangingPunct="1"/>
            <a:r>
              <a:rPr lang="en-US" altLang="zh-CN" dirty="0" smtClean="0"/>
              <a:t>Note that as the consumption of a good increases, total utility will continue to increase (but more slowly), as marginal utility is still positive (otherwise the consumer will not buy the last unit). </a:t>
            </a:r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好用-光华PPT模板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好用-光华PPT模板</Template>
  <TotalTime>157260565</TotalTime>
  <Pages>0</Pages>
  <Words>2773</Words>
  <Characters>0</Characters>
  <Application>Microsoft Office PowerPoint</Application>
  <DocSecurity>0</DocSecurity>
  <PresentationFormat>全屏显示(4:3)</PresentationFormat>
  <Lines>0</Lines>
  <Paragraphs>630</Paragraphs>
  <Slides>47</Slides>
  <Notes>39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50" baseType="lpstr">
      <vt:lpstr>好用-光华PPT模板</vt:lpstr>
      <vt:lpstr>Equation</vt:lpstr>
      <vt:lpstr>公式</vt:lpstr>
      <vt:lpstr>幻灯片 1</vt:lpstr>
      <vt:lpstr>Ch.5: Demand and Consumer Behavior </vt:lpstr>
      <vt:lpstr>Ch.5: Demand and Consumer Behavior </vt:lpstr>
      <vt:lpstr>Theory of Consumer Behavior</vt:lpstr>
      <vt:lpstr>Theory of Consumer Behavior</vt:lpstr>
      <vt:lpstr>5A. Preferences and Utility</vt:lpstr>
      <vt:lpstr>Total Utility and Marginal Utility</vt:lpstr>
      <vt:lpstr>幻灯片 8</vt:lpstr>
      <vt:lpstr>The Law of Diminishing Marginal Utility</vt:lpstr>
      <vt:lpstr>Cardinal and Ordinal Utility</vt:lpstr>
      <vt:lpstr>5B.  Budget Sets</vt:lpstr>
      <vt:lpstr>The Budget Line</vt:lpstr>
      <vt:lpstr>Budget Line</vt:lpstr>
      <vt:lpstr>The Budget Line</vt:lpstr>
      <vt:lpstr>The Budget Line</vt:lpstr>
      <vt:lpstr>The Budget Line - Changes</vt:lpstr>
      <vt:lpstr>The Budget Line - Changes</vt:lpstr>
      <vt:lpstr>The Budget Line - Changes</vt:lpstr>
      <vt:lpstr>The Budget Line - Changes</vt:lpstr>
      <vt:lpstr>5C. From Consumer Choices to Demand</vt:lpstr>
      <vt:lpstr>The Equimarginal Principle</vt:lpstr>
      <vt:lpstr>The Demand Curve</vt:lpstr>
      <vt:lpstr>Geometric approach to consumer behavior</vt:lpstr>
      <vt:lpstr>     Indifference Curves:  An Example</vt:lpstr>
      <vt:lpstr>    Indifference Curves:  an Example</vt:lpstr>
      <vt:lpstr>     Indifference Curves:  An Example</vt:lpstr>
      <vt:lpstr>Indifference Curves</vt:lpstr>
      <vt:lpstr>Indifference Map</vt:lpstr>
      <vt:lpstr>Indifference Curves</vt:lpstr>
      <vt:lpstr>Indifference Curves</vt:lpstr>
      <vt:lpstr>Marginal Rate of Substitution</vt:lpstr>
      <vt:lpstr>Marginal Rate of Substitution</vt:lpstr>
      <vt:lpstr>Marginal Rate of Substitution</vt:lpstr>
      <vt:lpstr>Consumer Preferences</vt:lpstr>
      <vt:lpstr>幻灯片 35</vt:lpstr>
      <vt:lpstr>Consumer Choice: Geometric Approach</vt:lpstr>
      <vt:lpstr>Consumer Choice: Geometric Approach</vt:lpstr>
      <vt:lpstr>Consumer Choice: Geometric Approach</vt:lpstr>
      <vt:lpstr>The Equimarginal Principle: again</vt:lpstr>
      <vt:lpstr>5D. Consumer Surplus</vt:lpstr>
      <vt:lpstr>Consumer Surplus - Example</vt:lpstr>
      <vt:lpstr>Consumer Surplus</vt:lpstr>
      <vt:lpstr>Consumer Surplus</vt:lpstr>
      <vt:lpstr>The Paradox of Value</vt:lpstr>
      <vt:lpstr>Resolving the Paradox: value and price</vt:lpstr>
      <vt:lpstr>Rational versus behavior theory</vt:lpstr>
      <vt:lpstr>幻灯片 47</vt:lpstr>
    </vt:vector>
  </TitlesOfParts>
  <Manager/>
  <Company/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中国的城市化进程 ——机遇与挑战</dc:title>
  <dc:subject/>
  <dc:creator>Guang</dc:creator>
  <cp:keywords/>
  <dc:description/>
  <cp:lastModifiedBy>gh</cp:lastModifiedBy>
  <cp:revision>364</cp:revision>
  <cp:lastPrinted>1899-12-30T00:00:00Z</cp:lastPrinted>
  <dcterms:created xsi:type="dcterms:W3CDTF">2010-06-05T04:14:05Z</dcterms:created>
  <dcterms:modified xsi:type="dcterms:W3CDTF">2015-09-26T14:58:29Z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2052-6.5.0.1966</vt:lpwstr>
  </property>
</Properties>
</file>