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423" r:id="rId19"/>
    <p:sldId id="273" r:id="rId20"/>
    <p:sldId id="274" r:id="rId21"/>
    <p:sldId id="275" r:id="rId22"/>
    <p:sldId id="276" r:id="rId23"/>
    <p:sldId id="277" r:id="rId24"/>
    <p:sldId id="278" r:id="rId25"/>
    <p:sldId id="445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42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434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440" r:id="rId73"/>
    <p:sldId id="441" r:id="rId74"/>
    <p:sldId id="442" r:id="rId75"/>
    <p:sldId id="443" r:id="rId76"/>
    <p:sldId id="444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54" r:id="rId109"/>
    <p:sldId id="355" r:id="rId110"/>
    <p:sldId id="356" r:id="rId111"/>
    <p:sldId id="357" r:id="rId112"/>
    <p:sldId id="358" r:id="rId113"/>
    <p:sldId id="359" r:id="rId114"/>
    <p:sldId id="360" r:id="rId115"/>
    <p:sldId id="361" r:id="rId116"/>
    <p:sldId id="363" r:id="rId117"/>
    <p:sldId id="364" r:id="rId118"/>
    <p:sldId id="365" r:id="rId119"/>
    <p:sldId id="366" r:id="rId120"/>
    <p:sldId id="367" r:id="rId121"/>
    <p:sldId id="368" r:id="rId122"/>
    <p:sldId id="369" r:id="rId123"/>
    <p:sldId id="370" r:id="rId124"/>
    <p:sldId id="372" r:id="rId125"/>
    <p:sldId id="373" r:id="rId126"/>
    <p:sldId id="375" r:id="rId127"/>
    <p:sldId id="424" r:id="rId128"/>
    <p:sldId id="425" r:id="rId129"/>
    <p:sldId id="426" r:id="rId130"/>
    <p:sldId id="427" r:id="rId131"/>
    <p:sldId id="428" r:id="rId132"/>
    <p:sldId id="429" r:id="rId133"/>
    <p:sldId id="430" r:id="rId134"/>
    <p:sldId id="431" r:id="rId135"/>
    <p:sldId id="432" r:id="rId136"/>
    <p:sldId id="433" r:id="rId137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0" Type="http://schemas.openxmlformats.org/officeDocument/2006/relationships/tableStyles" Target="tableStyles.xml"/><Relationship Id="rId14" Type="http://schemas.openxmlformats.org/officeDocument/2006/relationships/slide" Target="slides/slide11.xml"/><Relationship Id="rId139" Type="http://schemas.openxmlformats.org/officeDocument/2006/relationships/viewProps" Target="viewProps.xml"/><Relationship Id="rId138" Type="http://schemas.openxmlformats.org/officeDocument/2006/relationships/presProps" Target="presProps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C7D55F7-58A6-4C54-9426-8974CDD42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BFD43B1-7D61-4E3C-B2C1-E0AA82D9CE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2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7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77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16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8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80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18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9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90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0051" name="Rectangle 1027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18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0052" name="Rectangle 1028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0053" name="Rectangle 1029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0054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0055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21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1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10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22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2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074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3123" name="Rectangle 3075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24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3124" name="Rectangle 3076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3125" name="Rectangle 3077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3126" name="Rectangle 307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3127" name="Rectangle 3079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24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4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41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33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5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51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26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27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7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72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8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37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8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82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36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36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0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02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36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0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02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33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1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13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33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2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23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33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3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33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39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4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43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41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5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54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41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6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6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4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98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98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44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7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74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49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8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8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51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49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495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26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0531" name="Rectangle 1027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53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0532" name="Rectangle 1028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0533" name="Rectangle 1029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0534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0535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56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1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15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61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2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62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3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36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63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4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4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64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5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56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66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66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08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7699" name="Rectangle 1027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66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7700" name="Rectangle 1028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7701" name="Rectangle 1029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7702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7703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68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8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8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69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597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70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60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607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FA268F-FED3-47F2-A241-877302C11C39}" type="slidenum">
              <a:rPr lang="en-US" altLang="zh-CN" smtClean="0">
                <a:ea typeface="宋体" charset="-122"/>
              </a:rPr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5888" y="844550"/>
            <a:ext cx="4525962" cy="3395663"/>
          </a:xfrm>
          <a:ln w="12700" cap="flat">
            <a:solidFill>
              <a:schemeClr val="tx1"/>
            </a:solidFill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06" y="4865367"/>
            <a:ext cx="5208031" cy="4307503"/>
          </a:xfrm>
          <a:noFill/>
        </p:spPr>
        <p:txBody>
          <a:bodyPr lIns="96289" tIns="48145" rIns="96289" bIns="48145"/>
          <a:lstStyle/>
          <a:p>
            <a:pPr defTabSz="931545"/>
            <a:endParaRPr lang="en-GB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17AEB-5C20-4214-8EBF-B8726B7EC594}" type="slidenum">
              <a:rPr lang="en-US" altLang="zh-CN" smtClean="0">
                <a:ea typeface="宋体" charset="-122"/>
              </a:rPr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5888" y="844550"/>
            <a:ext cx="4525962" cy="3395663"/>
          </a:xfrm>
          <a:ln w="12700" cap="flat">
            <a:solidFill>
              <a:schemeClr val="tx1"/>
            </a:solidFill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06" y="4865367"/>
            <a:ext cx="5208031" cy="4307503"/>
          </a:xfrm>
          <a:noFill/>
        </p:spPr>
        <p:txBody>
          <a:bodyPr lIns="96289" tIns="48145" rIns="96289" bIns="48145"/>
          <a:lstStyle/>
          <a:p>
            <a:pPr defTabSz="931545"/>
            <a:endParaRPr lang="en-GB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022938" y="1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38" tIns="49520" rIns="99038" bIns="49520" anchor="ctr"/>
          <a:lstStyle/>
          <a:p>
            <a:endParaRPr lang="zh-CN" altLang="en-US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4022938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07" tIns="48143" rIns="98007" bIns="48143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61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38" tIns="49520" rIns="99038" bIns="49520" anchor="ctr"/>
          <a:lstStyle/>
          <a:p>
            <a:endParaRPr lang="zh-CN" altLang="en-US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1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38" tIns="49520" rIns="99038" bIns="49520" anchor="ctr"/>
          <a:lstStyle/>
          <a:p>
            <a:endParaRPr lang="zh-CN" altLang="en-US"/>
          </a:p>
        </p:txBody>
      </p:sp>
      <p:sp>
        <p:nvSpPr>
          <p:cNvPr id="152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6" y="774700"/>
            <a:ext cx="5099050" cy="3824288"/>
          </a:xfrm>
          <a:ln cap="flat"/>
        </p:spPr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2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2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060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0603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3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2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162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1627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4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26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26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5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18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18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5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36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36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25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7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77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26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8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28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198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198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29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08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39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28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28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39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39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43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4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49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47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59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48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6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3907" name="Rectangle 1027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9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23908" name="Rectangle 1028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3909" name="Rectangle 1029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3910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3911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51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9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90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63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1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10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66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3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31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0635" tIns="0" rIns="20635" bIns="0" anchor="b"/>
          <a:lstStyle/>
          <a:p>
            <a:pPr algn="r"/>
            <a:r>
              <a:rPr lang="en-US" altLang="zh-CN" sz="1100" i="1" dirty="0">
                <a:latin typeface="Times New Roman" pitchFamily="18" charset="0"/>
              </a:rPr>
              <a:t>65</a:t>
            </a:r>
            <a:endParaRPr lang="en-US" altLang="zh-CN" sz="1100" i="1" dirty="0">
              <a:latin typeface="Times New Roman" pitchFamily="18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32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14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4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49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050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5955" name="Rectangle 2051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14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25956" name="Rectangle 2052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5957" name="Rectangle 2053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5958" name="Rectangle 205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5959" name="Rectangle 205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6979" name="Rectangle 1027"/>
          <p:cNvSpPr>
            <a:spLocks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/>
            <a:r>
              <a:rPr lang="en-US" altLang="zh-CN" sz="1300" dirty="0">
                <a:latin typeface="Times New Roman" pitchFamily="18" charset="0"/>
              </a:rPr>
              <a:t>14</a:t>
            </a:r>
            <a:endParaRPr lang="en-US" altLang="zh-CN" sz="1300" dirty="0">
              <a:latin typeface="Times New Roman" pitchFamily="18" charset="0"/>
            </a:endParaRPr>
          </a:p>
        </p:txBody>
      </p:sp>
      <p:sp>
        <p:nvSpPr>
          <p:cNvPr id="126980" name="Rectangle 1028"/>
          <p:cNvSpPr>
            <a:spLocks noChangeArrowheads="1"/>
          </p:cNvSpPr>
          <p:nvPr/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6981" name="Rectangle 1029"/>
          <p:cNvSpPr>
            <a:spLocks noChangeArrowheads="1"/>
          </p:cNvSpPr>
          <p:nvPr/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9048" tIns="49524" rIns="99048" bIns="49524" anchor="ctr"/>
          <a:lstStyle/>
          <a:p>
            <a:endParaRPr lang="zh-CN" altLang="en-US"/>
          </a:p>
        </p:txBody>
      </p:sp>
      <p:sp>
        <p:nvSpPr>
          <p:cNvPr id="126982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126983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B0AC-96E0-4C1F-AAD2-B82645CC114A}" type="datetime1">
              <a:rPr lang="zh-CN" altLang="en-US" smtClean="0"/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17BC-D076-4F65-ABC2-D93B701AB80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3E94-9668-4700-BC5C-DA1E190F17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16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5701-C0AE-4F61-A8E5-1C7C0419D5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930C-A152-4790-AA3A-25CE1C9DA1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8005-9B26-424D-8CBD-DEAEAA2AFE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5447-0F85-4532-B3CC-83ECBA9883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ACF5-728E-413A-A55D-81C617C0FC6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B9C0-8DDD-4523-9DB4-F9B45196871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327-ED7C-4C5D-AD9F-FC9AC80DE5E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5D85-50A3-4051-967F-A0DC57B2134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D94-6A2B-48EE-956D-D26400A7D4C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51B02B9C-303E-49FB-A8FA-D879EC15A007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en-US" altLang="zh-CN" smtClean="0"/>
              <a:t>Chapter 16</a:t>
            </a: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13C9521D-2C11-4DD1-A28E-7B325A9D8EED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9.bin"/></Relationships>
</file>

<file path=ppt/slides/_rels/slide10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10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0.bin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4.bin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6.bin"/></Relationships>
</file>

<file path=ppt/slides/_rels/slide1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7.bin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Chapter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12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3200" dirty="0">
                <a:ea typeface="宋体" charset="-122"/>
              </a:rPr>
              <a:t>Game </a:t>
            </a:r>
            <a:r>
              <a:rPr lang="en-US" altLang="zh-CN" sz="3200" dirty="0" smtClean="0">
                <a:ea typeface="宋体" charset="-122"/>
              </a:rPr>
              <a:t>Theory</a:t>
            </a:r>
            <a:endParaRPr lang="en-US" altLang="zh-CN" sz="32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Noncooperative vs. Cooperative Games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Noncooperative Game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Negotiation and enforcement of binding contracts between players is not possible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ea typeface="宋体" charset="-122"/>
              </a:rPr>
              <a:t>Example: Two competing firms, assuming the other’s behavior, independently determine pricing and advertising strategy to gain market share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ea typeface="宋体" charset="-122"/>
              </a:rPr>
              <a:t>Binding contracts are not possible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err="1" smtClean="0">
                <a:ea typeface="宋体" charset="-122"/>
              </a:rPr>
              <a:t>Walrasian</a:t>
            </a:r>
            <a:r>
              <a:rPr lang="en-US" altLang="zh-CN" dirty="0" smtClean="0">
                <a:ea typeface="宋体" charset="-122"/>
              </a:rPr>
              <a:t> Equilibrium 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325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宋体" charset="-122"/>
              </a:rPr>
              <a:t>A market </a:t>
            </a:r>
            <a:r>
              <a:rPr lang="en-US" altLang="zh-CN" b="1" dirty="0" smtClean="0">
                <a:solidFill>
                  <a:srgbClr val="8D7DFF"/>
                </a:solidFill>
                <a:ea typeface="宋体" charset="-122"/>
              </a:rPr>
              <a:t>equilibrium</a:t>
            </a:r>
            <a:r>
              <a:rPr lang="en-US" altLang="zh-CN" dirty="0" smtClean="0">
                <a:ea typeface="宋体" charset="-122"/>
              </a:rPr>
              <a:t> or </a:t>
            </a:r>
            <a:r>
              <a:rPr lang="en-US" altLang="zh-CN" dirty="0" err="1" smtClean="0">
                <a:ea typeface="宋体" charset="-122"/>
              </a:rPr>
              <a:t>Walrasian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8D7DFF"/>
                </a:solidFill>
                <a:ea typeface="宋体" charset="-122"/>
              </a:rPr>
              <a:t>equilibrium </a:t>
            </a:r>
            <a:r>
              <a:rPr lang="en-US" altLang="zh-CN" dirty="0" smtClean="0">
                <a:ea typeface="宋体" charset="-122"/>
              </a:rPr>
              <a:t>is a set of prices at which the quantity demanded equals the quantity supplied in every market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Also called </a:t>
            </a:r>
            <a:r>
              <a:rPr lang="en-US" altLang="zh-CN" b="1" dirty="0" smtClean="0">
                <a:solidFill>
                  <a:srgbClr val="8D7DFF"/>
                </a:solidFill>
                <a:ea typeface="宋体" charset="-122"/>
              </a:rPr>
              <a:t>competitive equilibrium</a:t>
            </a:r>
            <a:endParaRPr lang="en-US" altLang="zh-CN" b="1" dirty="0" smtClean="0">
              <a:solidFill>
                <a:srgbClr val="8D7DFF"/>
              </a:solidFill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In the market equilibrium, all consumers are facing the same price, so all consumers will have the same marginal rate of substitution between any two goods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Walrasian</a:t>
            </a:r>
            <a:r>
              <a:rPr lang="en-US" altLang="zh-CN" dirty="0" smtClean="0"/>
              <a:t> Equilibrium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the equilibrium prices p*, we should have</a:t>
            </a:r>
            <a:endParaRPr lang="en-US" altLang="zh-CN" dirty="0" smtClean="0"/>
          </a:p>
          <a:p>
            <a:r>
              <a:rPr lang="en-US" altLang="zh-CN" dirty="0" smtClean="0"/>
              <a:t>This means that</a:t>
            </a:r>
            <a:endParaRPr lang="en-US" altLang="zh-CN" dirty="0" smtClean="0"/>
          </a:p>
          <a:p>
            <a:r>
              <a:rPr lang="en-US" altLang="zh-CN" dirty="0" smtClean="0"/>
              <a:t>Let us denote the excess demand for good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by agent j by</a:t>
            </a:r>
            <a:endParaRPr lang="en-US" altLang="zh-CN" dirty="0" smtClean="0"/>
          </a:p>
          <a:p>
            <a:r>
              <a:rPr lang="en-US" altLang="zh-CN" dirty="0" smtClean="0"/>
              <a:t>Then, we get </a:t>
            </a:r>
            <a:endParaRPr lang="en-US" altLang="zh-CN" dirty="0" smtClean="0"/>
          </a:p>
          <a:p>
            <a:r>
              <a:rPr lang="en-US" altLang="zh-CN" dirty="0" smtClean="0"/>
              <a:t>Z (p1,p2) represents the aggregate excess demand for good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40376" y="2061632"/>
          <a:ext cx="4823179" cy="40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64617600" imgH="5486400" progId="Equation.3">
                  <p:embed/>
                </p:oleObj>
              </mc:Choice>
              <mc:Fallback>
                <p:oleObj name="公式" r:id="rId1" imgW="64617600" imgH="54864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0376" y="2061632"/>
                        <a:ext cx="4823179" cy="4095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97399" y="2614788"/>
          <a:ext cx="2853267" cy="366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42672000" imgH="5486400" progId="Equation.3">
                  <p:embed/>
                </p:oleObj>
              </mc:Choice>
              <mc:Fallback>
                <p:oleObj name="公式" r:id="rId3" imgW="42672000" imgH="5486400" progId="Equation.3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7399" y="2614788"/>
                        <a:ext cx="2853267" cy="36684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87243" y="3663244"/>
          <a:ext cx="2771423" cy="364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5" imgW="46329600" imgH="6096000" progId="Equation.3">
                  <p:embed/>
                </p:oleObj>
              </mc:Choice>
              <mc:Fallback>
                <p:oleObj name="公式" r:id="rId5" imgW="46329600" imgH="6096000" progId="Equation.3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7243" y="3663244"/>
                        <a:ext cx="2771423" cy="3646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300361" y="4177594"/>
          <a:ext cx="3613150" cy="40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7" imgW="51511200" imgH="5791200" progId="Equation.3">
                  <p:embed/>
                </p:oleObj>
              </mc:Choice>
              <mc:Fallback>
                <p:oleObj name="公式" r:id="rId7" imgW="51511200" imgH="5791200" progId="Equation.3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0361" y="4177594"/>
                        <a:ext cx="3613150" cy="406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Walrasian</a:t>
            </a:r>
            <a:r>
              <a:rPr lang="en-US" altLang="zh-CN" dirty="0" smtClean="0"/>
              <a:t> Equilibrium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prices         are equilibrium prices if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equilibrium prices will clear all markets simultaneously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 order to understand the nature of these conditions, we need to know </a:t>
            </a:r>
            <a:r>
              <a:rPr lang="en-US" altLang="zh-CN" dirty="0" err="1" smtClean="0"/>
              <a:t>Walras</a:t>
            </a:r>
            <a:r>
              <a:rPr lang="en-US" altLang="zh-CN" dirty="0" smtClean="0"/>
              <a:t>’ Law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90761" y="1598788"/>
          <a:ext cx="869950" cy="38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12496800" imgH="5486400" progId="Equation.3">
                  <p:embed/>
                </p:oleObj>
              </mc:Choice>
              <mc:Fallback>
                <p:oleObj name="公式" r:id="rId1" imgW="12496800" imgH="5486400" progId="Equation.3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0761" y="1598788"/>
                        <a:ext cx="869950" cy="3819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67089" y="2185811"/>
          <a:ext cx="345722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42672000" imgH="5486400" progId="Equation.3">
                  <p:embed/>
                </p:oleObj>
              </mc:Choice>
              <mc:Fallback>
                <p:oleObj name="公式" r:id="rId3" imgW="42672000" imgH="5486400" progId="Equation.3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7089" y="2185811"/>
                        <a:ext cx="345722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Walras</a:t>
            </a:r>
            <a:r>
              <a:rPr lang="en-US" altLang="zh-CN" dirty="0" smtClean="0"/>
              <a:t>’ Law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1411288" y="1512888"/>
          <a:ext cx="7275512" cy="407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81076800" imgH="45415200" progId="Equation.3">
                  <p:embed/>
                </p:oleObj>
              </mc:Choice>
              <mc:Fallback>
                <p:oleObj name="公式" r:id="rId1" imgW="81076800" imgH="45415200" progId="Equation.3">
                  <p:embed/>
                  <p:pic>
                    <p:nvPicPr>
                      <p:cNvPr id="0" name="内容占位符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1288" y="1512888"/>
                        <a:ext cx="7275512" cy="4075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(K-1) markets clear, then the last market will also clear</a:t>
            </a:r>
            <a:endParaRPr lang="en-US" altLang="zh-CN" dirty="0" smtClean="0"/>
          </a:p>
          <a:p>
            <a:r>
              <a:rPr lang="en-US" altLang="zh-CN" dirty="0" smtClean="0"/>
              <a:t>There are only (K-1) independent prices</a:t>
            </a:r>
            <a:endParaRPr lang="en-US" altLang="zh-CN" dirty="0" smtClean="0"/>
          </a:p>
          <a:p>
            <a:r>
              <a:rPr lang="en-US" altLang="zh-CN" dirty="0" smtClean="0"/>
              <a:t>Note that p* and 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* are both equilibrium prices, and by setting t=1/p1, then there are only (K-1) relative prices</a:t>
            </a:r>
            <a:endParaRPr lang="en-US" altLang="zh-CN" dirty="0" smtClean="0"/>
          </a:p>
          <a:p>
            <a:r>
              <a:rPr lang="en-US" altLang="zh-CN" dirty="0" smtClean="0"/>
              <a:t>In general we call good 1 as </a:t>
            </a:r>
            <a:r>
              <a:rPr lang="en-US" altLang="zh-CN" i="1" dirty="0" err="1" smtClean="0"/>
              <a:t>numenaire</a:t>
            </a:r>
            <a:r>
              <a:rPr lang="en-US" altLang="zh-CN" dirty="0" smtClean="0"/>
              <a:t> good</a:t>
            </a:r>
            <a:endParaRPr lang="zh-CN" alt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Equilibrium and Efficiency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632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As shown before, we can see that the allocation in a competitive equilibrium is economically efficient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The efficient point must occur where the two indifference curves are tangent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If not, one of the consumers can increase their utility and be better off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Proof of Efficiency in Market Equilibrium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can be proven by way of counter argument</a:t>
            </a:r>
            <a:endParaRPr lang="en-US" altLang="zh-CN" dirty="0" smtClean="0"/>
          </a:p>
          <a:p>
            <a:r>
              <a:rPr lang="en-US" altLang="zh-CN" dirty="0" smtClean="0"/>
              <a:t>Suppose a market equilibrium is NOT efficient, then it implies that there is another feasible allocation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such that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46989" y="3591982"/>
          <a:ext cx="1000478" cy="40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12801600" imgH="5181600" progId="Equation.3">
                  <p:embed/>
                </p:oleObj>
              </mc:Choice>
              <mc:Fallback>
                <p:oleObj name="公式" r:id="rId1" imgW="12801600" imgH="51816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6989" y="3591982"/>
                        <a:ext cx="1000478" cy="4049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60938" y="4347633"/>
          <a:ext cx="4665205" cy="168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49072800" imgH="17678400" progId="Equation.3">
                  <p:embed/>
                </p:oleObj>
              </mc:Choice>
              <mc:Fallback>
                <p:oleObj name="公式" r:id="rId3" imgW="49072800" imgH="17678400" progId="Equation.3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0938" y="4347633"/>
                        <a:ext cx="4665205" cy="168063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Proof of Efficiency in Market Equilibrium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If   (</a:t>
            </a:r>
            <a:r>
              <a:rPr lang="en-US" altLang="zh-CN" dirty="0" err="1" smtClean="0"/>
              <a:t>y</a:t>
            </a:r>
            <a:r>
              <a:rPr lang="en-US" altLang="zh-CN" sz="1200" dirty="0" err="1" smtClean="0"/>
              <a:t>A</a:t>
            </a:r>
            <a:r>
              <a:rPr lang="en-US" altLang="zh-CN" dirty="0" smtClean="0"/>
              <a:t> ) is better than the bundle (</a:t>
            </a:r>
            <a:r>
              <a:rPr lang="en-US" altLang="zh-CN" dirty="0" err="1" smtClean="0"/>
              <a:t>x</a:t>
            </a:r>
            <a:r>
              <a:rPr lang="en-US" altLang="zh-CN" sz="1400" dirty="0" err="1" smtClean="0"/>
              <a:t>A</a:t>
            </a:r>
            <a:r>
              <a:rPr lang="en-US" altLang="zh-CN" dirty="0" smtClean="0"/>
              <a:t> ) A is choosing, then it must cost more than A can afford, similarly for B</a:t>
            </a:r>
            <a:endParaRPr lang="en-US" altLang="zh-CN" dirty="0" smtClean="0"/>
          </a:p>
          <a:p>
            <a:r>
              <a:rPr lang="en-US" altLang="zh-CN" dirty="0" smtClean="0"/>
              <a:t>That is, </a:t>
            </a:r>
            <a:endParaRPr lang="en-US" altLang="zh-CN" dirty="0" smtClean="0"/>
          </a:p>
          <a:p>
            <a:r>
              <a:rPr lang="en-US" altLang="zh-CN" dirty="0" smtClean="0"/>
              <a:t>Adding these two equations, we get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This contradicts with the feasibility condition with equality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15921" y="2884309"/>
          <a:ext cx="4313768" cy="444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公式" r:id="rId1" imgW="59131200" imgH="6096000" progId="Equation.3">
                  <p:embed/>
                </p:oleObj>
              </mc:Choice>
              <mc:Fallback>
                <p:oleObj name="公式" r:id="rId1" imgW="59131200" imgH="6096000" progId="Equation.3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5921" y="2884309"/>
                        <a:ext cx="4313768" cy="4447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35428" y="4071054"/>
          <a:ext cx="7597666" cy="50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83210400" imgH="5486400" progId="Equation.3">
                  <p:embed/>
                </p:oleObj>
              </mc:Choice>
              <mc:Fallback>
                <p:oleObj name="公式" r:id="rId3" imgW="83210400" imgH="5486400" progId="Equation.3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5428" y="4071054"/>
                        <a:ext cx="7597666" cy="5009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First Theorem of Welfare Economics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ea typeface="宋体" charset="-122"/>
              </a:rPr>
              <a:t>Market </a:t>
            </a:r>
            <a:r>
              <a:rPr lang="en-US" altLang="zh-CN" i="1" dirty="0" err="1" smtClean="0">
                <a:ea typeface="宋体" charset="-122"/>
              </a:rPr>
              <a:t>equilibria</a:t>
            </a:r>
            <a:r>
              <a:rPr lang="en-US" altLang="zh-CN" i="1" dirty="0" smtClean="0">
                <a:ea typeface="宋体" charset="-122"/>
              </a:rPr>
              <a:t> are Pareto efficient</a:t>
            </a:r>
            <a:endParaRPr lang="en-US" altLang="zh-CN" i="1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If everyone trades in a competitive marketplace, all mutually beneficial trades will be completed and the resulting equilibrium allocation of resources will be economically efficient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Welfare economics involves the normative evaluation of markets and economic policy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Equilibrium and Efficiency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734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first welfare theorem is the best illustration of Adam Smith’s </a:t>
            </a:r>
            <a:r>
              <a:rPr lang="en-US" altLang="zh-CN" b="1" i="1" dirty="0" smtClean="0">
                <a:ea typeface="宋体" charset="-122"/>
              </a:rPr>
              <a:t>invisible hand</a:t>
            </a:r>
            <a:endParaRPr lang="en-US" altLang="zh-CN" b="1" i="1" dirty="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Economy will automatically allocate all resources efficiently without need for regulatory control</a:t>
            </a:r>
            <a:endParaRPr lang="en-US" altLang="zh-CN" dirty="0" smtClean="0">
              <a:ea typeface="宋体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Supports argument for less government intervention and more highly competitive markets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Markets use </a:t>
            </a:r>
            <a:r>
              <a:rPr lang="en-US" altLang="zh-CN" b="1" i="1" dirty="0" smtClean="0">
                <a:ea typeface="宋体" charset="-122"/>
              </a:rPr>
              <a:t>minimum</a:t>
            </a:r>
            <a:r>
              <a:rPr lang="en-US" altLang="zh-CN" dirty="0" smtClean="0">
                <a:ea typeface="宋体" charset="-122"/>
              </a:rPr>
              <a:t> information to function well (compare this with the centralized planning)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An Example of a Two-Player Game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265863" y="2303463"/>
            <a:ext cx="2393950" cy="1277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b="0">
                <a:solidFill>
                  <a:schemeClr val="tx1"/>
                </a:solidFill>
                <a:ea typeface="宋体" charset="-122"/>
              </a:rPr>
              <a:t>This is the</a:t>
            </a:r>
            <a:br>
              <a:rPr lang="en-US" altLang="zh-CN" sz="2400" b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b="0">
                <a:solidFill>
                  <a:schemeClr val="tx1"/>
                </a:solidFill>
                <a:ea typeface="宋体" charset="-122"/>
              </a:rPr>
              <a:t>game’s</a:t>
            </a:r>
            <a:endParaRPr lang="en-US" altLang="zh-CN" sz="2400" b="0">
              <a:solidFill>
                <a:schemeClr val="tx1"/>
              </a:solidFill>
              <a:ea typeface="宋体" charset="-122"/>
            </a:endParaRPr>
          </a:p>
          <a:p>
            <a:r>
              <a:rPr lang="en-US" altLang="zh-CN" sz="2400" b="0">
                <a:solidFill>
                  <a:schemeClr val="tx1"/>
                </a:solidFill>
                <a:ea typeface="宋体" charset="-122"/>
              </a:rPr>
              <a:t>payoff matrix</a:t>
            </a:r>
            <a:r>
              <a:rPr lang="en-US" altLang="zh-CN">
                <a:ea typeface="宋体" charset="-122"/>
              </a:rPr>
              <a:t>.</a:t>
            </a:r>
            <a:endParaRPr lang="en-US" altLang="zh-CN">
              <a:ea typeface="宋体" charset="-122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3689350" y="1017588"/>
            <a:ext cx="1716088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="0">
                <a:solidFill>
                  <a:schemeClr val="tx1"/>
                </a:solidFill>
                <a:ea typeface="宋体" charset="-122"/>
              </a:rPr>
              <a:t>Player B</a:t>
            </a:r>
            <a:endParaRPr lang="en-US" altLang="zh-CN" sz="28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746125" y="2855913"/>
            <a:ext cx="1716088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  <a:ea typeface="宋体" charset="-122"/>
              </a:rPr>
              <a:t>Player</a:t>
            </a:r>
            <a:r>
              <a:rPr lang="en-US" altLang="zh-CN" b="0">
                <a:ea typeface="宋体" charset="-122"/>
              </a:rPr>
              <a:t> </a:t>
            </a:r>
            <a:r>
              <a:rPr lang="en-US" altLang="zh-CN" b="0">
                <a:solidFill>
                  <a:schemeClr val="tx1"/>
                </a:solidFill>
                <a:ea typeface="宋体" charset="-122"/>
              </a:rPr>
              <a:t>A</a:t>
            </a:r>
            <a:endParaRPr lang="en-US" altLang="zh-CN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9702" name="Rectangle 11"/>
          <p:cNvSpPr>
            <a:spLocks noChangeArrowheads="1"/>
          </p:cNvSpPr>
          <p:nvPr/>
        </p:nvSpPr>
        <p:spPr bwMode="auto">
          <a:xfrm>
            <a:off x="884238" y="4541838"/>
            <a:ext cx="6610350" cy="985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  <a:ea typeface="宋体" charset="-122"/>
              </a:rPr>
              <a:t>Player A’s payoff is shown first.</a:t>
            </a:r>
            <a:br>
              <a:rPr lang="en-US" altLang="zh-CN" b="0">
                <a:solidFill>
                  <a:schemeClr val="tx1"/>
                </a:solidFill>
                <a:ea typeface="宋体" charset="-122"/>
              </a:rPr>
            </a:br>
            <a:r>
              <a:rPr lang="en-US" altLang="zh-CN" b="0">
                <a:solidFill>
                  <a:schemeClr val="tx1"/>
                </a:solidFill>
                <a:ea typeface="宋体" charset="-122"/>
              </a:rPr>
              <a:t>Player B’s payoff is shown second.</a:t>
            </a:r>
            <a:endParaRPr lang="en-US" altLang="zh-CN" b="0">
              <a:solidFill>
                <a:schemeClr val="tx1"/>
              </a:solidFill>
              <a:ea typeface="宋体" charset="-122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2765425" y="1517650"/>
            <a:ext cx="2892425" cy="2511425"/>
            <a:chOff x="1742" y="956"/>
            <a:chExt cx="1822" cy="1582"/>
          </a:xfrm>
        </p:grpSpPr>
        <p:sp>
          <p:nvSpPr>
            <p:cNvPr id="29704" name="Line 13"/>
            <p:cNvSpPr>
              <a:spLocks noChangeShapeType="1"/>
            </p:cNvSpPr>
            <p:nvPr/>
          </p:nvSpPr>
          <p:spPr bwMode="auto">
            <a:xfrm>
              <a:off x="2874" y="1398"/>
              <a:ext cx="0" cy="11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Line 14"/>
            <p:cNvSpPr>
              <a:spLocks noChangeShapeType="1"/>
            </p:cNvSpPr>
            <p:nvPr/>
          </p:nvSpPr>
          <p:spPr bwMode="auto">
            <a:xfrm>
              <a:off x="2208" y="1968"/>
              <a:ext cx="13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9"/>
            <p:cNvGrpSpPr/>
            <p:nvPr/>
          </p:nvGrpSpPr>
          <p:grpSpPr bwMode="auto">
            <a:xfrm>
              <a:off x="1742" y="956"/>
              <a:ext cx="1822" cy="1579"/>
              <a:chOff x="1742" y="956"/>
              <a:chExt cx="1822" cy="1579"/>
            </a:xfrm>
          </p:grpSpPr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>
                <a:off x="2417" y="956"/>
                <a:ext cx="247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  <a:ea typeface="宋体" charset="-122"/>
                  </a:rPr>
                  <a:t>L</a:t>
                </a:r>
                <a:endParaRPr lang="en-US" altLang="zh-CN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29708" name="Rectangle 8"/>
              <p:cNvSpPr>
                <a:spLocks noChangeArrowheads="1"/>
              </p:cNvSpPr>
              <p:nvPr/>
            </p:nvSpPr>
            <p:spPr bwMode="auto">
              <a:xfrm>
                <a:off x="3047" y="956"/>
                <a:ext cx="280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  <a:ea typeface="宋体" charset="-122"/>
                  </a:rPr>
                  <a:t>R</a:t>
                </a:r>
                <a:endParaRPr lang="en-US" altLang="zh-CN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29709" name="Rectangle 9"/>
              <p:cNvSpPr>
                <a:spLocks noChangeArrowheads="1"/>
              </p:cNvSpPr>
              <p:nvPr/>
            </p:nvSpPr>
            <p:spPr bwMode="auto">
              <a:xfrm>
                <a:off x="1742" y="1506"/>
                <a:ext cx="289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  <a:ea typeface="宋体" charset="-122"/>
                  </a:rPr>
                  <a:t>U</a:t>
                </a:r>
                <a:endParaRPr lang="en-US" altLang="zh-CN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1742" y="2063"/>
                <a:ext cx="298" cy="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  <a:ea typeface="宋体" charset="-122"/>
                  </a:rPr>
                  <a:t>D</a:t>
                </a:r>
                <a:endParaRPr lang="en-US" altLang="zh-CN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29711" name="Rectangle 12"/>
              <p:cNvSpPr>
                <a:spLocks noChangeArrowheads="1"/>
              </p:cNvSpPr>
              <p:nvPr/>
            </p:nvSpPr>
            <p:spPr bwMode="auto">
              <a:xfrm>
                <a:off x="2205" y="1395"/>
                <a:ext cx="1335" cy="114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2" name="Text Box 15"/>
              <p:cNvSpPr txBox="1">
                <a:spLocks noChangeArrowheads="1"/>
              </p:cNvSpPr>
              <p:nvPr/>
            </p:nvSpPr>
            <p:spPr bwMode="auto">
              <a:xfrm>
                <a:off x="2228" y="1494"/>
                <a:ext cx="67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ea typeface="宋体" charset="-122"/>
                  </a:rPr>
                  <a:t>(3,9)</a:t>
                </a:r>
                <a:endParaRPr lang="en-US" altLang="zh-CN" sz="2400">
                  <a:ea typeface="宋体" charset="-122"/>
                </a:endParaRPr>
              </a:p>
            </p:txBody>
          </p:sp>
          <p:sp>
            <p:nvSpPr>
              <p:cNvPr id="29713" name="Text Box 16"/>
              <p:cNvSpPr txBox="1">
                <a:spLocks noChangeArrowheads="1"/>
              </p:cNvSpPr>
              <p:nvPr/>
            </p:nvSpPr>
            <p:spPr bwMode="auto">
              <a:xfrm>
                <a:off x="2228" y="2041"/>
                <a:ext cx="67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ea typeface="宋体" charset="-122"/>
                  </a:rPr>
                  <a:t>(0,0)</a:t>
                </a:r>
                <a:endParaRPr lang="en-US" altLang="zh-CN" sz="2400">
                  <a:ea typeface="宋体" charset="-122"/>
                </a:endParaRPr>
              </a:p>
            </p:txBody>
          </p:sp>
          <p:sp>
            <p:nvSpPr>
              <p:cNvPr id="29714" name="Text Box 17"/>
              <p:cNvSpPr txBox="1">
                <a:spLocks noChangeArrowheads="1"/>
              </p:cNvSpPr>
              <p:nvPr/>
            </p:nvSpPr>
            <p:spPr bwMode="auto">
              <a:xfrm>
                <a:off x="2891" y="1494"/>
                <a:ext cx="67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ea typeface="宋体" charset="-122"/>
                  </a:rPr>
                  <a:t>(1,8)</a:t>
                </a:r>
                <a:endParaRPr lang="en-US" altLang="zh-CN" sz="2400">
                  <a:ea typeface="宋体" charset="-122"/>
                </a:endParaRPr>
              </a:p>
            </p:txBody>
          </p:sp>
          <p:sp>
            <p:nvSpPr>
              <p:cNvPr id="29715" name="Text Box 18"/>
              <p:cNvSpPr txBox="1">
                <a:spLocks noChangeArrowheads="1"/>
              </p:cNvSpPr>
              <p:nvPr/>
            </p:nvSpPr>
            <p:spPr bwMode="auto">
              <a:xfrm>
                <a:off x="2891" y="2041"/>
                <a:ext cx="67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ea typeface="宋体" charset="-122"/>
                  </a:rPr>
                  <a:t>(2,1)</a:t>
                </a:r>
                <a:endParaRPr lang="en-US" altLang="zh-CN" sz="2400">
                  <a:ea typeface="宋体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Underlying 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first theorem to hold, there are several implicit assumptions: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externality or public goods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monopoly power in setting prices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 asymmetric information: markets can be missing due to the asymmetric information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Equity and Efficiency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Although there are many efficient allocations, some may be more fair than others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The difficult question is, what is the most equitable allocation?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We can show that there is no reason to believe that efficient allocation from competitive markets will give an equitable allocation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Utility Possibilities Frontier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From the Edgeworth Box, we showed a two person exchange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The </a:t>
            </a:r>
            <a:r>
              <a:rPr lang="en-US" altLang="zh-CN" b="1" smtClean="0">
                <a:solidFill>
                  <a:srgbClr val="8D7DFF"/>
                </a:solidFill>
                <a:ea typeface="宋体" charset="-122"/>
              </a:rPr>
              <a:t>utility possibilities frontier</a:t>
            </a:r>
            <a:r>
              <a:rPr lang="en-US" altLang="zh-CN" smtClean="0">
                <a:ea typeface="宋体" charset="-122"/>
              </a:rPr>
              <a:t> represents all allocations that are efficient in terms of the utility levels of the two individuals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Shows the levels of satisfaction that are achieved when the two individuals have reached the contract curve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Utility Possibilities Frontier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1771650" y="2143125"/>
            <a:ext cx="0" cy="3700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1800225" y="5843588"/>
            <a:ext cx="48863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6357938" y="5843588"/>
            <a:ext cx="13287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James’ Utility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2" name="Text Box 7"/>
          <p:cNvSpPr txBox="1">
            <a:spLocks noChangeArrowheads="1"/>
          </p:cNvSpPr>
          <p:nvPr/>
        </p:nvSpPr>
        <p:spPr bwMode="auto">
          <a:xfrm>
            <a:off x="909638" y="2009775"/>
            <a:ext cx="885825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Karen’s Utility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2800350" y="3124200"/>
            <a:ext cx="2019300" cy="1598613"/>
            <a:chOff x="1764" y="1968"/>
            <a:chExt cx="1272" cy="1007"/>
          </a:xfrm>
        </p:grpSpPr>
        <p:grpSp>
          <p:nvGrpSpPr>
            <p:cNvPr id="3" name="Group 34"/>
            <p:cNvGrpSpPr/>
            <p:nvPr/>
          </p:nvGrpSpPr>
          <p:grpSpPr bwMode="auto">
            <a:xfrm>
              <a:off x="1764" y="1968"/>
              <a:ext cx="258" cy="231"/>
              <a:chOff x="1764" y="1968"/>
              <a:chExt cx="258" cy="231"/>
            </a:xfrm>
          </p:grpSpPr>
          <p:sp>
            <p:nvSpPr>
              <p:cNvPr id="62496" name="Text Box 9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19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E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2497" name="Oval 21"/>
              <p:cNvSpPr>
                <a:spLocks noChangeArrowheads="1"/>
              </p:cNvSpPr>
              <p:nvPr/>
            </p:nvSpPr>
            <p:spPr bwMode="auto">
              <a:xfrm>
                <a:off x="1764" y="2142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" name="Group 35"/>
            <p:cNvGrpSpPr/>
            <p:nvPr/>
          </p:nvGrpSpPr>
          <p:grpSpPr bwMode="auto">
            <a:xfrm>
              <a:off x="1995" y="2352"/>
              <a:ext cx="276" cy="231"/>
              <a:chOff x="1995" y="2352"/>
              <a:chExt cx="276" cy="231"/>
            </a:xfrm>
          </p:grpSpPr>
          <p:sp>
            <p:nvSpPr>
              <p:cNvPr id="62494" name="Text Box 15"/>
              <p:cNvSpPr txBox="1">
                <a:spLocks noChangeArrowheads="1"/>
              </p:cNvSpPr>
              <p:nvPr/>
            </p:nvSpPr>
            <p:spPr bwMode="auto">
              <a:xfrm>
                <a:off x="2037" y="2352"/>
                <a:ext cx="234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F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2495" name="Oval 22"/>
              <p:cNvSpPr>
                <a:spLocks noChangeArrowheads="1"/>
              </p:cNvSpPr>
              <p:nvPr/>
            </p:nvSpPr>
            <p:spPr bwMode="auto">
              <a:xfrm>
                <a:off x="1995" y="2517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" name="Group 37"/>
            <p:cNvGrpSpPr/>
            <p:nvPr/>
          </p:nvGrpSpPr>
          <p:grpSpPr bwMode="auto">
            <a:xfrm>
              <a:off x="2694" y="2712"/>
              <a:ext cx="342" cy="263"/>
              <a:chOff x="2694" y="2712"/>
              <a:chExt cx="342" cy="263"/>
            </a:xfrm>
          </p:grpSpPr>
          <p:sp>
            <p:nvSpPr>
              <p:cNvPr id="62492" name="Text Box 18"/>
              <p:cNvSpPr txBox="1">
                <a:spLocks noChangeArrowheads="1"/>
              </p:cNvSpPr>
              <p:nvPr/>
            </p:nvSpPr>
            <p:spPr bwMode="auto">
              <a:xfrm>
                <a:off x="2766" y="2712"/>
                <a:ext cx="27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G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2493" name="Oval 23"/>
              <p:cNvSpPr>
                <a:spLocks noChangeArrowheads="1"/>
              </p:cNvSpPr>
              <p:nvPr/>
            </p:nvSpPr>
            <p:spPr bwMode="auto">
              <a:xfrm>
                <a:off x="2694" y="2919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6" name="Group 38"/>
          <p:cNvGrpSpPr/>
          <p:nvPr/>
        </p:nvGrpSpPr>
        <p:grpSpPr bwMode="auto">
          <a:xfrm>
            <a:off x="5124450" y="5481638"/>
            <a:ext cx="500063" cy="393700"/>
            <a:chOff x="3228" y="3453"/>
            <a:chExt cx="315" cy="248"/>
          </a:xfrm>
        </p:grpSpPr>
        <p:sp>
          <p:nvSpPr>
            <p:cNvPr id="62487" name="Text Box 17"/>
            <p:cNvSpPr txBox="1">
              <a:spLocks noChangeArrowheads="1"/>
            </p:cNvSpPr>
            <p:nvPr/>
          </p:nvSpPr>
          <p:spPr bwMode="auto">
            <a:xfrm>
              <a:off x="3228" y="3453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O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2488" name="Oval 24"/>
            <p:cNvSpPr>
              <a:spLocks noChangeArrowheads="1"/>
            </p:cNvSpPr>
            <p:nvPr/>
          </p:nvSpPr>
          <p:spPr bwMode="auto">
            <a:xfrm>
              <a:off x="3231" y="3645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" name="Group 33"/>
          <p:cNvGrpSpPr/>
          <p:nvPr/>
        </p:nvGrpSpPr>
        <p:grpSpPr bwMode="auto">
          <a:xfrm>
            <a:off x="4105275" y="2976563"/>
            <a:ext cx="409575" cy="376237"/>
            <a:chOff x="3018" y="1821"/>
            <a:chExt cx="258" cy="237"/>
          </a:xfrm>
        </p:grpSpPr>
        <p:sp>
          <p:nvSpPr>
            <p:cNvPr id="62485" name="Text Box 16"/>
            <p:cNvSpPr txBox="1">
              <a:spLocks noChangeArrowheads="1"/>
            </p:cNvSpPr>
            <p:nvPr/>
          </p:nvSpPr>
          <p:spPr bwMode="auto">
            <a:xfrm>
              <a:off x="3078" y="1827"/>
              <a:ext cx="19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L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2486" name="Oval 26"/>
            <p:cNvSpPr>
              <a:spLocks noChangeArrowheads="1"/>
            </p:cNvSpPr>
            <p:nvPr/>
          </p:nvSpPr>
          <p:spPr bwMode="auto">
            <a:xfrm>
              <a:off x="3018" y="1821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8" name="Group 32"/>
          <p:cNvGrpSpPr/>
          <p:nvPr/>
        </p:nvGrpSpPr>
        <p:grpSpPr bwMode="auto">
          <a:xfrm>
            <a:off x="1728788" y="2238375"/>
            <a:ext cx="509587" cy="379413"/>
            <a:chOff x="1089" y="1410"/>
            <a:chExt cx="321" cy="239"/>
          </a:xfrm>
        </p:grpSpPr>
        <p:sp>
          <p:nvSpPr>
            <p:cNvPr id="62483" name="Text Box 8"/>
            <p:cNvSpPr txBox="1">
              <a:spLocks noChangeArrowheads="1"/>
            </p:cNvSpPr>
            <p:nvPr/>
          </p:nvSpPr>
          <p:spPr bwMode="auto">
            <a:xfrm>
              <a:off x="1095" y="1410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O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2484" name="Oval 27"/>
            <p:cNvSpPr>
              <a:spLocks noChangeArrowheads="1"/>
            </p:cNvSpPr>
            <p:nvPr/>
          </p:nvSpPr>
          <p:spPr bwMode="auto">
            <a:xfrm>
              <a:off x="1089" y="1593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8239" name="AutoShape 31"/>
          <p:cNvSpPr>
            <a:spLocks noChangeArrowheads="1"/>
          </p:cNvSpPr>
          <p:nvPr/>
        </p:nvSpPr>
        <p:spPr bwMode="auto">
          <a:xfrm>
            <a:off x="2843213" y="3457575"/>
            <a:ext cx="357187" cy="628650"/>
          </a:xfrm>
          <a:prstGeom prst="rtTriangle">
            <a:avLst/>
          </a:prstGeom>
          <a:solidFill>
            <a:srgbClr val="8D7D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9" name="Group 36"/>
          <p:cNvGrpSpPr/>
          <p:nvPr/>
        </p:nvGrpSpPr>
        <p:grpSpPr bwMode="auto">
          <a:xfrm>
            <a:off x="2509838" y="3995738"/>
            <a:ext cx="374650" cy="366712"/>
            <a:chOff x="1572" y="2526"/>
            <a:chExt cx="236" cy="231"/>
          </a:xfrm>
        </p:grpSpPr>
        <p:sp>
          <p:nvSpPr>
            <p:cNvPr id="62481" name="Text Box 10"/>
            <p:cNvSpPr txBox="1">
              <a:spLocks noChangeArrowheads="1"/>
            </p:cNvSpPr>
            <p:nvPr/>
          </p:nvSpPr>
          <p:spPr bwMode="auto">
            <a:xfrm>
              <a:off x="1572" y="252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H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2482" name="Oval 25"/>
            <p:cNvSpPr>
              <a:spLocks noChangeArrowheads="1"/>
            </p:cNvSpPr>
            <p:nvPr/>
          </p:nvSpPr>
          <p:spPr bwMode="auto">
            <a:xfrm>
              <a:off x="1752" y="2535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78228" name="Freeform 20"/>
          <p:cNvSpPr/>
          <p:nvPr/>
        </p:nvSpPr>
        <p:spPr bwMode="auto">
          <a:xfrm>
            <a:off x="1771650" y="2571750"/>
            <a:ext cx="3414713" cy="3271838"/>
          </a:xfrm>
          <a:custGeom>
            <a:avLst/>
            <a:gdLst>
              <a:gd name="T0" fmla="*/ 0 w 2151"/>
              <a:gd name="T1" fmla="*/ 0 h 2061"/>
              <a:gd name="T2" fmla="*/ 558 w 2151"/>
              <a:gd name="T3" fmla="*/ 351 h 2061"/>
              <a:gd name="T4" fmla="*/ 837 w 2151"/>
              <a:gd name="T5" fmla="*/ 864 h 2061"/>
              <a:gd name="T6" fmla="*/ 1260 w 2151"/>
              <a:gd name="T7" fmla="*/ 1098 h 2061"/>
              <a:gd name="T8" fmla="*/ 1683 w 2151"/>
              <a:gd name="T9" fmla="*/ 1386 h 2061"/>
              <a:gd name="T10" fmla="*/ 1818 w 2151"/>
              <a:gd name="T11" fmla="*/ 1656 h 2061"/>
              <a:gd name="T12" fmla="*/ 2151 w 2151"/>
              <a:gd name="T13" fmla="*/ 2061 h 20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51"/>
              <a:gd name="T22" fmla="*/ 0 h 2061"/>
              <a:gd name="T23" fmla="*/ 2151 w 2151"/>
              <a:gd name="T24" fmla="*/ 2061 h 20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51" h="2061">
                <a:moveTo>
                  <a:pt x="0" y="0"/>
                </a:moveTo>
                <a:cubicBezTo>
                  <a:pt x="209" y="103"/>
                  <a:pt x="419" y="207"/>
                  <a:pt x="558" y="351"/>
                </a:cubicBezTo>
                <a:cubicBezTo>
                  <a:pt x="697" y="495"/>
                  <a:pt x="720" y="740"/>
                  <a:pt x="837" y="864"/>
                </a:cubicBezTo>
                <a:cubicBezTo>
                  <a:pt x="954" y="988"/>
                  <a:pt x="1119" y="1011"/>
                  <a:pt x="1260" y="1098"/>
                </a:cubicBezTo>
                <a:cubicBezTo>
                  <a:pt x="1401" y="1185"/>
                  <a:pt x="1590" y="1293"/>
                  <a:pt x="1683" y="1386"/>
                </a:cubicBezTo>
                <a:cubicBezTo>
                  <a:pt x="1776" y="1479"/>
                  <a:pt x="1740" y="1544"/>
                  <a:pt x="1818" y="1656"/>
                </a:cubicBezTo>
                <a:cubicBezTo>
                  <a:pt x="1896" y="1768"/>
                  <a:pt x="2096" y="1992"/>
                  <a:pt x="2151" y="2061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78248" name="Text Box 40"/>
          <p:cNvSpPr txBox="1">
            <a:spLocks noChangeArrowheads="1"/>
          </p:cNvSpPr>
          <p:nvPr/>
        </p:nvSpPr>
        <p:spPr bwMode="auto">
          <a:xfrm>
            <a:off x="5200650" y="1900238"/>
            <a:ext cx="3224213" cy="1816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O</a:t>
            </a:r>
            <a:r>
              <a:rPr lang="en-US" altLang="zh-CN" sz="16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 – James has zero utility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O</a:t>
            </a:r>
            <a:r>
              <a:rPr lang="en-US" altLang="zh-CN" sz="16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 – Karen has zero utility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E, F, G – points on contract curve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H – inefficient – can do better in shaded area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L - unobtainable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39" grpId="0" animBg="1"/>
      <p:bldP spid="478228" grpId="0" animBg="1"/>
      <p:bldP spid="478248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Utility Possibilities Frontier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From previous example, one can see that an inefficient allocation might be more equitable than an efficient one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But how do we define an equitable allocation?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It depends on what we believe equity to entail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Requires </a:t>
            </a:r>
            <a:r>
              <a:rPr lang="en-US" altLang="zh-CN" b="1" dirty="0" smtClean="0">
                <a:ea typeface="宋体" charset="-122"/>
              </a:rPr>
              <a:t>interpersonal comparisons of utility</a:t>
            </a: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Social Welfare Functions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Weights are often applied to individual’s utility to determine what is socially desirable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How these weights are applied comes from the social welfare functions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The </a:t>
            </a:r>
            <a:r>
              <a:rPr lang="en-US" altLang="zh-CN" b="1" smtClean="0">
                <a:solidFill>
                  <a:srgbClr val="8D7DFF"/>
                </a:solidFill>
                <a:ea typeface="宋体" charset="-122"/>
              </a:rPr>
              <a:t>utilitarian function</a:t>
            </a:r>
            <a:r>
              <a:rPr lang="en-US" altLang="zh-CN" smtClean="0">
                <a:ea typeface="宋体" charset="-122"/>
              </a:rPr>
              <a:t> weights everyone’s utility to maximize utility for the whole society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Social Welfare Functions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Each social welfare function is associated with a particular view of equity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Some views of equity do not assign weights and cannot be represented by a welfare function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Competitive market process is equitable because it rewards those who are most able and work hardest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Believes competitive equilibrium would be most equitable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Social Welfare Functions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The Rawlsian view is that individuals don’t know what their endowment will be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Rawls argues that if you don’t know your own fate, you will opt for the system in which the least well-off person is treated reasonably well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 smtClean="0">
                <a:ea typeface="宋体" charset="-122"/>
              </a:rPr>
              <a:t>The most equitable allocation maximizes the utility of the least well-off person in society</a:t>
            </a:r>
            <a:endParaRPr lang="en-US" altLang="zh-CN" i="1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Social Welfare Functions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 egalitarian view believes that goods should be equally shared by all individuals in society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Could have situation where more productive people are rewarded, thereby producing more goods and then having more to reallocate to all of society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Four Views of Equity</a:t>
            </a: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85402" name="Group 26"/>
          <p:cNvGraphicFramePr>
            <a:graphicFrameLocks noGrp="1"/>
          </p:cNvGraphicFramePr>
          <p:nvPr>
            <p:ph type="tbl" idx="1"/>
          </p:nvPr>
        </p:nvGraphicFramePr>
        <p:xfrm>
          <a:off x="1370013" y="1827213"/>
          <a:ext cx="7313612" cy="4114800"/>
        </p:xfrm>
        <a:graphic>
          <a:graphicData uri="http://schemas.openxmlformats.org/drawingml/2006/table">
            <a:tbl>
              <a:tblPr/>
              <a:tblGrid>
                <a:gridCol w="1844675"/>
                <a:gridCol w="5468937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Egalitarian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All members of society receive equal amount of goods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Rawlsian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Maximize the utility of the least-well-off person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Utilitarian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Maximize the total utility of all members of society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Market - Oriented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market outcome is the most equitable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Dominant Strategies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Dominant Strategy is one that is optimal no matter what an opponent does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An Example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ea typeface="宋体" charset="-122"/>
              </a:rPr>
              <a:t>A and B sell competing products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ea typeface="宋体" charset="-122"/>
              </a:rPr>
              <a:t>They are deciding whether to undertake advertising campaigns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Equity and Perfect Competition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 competitive equilibrium can occur at any point on the contract curve depending on the initial allocation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Since not all competitive </a:t>
            </a:r>
            <a:r>
              <a:rPr lang="en-US" altLang="zh-CN" dirty="0" err="1" smtClean="0">
                <a:ea typeface="宋体" charset="-122"/>
              </a:rPr>
              <a:t>equilibria</a:t>
            </a:r>
            <a:r>
              <a:rPr lang="en-US" altLang="zh-CN" dirty="0" smtClean="0">
                <a:ea typeface="宋体" charset="-122"/>
              </a:rPr>
              <a:t> are equitable, we rely on the government to help reach equity by redistributing income</a:t>
            </a:r>
            <a:endParaRPr lang="en-US" altLang="zh-CN" dirty="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Taxes</a:t>
            </a:r>
            <a:endParaRPr lang="en-US" altLang="zh-CN" dirty="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Public services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Efficiency and Equilibrium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500" dirty="0" smtClean="0">
                <a:ea typeface="宋体" charset="-122"/>
              </a:rPr>
              <a:t>Must a society that wants to be more equitable necessarily operate in an inefficient world?</a:t>
            </a:r>
            <a:endParaRPr lang="en-US" altLang="zh-CN" sz="2500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500" dirty="0" smtClean="0">
              <a:ea typeface="宋体" charset="-12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500" b="1" dirty="0" smtClean="0">
                <a:ea typeface="宋体" charset="-122"/>
              </a:rPr>
              <a:t>Second Theorem of Welfare Economics</a:t>
            </a:r>
            <a:endParaRPr lang="en-US" altLang="zh-CN" sz="2500" b="1" dirty="0" smtClean="0">
              <a:ea typeface="宋体" charset="-12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500" i="1" dirty="0" smtClean="0">
                <a:ea typeface="宋体" charset="-122"/>
              </a:rPr>
              <a:t>If individual preferences are convex, then every efficient allocation (every point on the contract curve) is a competitive equilibrium for some initial allocation of goods</a:t>
            </a:r>
            <a:endParaRPr lang="en-US" altLang="zh-CN" sz="2500" i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Efficiency and Equilibrium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2229" name="Rectangle 20"/>
          <p:cNvSpPr>
            <a:spLocks noChangeArrowheads="1"/>
          </p:cNvSpPr>
          <p:nvPr/>
        </p:nvSpPr>
        <p:spPr bwMode="auto">
          <a:xfrm>
            <a:off x="1903413" y="1878013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3197225" y="1952625"/>
            <a:ext cx="1152525" cy="676275"/>
            <a:chOff x="2014" y="1230"/>
            <a:chExt cx="726" cy="426"/>
          </a:xfrm>
        </p:grpSpPr>
        <p:sp>
          <p:nvSpPr>
            <p:cNvPr id="52275" name="Rectangle 22"/>
            <p:cNvSpPr>
              <a:spLocks noChangeArrowheads="1"/>
            </p:cNvSpPr>
            <p:nvPr/>
          </p:nvSpPr>
          <p:spPr bwMode="auto">
            <a:xfrm>
              <a:off x="2014" y="1230"/>
              <a:ext cx="72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Price Line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76" name="Line 23"/>
            <p:cNvSpPr>
              <a:spLocks noChangeShapeType="1"/>
            </p:cNvSpPr>
            <p:nvPr/>
          </p:nvSpPr>
          <p:spPr bwMode="auto">
            <a:xfrm flipH="1">
              <a:off x="2105" y="1481"/>
              <a:ext cx="111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32" name="Rectangle 25"/>
          <p:cNvSpPr>
            <a:spLocks noChangeArrowheads="1"/>
          </p:cNvSpPr>
          <p:nvPr/>
        </p:nvSpPr>
        <p:spPr bwMode="auto">
          <a:xfrm>
            <a:off x="7767638" y="1460500"/>
            <a:ext cx="395287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6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endParaRPr lang="en-US" altLang="zh-CN" sz="16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3" name="Rectangle 26"/>
          <p:cNvSpPr>
            <a:spLocks noChangeArrowheads="1"/>
          </p:cNvSpPr>
          <p:nvPr/>
        </p:nvSpPr>
        <p:spPr bwMode="auto">
          <a:xfrm>
            <a:off x="1520825" y="5761038"/>
            <a:ext cx="371475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6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endParaRPr lang="en-US" altLang="zh-CN" sz="16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1893888" y="3551238"/>
            <a:ext cx="3305175" cy="2290762"/>
            <a:chOff x="1193" y="2237"/>
            <a:chExt cx="2082" cy="1443"/>
          </a:xfrm>
        </p:grpSpPr>
        <p:sp>
          <p:nvSpPr>
            <p:cNvPr id="52271" name="Rectangle 40"/>
            <p:cNvSpPr>
              <a:spLocks noChangeArrowheads="1"/>
            </p:cNvSpPr>
            <p:nvPr/>
          </p:nvSpPr>
          <p:spPr bwMode="auto">
            <a:xfrm>
              <a:off x="3069" y="2237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72" name="Oval 41"/>
            <p:cNvSpPr>
              <a:spLocks noChangeArrowheads="1"/>
            </p:cNvSpPr>
            <p:nvPr/>
          </p:nvSpPr>
          <p:spPr bwMode="auto">
            <a:xfrm>
              <a:off x="2976" y="248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73" name="Line 42"/>
            <p:cNvSpPr>
              <a:spLocks noChangeShapeType="1"/>
            </p:cNvSpPr>
            <p:nvPr/>
          </p:nvSpPr>
          <p:spPr bwMode="auto">
            <a:xfrm flipH="1">
              <a:off x="1193" y="2536"/>
              <a:ext cx="1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4" name="Line 43"/>
            <p:cNvSpPr>
              <a:spLocks noChangeShapeType="1"/>
            </p:cNvSpPr>
            <p:nvPr/>
          </p:nvSpPr>
          <p:spPr bwMode="auto">
            <a:xfrm>
              <a:off x="3024" y="2593"/>
              <a:ext cx="0" cy="1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8"/>
          <p:cNvGrpSpPr/>
          <p:nvPr/>
        </p:nvGrpSpPr>
        <p:grpSpPr bwMode="auto">
          <a:xfrm>
            <a:off x="1893888" y="4887913"/>
            <a:ext cx="4660900" cy="954087"/>
            <a:chOff x="1193" y="3079"/>
            <a:chExt cx="2936" cy="601"/>
          </a:xfrm>
        </p:grpSpPr>
        <p:sp>
          <p:nvSpPr>
            <p:cNvPr id="52267" name="Oval 46"/>
            <p:cNvSpPr>
              <a:spLocks noChangeArrowheads="1"/>
            </p:cNvSpPr>
            <p:nvPr/>
          </p:nvSpPr>
          <p:spPr bwMode="auto">
            <a:xfrm>
              <a:off x="3888" y="334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68" name="Rectangle 47"/>
            <p:cNvSpPr>
              <a:spLocks noChangeArrowheads="1"/>
            </p:cNvSpPr>
            <p:nvPr/>
          </p:nvSpPr>
          <p:spPr bwMode="auto">
            <a:xfrm>
              <a:off x="3923" y="3079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69" name="Line 48"/>
            <p:cNvSpPr>
              <a:spLocks noChangeShapeType="1"/>
            </p:cNvSpPr>
            <p:nvPr/>
          </p:nvSpPr>
          <p:spPr bwMode="auto">
            <a:xfrm flipH="1">
              <a:off x="1193" y="3400"/>
              <a:ext cx="2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0" name="Line 49"/>
            <p:cNvSpPr>
              <a:spLocks noChangeShapeType="1"/>
            </p:cNvSpPr>
            <p:nvPr/>
          </p:nvSpPr>
          <p:spPr bwMode="auto">
            <a:xfrm>
              <a:off x="3936" y="3361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2"/>
          <p:cNvGrpSpPr/>
          <p:nvPr/>
        </p:nvGrpSpPr>
        <p:grpSpPr bwMode="auto">
          <a:xfrm>
            <a:off x="2816225" y="2257425"/>
            <a:ext cx="4181475" cy="3455988"/>
            <a:chOff x="1774" y="1422"/>
            <a:chExt cx="2634" cy="2177"/>
          </a:xfrm>
        </p:grpSpPr>
        <p:sp>
          <p:nvSpPr>
            <p:cNvPr id="52264" name="Line 53"/>
            <p:cNvSpPr>
              <a:spLocks noChangeShapeType="1"/>
            </p:cNvSpPr>
            <p:nvPr/>
          </p:nvSpPr>
          <p:spPr bwMode="auto">
            <a:xfrm>
              <a:off x="2033" y="1633"/>
              <a:ext cx="2127" cy="1935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Rectangle 54"/>
            <p:cNvSpPr>
              <a:spLocks noChangeArrowheads="1"/>
            </p:cNvSpPr>
            <p:nvPr/>
          </p:nvSpPr>
          <p:spPr bwMode="auto">
            <a:xfrm>
              <a:off x="1774" y="1422"/>
              <a:ext cx="199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P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66" name="Rectangle 55"/>
            <p:cNvSpPr>
              <a:spLocks noChangeArrowheads="1"/>
            </p:cNvSpPr>
            <p:nvPr/>
          </p:nvSpPr>
          <p:spPr bwMode="auto">
            <a:xfrm>
              <a:off x="4173" y="338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P’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" name="Group 56"/>
          <p:cNvGrpSpPr/>
          <p:nvPr/>
        </p:nvGrpSpPr>
        <p:grpSpPr bwMode="auto">
          <a:xfrm>
            <a:off x="4040188" y="2470150"/>
            <a:ext cx="3192462" cy="2476500"/>
            <a:chOff x="2545" y="1556"/>
            <a:chExt cx="2011" cy="1560"/>
          </a:xfrm>
        </p:grpSpPr>
        <p:sp>
          <p:nvSpPr>
            <p:cNvPr id="52262" name="Freeform 57"/>
            <p:cNvSpPr/>
            <p:nvPr/>
          </p:nvSpPr>
          <p:spPr bwMode="auto">
            <a:xfrm>
              <a:off x="2545" y="1556"/>
              <a:ext cx="1875" cy="1560"/>
            </a:xfrm>
            <a:custGeom>
              <a:avLst/>
              <a:gdLst>
                <a:gd name="T0" fmla="*/ 0 w 1875"/>
                <a:gd name="T1" fmla="*/ 0 h 1560"/>
                <a:gd name="T2" fmla="*/ 85 w 1875"/>
                <a:gd name="T3" fmla="*/ 279 h 1560"/>
                <a:gd name="T4" fmla="*/ 128 w 1875"/>
                <a:gd name="T5" fmla="*/ 418 h 1560"/>
                <a:gd name="T6" fmla="*/ 184 w 1875"/>
                <a:gd name="T7" fmla="*/ 547 h 1560"/>
                <a:gd name="T8" fmla="*/ 248 w 1875"/>
                <a:gd name="T9" fmla="*/ 676 h 1560"/>
                <a:gd name="T10" fmla="*/ 326 w 1875"/>
                <a:gd name="T11" fmla="*/ 795 h 1560"/>
                <a:gd name="T12" fmla="*/ 417 w 1875"/>
                <a:gd name="T13" fmla="*/ 903 h 1560"/>
                <a:gd name="T14" fmla="*/ 524 w 1875"/>
                <a:gd name="T15" fmla="*/ 1007 h 1560"/>
                <a:gd name="T16" fmla="*/ 651 w 1875"/>
                <a:gd name="T17" fmla="*/ 1099 h 1560"/>
                <a:gd name="T18" fmla="*/ 792 w 1875"/>
                <a:gd name="T19" fmla="*/ 1182 h 1560"/>
                <a:gd name="T20" fmla="*/ 948 w 1875"/>
                <a:gd name="T21" fmla="*/ 1260 h 1560"/>
                <a:gd name="T22" fmla="*/ 1117 w 1875"/>
                <a:gd name="T23" fmla="*/ 1327 h 1560"/>
                <a:gd name="T24" fmla="*/ 1301 w 1875"/>
                <a:gd name="T25" fmla="*/ 1389 h 1560"/>
                <a:gd name="T26" fmla="*/ 1485 w 1875"/>
                <a:gd name="T27" fmla="*/ 1451 h 1560"/>
                <a:gd name="T28" fmla="*/ 1874 w 1875"/>
                <a:gd name="T29" fmla="*/ 1559 h 15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5"/>
                <a:gd name="T46" fmla="*/ 0 h 1560"/>
                <a:gd name="T47" fmla="*/ 1875 w 1875"/>
                <a:gd name="T48" fmla="*/ 1560 h 15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5" h="1560">
                  <a:moveTo>
                    <a:pt x="0" y="0"/>
                  </a:moveTo>
                  <a:lnTo>
                    <a:pt x="85" y="279"/>
                  </a:lnTo>
                  <a:lnTo>
                    <a:pt x="128" y="418"/>
                  </a:lnTo>
                  <a:lnTo>
                    <a:pt x="184" y="547"/>
                  </a:lnTo>
                  <a:lnTo>
                    <a:pt x="248" y="676"/>
                  </a:lnTo>
                  <a:lnTo>
                    <a:pt x="326" y="795"/>
                  </a:lnTo>
                  <a:lnTo>
                    <a:pt x="417" y="903"/>
                  </a:lnTo>
                  <a:lnTo>
                    <a:pt x="524" y="1007"/>
                  </a:lnTo>
                  <a:lnTo>
                    <a:pt x="651" y="1099"/>
                  </a:lnTo>
                  <a:lnTo>
                    <a:pt x="792" y="1182"/>
                  </a:lnTo>
                  <a:lnTo>
                    <a:pt x="948" y="1260"/>
                  </a:lnTo>
                  <a:lnTo>
                    <a:pt x="1117" y="1327"/>
                  </a:lnTo>
                  <a:lnTo>
                    <a:pt x="1301" y="1389"/>
                  </a:lnTo>
                  <a:lnTo>
                    <a:pt x="1485" y="1451"/>
                  </a:lnTo>
                  <a:lnTo>
                    <a:pt x="1874" y="1559"/>
                  </a:lnTo>
                </a:path>
              </a:pathLst>
            </a:custGeom>
            <a:noFill/>
            <a:ln w="50800">
              <a:solidFill>
                <a:srgbClr val="CC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63" name="Rectangle 58"/>
            <p:cNvSpPr>
              <a:spLocks noChangeArrowheads="1"/>
            </p:cNvSpPr>
            <p:nvPr/>
          </p:nvSpPr>
          <p:spPr bwMode="auto">
            <a:xfrm>
              <a:off x="4317" y="2861"/>
              <a:ext cx="239" cy="19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endParaRPr lang="en-US" altLang="zh-CN" sz="1400" baseline="300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65"/>
          <p:cNvGrpSpPr/>
          <p:nvPr/>
        </p:nvGrpSpPr>
        <p:grpSpPr bwMode="auto">
          <a:xfrm>
            <a:off x="3195638" y="3325813"/>
            <a:ext cx="2370137" cy="2435225"/>
            <a:chOff x="2013" y="2095"/>
            <a:chExt cx="1493" cy="1534"/>
          </a:xfrm>
        </p:grpSpPr>
        <p:sp>
          <p:nvSpPr>
            <p:cNvPr id="52256" name="Freeform 66"/>
            <p:cNvSpPr/>
            <p:nvPr/>
          </p:nvSpPr>
          <p:spPr bwMode="auto">
            <a:xfrm>
              <a:off x="2013" y="2095"/>
              <a:ext cx="1493" cy="1443"/>
            </a:xfrm>
            <a:custGeom>
              <a:avLst/>
              <a:gdLst>
                <a:gd name="T0" fmla="*/ 0 w 1493"/>
                <a:gd name="T1" fmla="*/ 0 h 1443"/>
                <a:gd name="T2" fmla="*/ 286 w 1493"/>
                <a:gd name="T3" fmla="*/ 70 h 1443"/>
                <a:gd name="T4" fmla="*/ 421 w 1493"/>
                <a:gd name="T5" fmla="*/ 111 h 1443"/>
                <a:gd name="T6" fmla="*/ 555 w 1493"/>
                <a:gd name="T7" fmla="*/ 158 h 1443"/>
                <a:gd name="T8" fmla="*/ 684 w 1493"/>
                <a:gd name="T9" fmla="*/ 210 h 1443"/>
                <a:gd name="T10" fmla="*/ 802 w 1493"/>
                <a:gd name="T11" fmla="*/ 274 h 1443"/>
                <a:gd name="T12" fmla="*/ 909 w 1493"/>
                <a:gd name="T13" fmla="*/ 344 h 1443"/>
                <a:gd name="T14" fmla="*/ 1010 w 1493"/>
                <a:gd name="T15" fmla="*/ 426 h 1443"/>
                <a:gd name="T16" fmla="*/ 1094 w 1493"/>
                <a:gd name="T17" fmla="*/ 525 h 1443"/>
                <a:gd name="T18" fmla="*/ 1172 w 1493"/>
                <a:gd name="T19" fmla="*/ 636 h 1443"/>
                <a:gd name="T20" fmla="*/ 1240 w 1493"/>
                <a:gd name="T21" fmla="*/ 753 h 1443"/>
                <a:gd name="T22" fmla="*/ 1301 w 1493"/>
                <a:gd name="T23" fmla="*/ 882 h 1443"/>
                <a:gd name="T24" fmla="*/ 1352 w 1493"/>
                <a:gd name="T25" fmla="*/ 1016 h 1443"/>
                <a:gd name="T26" fmla="*/ 1402 w 1493"/>
                <a:gd name="T27" fmla="*/ 1156 h 1443"/>
                <a:gd name="T28" fmla="*/ 1492 w 1493"/>
                <a:gd name="T29" fmla="*/ 1442 h 14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93"/>
                <a:gd name="T46" fmla="*/ 0 h 1443"/>
                <a:gd name="T47" fmla="*/ 1493 w 1493"/>
                <a:gd name="T48" fmla="*/ 1443 h 14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93" h="1443">
                  <a:moveTo>
                    <a:pt x="0" y="0"/>
                  </a:moveTo>
                  <a:lnTo>
                    <a:pt x="286" y="70"/>
                  </a:lnTo>
                  <a:lnTo>
                    <a:pt x="421" y="111"/>
                  </a:lnTo>
                  <a:lnTo>
                    <a:pt x="555" y="158"/>
                  </a:lnTo>
                  <a:lnTo>
                    <a:pt x="684" y="210"/>
                  </a:lnTo>
                  <a:lnTo>
                    <a:pt x="802" y="274"/>
                  </a:lnTo>
                  <a:lnTo>
                    <a:pt x="909" y="344"/>
                  </a:lnTo>
                  <a:lnTo>
                    <a:pt x="1010" y="426"/>
                  </a:lnTo>
                  <a:lnTo>
                    <a:pt x="1094" y="525"/>
                  </a:lnTo>
                  <a:lnTo>
                    <a:pt x="1172" y="636"/>
                  </a:lnTo>
                  <a:lnTo>
                    <a:pt x="1240" y="753"/>
                  </a:lnTo>
                  <a:lnTo>
                    <a:pt x="1301" y="882"/>
                  </a:lnTo>
                  <a:lnTo>
                    <a:pt x="1352" y="1016"/>
                  </a:lnTo>
                  <a:lnTo>
                    <a:pt x="1402" y="1156"/>
                  </a:lnTo>
                  <a:lnTo>
                    <a:pt x="1492" y="1442"/>
                  </a:lnTo>
                </a:path>
              </a:pathLst>
            </a:custGeom>
            <a:noFill/>
            <a:ln w="50800">
              <a:solidFill>
                <a:srgbClr val="0000FF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57" name="Rectangle 67"/>
            <p:cNvSpPr>
              <a:spLocks noChangeArrowheads="1"/>
            </p:cNvSpPr>
            <p:nvPr/>
          </p:nvSpPr>
          <p:spPr bwMode="auto">
            <a:xfrm>
              <a:off x="3117" y="3437"/>
              <a:ext cx="251" cy="19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endParaRPr lang="en-US" altLang="zh-CN" sz="1400" baseline="300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3379788" y="2744788"/>
            <a:ext cx="3376613" cy="3071813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0667" y="4504267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W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Why Are Convex Preferences?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2229" name="Rectangle 20"/>
          <p:cNvSpPr>
            <a:spLocks noChangeArrowheads="1"/>
          </p:cNvSpPr>
          <p:nvPr/>
        </p:nvSpPr>
        <p:spPr bwMode="auto">
          <a:xfrm>
            <a:off x="1903413" y="1878013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3197225" y="1952625"/>
            <a:ext cx="1152525" cy="676275"/>
            <a:chOff x="2014" y="1230"/>
            <a:chExt cx="726" cy="426"/>
          </a:xfrm>
        </p:grpSpPr>
        <p:sp>
          <p:nvSpPr>
            <p:cNvPr id="52275" name="Rectangle 22"/>
            <p:cNvSpPr>
              <a:spLocks noChangeArrowheads="1"/>
            </p:cNvSpPr>
            <p:nvPr/>
          </p:nvSpPr>
          <p:spPr bwMode="auto">
            <a:xfrm>
              <a:off x="2014" y="1230"/>
              <a:ext cx="72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Price Line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76" name="Line 23"/>
            <p:cNvSpPr>
              <a:spLocks noChangeShapeType="1"/>
            </p:cNvSpPr>
            <p:nvPr/>
          </p:nvSpPr>
          <p:spPr bwMode="auto">
            <a:xfrm flipH="1">
              <a:off x="2105" y="1481"/>
              <a:ext cx="111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32" name="Rectangle 25"/>
          <p:cNvSpPr>
            <a:spLocks noChangeArrowheads="1"/>
          </p:cNvSpPr>
          <p:nvPr/>
        </p:nvSpPr>
        <p:spPr bwMode="auto">
          <a:xfrm>
            <a:off x="7767638" y="1460500"/>
            <a:ext cx="395287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6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endParaRPr lang="en-US" altLang="zh-CN" sz="16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3" name="Rectangle 26"/>
          <p:cNvSpPr>
            <a:spLocks noChangeArrowheads="1"/>
          </p:cNvSpPr>
          <p:nvPr/>
        </p:nvSpPr>
        <p:spPr bwMode="auto">
          <a:xfrm>
            <a:off x="1520825" y="5761038"/>
            <a:ext cx="371475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6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endParaRPr lang="en-US" altLang="zh-CN" sz="16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1893888" y="3551238"/>
            <a:ext cx="3305175" cy="2290762"/>
            <a:chOff x="1193" y="2237"/>
            <a:chExt cx="2082" cy="1443"/>
          </a:xfrm>
        </p:grpSpPr>
        <p:sp>
          <p:nvSpPr>
            <p:cNvPr id="52271" name="Rectangle 40"/>
            <p:cNvSpPr>
              <a:spLocks noChangeArrowheads="1"/>
            </p:cNvSpPr>
            <p:nvPr/>
          </p:nvSpPr>
          <p:spPr bwMode="auto">
            <a:xfrm>
              <a:off x="3069" y="2237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72" name="Oval 41"/>
            <p:cNvSpPr>
              <a:spLocks noChangeArrowheads="1"/>
            </p:cNvSpPr>
            <p:nvPr/>
          </p:nvSpPr>
          <p:spPr bwMode="auto">
            <a:xfrm>
              <a:off x="2976" y="248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73" name="Line 42"/>
            <p:cNvSpPr>
              <a:spLocks noChangeShapeType="1"/>
            </p:cNvSpPr>
            <p:nvPr/>
          </p:nvSpPr>
          <p:spPr bwMode="auto">
            <a:xfrm flipH="1">
              <a:off x="1193" y="2536"/>
              <a:ext cx="1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4" name="Line 43"/>
            <p:cNvSpPr>
              <a:spLocks noChangeShapeType="1"/>
            </p:cNvSpPr>
            <p:nvPr/>
          </p:nvSpPr>
          <p:spPr bwMode="auto">
            <a:xfrm>
              <a:off x="3024" y="2593"/>
              <a:ext cx="0" cy="1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8"/>
          <p:cNvGrpSpPr/>
          <p:nvPr/>
        </p:nvGrpSpPr>
        <p:grpSpPr bwMode="auto">
          <a:xfrm>
            <a:off x="1893888" y="4887913"/>
            <a:ext cx="4660900" cy="954087"/>
            <a:chOff x="1193" y="3079"/>
            <a:chExt cx="2936" cy="601"/>
          </a:xfrm>
        </p:grpSpPr>
        <p:sp>
          <p:nvSpPr>
            <p:cNvPr id="52267" name="Oval 46"/>
            <p:cNvSpPr>
              <a:spLocks noChangeArrowheads="1"/>
            </p:cNvSpPr>
            <p:nvPr/>
          </p:nvSpPr>
          <p:spPr bwMode="auto">
            <a:xfrm>
              <a:off x="3888" y="334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68" name="Rectangle 47"/>
            <p:cNvSpPr>
              <a:spLocks noChangeArrowheads="1"/>
            </p:cNvSpPr>
            <p:nvPr/>
          </p:nvSpPr>
          <p:spPr bwMode="auto">
            <a:xfrm>
              <a:off x="3923" y="3079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69" name="Line 48"/>
            <p:cNvSpPr>
              <a:spLocks noChangeShapeType="1"/>
            </p:cNvSpPr>
            <p:nvPr/>
          </p:nvSpPr>
          <p:spPr bwMode="auto">
            <a:xfrm flipH="1">
              <a:off x="1193" y="3400"/>
              <a:ext cx="2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0" name="Line 49"/>
            <p:cNvSpPr>
              <a:spLocks noChangeShapeType="1"/>
            </p:cNvSpPr>
            <p:nvPr/>
          </p:nvSpPr>
          <p:spPr bwMode="auto">
            <a:xfrm>
              <a:off x="3936" y="3361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2"/>
          <p:cNvGrpSpPr/>
          <p:nvPr/>
        </p:nvGrpSpPr>
        <p:grpSpPr bwMode="auto">
          <a:xfrm>
            <a:off x="2816225" y="2257425"/>
            <a:ext cx="4181475" cy="3455988"/>
            <a:chOff x="1774" y="1422"/>
            <a:chExt cx="2634" cy="2177"/>
          </a:xfrm>
        </p:grpSpPr>
        <p:sp>
          <p:nvSpPr>
            <p:cNvPr id="52264" name="Line 53"/>
            <p:cNvSpPr>
              <a:spLocks noChangeShapeType="1"/>
            </p:cNvSpPr>
            <p:nvPr/>
          </p:nvSpPr>
          <p:spPr bwMode="auto">
            <a:xfrm>
              <a:off x="2033" y="1633"/>
              <a:ext cx="2127" cy="1935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Rectangle 54"/>
            <p:cNvSpPr>
              <a:spLocks noChangeArrowheads="1"/>
            </p:cNvSpPr>
            <p:nvPr/>
          </p:nvSpPr>
          <p:spPr bwMode="auto">
            <a:xfrm>
              <a:off x="1774" y="1422"/>
              <a:ext cx="199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P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66" name="Rectangle 55"/>
            <p:cNvSpPr>
              <a:spLocks noChangeArrowheads="1"/>
            </p:cNvSpPr>
            <p:nvPr/>
          </p:nvSpPr>
          <p:spPr bwMode="auto">
            <a:xfrm>
              <a:off x="4173" y="338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P’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" name="Group 65"/>
          <p:cNvGrpSpPr/>
          <p:nvPr/>
        </p:nvGrpSpPr>
        <p:grpSpPr bwMode="auto">
          <a:xfrm>
            <a:off x="3195638" y="3325813"/>
            <a:ext cx="2370137" cy="2435225"/>
            <a:chOff x="2013" y="2095"/>
            <a:chExt cx="1493" cy="1534"/>
          </a:xfrm>
        </p:grpSpPr>
        <p:sp>
          <p:nvSpPr>
            <p:cNvPr id="52256" name="Freeform 66"/>
            <p:cNvSpPr/>
            <p:nvPr/>
          </p:nvSpPr>
          <p:spPr bwMode="auto">
            <a:xfrm>
              <a:off x="2013" y="2095"/>
              <a:ext cx="1493" cy="1443"/>
            </a:xfrm>
            <a:custGeom>
              <a:avLst/>
              <a:gdLst>
                <a:gd name="T0" fmla="*/ 0 w 1493"/>
                <a:gd name="T1" fmla="*/ 0 h 1443"/>
                <a:gd name="T2" fmla="*/ 286 w 1493"/>
                <a:gd name="T3" fmla="*/ 70 h 1443"/>
                <a:gd name="T4" fmla="*/ 421 w 1493"/>
                <a:gd name="T5" fmla="*/ 111 h 1443"/>
                <a:gd name="T6" fmla="*/ 555 w 1493"/>
                <a:gd name="T7" fmla="*/ 158 h 1443"/>
                <a:gd name="T8" fmla="*/ 684 w 1493"/>
                <a:gd name="T9" fmla="*/ 210 h 1443"/>
                <a:gd name="T10" fmla="*/ 802 w 1493"/>
                <a:gd name="T11" fmla="*/ 274 h 1443"/>
                <a:gd name="T12" fmla="*/ 909 w 1493"/>
                <a:gd name="T13" fmla="*/ 344 h 1443"/>
                <a:gd name="T14" fmla="*/ 1010 w 1493"/>
                <a:gd name="T15" fmla="*/ 426 h 1443"/>
                <a:gd name="T16" fmla="*/ 1094 w 1493"/>
                <a:gd name="T17" fmla="*/ 525 h 1443"/>
                <a:gd name="T18" fmla="*/ 1172 w 1493"/>
                <a:gd name="T19" fmla="*/ 636 h 1443"/>
                <a:gd name="T20" fmla="*/ 1240 w 1493"/>
                <a:gd name="T21" fmla="*/ 753 h 1443"/>
                <a:gd name="T22" fmla="*/ 1301 w 1493"/>
                <a:gd name="T23" fmla="*/ 882 h 1443"/>
                <a:gd name="T24" fmla="*/ 1352 w 1493"/>
                <a:gd name="T25" fmla="*/ 1016 h 1443"/>
                <a:gd name="T26" fmla="*/ 1402 w 1493"/>
                <a:gd name="T27" fmla="*/ 1156 h 1443"/>
                <a:gd name="T28" fmla="*/ 1492 w 1493"/>
                <a:gd name="T29" fmla="*/ 1442 h 14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93"/>
                <a:gd name="T46" fmla="*/ 0 h 1443"/>
                <a:gd name="T47" fmla="*/ 1493 w 1493"/>
                <a:gd name="T48" fmla="*/ 1443 h 14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93" h="1443">
                  <a:moveTo>
                    <a:pt x="0" y="0"/>
                  </a:moveTo>
                  <a:lnTo>
                    <a:pt x="286" y="70"/>
                  </a:lnTo>
                  <a:lnTo>
                    <a:pt x="421" y="111"/>
                  </a:lnTo>
                  <a:lnTo>
                    <a:pt x="555" y="158"/>
                  </a:lnTo>
                  <a:lnTo>
                    <a:pt x="684" y="210"/>
                  </a:lnTo>
                  <a:lnTo>
                    <a:pt x="802" y="274"/>
                  </a:lnTo>
                  <a:lnTo>
                    <a:pt x="909" y="344"/>
                  </a:lnTo>
                  <a:lnTo>
                    <a:pt x="1010" y="426"/>
                  </a:lnTo>
                  <a:lnTo>
                    <a:pt x="1094" y="525"/>
                  </a:lnTo>
                  <a:lnTo>
                    <a:pt x="1172" y="636"/>
                  </a:lnTo>
                  <a:lnTo>
                    <a:pt x="1240" y="753"/>
                  </a:lnTo>
                  <a:lnTo>
                    <a:pt x="1301" y="882"/>
                  </a:lnTo>
                  <a:lnTo>
                    <a:pt x="1352" y="1016"/>
                  </a:lnTo>
                  <a:lnTo>
                    <a:pt x="1402" y="1156"/>
                  </a:lnTo>
                  <a:lnTo>
                    <a:pt x="1492" y="1442"/>
                  </a:lnTo>
                </a:path>
              </a:pathLst>
            </a:custGeom>
            <a:noFill/>
            <a:ln w="50800">
              <a:solidFill>
                <a:srgbClr val="0000FF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57" name="Rectangle 67"/>
            <p:cNvSpPr>
              <a:spLocks noChangeArrowheads="1"/>
            </p:cNvSpPr>
            <p:nvPr/>
          </p:nvSpPr>
          <p:spPr bwMode="auto">
            <a:xfrm>
              <a:off x="3117" y="3437"/>
              <a:ext cx="251" cy="19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endParaRPr lang="en-US" altLang="zh-CN" sz="1400" baseline="300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3379788" y="2744788"/>
            <a:ext cx="3376613" cy="3071813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0667" y="4504267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W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549422" y="2980267"/>
            <a:ext cx="1106311" cy="1501422"/>
          </a:xfrm>
          <a:custGeom>
            <a:avLst/>
            <a:gdLst>
              <a:gd name="connsiteX0" fmla="*/ 0 w 1106311"/>
              <a:gd name="connsiteY0" fmla="*/ 0 h 1501422"/>
              <a:gd name="connsiteX1" fmla="*/ 191911 w 1106311"/>
              <a:gd name="connsiteY1" fmla="*/ 1004711 h 1501422"/>
              <a:gd name="connsiteX2" fmla="*/ 1106311 w 1106311"/>
              <a:gd name="connsiteY2" fmla="*/ 1501422 h 1501422"/>
              <a:gd name="connsiteX3" fmla="*/ 1106311 w 1106311"/>
              <a:gd name="connsiteY3" fmla="*/ 1501422 h 1501422"/>
              <a:gd name="connsiteX4" fmla="*/ 1106311 w 1106311"/>
              <a:gd name="connsiteY4" fmla="*/ 1501422 h 1501422"/>
              <a:gd name="connsiteX5" fmla="*/ 1106311 w 1106311"/>
              <a:gd name="connsiteY5" fmla="*/ 1501422 h 150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311" h="1501422">
                <a:moveTo>
                  <a:pt x="0" y="0"/>
                </a:moveTo>
                <a:cubicBezTo>
                  <a:pt x="3763" y="377237"/>
                  <a:pt x="7526" y="754474"/>
                  <a:pt x="191911" y="1004711"/>
                </a:cubicBezTo>
                <a:cubicBezTo>
                  <a:pt x="376296" y="1254948"/>
                  <a:pt x="1106311" y="1501422"/>
                  <a:pt x="1106311" y="1501422"/>
                </a:cubicBezTo>
                <a:lnTo>
                  <a:pt x="1106311" y="1501422"/>
                </a:lnTo>
                <a:lnTo>
                  <a:pt x="1106311" y="1501422"/>
                </a:lnTo>
                <a:lnTo>
                  <a:pt x="1106311" y="1501422"/>
                </a:ln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45289" y="4492978"/>
            <a:ext cx="750711" cy="1298222"/>
          </a:xfrm>
          <a:custGeom>
            <a:avLst/>
            <a:gdLst>
              <a:gd name="connsiteX0" fmla="*/ 310444 w 750711"/>
              <a:gd name="connsiteY0" fmla="*/ 0 h 1298222"/>
              <a:gd name="connsiteX1" fmla="*/ 73378 w 750711"/>
              <a:gd name="connsiteY1" fmla="*/ 711200 h 1298222"/>
              <a:gd name="connsiteX2" fmla="*/ 750711 w 750711"/>
              <a:gd name="connsiteY2" fmla="*/ 1298222 h 1298222"/>
              <a:gd name="connsiteX3" fmla="*/ 750711 w 750711"/>
              <a:gd name="connsiteY3" fmla="*/ 1298222 h 129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711" h="1298222">
                <a:moveTo>
                  <a:pt x="310444" y="0"/>
                </a:moveTo>
                <a:cubicBezTo>
                  <a:pt x="155222" y="247415"/>
                  <a:pt x="0" y="494830"/>
                  <a:pt x="73378" y="711200"/>
                </a:cubicBezTo>
                <a:cubicBezTo>
                  <a:pt x="146756" y="927570"/>
                  <a:pt x="750711" y="1298222"/>
                  <a:pt x="750711" y="1298222"/>
                </a:cubicBezTo>
                <a:lnTo>
                  <a:pt x="750711" y="1298222"/>
                </a:ln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4952060" y="2799644"/>
            <a:ext cx="1160873" cy="1437452"/>
          </a:xfrm>
          <a:custGeom>
            <a:avLst/>
            <a:gdLst>
              <a:gd name="connsiteX0" fmla="*/ 48918 w 1160873"/>
              <a:gd name="connsiteY0" fmla="*/ 0 h 1437452"/>
              <a:gd name="connsiteX1" fmla="*/ 161807 w 1160873"/>
              <a:gd name="connsiteY1" fmla="*/ 778934 h 1437452"/>
              <a:gd name="connsiteX2" fmla="*/ 1019762 w 1160873"/>
              <a:gd name="connsiteY2" fmla="*/ 1343378 h 1437452"/>
              <a:gd name="connsiteX3" fmla="*/ 1008473 w 1160873"/>
              <a:gd name="connsiteY3" fmla="*/ 1343378 h 143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873" h="1437452">
                <a:moveTo>
                  <a:pt x="48918" y="0"/>
                </a:moveTo>
                <a:cubicBezTo>
                  <a:pt x="24459" y="277519"/>
                  <a:pt x="0" y="555038"/>
                  <a:pt x="161807" y="778934"/>
                </a:cubicBezTo>
                <a:cubicBezTo>
                  <a:pt x="323614" y="1002830"/>
                  <a:pt x="878651" y="1249304"/>
                  <a:pt x="1019762" y="1343378"/>
                </a:cubicBezTo>
                <a:cubicBezTo>
                  <a:pt x="1160873" y="1437452"/>
                  <a:pt x="1084673" y="1390415"/>
                  <a:pt x="1008473" y="1343378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5968059" y="4222044"/>
            <a:ext cx="805274" cy="1388534"/>
          </a:xfrm>
          <a:custGeom>
            <a:avLst/>
            <a:gdLst>
              <a:gd name="connsiteX0" fmla="*/ 105363 w 805274"/>
              <a:gd name="connsiteY0" fmla="*/ 0 h 1388534"/>
              <a:gd name="connsiteX1" fmla="*/ 116652 w 805274"/>
              <a:gd name="connsiteY1" fmla="*/ 891823 h 1388534"/>
              <a:gd name="connsiteX2" fmla="*/ 805274 w 805274"/>
              <a:gd name="connsiteY2" fmla="*/ 1388534 h 1388534"/>
              <a:gd name="connsiteX3" fmla="*/ 805274 w 805274"/>
              <a:gd name="connsiteY3" fmla="*/ 1388534 h 138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274" h="1388534">
                <a:moveTo>
                  <a:pt x="105363" y="0"/>
                </a:moveTo>
                <a:cubicBezTo>
                  <a:pt x="52681" y="330200"/>
                  <a:pt x="0" y="660401"/>
                  <a:pt x="116652" y="891823"/>
                </a:cubicBezTo>
                <a:cubicBezTo>
                  <a:pt x="233304" y="1123245"/>
                  <a:pt x="805274" y="1388534"/>
                  <a:pt x="805274" y="1388534"/>
                </a:cubicBezTo>
                <a:lnTo>
                  <a:pt x="805274" y="1388534"/>
                </a:ln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75111" y="3014133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U</a:t>
            </a:r>
            <a:r>
              <a:rPr lang="en-US" altLang="zh-CN" sz="1050" dirty="0" smtClean="0">
                <a:solidFill>
                  <a:schemeClr val="tx1"/>
                </a:solidFill>
              </a:rPr>
              <a:t>J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Implications of the Second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The problem of distribution and efficiency can be separated</a:t>
            </a:r>
            <a:endParaRPr lang="en-US" altLang="zh-CN" dirty="0" smtClean="0"/>
          </a:p>
          <a:p>
            <a:r>
              <a:rPr lang="en-US" altLang="zh-CN" dirty="0" smtClean="0"/>
              <a:t>Prices play two roles in the market system: </a:t>
            </a:r>
            <a:r>
              <a:rPr lang="en-US" altLang="zh-CN" i="1" dirty="0" smtClean="0"/>
              <a:t>allocative vs. distributive</a:t>
            </a:r>
            <a:endParaRPr lang="en-US" altLang="zh-CN" i="1" dirty="0" smtClean="0"/>
          </a:p>
          <a:p>
            <a:r>
              <a:rPr lang="en-US" altLang="zh-CN" dirty="0" smtClean="0"/>
              <a:t>The allocative role of prices is to reflect relative scarcity while the distributive role is to determine the values of the endowments</a:t>
            </a:r>
            <a:endParaRPr lang="en-US" altLang="zh-CN" dirty="0" smtClean="0"/>
          </a:p>
          <a:p>
            <a:r>
              <a:rPr lang="en-US" altLang="zh-CN" dirty="0" smtClean="0"/>
              <a:t>Let prices allocate resources and government redistribute wealth or income using (lump-sum) subsidy or taxes</a:t>
            </a:r>
            <a:endParaRPr lang="en-US" altLang="zh-CN" dirty="0" smtClean="0"/>
          </a:p>
          <a:p>
            <a:r>
              <a:rPr lang="en-US" altLang="zh-CN" dirty="0" smtClean="0"/>
              <a:t>Don’t mix up these two roles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14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General Equilibrium with Production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Robinson Crusoe Economy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This economy is characterized by one consumer, one firm, and two goods</a:t>
            </a:r>
            <a:endParaRPr lang="en-US" altLang="zh-CN" sz="2800" dirty="0" smtClean="0"/>
          </a:p>
          <a:p>
            <a:r>
              <a:rPr lang="en-US" altLang="zh-CN" sz="2800" dirty="0" smtClean="0"/>
              <a:t>Robinson Crusoe plays a dual role: consumer plus producer</a:t>
            </a:r>
            <a:endParaRPr lang="en-US" altLang="zh-CN" sz="2800" dirty="0" smtClean="0"/>
          </a:p>
          <a:p>
            <a:r>
              <a:rPr lang="en-US" altLang="zh-CN" sz="2800" dirty="0" smtClean="0"/>
              <a:t>He can spend time loafing on the beach by consuming leisure or gathering coconuts</a:t>
            </a:r>
            <a:endParaRPr lang="en-US" altLang="zh-CN" sz="2800" dirty="0" smtClean="0"/>
          </a:p>
          <a:p>
            <a:r>
              <a:rPr lang="en-US" altLang="zh-CN" sz="2800" dirty="0" smtClean="0"/>
              <a:t>How to allocate time on consumption and production?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Freeform 23"/>
          <p:cNvSpPr/>
          <p:nvPr/>
        </p:nvSpPr>
        <p:spPr bwMode="auto">
          <a:xfrm>
            <a:off x="1447800" y="2844800"/>
            <a:ext cx="4902200" cy="2717800"/>
          </a:xfrm>
          <a:custGeom>
            <a:avLst/>
            <a:gdLst>
              <a:gd name="T0" fmla="*/ 3088 w 3088"/>
              <a:gd name="T1" fmla="*/ 0 h 1712"/>
              <a:gd name="T2" fmla="*/ 3088 w 3088"/>
              <a:gd name="T3" fmla="*/ 1712 h 1712"/>
              <a:gd name="T4" fmla="*/ 0 w 3088"/>
              <a:gd name="T5" fmla="*/ 1712 h 1712"/>
              <a:gd name="T6" fmla="*/ 104 w 3088"/>
              <a:gd name="T7" fmla="*/ 1504 h 1712"/>
              <a:gd name="T8" fmla="*/ 200 w 3088"/>
              <a:gd name="T9" fmla="*/ 1376 h 1712"/>
              <a:gd name="T10" fmla="*/ 288 w 3088"/>
              <a:gd name="T11" fmla="*/ 1240 h 1712"/>
              <a:gd name="T12" fmla="*/ 400 w 3088"/>
              <a:gd name="T13" fmla="*/ 1104 h 1712"/>
              <a:gd name="T14" fmla="*/ 592 w 3088"/>
              <a:gd name="T15" fmla="*/ 936 h 1712"/>
              <a:gd name="T16" fmla="*/ 776 w 3088"/>
              <a:gd name="T17" fmla="*/ 792 h 1712"/>
              <a:gd name="T18" fmla="*/ 952 w 3088"/>
              <a:gd name="T19" fmla="*/ 672 h 1712"/>
              <a:gd name="T20" fmla="*/ 1144 w 3088"/>
              <a:gd name="T21" fmla="*/ 568 h 1712"/>
              <a:gd name="T22" fmla="*/ 1376 w 3088"/>
              <a:gd name="T23" fmla="*/ 432 h 1712"/>
              <a:gd name="T24" fmla="*/ 1608 w 3088"/>
              <a:gd name="T25" fmla="*/ 344 h 1712"/>
              <a:gd name="T26" fmla="*/ 1848 w 3088"/>
              <a:gd name="T27" fmla="*/ 248 h 1712"/>
              <a:gd name="T28" fmla="*/ 2128 w 3088"/>
              <a:gd name="T29" fmla="*/ 168 h 1712"/>
              <a:gd name="T30" fmla="*/ 2400 w 3088"/>
              <a:gd name="T31" fmla="*/ 96 h 1712"/>
              <a:gd name="T32" fmla="*/ 2672 w 3088"/>
              <a:gd name="T33" fmla="*/ 48 h 1712"/>
              <a:gd name="T34" fmla="*/ 2896 w 3088"/>
              <a:gd name="T35" fmla="*/ 8 h 1712"/>
              <a:gd name="T36" fmla="*/ 3088 w 3088"/>
              <a:gd name="T37" fmla="*/ 0 h 171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088"/>
              <a:gd name="T58" fmla="*/ 0 h 1712"/>
              <a:gd name="T59" fmla="*/ 3088 w 3088"/>
              <a:gd name="T60" fmla="*/ 1712 h 171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088" h="1712">
                <a:moveTo>
                  <a:pt x="3088" y="0"/>
                </a:moveTo>
                <a:lnTo>
                  <a:pt x="3088" y="1712"/>
                </a:lnTo>
                <a:lnTo>
                  <a:pt x="0" y="1712"/>
                </a:lnTo>
                <a:lnTo>
                  <a:pt x="104" y="1504"/>
                </a:lnTo>
                <a:lnTo>
                  <a:pt x="200" y="1376"/>
                </a:lnTo>
                <a:lnTo>
                  <a:pt x="288" y="1240"/>
                </a:lnTo>
                <a:lnTo>
                  <a:pt x="400" y="1104"/>
                </a:lnTo>
                <a:lnTo>
                  <a:pt x="592" y="936"/>
                </a:lnTo>
                <a:lnTo>
                  <a:pt x="776" y="792"/>
                </a:lnTo>
                <a:lnTo>
                  <a:pt x="952" y="672"/>
                </a:lnTo>
                <a:lnTo>
                  <a:pt x="1144" y="568"/>
                </a:lnTo>
                <a:lnTo>
                  <a:pt x="1376" y="432"/>
                </a:lnTo>
                <a:lnTo>
                  <a:pt x="1608" y="344"/>
                </a:lnTo>
                <a:lnTo>
                  <a:pt x="1848" y="248"/>
                </a:lnTo>
                <a:lnTo>
                  <a:pt x="2128" y="168"/>
                </a:lnTo>
                <a:lnTo>
                  <a:pt x="2400" y="96"/>
                </a:lnTo>
                <a:lnTo>
                  <a:pt x="2672" y="48"/>
                </a:lnTo>
                <a:lnTo>
                  <a:pt x="2896" y="8"/>
                </a:lnTo>
                <a:lnTo>
                  <a:pt x="3088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Leisure vs. Production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13323" name="Line 3"/>
          <p:cNvSpPr>
            <a:spLocks noChangeShapeType="1"/>
          </p:cNvSpPr>
          <p:nvPr/>
        </p:nvSpPr>
        <p:spPr bwMode="auto">
          <a:xfrm>
            <a:off x="1447800" y="1309688"/>
            <a:ext cx="0" cy="425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4"/>
          <p:cNvSpPr>
            <a:spLocks noChangeShapeType="1"/>
          </p:cNvSpPr>
          <p:nvPr/>
        </p:nvSpPr>
        <p:spPr bwMode="auto">
          <a:xfrm>
            <a:off x="1447800" y="5562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5"/>
          <p:cNvSpPr>
            <a:spLocks noChangeArrowheads="1"/>
          </p:cNvSpPr>
          <p:nvPr/>
        </p:nvSpPr>
        <p:spPr bwMode="auto">
          <a:xfrm>
            <a:off x="7756525" y="5576888"/>
            <a:ext cx="878446" cy="3802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aseline="-25000" dirty="0" smtClean="0">
                <a:ea typeface="宋体" charset="-122"/>
              </a:rPr>
              <a:t>labor</a:t>
            </a:r>
            <a:endParaRPr lang="en-US" altLang="zh-CN" sz="2800" baseline="-25000" dirty="0">
              <a:ea typeface="宋体" charset="-122"/>
            </a:endParaRPr>
          </a:p>
        </p:txBody>
      </p:sp>
      <p:sp>
        <p:nvSpPr>
          <p:cNvPr id="13326" name="Arc 7"/>
          <p:cNvSpPr/>
          <p:nvPr/>
        </p:nvSpPr>
        <p:spPr bwMode="auto">
          <a:xfrm rot="10500000">
            <a:off x="1374775" y="3009900"/>
            <a:ext cx="5140325" cy="3173413"/>
          </a:xfrm>
          <a:custGeom>
            <a:avLst/>
            <a:gdLst>
              <a:gd name="T0" fmla="*/ 5140325 w 20738"/>
              <a:gd name="T1" fmla="*/ 887527 h 21600"/>
              <a:gd name="T2" fmla="*/ 0 w 20738"/>
              <a:gd name="T3" fmla="*/ 3173413 h 21600"/>
              <a:gd name="T4" fmla="*/ 0 w 20738"/>
              <a:gd name="T5" fmla="*/ 0 h 21600"/>
              <a:gd name="T6" fmla="*/ 0 60000 65536"/>
              <a:gd name="T7" fmla="*/ 0 60000 65536"/>
              <a:gd name="T8" fmla="*/ 0 60000 65536"/>
              <a:gd name="T9" fmla="*/ 0 w 20738"/>
              <a:gd name="T10" fmla="*/ 0 h 21600"/>
              <a:gd name="T11" fmla="*/ 20738 w 2073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38" h="21600" fill="none" extrusionOk="0">
                <a:moveTo>
                  <a:pt x="20738" y="6041"/>
                </a:moveTo>
                <a:cubicBezTo>
                  <a:pt x="18052" y="15260"/>
                  <a:pt x="9602" y="21599"/>
                  <a:pt x="0" y="21600"/>
                </a:cubicBezTo>
              </a:path>
              <a:path w="20738" h="21600" stroke="0" extrusionOk="0">
                <a:moveTo>
                  <a:pt x="20738" y="6041"/>
                </a:moveTo>
                <a:cubicBezTo>
                  <a:pt x="18052" y="15260"/>
                  <a:pt x="9602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01600" cap="rnd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Rectangle 8"/>
          <p:cNvSpPr>
            <a:spLocks noChangeArrowheads="1"/>
          </p:cNvSpPr>
          <p:nvPr/>
        </p:nvSpPr>
        <p:spPr bwMode="auto">
          <a:xfrm>
            <a:off x="244475" y="1183570"/>
            <a:ext cx="1112484" cy="3084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dirty="0" smtClean="0">
                <a:ea typeface="宋体" charset="-122"/>
              </a:rPr>
              <a:t>Coconuts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1370013" y="3492500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9" name="Object 26"/>
          <p:cNvGraphicFramePr/>
          <p:nvPr/>
        </p:nvGraphicFramePr>
        <p:xfrm>
          <a:off x="3313113" y="5810249"/>
          <a:ext cx="355776" cy="37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公式" r:id="rId1" imgW="5486400" imgH="3962400" progId="Equation.3">
                  <p:embed/>
                </p:oleObj>
              </mc:Choice>
              <mc:Fallback>
                <p:oleObj name="公式" r:id="rId1" imgW="5486400" imgH="3962400" progId="Equation.3">
                  <p:embed/>
                  <p:pic>
                    <p:nvPicPr>
                      <p:cNvPr id="0" name="Object 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3113" y="5810249"/>
                        <a:ext cx="355776" cy="3760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7"/>
          <p:cNvGraphicFramePr/>
          <p:nvPr/>
        </p:nvGraphicFramePr>
        <p:xfrm>
          <a:off x="946680" y="3286655"/>
          <a:ext cx="362831" cy="43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3962400" imgH="4876800" progId="Equation.3">
                  <p:embed/>
                </p:oleObj>
              </mc:Choice>
              <mc:Fallback>
                <p:oleObj name="公式" r:id="rId3" imgW="3962400" imgH="4876800" progId="Equation.3">
                  <p:embed/>
                  <p:pic>
                    <p:nvPicPr>
                      <p:cNvPr id="0" name="Object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680" y="3286655"/>
                        <a:ext cx="362831" cy="4386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Line 28"/>
          <p:cNvSpPr>
            <a:spLocks noChangeShapeType="1"/>
          </p:cNvSpPr>
          <p:nvPr/>
        </p:nvSpPr>
        <p:spPr bwMode="auto">
          <a:xfrm>
            <a:off x="3403600" y="3563938"/>
            <a:ext cx="0" cy="19907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29"/>
          <p:cNvSpPr>
            <a:spLocks noChangeShapeType="1"/>
          </p:cNvSpPr>
          <p:nvPr/>
        </p:nvSpPr>
        <p:spPr bwMode="auto">
          <a:xfrm flipH="1">
            <a:off x="1401763" y="3535363"/>
            <a:ext cx="20208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Oval 30"/>
          <p:cNvSpPr>
            <a:spLocks noChangeArrowheads="1"/>
          </p:cNvSpPr>
          <p:nvPr/>
        </p:nvSpPr>
        <p:spPr bwMode="auto">
          <a:xfrm>
            <a:off x="3351213" y="5511800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Oval 31"/>
          <p:cNvSpPr>
            <a:spLocks noChangeArrowheads="1"/>
          </p:cNvSpPr>
          <p:nvPr/>
        </p:nvSpPr>
        <p:spPr bwMode="auto">
          <a:xfrm>
            <a:off x="1370013" y="3463925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Oval 32"/>
          <p:cNvSpPr>
            <a:spLocks noChangeArrowheads="1"/>
          </p:cNvSpPr>
          <p:nvPr/>
        </p:nvSpPr>
        <p:spPr bwMode="auto">
          <a:xfrm>
            <a:off x="3289300" y="34163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682044" y="2032000"/>
            <a:ext cx="3544712" cy="1870192"/>
          </a:xfrm>
          <a:custGeom>
            <a:avLst/>
            <a:gdLst>
              <a:gd name="connsiteX0" fmla="*/ 0 w 3544712"/>
              <a:gd name="connsiteY0" fmla="*/ 1772356 h 1870192"/>
              <a:gd name="connsiteX1" fmla="*/ 1546578 w 3544712"/>
              <a:gd name="connsiteY1" fmla="*/ 1591733 h 1870192"/>
              <a:gd name="connsiteX2" fmla="*/ 3443112 w 3544712"/>
              <a:gd name="connsiteY2" fmla="*/ 101600 h 1870192"/>
              <a:gd name="connsiteX3" fmla="*/ 3443112 w 3544712"/>
              <a:gd name="connsiteY3" fmla="*/ 101600 h 1870192"/>
              <a:gd name="connsiteX4" fmla="*/ 3544712 w 3544712"/>
              <a:gd name="connsiteY4" fmla="*/ 0 h 187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712" h="1870192">
                <a:moveTo>
                  <a:pt x="0" y="1772356"/>
                </a:moveTo>
                <a:cubicBezTo>
                  <a:pt x="486363" y="1821274"/>
                  <a:pt x="972726" y="1870192"/>
                  <a:pt x="1546578" y="1591733"/>
                </a:cubicBezTo>
                <a:cubicBezTo>
                  <a:pt x="2120430" y="1313274"/>
                  <a:pt x="3443112" y="101600"/>
                  <a:pt x="3443112" y="101600"/>
                </a:cubicBezTo>
                <a:lnTo>
                  <a:pt x="3443112" y="101600"/>
                </a:lnTo>
                <a:lnTo>
                  <a:pt x="3544712" y="0"/>
                </a:ln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727200" y="1670756"/>
            <a:ext cx="3127022" cy="1689570"/>
          </a:xfrm>
          <a:custGeom>
            <a:avLst/>
            <a:gdLst>
              <a:gd name="connsiteX0" fmla="*/ 0 w 3127022"/>
              <a:gd name="connsiteY0" fmla="*/ 1603022 h 1689570"/>
              <a:gd name="connsiteX1" fmla="*/ 1388533 w 3127022"/>
              <a:gd name="connsiteY1" fmla="*/ 1422400 h 1689570"/>
              <a:gd name="connsiteX2" fmla="*/ 3127022 w 3127022"/>
              <a:gd name="connsiteY2" fmla="*/ 0 h 16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022" h="1689570">
                <a:moveTo>
                  <a:pt x="0" y="1603022"/>
                </a:moveTo>
                <a:cubicBezTo>
                  <a:pt x="433681" y="1646296"/>
                  <a:pt x="867363" y="1689570"/>
                  <a:pt x="1388533" y="1422400"/>
                </a:cubicBezTo>
                <a:cubicBezTo>
                  <a:pt x="1909703" y="1155230"/>
                  <a:pt x="2518362" y="577615"/>
                  <a:pt x="3127022" y="0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60444" y="2743200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Production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function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Extended Robinson Crusoe Economy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Consider two markets—a labor market and a coconut market at the same time</a:t>
            </a:r>
            <a:endParaRPr lang="en-US" altLang="zh-CN" dirty="0" smtClean="0"/>
          </a:p>
          <a:p>
            <a:r>
              <a:rPr lang="en-US" altLang="zh-CN" dirty="0" smtClean="0"/>
              <a:t>Crusoe has multiple roles: </a:t>
            </a:r>
            <a:endParaRPr lang="en-US" altLang="zh-CN" dirty="0" smtClean="0"/>
          </a:p>
          <a:p>
            <a:pPr lvl="1"/>
            <a:r>
              <a:rPr lang="en-US" altLang="zh-CN" b="1" i="1" dirty="0" smtClean="0"/>
              <a:t>Shareholder</a:t>
            </a:r>
            <a:r>
              <a:rPr lang="en-US" altLang="zh-CN" dirty="0" smtClean="0"/>
              <a:t> of the firm who collects profits</a:t>
            </a:r>
            <a:endParaRPr lang="en-US" altLang="zh-CN" dirty="0" smtClean="0"/>
          </a:p>
          <a:p>
            <a:pPr lvl="1"/>
            <a:r>
              <a:rPr lang="en-US" altLang="zh-CN" b="1" i="1" dirty="0" smtClean="0"/>
              <a:t>Consumer</a:t>
            </a:r>
            <a:r>
              <a:rPr lang="en-US" altLang="zh-CN" dirty="0" smtClean="0"/>
              <a:t> who decides how much to consume</a:t>
            </a:r>
            <a:endParaRPr lang="en-US" altLang="zh-CN" dirty="0" smtClean="0"/>
          </a:p>
          <a:p>
            <a:pPr lvl="1"/>
            <a:r>
              <a:rPr lang="en-US" altLang="zh-CN" b="1" i="1" dirty="0" smtClean="0"/>
              <a:t>Worker</a:t>
            </a:r>
            <a:r>
              <a:rPr lang="en-US" altLang="zh-CN" dirty="0" smtClean="0"/>
              <a:t> who decides how much labor to supply</a:t>
            </a:r>
            <a:endParaRPr lang="en-US" altLang="zh-CN" dirty="0" smtClean="0"/>
          </a:p>
          <a:p>
            <a:pPr lvl="1"/>
            <a:r>
              <a:rPr lang="en-US" altLang="zh-CN" b="1" i="1" dirty="0" smtClean="0"/>
              <a:t>Producer </a:t>
            </a:r>
            <a:r>
              <a:rPr lang="en-US" altLang="zh-CN" dirty="0" smtClean="0"/>
              <a:t>who decides the employment and production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Freeform 23"/>
          <p:cNvSpPr/>
          <p:nvPr/>
        </p:nvSpPr>
        <p:spPr bwMode="auto">
          <a:xfrm>
            <a:off x="1447800" y="2844800"/>
            <a:ext cx="4902200" cy="2717800"/>
          </a:xfrm>
          <a:custGeom>
            <a:avLst/>
            <a:gdLst>
              <a:gd name="T0" fmla="*/ 3088 w 3088"/>
              <a:gd name="T1" fmla="*/ 0 h 1712"/>
              <a:gd name="T2" fmla="*/ 3088 w 3088"/>
              <a:gd name="T3" fmla="*/ 1712 h 1712"/>
              <a:gd name="T4" fmla="*/ 0 w 3088"/>
              <a:gd name="T5" fmla="*/ 1712 h 1712"/>
              <a:gd name="T6" fmla="*/ 104 w 3088"/>
              <a:gd name="T7" fmla="*/ 1504 h 1712"/>
              <a:gd name="T8" fmla="*/ 200 w 3088"/>
              <a:gd name="T9" fmla="*/ 1376 h 1712"/>
              <a:gd name="T10" fmla="*/ 288 w 3088"/>
              <a:gd name="T11" fmla="*/ 1240 h 1712"/>
              <a:gd name="T12" fmla="*/ 400 w 3088"/>
              <a:gd name="T13" fmla="*/ 1104 h 1712"/>
              <a:gd name="T14" fmla="*/ 592 w 3088"/>
              <a:gd name="T15" fmla="*/ 936 h 1712"/>
              <a:gd name="T16" fmla="*/ 776 w 3088"/>
              <a:gd name="T17" fmla="*/ 792 h 1712"/>
              <a:gd name="T18" fmla="*/ 952 w 3088"/>
              <a:gd name="T19" fmla="*/ 672 h 1712"/>
              <a:gd name="T20" fmla="*/ 1144 w 3088"/>
              <a:gd name="T21" fmla="*/ 568 h 1712"/>
              <a:gd name="T22" fmla="*/ 1376 w 3088"/>
              <a:gd name="T23" fmla="*/ 432 h 1712"/>
              <a:gd name="T24" fmla="*/ 1608 w 3088"/>
              <a:gd name="T25" fmla="*/ 344 h 1712"/>
              <a:gd name="T26" fmla="*/ 1848 w 3088"/>
              <a:gd name="T27" fmla="*/ 248 h 1712"/>
              <a:gd name="T28" fmla="*/ 2128 w 3088"/>
              <a:gd name="T29" fmla="*/ 168 h 1712"/>
              <a:gd name="T30" fmla="*/ 2400 w 3088"/>
              <a:gd name="T31" fmla="*/ 96 h 1712"/>
              <a:gd name="T32" fmla="*/ 2672 w 3088"/>
              <a:gd name="T33" fmla="*/ 48 h 1712"/>
              <a:gd name="T34" fmla="*/ 2896 w 3088"/>
              <a:gd name="T35" fmla="*/ 8 h 1712"/>
              <a:gd name="T36" fmla="*/ 3088 w 3088"/>
              <a:gd name="T37" fmla="*/ 0 h 171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088"/>
              <a:gd name="T58" fmla="*/ 0 h 1712"/>
              <a:gd name="T59" fmla="*/ 3088 w 3088"/>
              <a:gd name="T60" fmla="*/ 1712 h 171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088" h="1712">
                <a:moveTo>
                  <a:pt x="3088" y="0"/>
                </a:moveTo>
                <a:lnTo>
                  <a:pt x="3088" y="1712"/>
                </a:lnTo>
                <a:lnTo>
                  <a:pt x="0" y="1712"/>
                </a:lnTo>
                <a:lnTo>
                  <a:pt x="104" y="1504"/>
                </a:lnTo>
                <a:lnTo>
                  <a:pt x="200" y="1376"/>
                </a:lnTo>
                <a:lnTo>
                  <a:pt x="288" y="1240"/>
                </a:lnTo>
                <a:lnTo>
                  <a:pt x="400" y="1104"/>
                </a:lnTo>
                <a:lnTo>
                  <a:pt x="592" y="936"/>
                </a:lnTo>
                <a:lnTo>
                  <a:pt x="776" y="792"/>
                </a:lnTo>
                <a:lnTo>
                  <a:pt x="952" y="672"/>
                </a:lnTo>
                <a:lnTo>
                  <a:pt x="1144" y="568"/>
                </a:lnTo>
                <a:lnTo>
                  <a:pt x="1376" y="432"/>
                </a:lnTo>
                <a:lnTo>
                  <a:pt x="1608" y="344"/>
                </a:lnTo>
                <a:lnTo>
                  <a:pt x="1848" y="248"/>
                </a:lnTo>
                <a:lnTo>
                  <a:pt x="2128" y="168"/>
                </a:lnTo>
                <a:lnTo>
                  <a:pt x="2400" y="96"/>
                </a:lnTo>
                <a:lnTo>
                  <a:pt x="2672" y="48"/>
                </a:lnTo>
                <a:lnTo>
                  <a:pt x="2896" y="8"/>
                </a:lnTo>
                <a:lnTo>
                  <a:pt x="3088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ea typeface="宋体" charset="-122"/>
              </a:rPr>
              <a:t>The Firm: Profit-max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13323" name="Line 3"/>
          <p:cNvSpPr>
            <a:spLocks noChangeShapeType="1"/>
          </p:cNvSpPr>
          <p:nvPr/>
        </p:nvSpPr>
        <p:spPr bwMode="auto">
          <a:xfrm>
            <a:off x="1447800" y="1309688"/>
            <a:ext cx="0" cy="425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4"/>
          <p:cNvSpPr>
            <a:spLocks noChangeShapeType="1"/>
          </p:cNvSpPr>
          <p:nvPr/>
        </p:nvSpPr>
        <p:spPr bwMode="auto">
          <a:xfrm>
            <a:off x="1447800" y="5562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5"/>
          <p:cNvSpPr>
            <a:spLocks noChangeArrowheads="1"/>
          </p:cNvSpPr>
          <p:nvPr/>
        </p:nvSpPr>
        <p:spPr bwMode="auto">
          <a:xfrm>
            <a:off x="7756525" y="5576888"/>
            <a:ext cx="878446" cy="3802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aseline="-25000" dirty="0" smtClean="0">
                <a:ea typeface="宋体" charset="-122"/>
              </a:rPr>
              <a:t>labor</a:t>
            </a:r>
            <a:endParaRPr lang="en-US" altLang="zh-CN" sz="2800" baseline="-25000" dirty="0">
              <a:ea typeface="宋体" charset="-122"/>
            </a:endParaRPr>
          </a:p>
        </p:txBody>
      </p:sp>
      <p:sp>
        <p:nvSpPr>
          <p:cNvPr id="13326" name="Arc 7"/>
          <p:cNvSpPr/>
          <p:nvPr/>
        </p:nvSpPr>
        <p:spPr bwMode="auto">
          <a:xfrm rot="10500000">
            <a:off x="1374775" y="3009900"/>
            <a:ext cx="5140325" cy="3173413"/>
          </a:xfrm>
          <a:custGeom>
            <a:avLst/>
            <a:gdLst>
              <a:gd name="T0" fmla="*/ 5140325 w 20738"/>
              <a:gd name="T1" fmla="*/ 887527 h 21600"/>
              <a:gd name="T2" fmla="*/ 0 w 20738"/>
              <a:gd name="T3" fmla="*/ 3173413 h 21600"/>
              <a:gd name="T4" fmla="*/ 0 w 20738"/>
              <a:gd name="T5" fmla="*/ 0 h 21600"/>
              <a:gd name="T6" fmla="*/ 0 60000 65536"/>
              <a:gd name="T7" fmla="*/ 0 60000 65536"/>
              <a:gd name="T8" fmla="*/ 0 60000 65536"/>
              <a:gd name="T9" fmla="*/ 0 w 20738"/>
              <a:gd name="T10" fmla="*/ 0 h 21600"/>
              <a:gd name="T11" fmla="*/ 20738 w 2073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38" h="21600" fill="none" extrusionOk="0">
                <a:moveTo>
                  <a:pt x="20738" y="6041"/>
                </a:moveTo>
                <a:cubicBezTo>
                  <a:pt x="18052" y="15260"/>
                  <a:pt x="9602" y="21599"/>
                  <a:pt x="0" y="21600"/>
                </a:cubicBezTo>
              </a:path>
              <a:path w="20738" h="21600" stroke="0" extrusionOk="0">
                <a:moveTo>
                  <a:pt x="20738" y="6041"/>
                </a:moveTo>
                <a:cubicBezTo>
                  <a:pt x="18052" y="15260"/>
                  <a:pt x="9602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01600" cap="rnd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Rectangle 8"/>
          <p:cNvSpPr>
            <a:spLocks noChangeArrowheads="1"/>
          </p:cNvSpPr>
          <p:nvPr/>
        </p:nvSpPr>
        <p:spPr bwMode="auto">
          <a:xfrm>
            <a:off x="244475" y="1183570"/>
            <a:ext cx="1112484" cy="3084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dirty="0" smtClean="0">
                <a:ea typeface="宋体" charset="-122"/>
              </a:rPr>
              <a:t>Coconuts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1370013" y="3492500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9" name="Object 26"/>
          <p:cNvGraphicFramePr/>
          <p:nvPr/>
        </p:nvGraphicFramePr>
        <p:xfrm>
          <a:off x="3313113" y="5810249"/>
          <a:ext cx="355776" cy="37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公式" r:id="rId1" imgW="5486400" imgH="3962400" progId="Equation.3">
                  <p:embed/>
                </p:oleObj>
              </mc:Choice>
              <mc:Fallback>
                <p:oleObj name="公式" r:id="rId1" imgW="5486400" imgH="3962400" progId="Equation.3">
                  <p:embed/>
                  <p:pic>
                    <p:nvPicPr>
                      <p:cNvPr id="0" name="Object 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3113" y="5810249"/>
                        <a:ext cx="355776" cy="3760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7"/>
          <p:cNvGraphicFramePr/>
          <p:nvPr/>
        </p:nvGraphicFramePr>
        <p:xfrm>
          <a:off x="946680" y="3286655"/>
          <a:ext cx="362831" cy="43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3962400" imgH="4876800" progId="Equation.3">
                  <p:embed/>
                </p:oleObj>
              </mc:Choice>
              <mc:Fallback>
                <p:oleObj name="公式" r:id="rId3" imgW="3962400" imgH="4876800" progId="Equation.3">
                  <p:embed/>
                  <p:pic>
                    <p:nvPicPr>
                      <p:cNvPr id="0" name="Object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680" y="3286655"/>
                        <a:ext cx="362831" cy="4386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Line 28"/>
          <p:cNvSpPr>
            <a:spLocks noChangeShapeType="1"/>
          </p:cNvSpPr>
          <p:nvPr/>
        </p:nvSpPr>
        <p:spPr bwMode="auto">
          <a:xfrm>
            <a:off x="3403600" y="3563938"/>
            <a:ext cx="0" cy="19907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29"/>
          <p:cNvSpPr>
            <a:spLocks noChangeShapeType="1"/>
          </p:cNvSpPr>
          <p:nvPr/>
        </p:nvSpPr>
        <p:spPr bwMode="auto">
          <a:xfrm flipH="1">
            <a:off x="1401763" y="3535363"/>
            <a:ext cx="20208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Oval 30"/>
          <p:cNvSpPr>
            <a:spLocks noChangeArrowheads="1"/>
          </p:cNvSpPr>
          <p:nvPr/>
        </p:nvSpPr>
        <p:spPr bwMode="auto">
          <a:xfrm>
            <a:off x="3351213" y="5511800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Oval 31"/>
          <p:cNvSpPr>
            <a:spLocks noChangeArrowheads="1"/>
          </p:cNvSpPr>
          <p:nvPr/>
        </p:nvSpPr>
        <p:spPr bwMode="auto">
          <a:xfrm>
            <a:off x="1370013" y="3463925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Oval 32"/>
          <p:cNvSpPr>
            <a:spLocks noChangeArrowheads="1"/>
          </p:cNvSpPr>
          <p:nvPr/>
        </p:nvSpPr>
        <p:spPr bwMode="auto">
          <a:xfrm>
            <a:off x="3289300" y="34163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2264" y="2571744"/>
            <a:ext cx="125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Production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r>
              <a:rPr lang="en-US" altLang="zh-CN" sz="1600" b="1" dirty="0" smtClean="0">
                <a:solidFill>
                  <a:schemeClr val="tx1"/>
                </a:solidFill>
              </a:rPr>
              <a:t>function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456267" y="2235200"/>
            <a:ext cx="4560711" cy="22577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534" y="450426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∏</a:t>
            </a:r>
            <a:r>
              <a:rPr lang="en-US" altLang="zh-CN" sz="1600" dirty="0" smtClean="0">
                <a:solidFill>
                  <a:schemeClr val="tx1"/>
                </a:solidFill>
              </a:rPr>
              <a:t>*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8889" y="1546578"/>
            <a:ext cx="109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Isoprofit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line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33067" y="219004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/>
                </a:solidFill>
              </a:rPr>
              <a:t>∏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0=c-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wL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24799" y="272062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c</a:t>
            </a:r>
            <a:r>
              <a:rPr lang="en-US" altLang="zh-CN" b="1" dirty="0" smtClean="0">
                <a:solidFill>
                  <a:schemeClr val="tx1"/>
                </a:solidFill>
              </a:rPr>
              <a:t>=f(L)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9" name="Rectangle 19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Payoff Matrix for Advertising Game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14688" y="2693988"/>
            <a:ext cx="4959350" cy="335915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225800" y="4373563"/>
            <a:ext cx="4938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5656263" y="2692400"/>
            <a:ext cx="0" cy="336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 rot="-5396187">
            <a:off x="727075" y="4083050"/>
            <a:ext cx="98425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>
                <a:solidFill>
                  <a:srgbClr val="376546"/>
                </a:solidFill>
                <a:latin typeface="Arial" charset="0"/>
                <a:ea typeface="宋体" charset="-122"/>
              </a:rPr>
              <a:t>Firm A</a:t>
            </a:r>
            <a:endParaRPr lang="en-US" altLang="zh-CN" sz="2000" i="1">
              <a:solidFill>
                <a:srgbClr val="376546"/>
              </a:solidFill>
              <a:latin typeface="Arial" charset="0"/>
              <a:ea typeface="宋体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3670300" y="2159000"/>
            <a:ext cx="1338263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Advertise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162675" y="1778000"/>
            <a:ext cx="1338263" cy="698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Don’t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Advertise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612900" y="3302000"/>
            <a:ext cx="1338263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Advertise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17675" y="4673600"/>
            <a:ext cx="1338263" cy="698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Don’t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Advertise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194300" y="1666875"/>
            <a:ext cx="98425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>
                <a:solidFill>
                  <a:srgbClr val="376546"/>
                </a:solidFill>
                <a:latin typeface="Arial" charset="0"/>
                <a:ea typeface="宋体" charset="-122"/>
              </a:rPr>
              <a:t>Firm B</a:t>
            </a:r>
            <a:endParaRPr lang="en-US" altLang="zh-CN" sz="2000" i="1">
              <a:solidFill>
                <a:srgbClr val="376546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4127500" y="3302000"/>
            <a:ext cx="3335338" cy="2116138"/>
            <a:chOff x="2222" y="1837"/>
            <a:chExt cx="2101" cy="1333"/>
          </a:xfrm>
        </p:grpSpPr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222" y="1837"/>
              <a:ext cx="61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10, 5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3710" y="1837"/>
              <a:ext cx="61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15, 0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3710" y="2845"/>
              <a:ext cx="61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10, 2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2270" y="2845"/>
              <a:ext cx="48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6, 8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ea typeface="宋体" charset="-122"/>
              </a:rPr>
              <a:t>Consumer’s Problem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13323" name="Line 3"/>
          <p:cNvSpPr>
            <a:spLocks noChangeShapeType="1"/>
          </p:cNvSpPr>
          <p:nvPr/>
        </p:nvSpPr>
        <p:spPr bwMode="auto">
          <a:xfrm>
            <a:off x="1447800" y="1309688"/>
            <a:ext cx="0" cy="425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4"/>
          <p:cNvSpPr>
            <a:spLocks noChangeShapeType="1"/>
          </p:cNvSpPr>
          <p:nvPr/>
        </p:nvSpPr>
        <p:spPr bwMode="auto">
          <a:xfrm>
            <a:off x="1447800" y="5562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5"/>
          <p:cNvSpPr>
            <a:spLocks noChangeArrowheads="1"/>
          </p:cNvSpPr>
          <p:nvPr/>
        </p:nvSpPr>
        <p:spPr bwMode="auto">
          <a:xfrm>
            <a:off x="7756525" y="5576888"/>
            <a:ext cx="878446" cy="3802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aseline="-25000" dirty="0" smtClean="0">
                <a:ea typeface="宋体" charset="-122"/>
              </a:rPr>
              <a:t>labor</a:t>
            </a:r>
            <a:endParaRPr lang="en-US" altLang="zh-CN" sz="2800" baseline="-25000" dirty="0">
              <a:ea typeface="宋体" charset="-122"/>
            </a:endParaRPr>
          </a:p>
        </p:txBody>
      </p:sp>
      <p:sp>
        <p:nvSpPr>
          <p:cNvPr id="13327" name="Rectangle 8"/>
          <p:cNvSpPr>
            <a:spLocks noChangeArrowheads="1"/>
          </p:cNvSpPr>
          <p:nvPr/>
        </p:nvSpPr>
        <p:spPr bwMode="auto">
          <a:xfrm>
            <a:off x="244475" y="1183570"/>
            <a:ext cx="1112484" cy="3084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dirty="0" smtClean="0">
                <a:ea typeface="宋体" charset="-122"/>
              </a:rPr>
              <a:t>Coconuts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1370013" y="3492500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9" name="Object 26"/>
          <p:cNvGraphicFramePr/>
          <p:nvPr/>
        </p:nvGraphicFramePr>
        <p:xfrm>
          <a:off x="3313113" y="5810249"/>
          <a:ext cx="355776" cy="37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公式" r:id="rId1" imgW="5486400" imgH="3962400" progId="Equation.3">
                  <p:embed/>
                </p:oleObj>
              </mc:Choice>
              <mc:Fallback>
                <p:oleObj name="公式" r:id="rId1" imgW="5486400" imgH="3962400" progId="Equation.3">
                  <p:embed/>
                  <p:pic>
                    <p:nvPicPr>
                      <p:cNvPr id="0" name="Object 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3113" y="5810249"/>
                        <a:ext cx="355776" cy="3760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7"/>
          <p:cNvGraphicFramePr/>
          <p:nvPr/>
        </p:nvGraphicFramePr>
        <p:xfrm>
          <a:off x="946680" y="3286655"/>
          <a:ext cx="362831" cy="43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3962400" imgH="4876800" progId="Equation.3">
                  <p:embed/>
                </p:oleObj>
              </mc:Choice>
              <mc:Fallback>
                <p:oleObj name="公式" r:id="rId3" imgW="3962400" imgH="4876800" progId="Equation.3">
                  <p:embed/>
                  <p:pic>
                    <p:nvPicPr>
                      <p:cNvPr id="0" name="Object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680" y="3286655"/>
                        <a:ext cx="362831" cy="4386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Line 28"/>
          <p:cNvSpPr>
            <a:spLocks noChangeShapeType="1"/>
          </p:cNvSpPr>
          <p:nvPr/>
        </p:nvSpPr>
        <p:spPr bwMode="auto">
          <a:xfrm>
            <a:off x="3403600" y="3563938"/>
            <a:ext cx="0" cy="19907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29"/>
          <p:cNvSpPr>
            <a:spLocks noChangeShapeType="1"/>
          </p:cNvSpPr>
          <p:nvPr/>
        </p:nvSpPr>
        <p:spPr bwMode="auto">
          <a:xfrm flipH="1">
            <a:off x="1401763" y="3535363"/>
            <a:ext cx="20208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Oval 30"/>
          <p:cNvSpPr>
            <a:spLocks noChangeArrowheads="1"/>
          </p:cNvSpPr>
          <p:nvPr/>
        </p:nvSpPr>
        <p:spPr bwMode="auto">
          <a:xfrm>
            <a:off x="3351213" y="5511800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Oval 31"/>
          <p:cNvSpPr>
            <a:spLocks noChangeArrowheads="1"/>
          </p:cNvSpPr>
          <p:nvPr/>
        </p:nvSpPr>
        <p:spPr bwMode="auto">
          <a:xfrm>
            <a:off x="1370013" y="3463925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Oval 32"/>
          <p:cNvSpPr>
            <a:spLocks noChangeArrowheads="1"/>
          </p:cNvSpPr>
          <p:nvPr/>
        </p:nvSpPr>
        <p:spPr bwMode="auto">
          <a:xfrm>
            <a:off x="3289300" y="34163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456267" y="2235200"/>
            <a:ext cx="4560711" cy="22577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534" y="450426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∏</a:t>
            </a:r>
            <a:r>
              <a:rPr lang="en-US" altLang="zh-CN" sz="1600" dirty="0" smtClean="0">
                <a:solidFill>
                  <a:schemeClr val="tx1"/>
                </a:solidFill>
              </a:rPr>
              <a:t>*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4000" y="246097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C=</a:t>
            </a:r>
            <a:r>
              <a:rPr lang="zh-CN" altLang="en-US" b="1" dirty="0" smtClean="0">
                <a:solidFill>
                  <a:schemeClr val="tx1"/>
                </a:solidFill>
              </a:rPr>
              <a:t>∏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b="1" dirty="0" err="1" smtClean="0">
                <a:solidFill>
                  <a:schemeClr val="tx1"/>
                </a:solidFill>
              </a:rPr>
              <a:t>wL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12089" y="2032000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Budget line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1727200" y="2054578"/>
            <a:ext cx="3556000" cy="1868311"/>
          </a:xfrm>
          <a:custGeom>
            <a:avLst/>
            <a:gdLst>
              <a:gd name="connsiteX0" fmla="*/ 0 w 3556000"/>
              <a:gd name="connsiteY0" fmla="*/ 1727200 h 1868311"/>
              <a:gd name="connsiteX1" fmla="*/ 1411111 w 3556000"/>
              <a:gd name="connsiteY1" fmla="*/ 1580444 h 1868311"/>
              <a:gd name="connsiteX2" fmla="*/ 3556000 w 3556000"/>
              <a:gd name="connsiteY2" fmla="*/ 0 h 18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868311">
                <a:moveTo>
                  <a:pt x="0" y="1727200"/>
                </a:moveTo>
                <a:cubicBezTo>
                  <a:pt x="409222" y="1797755"/>
                  <a:pt x="818444" y="1868311"/>
                  <a:pt x="1411111" y="1580444"/>
                </a:cubicBezTo>
                <a:cubicBezTo>
                  <a:pt x="2003778" y="1292577"/>
                  <a:pt x="2779889" y="646288"/>
                  <a:pt x="3556000" y="0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Consumer’s Problem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1628775" y="2215974"/>
          <a:ext cx="6096000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公式" r:id="rId1" imgW="65836800" imgH="15240000" progId="Equation.3">
                  <p:embed/>
                </p:oleObj>
              </mc:Choice>
              <mc:Fallback>
                <p:oleObj name="公式" r:id="rId1" imgW="65836800" imgH="15240000" progId="Equation.3">
                  <p:embed/>
                  <p:pic>
                    <p:nvPicPr>
                      <p:cNvPr id="0" name="内容占位符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8775" y="2215974"/>
                        <a:ext cx="6096000" cy="1411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Freeform 23"/>
          <p:cNvSpPr/>
          <p:nvPr/>
        </p:nvSpPr>
        <p:spPr bwMode="auto">
          <a:xfrm>
            <a:off x="1447800" y="2844800"/>
            <a:ext cx="4902200" cy="2717800"/>
          </a:xfrm>
          <a:custGeom>
            <a:avLst/>
            <a:gdLst>
              <a:gd name="T0" fmla="*/ 3088 w 3088"/>
              <a:gd name="T1" fmla="*/ 0 h 1712"/>
              <a:gd name="T2" fmla="*/ 3088 w 3088"/>
              <a:gd name="T3" fmla="*/ 1712 h 1712"/>
              <a:gd name="T4" fmla="*/ 0 w 3088"/>
              <a:gd name="T5" fmla="*/ 1712 h 1712"/>
              <a:gd name="T6" fmla="*/ 104 w 3088"/>
              <a:gd name="T7" fmla="*/ 1504 h 1712"/>
              <a:gd name="T8" fmla="*/ 200 w 3088"/>
              <a:gd name="T9" fmla="*/ 1376 h 1712"/>
              <a:gd name="T10" fmla="*/ 288 w 3088"/>
              <a:gd name="T11" fmla="*/ 1240 h 1712"/>
              <a:gd name="T12" fmla="*/ 400 w 3088"/>
              <a:gd name="T13" fmla="*/ 1104 h 1712"/>
              <a:gd name="T14" fmla="*/ 592 w 3088"/>
              <a:gd name="T15" fmla="*/ 936 h 1712"/>
              <a:gd name="T16" fmla="*/ 776 w 3088"/>
              <a:gd name="T17" fmla="*/ 792 h 1712"/>
              <a:gd name="T18" fmla="*/ 952 w 3088"/>
              <a:gd name="T19" fmla="*/ 672 h 1712"/>
              <a:gd name="T20" fmla="*/ 1144 w 3088"/>
              <a:gd name="T21" fmla="*/ 568 h 1712"/>
              <a:gd name="T22" fmla="*/ 1376 w 3088"/>
              <a:gd name="T23" fmla="*/ 432 h 1712"/>
              <a:gd name="T24" fmla="*/ 1608 w 3088"/>
              <a:gd name="T25" fmla="*/ 344 h 1712"/>
              <a:gd name="T26" fmla="*/ 1848 w 3088"/>
              <a:gd name="T27" fmla="*/ 248 h 1712"/>
              <a:gd name="T28" fmla="*/ 2128 w 3088"/>
              <a:gd name="T29" fmla="*/ 168 h 1712"/>
              <a:gd name="T30" fmla="*/ 2400 w 3088"/>
              <a:gd name="T31" fmla="*/ 96 h 1712"/>
              <a:gd name="T32" fmla="*/ 2672 w 3088"/>
              <a:gd name="T33" fmla="*/ 48 h 1712"/>
              <a:gd name="T34" fmla="*/ 2896 w 3088"/>
              <a:gd name="T35" fmla="*/ 8 h 1712"/>
              <a:gd name="T36" fmla="*/ 3088 w 3088"/>
              <a:gd name="T37" fmla="*/ 0 h 171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088"/>
              <a:gd name="T58" fmla="*/ 0 h 1712"/>
              <a:gd name="T59" fmla="*/ 3088 w 3088"/>
              <a:gd name="T60" fmla="*/ 1712 h 171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088" h="1712">
                <a:moveTo>
                  <a:pt x="3088" y="0"/>
                </a:moveTo>
                <a:lnTo>
                  <a:pt x="3088" y="1712"/>
                </a:lnTo>
                <a:lnTo>
                  <a:pt x="0" y="1712"/>
                </a:lnTo>
                <a:lnTo>
                  <a:pt x="104" y="1504"/>
                </a:lnTo>
                <a:lnTo>
                  <a:pt x="200" y="1376"/>
                </a:lnTo>
                <a:lnTo>
                  <a:pt x="288" y="1240"/>
                </a:lnTo>
                <a:lnTo>
                  <a:pt x="400" y="1104"/>
                </a:lnTo>
                <a:lnTo>
                  <a:pt x="592" y="936"/>
                </a:lnTo>
                <a:lnTo>
                  <a:pt x="776" y="792"/>
                </a:lnTo>
                <a:lnTo>
                  <a:pt x="952" y="672"/>
                </a:lnTo>
                <a:lnTo>
                  <a:pt x="1144" y="568"/>
                </a:lnTo>
                <a:lnTo>
                  <a:pt x="1376" y="432"/>
                </a:lnTo>
                <a:lnTo>
                  <a:pt x="1608" y="344"/>
                </a:lnTo>
                <a:lnTo>
                  <a:pt x="1848" y="248"/>
                </a:lnTo>
                <a:lnTo>
                  <a:pt x="2128" y="168"/>
                </a:lnTo>
                <a:lnTo>
                  <a:pt x="2400" y="96"/>
                </a:lnTo>
                <a:lnTo>
                  <a:pt x="2672" y="48"/>
                </a:lnTo>
                <a:lnTo>
                  <a:pt x="2896" y="8"/>
                </a:lnTo>
                <a:lnTo>
                  <a:pt x="3088" y="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Putting Them Together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13323" name="Line 3"/>
          <p:cNvSpPr>
            <a:spLocks noChangeShapeType="1"/>
          </p:cNvSpPr>
          <p:nvPr/>
        </p:nvSpPr>
        <p:spPr bwMode="auto">
          <a:xfrm>
            <a:off x="1447800" y="1309688"/>
            <a:ext cx="0" cy="425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4"/>
          <p:cNvSpPr>
            <a:spLocks noChangeShapeType="1"/>
          </p:cNvSpPr>
          <p:nvPr/>
        </p:nvSpPr>
        <p:spPr bwMode="auto">
          <a:xfrm>
            <a:off x="1447800" y="5562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5"/>
          <p:cNvSpPr>
            <a:spLocks noChangeArrowheads="1"/>
          </p:cNvSpPr>
          <p:nvPr/>
        </p:nvSpPr>
        <p:spPr bwMode="auto">
          <a:xfrm>
            <a:off x="7756525" y="5576888"/>
            <a:ext cx="878446" cy="3802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aseline="-25000" dirty="0" smtClean="0">
                <a:ea typeface="宋体" charset="-122"/>
              </a:rPr>
              <a:t>labor</a:t>
            </a:r>
            <a:endParaRPr lang="en-US" altLang="zh-CN" sz="2800" baseline="-25000" dirty="0">
              <a:ea typeface="宋体" charset="-122"/>
            </a:endParaRPr>
          </a:p>
        </p:txBody>
      </p:sp>
      <p:sp>
        <p:nvSpPr>
          <p:cNvPr id="13326" name="Arc 7"/>
          <p:cNvSpPr/>
          <p:nvPr/>
        </p:nvSpPr>
        <p:spPr bwMode="auto">
          <a:xfrm rot="10500000">
            <a:off x="1374775" y="3009900"/>
            <a:ext cx="5140325" cy="3173413"/>
          </a:xfrm>
          <a:custGeom>
            <a:avLst/>
            <a:gdLst>
              <a:gd name="T0" fmla="*/ 5140325 w 20738"/>
              <a:gd name="T1" fmla="*/ 887527 h 21600"/>
              <a:gd name="T2" fmla="*/ 0 w 20738"/>
              <a:gd name="T3" fmla="*/ 3173413 h 21600"/>
              <a:gd name="T4" fmla="*/ 0 w 20738"/>
              <a:gd name="T5" fmla="*/ 0 h 21600"/>
              <a:gd name="T6" fmla="*/ 0 60000 65536"/>
              <a:gd name="T7" fmla="*/ 0 60000 65536"/>
              <a:gd name="T8" fmla="*/ 0 60000 65536"/>
              <a:gd name="T9" fmla="*/ 0 w 20738"/>
              <a:gd name="T10" fmla="*/ 0 h 21600"/>
              <a:gd name="T11" fmla="*/ 20738 w 2073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38" h="21600" fill="none" extrusionOk="0">
                <a:moveTo>
                  <a:pt x="20738" y="6041"/>
                </a:moveTo>
                <a:cubicBezTo>
                  <a:pt x="18052" y="15260"/>
                  <a:pt x="9602" y="21599"/>
                  <a:pt x="0" y="21600"/>
                </a:cubicBezTo>
              </a:path>
              <a:path w="20738" h="21600" stroke="0" extrusionOk="0">
                <a:moveTo>
                  <a:pt x="20738" y="6041"/>
                </a:moveTo>
                <a:cubicBezTo>
                  <a:pt x="18052" y="15260"/>
                  <a:pt x="9602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01600" cap="rnd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Rectangle 8"/>
          <p:cNvSpPr>
            <a:spLocks noChangeArrowheads="1"/>
          </p:cNvSpPr>
          <p:nvPr/>
        </p:nvSpPr>
        <p:spPr bwMode="auto">
          <a:xfrm>
            <a:off x="244475" y="1183570"/>
            <a:ext cx="1112484" cy="3084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400" dirty="0" smtClean="0">
                <a:ea typeface="宋体" charset="-122"/>
              </a:rPr>
              <a:t>Coconuts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1370013" y="3492500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9" name="Object 26"/>
          <p:cNvGraphicFramePr/>
          <p:nvPr/>
        </p:nvGraphicFramePr>
        <p:xfrm>
          <a:off x="3313113" y="5810249"/>
          <a:ext cx="355776" cy="37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公式" r:id="rId1" imgW="5486400" imgH="3962400" progId="Equation.3">
                  <p:embed/>
                </p:oleObj>
              </mc:Choice>
              <mc:Fallback>
                <p:oleObj name="公式" r:id="rId1" imgW="5486400" imgH="3962400" progId="Equation.3">
                  <p:embed/>
                  <p:pic>
                    <p:nvPicPr>
                      <p:cNvPr id="0" name="Object 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3113" y="5810249"/>
                        <a:ext cx="355776" cy="3760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7"/>
          <p:cNvGraphicFramePr/>
          <p:nvPr/>
        </p:nvGraphicFramePr>
        <p:xfrm>
          <a:off x="946680" y="3286655"/>
          <a:ext cx="362831" cy="43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3962400" imgH="4876800" progId="Equation.3">
                  <p:embed/>
                </p:oleObj>
              </mc:Choice>
              <mc:Fallback>
                <p:oleObj name="公式" r:id="rId3" imgW="3962400" imgH="4876800" progId="Equation.3">
                  <p:embed/>
                  <p:pic>
                    <p:nvPicPr>
                      <p:cNvPr id="0" name="Object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680" y="3286655"/>
                        <a:ext cx="362831" cy="4386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Line 28"/>
          <p:cNvSpPr>
            <a:spLocks noChangeShapeType="1"/>
          </p:cNvSpPr>
          <p:nvPr/>
        </p:nvSpPr>
        <p:spPr bwMode="auto">
          <a:xfrm>
            <a:off x="3403600" y="3563938"/>
            <a:ext cx="0" cy="19907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29"/>
          <p:cNvSpPr>
            <a:spLocks noChangeShapeType="1"/>
          </p:cNvSpPr>
          <p:nvPr/>
        </p:nvSpPr>
        <p:spPr bwMode="auto">
          <a:xfrm flipH="1">
            <a:off x="1401763" y="3535363"/>
            <a:ext cx="202088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Oval 30"/>
          <p:cNvSpPr>
            <a:spLocks noChangeArrowheads="1"/>
          </p:cNvSpPr>
          <p:nvPr/>
        </p:nvSpPr>
        <p:spPr bwMode="auto">
          <a:xfrm>
            <a:off x="3351213" y="5511800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Oval 31"/>
          <p:cNvSpPr>
            <a:spLocks noChangeArrowheads="1"/>
          </p:cNvSpPr>
          <p:nvPr/>
        </p:nvSpPr>
        <p:spPr bwMode="auto">
          <a:xfrm>
            <a:off x="1370013" y="3463925"/>
            <a:ext cx="128587" cy="128588"/>
          </a:xfrm>
          <a:prstGeom prst="ellipse">
            <a:avLst/>
          </a:prstGeom>
          <a:solidFill>
            <a:srgbClr val="5AFF24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Oval 32"/>
          <p:cNvSpPr>
            <a:spLocks noChangeArrowheads="1"/>
          </p:cNvSpPr>
          <p:nvPr/>
        </p:nvSpPr>
        <p:spPr bwMode="auto">
          <a:xfrm>
            <a:off x="3289300" y="34163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682044" y="2032000"/>
            <a:ext cx="3544712" cy="1870192"/>
          </a:xfrm>
          <a:custGeom>
            <a:avLst/>
            <a:gdLst>
              <a:gd name="connsiteX0" fmla="*/ 0 w 3544712"/>
              <a:gd name="connsiteY0" fmla="*/ 1772356 h 1870192"/>
              <a:gd name="connsiteX1" fmla="*/ 1546578 w 3544712"/>
              <a:gd name="connsiteY1" fmla="*/ 1591733 h 1870192"/>
              <a:gd name="connsiteX2" fmla="*/ 3443112 w 3544712"/>
              <a:gd name="connsiteY2" fmla="*/ 101600 h 1870192"/>
              <a:gd name="connsiteX3" fmla="*/ 3443112 w 3544712"/>
              <a:gd name="connsiteY3" fmla="*/ 101600 h 1870192"/>
              <a:gd name="connsiteX4" fmla="*/ 3544712 w 3544712"/>
              <a:gd name="connsiteY4" fmla="*/ 0 h 187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712" h="1870192">
                <a:moveTo>
                  <a:pt x="0" y="1772356"/>
                </a:moveTo>
                <a:cubicBezTo>
                  <a:pt x="486363" y="1821274"/>
                  <a:pt x="972726" y="1870192"/>
                  <a:pt x="1546578" y="1591733"/>
                </a:cubicBezTo>
                <a:cubicBezTo>
                  <a:pt x="2120430" y="1313274"/>
                  <a:pt x="3443112" y="101600"/>
                  <a:pt x="3443112" y="101600"/>
                </a:cubicBezTo>
                <a:lnTo>
                  <a:pt x="3443112" y="101600"/>
                </a:lnTo>
                <a:lnTo>
                  <a:pt x="3544712" y="0"/>
                </a:ln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727200" y="1670756"/>
            <a:ext cx="3127022" cy="1689570"/>
          </a:xfrm>
          <a:custGeom>
            <a:avLst/>
            <a:gdLst>
              <a:gd name="connsiteX0" fmla="*/ 0 w 3127022"/>
              <a:gd name="connsiteY0" fmla="*/ 1603022 h 1689570"/>
              <a:gd name="connsiteX1" fmla="*/ 1388533 w 3127022"/>
              <a:gd name="connsiteY1" fmla="*/ 1422400 h 1689570"/>
              <a:gd name="connsiteX2" fmla="*/ 3127022 w 3127022"/>
              <a:gd name="connsiteY2" fmla="*/ 0 h 16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022" h="1689570">
                <a:moveTo>
                  <a:pt x="0" y="1603022"/>
                </a:moveTo>
                <a:cubicBezTo>
                  <a:pt x="433681" y="1646296"/>
                  <a:pt x="867363" y="1689570"/>
                  <a:pt x="1388533" y="1422400"/>
                </a:cubicBezTo>
                <a:cubicBezTo>
                  <a:pt x="1909703" y="1155230"/>
                  <a:pt x="2518362" y="577615"/>
                  <a:pt x="3127022" y="0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60444" y="2743200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Production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function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1433689" y="2223911"/>
            <a:ext cx="4459111" cy="24609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9244" y="4572000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∏</a:t>
            </a:r>
            <a:r>
              <a:rPr lang="en-US" altLang="zh-CN" sz="1600" dirty="0" smtClean="0">
                <a:solidFill>
                  <a:schemeClr val="tx1"/>
                </a:solidFill>
              </a:rPr>
              <a:t>*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0178" y="1952978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Budget line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Efficiency in Production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Using the Edgeworth Box diagram, we can show efficient use of inputs in production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Labor on horizontal axis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Capital on vertical axis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50 hours of labor and 30 hours of capital available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Each origin is an output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Production in an Edgeworth Box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1847850" y="2371725"/>
            <a:ext cx="5413375" cy="3546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1778000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7185025" y="1998663"/>
            <a:ext cx="417513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C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1500188" y="5843588"/>
            <a:ext cx="401637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F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1246188" y="2301875"/>
            <a:ext cx="6000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6699250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6" name="Rectangle 9"/>
          <p:cNvSpPr>
            <a:spLocks noChangeArrowheads="1"/>
          </p:cNvSpPr>
          <p:nvPr/>
        </p:nvSpPr>
        <p:spPr bwMode="auto">
          <a:xfrm>
            <a:off x="7254875" y="5572125"/>
            <a:ext cx="6000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107950" y="3340100"/>
            <a:ext cx="1778000" cy="1611313"/>
            <a:chOff x="68" y="2104"/>
            <a:chExt cx="1120" cy="1015"/>
          </a:xfrm>
        </p:grpSpPr>
        <p:sp>
          <p:nvSpPr>
            <p:cNvPr id="75810" name="Rectangle 11"/>
            <p:cNvSpPr>
              <a:spLocks noChangeArrowheads="1"/>
            </p:cNvSpPr>
            <p:nvPr/>
          </p:nvSpPr>
          <p:spPr bwMode="auto">
            <a:xfrm>
              <a:off x="68" y="2402"/>
              <a:ext cx="1120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Food Production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11" name="Line 12"/>
            <p:cNvSpPr>
              <a:spLocks noChangeShapeType="1"/>
            </p:cNvSpPr>
            <p:nvPr/>
          </p:nvSpPr>
          <p:spPr bwMode="auto">
            <a:xfrm>
              <a:off x="816" y="2791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2" name="Line 13"/>
            <p:cNvSpPr>
              <a:spLocks noChangeShapeType="1"/>
            </p:cNvSpPr>
            <p:nvPr/>
          </p:nvSpPr>
          <p:spPr bwMode="auto">
            <a:xfrm>
              <a:off x="816" y="2104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6"/>
          <p:cNvGrpSpPr/>
          <p:nvPr/>
        </p:nvGrpSpPr>
        <p:grpSpPr bwMode="auto">
          <a:xfrm>
            <a:off x="7191375" y="3025775"/>
            <a:ext cx="1620838" cy="1697038"/>
            <a:chOff x="4520" y="2086"/>
            <a:chExt cx="1021" cy="1069"/>
          </a:xfrm>
        </p:grpSpPr>
        <p:sp>
          <p:nvSpPr>
            <p:cNvPr id="75807" name="Rectangle 15"/>
            <p:cNvSpPr>
              <a:spLocks noChangeArrowheads="1"/>
            </p:cNvSpPr>
            <p:nvPr/>
          </p:nvSpPr>
          <p:spPr bwMode="auto">
            <a:xfrm>
              <a:off x="4520" y="2339"/>
              <a:ext cx="1021" cy="51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Clothing Production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08" name="Line 16"/>
            <p:cNvSpPr>
              <a:spLocks noChangeShapeType="1"/>
            </p:cNvSpPr>
            <p:nvPr/>
          </p:nvSpPr>
          <p:spPr bwMode="auto">
            <a:xfrm>
              <a:off x="4983" y="2827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9" name="Line 17"/>
            <p:cNvSpPr>
              <a:spLocks noChangeShapeType="1"/>
            </p:cNvSpPr>
            <p:nvPr/>
          </p:nvSpPr>
          <p:spPr bwMode="auto">
            <a:xfrm>
              <a:off x="4983" y="2086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/>
          <p:nvPr/>
        </p:nvGrpSpPr>
        <p:grpSpPr bwMode="auto">
          <a:xfrm>
            <a:off x="3319463" y="6318250"/>
            <a:ext cx="2663825" cy="363538"/>
            <a:chOff x="2091" y="3980"/>
            <a:chExt cx="1678" cy="229"/>
          </a:xfrm>
        </p:grpSpPr>
        <p:sp>
          <p:nvSpPr>
            <p:cNvPr id="75805" name="Line 19"/>
            <p:cNvSpPr>
              <a:spLocks noChangeShapeType="1"/>
            </p:cNvSpPr>
            <p:nvPr/>
          </p:nvSpPr>
          <p:spPr bwMode="auto">
            <a:xfrm flipH="1">
              <a:off x="2419" y="3980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6" name="Rectangle 20"/>
            <p:cNvSpPr>
              <a:spLocks noChangeArrowheads="1"/>
            </p:cNvSpPr>
            <p:nvPr/>
          </p:nvSpPr>
          <p:spPr bwMode="auto">
            <a:xfrm>
              <a:off x="2091" y="3999"/>
              <a:ext cx="1678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Food Production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2759075" y="1698625"/>
            <a:ext cx="4524375" cy="333375"/>
            <a:chOff x="2206" y="1070"/>
            <a:chExt cx="2850" cy="210"/>
          </a:xfrm>
        </p:grpSpPr>
        <p:sp>
          <p:nvSpPr>
            <p:cNvPr id="75803" name="Rectangle 22"/>
            <p:cNvSpPr>
              <a:spLocks noChangeArrowheads="1"/>
            </p:cNvSpPr>
            <p:nvPr/>
          </p:nvSpPr>
          <p:spPr bwMode="auto">
            <a:xfrm>
              <a:off x="3171" y="1070"/>
              <a:ext cx="1885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Clothing Production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04" name="Line 23"/>
            <p:cNvSpPr>
              <a:spLocks noChangeShapeType="1"/>
            </p:cNvSpPr>
            <p:nvPr/>
          </p:nvSpPr>
          <p:spPr bwMode="auto">
            <a:xfrm flipH="1">
              <a:off x="2206" y="1163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8"/>
          <p:cNvGrpSpPr/>
          <p:nvPr/>
        </p:nvGrpSpPr>
        <p:grpSpPr bwMode="auto">
          <a:xfrm>
            <a:off x="1260475" y="5024438"/>
            <a:ext cx="6592888" cy="366712"/>
            <a:chOff x="794" y="3165"/>
            <a:chExt cx="4153" cy="231"/>
          </a:xfrm>
        </p:grpSpPr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>
              <a:off x="1173" y="3298"/>
              <a:ext cx="3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794" y="3167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5K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02" name="Rectangle 27"/>
            <p:cNvSpPr>
              <a:spLocks noChangeArrowheads="1"/>
            </p:cNvSpPr>
            <p:nvPr/>
          </p:nvSpPr>
          <p:spPr bwMode="auto">
            <a:xfrm>
              <a:off x="4569" y="3165"/>
              <a:ext cx="378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25K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28"/>
          <p:cNvGrpSpPr/>
          <p:nvPr/>
        </p:nvGrpSpPr>
        <p:grpSpPr bwMode="auto">
          <a:xfrm>
            <a:off x="5243513" y="1962150"/>
            <a:ext cx="574675" cy="4313238"/>
            <a:chOff x="3303" y="1236"/>
            <a:chExt cx="362" cy="2717"/>
          </a:xfrm>
        </p:grpSpPr>
        <p:sp>
          <p:nvSpPr>
            <p:cNvPr id="75797" name="Line 29"/>
            <p:cNvSpPr>
              <a:spLocks noChangeShapeType="1"/>
            </p:cNvSpPr>
            <p:nvPr/>
          </p:nvSpPr>
          <p:spPr bwMode="auto">
            <a:xfrm>
              <a:off x="3480" y="1503"/>
              <a:ext cx="0" cy="2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Rectangle 30"/>
            <p:cNvSpPr>
              <a:spLocks noChangeArrowheads="1"/>
            </p:cNvSpPr>
            <p:nvPr/>
          </p:nvSpPr>
          <p:spPr bwMode="auto">
            <a:xfrm>
              <a:off x="3303" y="1236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15L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799" name="Rectangle 31"/>
            <p:cNvSpPr>
              <a:spLocks noChangeArrowheads="1"/>
            </p:cNvSpPr>
            <p:nvPr/>
          </p:nvSpPr>
          <p:spPr bwMode="auto">
            <a:xfrm>
              <a:off x="3303" y="3724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35L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" name="Group 32"/>
          <p:cNvGrpSpPr/>
          <p:nvPr/>
        </p:nvGrpSpPr>
        <p:grpSpPr bwMode="auto">
          <a:xfrm>
            <a:off x="5441950" y="5151438"/>
            <a:ext cx="446088" cy="409575"/>
            <a:chOff x="3437" y="3254"/>
            <a:chExt cx="281" cy="258"/>
          </a:xfrm>
        </p:grpSpPr>
        <p:sp>
          <p:nvSpPr>
            <p:cNvPr id="75795" name="Rectangle 33"/>
            <p:cNvSpPr>
              <a:spLocks noChangeArrowheads="1"/>
            </p:cNvSpPr>
            <p:nvPr/>
          </p:nvSpPr>
          <p:spPr bwMode="auto">
            <a:xfrm>
              <a:off x="3512" y="3303"/>
              <a:ext cx="206" cy="2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796" name="Oval 34"/>
            <p:cNvSpPr>
              <a:spLocks noChangeArrowheads="1"/>
            </p:cNvSpPr>
            <p:nvPr/>
          </p:nvSpPr>
          <p:spPr bwMode="auto">
            <a:xfrm>
              <a:off x="3437" y="3254"/>
              <a:ext cx="87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99747" name="Rectangle 35"/>
          <p:cNvSpPr>
            <a:spLocks noChangeArrowheads="1"/>
          </p:cNvSpPr>
          <p:nvPr/>
        </p:nvSpPr>
        <p:spPr bwMode="auto">
          <a:xfrm>
            <a:off x="2173288" y="2770188"/>
            <a:ext cx="2894012" cy="13239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The initial allocation is </a:t>
            </a:r>
            <a:r>
              <a: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rPr>
              <a:t>A.</a:t>
            </a:r>
            <a:endParaRPr lang="en-US" altLang="zh-CN" sz="1600" i="1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Every combination of labor and capital used to produce two goods is represented as a point in the box.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9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4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2" name="Rectangle 2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Payoff Matrix for Advertising Game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2771" name="Rectangle 23"/>
          <p:cNvSpPr>
            <a:spLocks noGrp="1" noChangeArrowheads="1"/>
          </p:cNvSpPr>
          <p:nvPr>
            <p:ph sz="half" idx="1"/>
          </p:nvPr>
        </p:nvSpPr>
        <p:spPr>
          <a:xfrm>
            <a:off x="992188" y="1971675"/>
            <a:ext cx="3579812" cy="4114800"/>
          </a:xfrm>
        </p:spPr>
        <p:txBody>
          <a:bodyPr/>
          <a:lstStyle/>
          <a:p>
            <a:pPr eaLnBrk="1" hangingPunct="1"/>
            <a:r>
              <a:rPr lang="en-US" altLang="zh-CN" sz="2500" smtClean="0">
                <a:ea typeface="宋体" charset="-122"/>
              </a:rPr>
              <a:t>Observations</a:t>
            </a:r>
            <a:endParaRPr lang="en-US" altLang="zh-CN" sz="25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A: regardless of B, advertising is the best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B: regardless of A, advertising is best</a:t>
            </a:r>
            <a:endParaRPr lang="en-US" altLang="zh-CN" sz="2100" smtClean="0">
              <a:ea typeface="宋体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4019550" y="2817813"/>
            <a:ext cx="4549775" cy="2941637"/>
            <a:chOff x="2532" y="1775"/>
            <a:chExt cx="2866" cy="1853"/>
          </a:xfrm>
        </p:grpSpPr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305" y="2209"/>
              <a:ext cx="2093" cy="1418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>
              <a:off x="3309" y="2918"/>
              <a:ext cx="20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 flipV="1">
              <a:off x="4335" y="2208"/>
              <a:ext cx="0" cy="14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2532" y="2819"/>
              <a:ext cx="520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rgbClr val="376546"/>
                  </a:solidFill>
                  <a:latin typeface="Arial" charset="0"/>
                  <a:ea typeface="宋体" charset="-122"/>
                </a:rPr>
                <a:t>Firm A</a:t>
              </a:r>
              <a:endParaRPr lang="en-US" altLang="zh-CN" sz="1600" i="1">
                <a:solidFill>
                  <a:srgbClr val="376546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3497" y="1983"/>
              <a:ext cx="697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4482" y="1822"/>
              <a:ext cx="697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Don’t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2628" y="2465"/>
              <a:ext cx="697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2606" y="3044"/>
              <a:ext cx="697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Don’t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2783" name="Rectangle 13"/>
            <p:cNvSpPr>
              <a:spLocks noChangeArrowheads="1"/>
            </p:cNvSpPr>
            <p:nvPr/>
          </p:nvSpPr>
          <p:spPr bwMode="auto">
            <a:xfrm>
              <a:off x="4140" y="1775"/>
              <a:ext cx="520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rgbClr val="376546"/>
                  </a:solidFill>
                  <a:latin typeface="Arial" charset="0"/>
                  <a:ea typeface="宋体" charset="-122"/>
                </a:rPr>
                <a:t>Firm B</a:t>
              </a:r>
              <a:endParaRPr lang="en-US" altLang="zh-CN" sz="1600" i="1">
                <a:solidFill>
                  <a:srgbClr val="376546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3" name="Group 14"/>
            <p:cNvGrpSpPr/>
            <p:nvPr/>
          </p:nvGrpSpPr>
          <p:grpSpPr bwMode="auto">
            <a:xfrm>
              <a:off x="3690" y="2465"/>
              <a:ext cx="1466" cy="924"/>
              <a:chOff x="2222" y="1837"/>
              <a:chExt cx="2188" cy="1378"/>
            </a:xfrm>
          </p:grpSpPr>
          <p:sp>
            <p:nvSpPr>
              <p:cNvPr id="32785" name="Rectangle 15"/>
              <p:cNvSpPr>
                <a:spLocks noChangeArrowheads="1"/>
              </p:cNvSpPr>
              <p:nvPr/>
            </p:nvSpPr>
            <p:spPr bwMode="auto">
              <a:xfrm>
                <a:off x="2222" y="1837"/>
                <a:ext cx="700" cy="37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10, 5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2786" name="Rectangle 16"/>
              <p:cNvSpPr>
                <a:spLocks noChangeArrowheads="1"/>
              </p:cNvSpPr>
              <p:nvPr/>
            </p:nvSpPr>
            <p:spPr bwMode="auto">
              <a:xfrm>
                <a:off x="3710" y="1837"/>
                <a:ext cx="700" cy="37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15, 0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2787" name="Rectangle 17"/>
              <p:cNvSpPr>
                <a:spLocks noChangeArrowheads="1"/>
              </p:cNvSpPr>
              <p:nvPr/>
            </p:nvSpPr>
            <p:spPr bwMode="auto">
              <a:xfrm>
                <a:off x="3710" y="2845"/>
                <a:ext cx="700" cy="37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10, 2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2788" name="Rectangle 18"/>
              <p:cNvSpPr>
                <a:spLocks noChangeArrowheads="1"/>
              </p:cNvSpPr>
              <p:nvPr/>
            </p:nvSpPr>
            <p:spPr bwMode="auto">
              <a:xfrm>
                <a:off x="2270" y="2845"/>
                <a:ext cx="567" cy="37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6, 8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33" name="Rectangle 2069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Payoff Matrix for Advertising Game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3795" name="Rectangle 2070"/>
          <p:cNvSpPr>
            <a:spLocks noGrp="1" noChangeArrowheads="1"/>
          </p:cNvSpPr>
          <p:nvPr>
            <p:ph sz="half" idx="1"/>
          </p:nvPr>
        </p:nvSpPr>
        <p:spPr>
          <a:xfrm>
            <a:off x="1008063" y="1827213"/>
            <a:ext cx="3563937" cy="4114800"/>
          </a:xfrm>
        </p:spPr>
        <p:txBody>
          <a:bodyPr/>
          <a:lstStyle/>
          <a:p>
            <a:pPr eaLnBrk="1" hangingPunct="1"/>
            <a:r>
              <a:rPr lang="en-US" altLang="zh-CN" sz="2500" smtClean="0">
                <a:ea typeface="宋体" charset="-122"/>
              </a:rPr>
              <a:t>Observations</a:t>
            </a:r>
            <a:endParaRPr lang="en-US" altLang="zh-CN" sz="25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Dominant strategy for A and B is to advertise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Do not worry about the other player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Equilibrium in dominant strategy</a:t>
            </a:r>
            <a:endParaRPr lang="en-US" altLang="zh-CN" sz="2100" smtClean="0">
              <a:ea typeface="宋体" charset="-122"/>
            </a:endParaRPr>
          </a:p>
        </p:txBody>
      </p:sp>
      <p:grpSp>
        <p:nvGrpSpPr>
          <p:cNvPr id="2" name="Group 2072"/>
          <p:cNvGrpSpPr/>
          <p:nvPr/>
        </p:nvGrpSpPr>
        <p:grpSpPr bwMode="auto">
          <a:xfrm>
            <a:off x="4102100" y="2900363"/>
            <a:ext cx="4549775" cy="2941637"/>
            <a:chOff x="2584" y="1827"/>
            <a:chExt cx="2866" cy="1853"/>
          </a:xfrm>
        </p:grpSpPr>
        <p:sp>
          <p:nvSpPr>
            <p:cNvPr id="33799" name="Rectangle 2054"/>
            <p:cNvSpPr>
              <a:spLocks noChangeArrowheads="1"/>
            </p:cNvSpPr>
            <p:nvPr/>
          </p:nvSpPr>
          <p:spPr bwMode="auto">
            <a:xfrm>
              <a:off x="3357" y="2261"/>
              <a:ext cx="2093" cy="1418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Line 2055"/>
            <p:cNvSpPr>
              <a:spLocks noChangeShapeType="1"/>
            </p:cNvSpPr>
            <p:nvPr/>
          </p:nvSpPr>
          <p:spPr bwMode="auto">
            <a:xfrm>
              <a:off x="3361" y="2970"/>
              <a:ext cx="20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Line 2056"/>
            <p:cNvSpPr>
              <a:spLocks noChangeShapeType="1"/>
            </p:cNvSpPr>
            <p:nvPr/>
          </p:nvSpPr>
          <p:spPr bwMode="auto">
            <a:xfrm flipV="1">
              <a:off x="4387" y="2260"/>
              <a:ext cx="0" cy="14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Rectangle 2057"/>
            <p:cNvSpPr>
              <a:spLocks noChangeArrowheads="1"/>
            </p:cNvSpPr>
            <p:nvPr/>
          </p:nvSpPr>
          <p:spPr bwMode="auto">
            <a:xfrm>
              <a:off x="2584" y="2871"/>
              <a:ext cx="520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rgbClr val="376546"/>
                  </a:solidFill>
                  <a:latin typeface="Arial" charset="0"/>
                  <a:ea typeface="宋体" charset="-122"/>
                </a:rPr>
                <a:t>Firm A</a:t>
              </a:r>
              <a:endParaRPr lang="en-US" altLang="zh-CN" sz="1600" i="1">
                <a:solidFill>
                  <a:srgbClr val="376546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03" name="Rectangle 2058"/>
            <p:cNvSpPr>
              <a:spLocks noChangeArrowheads="1"/>
            </p:cNvSpPr>
            <p:nvPr/>
          </p:nvSpPr>
          <p:spPr bwMode="auto">
            <a:xfrm>
              <a:off x="3549" y="2035"/>
              <a:ext cx="697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04" name="Rectangle 2059"/>
            <p:cNvSpPr>
              <a:spLocks noChangeArrowheads="1"/>
            </p:cNvSpPr>
            <p:nvPr/>
          </p:nvSpPr>
          <p:spPr bwMode="auto">
            <a:xfrm>
              <a:off x="4534" y="1874"/>
              <a:ext cx="697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Don’t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05" name="Rectangle 2060"/>
            <p:cNvSpPr>
              <a:spLocks noChangeArrowheads="1"/>
            </p:cNvSpPr>
            <p:nvPr/>
          </p:nvSpPr>
          <p:spPr bwMode="auto">
            <a:xfrm>
              <a:off x="2680" y="2517"/>
              <a:ext cx="697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06" name="Rectangle 2061"/>
            <p:cNvSpPr>
              <a:spLocks noChangeArrowheads="1"/>
            </p:cNvSpPr>
            <p:nvPr/>
          </p:nvSpPr>
          <p:spPr bwMode="auto">
            <a:xfrm>
              <a:off x="2658" y="3096"/>
              <a:ext cx="697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Don’t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07" name="Rectangle 2062"/>
            <p:cNvSpPr>
              <a:spLocks noChangeArrowheads="1"/>
            </p:cNvSpPr>
            <p:nvPr/>
          </p:nvSpPr>
          <p:spPr bwMode="auto">
            <a:xfrm>
              <a:off x="4192" y="1827"/>
              <a:ext cx="520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rgbClr val="376546"/>
                  </a:solidFill>
                  <a:latin typeface="Arial" charset="0"/>
                  <a:ea typeface="宋体" charset="-122"/>
                </a:rPr>
                <a:t>Firm B</a:t>
              </a:r>
              <a:endParaRPr lang="en-US" altLang="zh-CN" sz="1600" i="1">
                <a:solidFill>
                  <a:srgbClr val="376546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3" name="Group 2063"/>
            <p:cNvGrpSpPr/>
            <p:nvPr/>
          </p:nvGrpSpPr>
          <p:grpSpPr bwMode="auto">
            <a:xfrm>
              <a:off x="3742" y="2517"/>
              <a:ext cx="1466" cy="924"/>
              <a:chOff x="2222" y="1837"/>
              <a:chExt cx="2188" cy="1378"/>
            </a:xfrm>
          </p:grpSpPr>
          <p:sp>
            <p:nvSpPr>
              <p:cNvPr id="33809" name="Rectangle 2064"/>
              <p:cNvSpPr>
                <a:spLocks noChangeArrowheads="1"/>
              </p:cNvSpPr>
              <p:nvPr/>
            </p:nvSpPr>
            <p:spPr bwMode="auto">
              <a:xfrm>
                <a:off x="2222" y="1837"/>
                <a:ext cx="700" cy="37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10, 5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3810" name="Rectangle 2065"/>
              <p:cNvSpPr>
                <a:spLocks noChangeArrowheads="1"/>
              </p:cNvSpPr>
              <p:nvPr/>
            </p:nvSpPr>
            <p:spPr bwMode="auto">
              <a:xfrm>
                <a:off x="3710" y="1837"/>
                <a:ext cx="700" cy="37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15, 0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3811" name="Rectangle 2066"/>
              <p:cNvSpPr>
                <a:spLocks noChangeArrowheads="1"/>
              </p:cNvSpPr>
              <p:nvPr/>
            </p:nvSpPr>
            <p:spPr bwMode="auto">
              <a:xfrm>
                <a:off x="3710" y="2845"/>
                <a:ext cx="700" cy="37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10, 2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3812" name="Rectangle 2067"/>
              <p:cNvSpPr>
                <a:spLocks noChangeArrowheads="1"/>
              </p:cNvSpPr>
              <p:nvPr/>
            </p:nvSpPr>
            <p:spPr bwMode="auto">
              <a:xfrm>
                <a:off x="2270" y="2845"/>
                <a:ext cx="567" cy="37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6, 8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Dominant Strategies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Equilibrium in dominant strategies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Outcome of a game in which each firm is doing the best it can regardless of what its competitors are doing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Optimal strategy is determined without worrying about the actions of other players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However, not every game has a dominant strategy for each player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Dominant Strategies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58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Game Without Dominant Strategy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The optimal decision of a player without a dominant strategy will depend on what the other player does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Revising the payoff matrix, we can see a situation where no dominant strategy exists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Modified Advertising Game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6869" name="Rectangle 18"/>
          <p:cNvSpPr>
            <a:spLocks noChangeArrowheads="1"/>
          </p:cNvSpPr>
          <p:nvPr/>
        </p:nvSpPr>
        <p:spPr bwMode="auto">
          <a:xfrm>
            <a:off x="3057525" y="2679700"/>
            <a:ext cx="4959350" cy="335915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8"/>
          <p:cNvGrpSpPr/>
          <p:nvPr/>
        </p:nvGrpSpPr>
        <p:grpSpPr bwMode="auto">
          <a:xfrm>
            <a:off x="3865563" y="3305175"/>
            <a:ext cx="3335337" cy="2116138"/>
            <a:chOff x="2156" y="1848"/>
            <a:chExt cx="2101" cy="1333"/>
          </a:xfrm>
        </p:grpSpPr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2156" y="1848"/>
              <a:ext cx="61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10, 5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3644" y="1848"/>
              <a:ext cx="61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15, 0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3644" y="2856"/>
              <a:ext cx="61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20, 2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2204" y="2856"/>
              <a:ext cx="48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6, 8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36871" name="Line 19"/>
          <p:cNvSpPr>
            <a:spLocks noChangeShapeType="1"/>
          </p:cNvSpPr>
          <p:nvPr/>
        </p:nvSpPr>
        <p:spPr bwMode="auto">
          <a:xfrm>
            <a:off x="3068638" y="4359275"/>
            <a:ext cx="4938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20"/>
          <p:cNvSpPr>
            <a:spLocks noChangeShapeType="1"/>
          </p:cNvSpPr>
          <p:nvPr/>
        </p:nvSpPr>
        <p:spPr bwMode="auto">
          <a:xfrm flipV="1">
            <a:off x="5499100" y="2678113"/>
            <a:ext cx="0" cy="336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 rot="-5390585">
            <a:off x="698500" y="4038600"/>
            <a:ext cx="98425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>
                <a:solidFill>
                  <a:srgbClr val="376546"/>
                </a:solidFill>
                <a:latin typeface="Arial" charset="0"/>
                <a:ea typeface="宋体" charset="-122"/>
              </a:rPr>
              <a:t>Firm A</a:t>
            </a:r>
            <a:endParaRPr lang="en-US" altLang="zh-CN" sz="2000" i="1">
              <a:solidFill>
                <a:srgbClr val="376546"/>
              </a:solidFill>
              <a:latin typeface="Arial" charset="0"/>
              <a:ea typeface="宋体" charset="-122"/>
            </a:endParaRPr>
          </a:p>
        </p:txBody>
      </p:sp>
      <p:sp>
        <p:nvSpPr>
          <p:cNvPr id="36874" name="Rectangle 22"/>
          <p:cNvSpPr>
            <a:spLocks noChangeArrowheads="1"/>
          </p:cNvSpPr>
          <p:nvPr/>
        </p:nvSpPr>
        <p:spPr bwMode="auto">
          <a:xfrm>
            <a:off x="3513138" y="2144713"/>
            <a:ext cx="1338262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Advertise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36875" name="Rectangle 23"/>
          <p:cNvSpPr>
            <a:spLocks noChangeArrowheads="1"/>
          </p:cNvSpPr>
          <p:nvPr/>
        </p:nvSpPr>
        <p:spPr bwMode="auto">
          <a:xfrm>
            <a:off x="6005513" y="1763713"/>
            <a:ext cx="1338262" cy="698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Don’t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Advertise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36876" name="Rectangle 24"/>
          <p:cNvSpPr>
            <a:spLocks noChangeArrowheads="1"/>
          </p:cNvSpPr>
          <p:nvPr/>
        </p:nvSpPr>
        <p:spPr bwMode="auto">
          <a:xfrm>
            <a:off x="1455738" y="3287713"/>
            <a:ext cx="1338262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Advertise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36877" name="Rectangle 25"/>
          <p:cNvSpPr>
            <a:spLocks noChangeArrowheads="1"/>
          </p:cNvSpPr>
          <p:nvPr/>
        </p:nvSpPr>
        <p:spPr bwMode="auto">
          <a:xfrm>
            <a:off x="1560513" y="4659313"/>
            <a:ext cx="1338262" cy="698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Don’t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Advertise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36878" name="Rectangle 26"/>
          <p:cNvSpPr>
            <a:spLocks noChangeArrowheads="1"/>
          </p:cNvSpPr>
          <p:nvPr/>
        </p:nvSpPr>
        <p:spPr bwMode="auto">
          <a:xfrm>
            <a:off x="5037138" y="1652588"/>
            <a:ext cx="98425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>
                <a:solidFill>
                  <a:srgbClr val="376546"/>
                </a:solidFill>
                <a:latin typeface="Arial" charset="0"/>
                <a:ea typeface="宋体" charset="-122"/>
              </a:rPr>
              <a:t>Firm B</a:t>
            </a:r>
            <a:endParaRPr lang="en-US" altLang="zh-CN" sz="2000" i="1">
              <a:solidFill>
                <a:srgbClr val="376546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81" name="Rectangle 21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Modified Advertising Game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7891" name="Rectangle 22"/>
          <p:cNvSpPr>
            <a:spLocks noGrp="1" noChangeArrowheads="1"/>
          </p:cNvSpPr>
          <p:nvPr>
            <p:ph sz="half" idx="1"/>
          </p:nvPr>
        </p:nvSpPr>
        <p:spPr>
          <a:xfrm>
            <a:off x="587375" y="2032000"/>
            <a:ext cx="3579813" cy="4114800"/>
          </a:xfrm>
        </p:spPr>
        <p:txBody>
          <a:bodyPr/>
          <a:lstStyle/>
          <a:p>
            <a:pPr eaLnBrk="1" hangingPunct="1"/>
            <a:r>
              <a:rPr lang="en-US" altLang="zh-CN" sz="2500" smtClean="0">
                <a:ea typeface="宋体" charset="-122"/>
              </a:rPr>
              <a:t>Observations</a:t>
            </a:r>
            <a:endParaRPr lang="en-US" altLang="zh-CN" sz="25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A: No dominant strategy; depends on B’s actions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B: Dominant strategy is to advertise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Firm A determines B’s dominant strategy and makes its decision accordingly</a:t>
            </a:r>
            <a:endParaRPr lang="en-US" altLang="zh-CN" sz="2100" smtClean="0">
              <a:ea typeface="宋体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4049713" y="1701800"/>
            <a:ext cx="4691062" cy="3032125"/>
            <a:chOff x="2551" y="1072"/>
            <a:chExt cx="2955" cy="1910"/>
          </a:xfrm>
        </p:grpSpPr>
        <p:grpSp>
          <p:nvGrpSpPr>
            <p:cNvPr id="3" name="Group 24"/>
            <p:cNvGrpSpPr/>
            <p:nvPr/>
          </p:nvGrpSpPr>
          <p:grpSpPr bwMode="auto">
            <a:xfrm>
              <a:off x="3348" y="1519"/>
              <a:ext cx="2158" cy="1462"/>
              <a:chOff x="3348" y="1519"/>
              <a:chExt cx="2158" cy="1462"/>
            </a:xfrm>
          </p:grpSpPr>
          <p:sp>
            <p:nvSpPr>
              <p:cNvPr id="37904" name="Rectangle 3"/>
              <p:cNvSpPr>
                <a:spLocks noChangeArrowheads="1"/>
              </p:cNvSpPr>
              <p:nvPr/>
            </p:nvSpPr>
            <p:spPr bwMode="auto">
              <a:xfrm>
                <a:off x="3348" y="1519"/>
                <a:ext cx="2158" cy="1462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Rectangle 4"/>
              <p:cNvSpPr>
                <a:spLocks noChangeArrowheads="1"/>
              </p:cNvSpPr>
              <p:nvPr/>
            </p:nvSpPr>
            <p:spPr bwMode="auto">
              <a:xfrm>
                <a:off x="3700" y="1791"/>
                <a:ext cx="469" cy="24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10, 5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7906" name="Rectangle 5"/>
              <p:cNvSpPr>
                <a:spLocks noChangeArrowheads="1"/>
              </p:cNvSpPr>
              <p:nvPr/>
            </p:nvSpPr>
            <p:spPr bwMode="auto">
              <a:xfrm>
                <a:off x="4727" y="1791"/>
                <a:ext cx="469" cy="24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15, 0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7907" name="Rectangle 6"/>
              <p:cNvSpPr>
                <a:spLocks noChangeArrowheads="1"/>
              </p:cNvSpPr>
              <p:nvPr/>
            </p:nvSpPr>
            <p:spPr bwMode="auto">
              <a:xfrm>
                <a:off x="4727" y="2488"/>
                <a:ext cx="469" cy="24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20, 2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7908" name="Rectangle 7"/>
              <p:cNvSpPr>
                <a:spLocks noChangeArrowheads="1"/>
              </p:cNvSpPr>
              <p:nvPr/>
            </p:nvSpPr>
            <p:spPr bwMode="auto">
              <a:xfrm>
                <a:off x="3733" y="2488"/>
                <a:ext cx="380" cy="24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6, 8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3352" y="2250"/>
              <a:ext cx="2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V="1">
              <a:off x="4410" y="1518"/>
              <a:ext cx="0" cy="1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551" y="2148"/>
              <a:ext cx="520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rgbClr val="376546"/>
                  </a:solidFill>
                  <a:latin typeface="Arial" charset="0"/>
                  <a:ea typeface="宋体" charset="-122"/>
                </a:rPr>
                <a:t>Firm A</a:t>
              </a:r>
              <a:endParaRPr lang="en-US" altLang="zh-CN" sz="1600" i="1">
                <a:solidFill>
                  <a:srgbClr val="376546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3546" y="1286"/>
              <a:ext cx="697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4573" y="1120"/>
              <a:ext cx="697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Don’t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2650" y="1784"/>
              <a:ext cx="697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2638" y="2380"/>
              <a:ext cx="697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Don’t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Advertise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4209" y="1072"/>
              <a:ext cx="520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rgbClr val="376546"/>
                  </a:solidFill>
                  <a:latin typeface="Arial" charset="0"/>
                  <a:ea typeface="宋体" charset="-122"/>
                </a:rPr>
                <a:t>Firm B</a:t>
              </a:r>
              <a:endParaRPr lang="en-US" altLang="zh-CN" sz="1600" i="1">
                <a:solidFill>
                  <a:srgbClr val="376546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Topics to be Discussed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Gaming and Strategic Decisions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Dominant Strategies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The Nash Equilibrium Revisited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Repeated Games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The Nash Equilibrium Revisited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 dominant strategy is stable, but in many games one or more party does not have a dominant strategy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A more general equilibrium concept is the </a:t>
            </a:r>
            <a:r>
              <a:rPr lang="en-US" altLang="zh-CN" b="1" smtClean="0">
                <a:solidFill>
                  <a:srgbClr val="8D7DFF"/>
                </a:solidFill>
                <a:ea typeface="宋体" charset="-122"/>
              </a:rPr>
              <a:t>Nash Equilibrium</a:t>
            </a:r>
            <a:r>
              <a:rPr lang="en-US" altLang="zh-CN" smtClean="0">
                <a:ea typeface="宋体" charset="-122"/>
              </a:rPr>
              <a:t> 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A set of strategies (or actions) such that each player is doing the best it can given the actions of its opponents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The Nash Equilibrium Revisited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None of the players have incentive to deviate from its Nash strategy, therefore it is stable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In the </a:t>
            </a:r>
            <a:r>
              <a:rPr lang="en-US" altLang="zh-CN" dirty="0" err="1" smtClean="0">
                <a:ea typeface="宋体" charset="-122"/>
              </a:rPr>
              <a:t>Cournot</a:t>
            </a:r>
            <a:r>
              <a:rPr lang="en-US" altLang="zh-CN" dirty="0" smtClean="0">
                <a:ea typeface="宋体" charset="-122"/>
              </a:rPr>
              <a:t> model, each firm sets its own output assuming the other firm’s outputs are fixed. 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err="1" smtClean="0">
                <a:ea typeface="宋体" charset="-122"/>
              </a:rPr>
              <a:t>Cournot</a:t>
            </a:r>
            <a:r>
              <a:rPr lang="en-US" altLang="zh-CN" dirty="0" smtClean="0">
                <a:ea typeface="宋体" charset="-122"/>
              </a:rPr>
              <a:t> equilibrium is a Nash Equilibrium.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The Nash Equilibrium Revisited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Dominant Strategy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“I’m doing the best I can no matter what you do. You’re doing the best you can no matter what I do.”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Nash Equilibrium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“I’m doing the best I can given what you are doing. You’re doing the best you can given what I am doing.”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Dominant strategy is a special case of Nash equilibrium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Final exam:</a:t>
            </a:r>
            <a:endParaRPr lang="en-US" altLang="zh-CN" dirty="0" smtClean="0"/>
          </a:p>
          <a:p>
            <a:r>
              <a:rPr lang="en-US" altLang="zh-CN" dirty="0" smtClean="0"/>
              <a:t>18:30pm, Jan. 8, 2014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The Nash Equilibrium Revisited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41987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500" smtClean="0">
                <a:ea typeface="宋体" charset="-122"/>
              </a:rPr>
              <a:t>Two cereal companies face a market in which two new types of cereal can be successfully introduced, provided each type is introduced by only one firm</a:t>
            </a:r>
            <a:endParaRPr lang="en-US" altLang="zh-CN" sz="2500" smtClean="0">
              <a:ea typeface="宋体" charset="-122"/>
            </a:endParaRPr>
          </a:p>
          <a:p>
            <a:pPr eaLnBrk="1" hangingPunct="1"/>
            <a:r>
              <a:rPr lang="en-US" altLang="zh-CN" sz="2500" smtClean="0">
                <a:ea typeface="宋体" charset="-122"/>
              </a:rPr>
              <a:t>Product Choice Problem</a:t>
            </a:r>
            <a:endParaRPr lang="en-US" altLang="zh-CN" sz="25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Market for one producer of crispy cereal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Market for one producer of sweet cereal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Each firm only has the resources to introduce one cereal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Noncooperative</a:t>
            </a:r>
            <a:endParaRPr lang="en-US" altLang="zh-CN" sz="2100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1028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Product Choice Problem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43013" name="Rectangle 1029"/>
          <p:cNvSpPr>
            <a:spLocks noChangeArrowheads="1"/>
          </p:cNvSpPr>
          <p:nvPr/>
        </p:nvSpPr>
        <p:spPr bwMode="auto">
          <a:xfrm>
            <a:off x="2597150" y="2413000"/>
            <a:ext cx="4959350" cy="335915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1030"/>
          <p:cNvSpPr>
            <a:spLocks noChangeShapeType="1"/>
          </p:cNvSpPr>
          <p:nvPr/>
        </p:nvSpPr>
        <p:spPr bwMode="auto">
          <a:xfrm>
            <a:off x="2608263" y="4092575"/>
            <a:ext cx="4938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Line 1031"/>
          <p:cNvSpPr>
            <a:spLocks noChangeShapeType="1"/>
          </p:cNvSpPr>
          <p:nvPr/>
        </p:nvSpPr>
        <p:spPr bwMode="auto">
          <a:xfrm flipV="1">
            <a:off x="5038725" y="2411413"/>
            <a:ext cx="0" cy="336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Rectangle 1032"/>
          <p:cNvSpPr>
            <a:spLocks noChangeArrowheads="1"/>
          </p:cNvSpPr>
          <p:nvPr/>
        </p:nvSpPr>
        <p:spPr bwMode="auto">
          <a:xfrm rot="-5372152">
            <a:off x="796131" y="3829844"/>
            <a:ext cx="941388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>
                <a:solidFill>
                  <a:srgbClr val="1C4E35"/>
                </a:solidFill>
                <a:latin typeface="Arial" charset="0"/>
                <a:ea typeface="宋体" charset="-122"/>
              </a:rPr>
              <a:t>Firm 1</a:t>
            </a:r>
            <a:endParaRPr lang="en-US" altLang="zh-CN" sz="20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sp>
        <p:nvSpPr>
          <p:cNvPr id="43017" name="Rectangle 1033"/>
          <p:cNvSpPr>
            <a:spLocks noChangeArrowheads="1"/>
          </p:cNvSpPr>
          <p:nvPr/>
        </p:nvSpPr>
        <p:spPr bwMode="auto">
          <a:xfrm>
            <a:off x="3281363" y="1878013"/>
            <a:ext cx="97155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Crispy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43018" name="Rectangle 1034"/>
          <p:cNvSpPr>
            <a:spLocks noChangeArrowheads="1"/>
          </p:cNvSpPr>
          <p:nvPr/>
        </p:nvSpPr>
        <p:spPr bwMode="auto">
          <a:xfrm>
            <a:off x="5759450" y="1878013"/>
            <a:ext cx="91440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Sweet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43019" name="Rectangle 1035"/>
          <p:cNvSpPr>
            <a:spLocks noChangeArrowheads="1"/>
          </p:cNvSpPr>
          <p:nvPr/>
        </p:nvSpPr>
        <p:spPr bwMode="auto">
          <a:xfrm>
            <a:off x="1452563" y="3021013"/>
            <a:ext cx="97155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Crispy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43020" name="Rectangle 1036"/>
          <p:cNvSpPr>
            <a:spLocks noChangeArrowheads="1"/>
          </p:cNvSpPr>
          <p:nvPr/>
        </p:nvSpPr>
        <p:spPr bwMode="auto">
          <a:xfrm>
            <a:off x="1625600" y="4621213"/>
            <a:ext cx="91440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Sweet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43021" name="Rectangle 1037"/>
          <p:cNvSpPr>
            <a:spLocks noChangeArrowheads="1"/>
          </p:cNvSpPr>
          <p:nvPr/>
        </p:nvSpPr>
        <p:spPr bwMode="auto">
          <a:xfrm>
            <a:off x="4576763" y="1528763"/>
            <a:ext cx="941387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>
                <a:solidFill>
                  <a:srgbClr val="1C4E35"/>
                </a:solidFill>
                <a:latin typeface="Arial" charset="0"/>
                <a:ea typeface="宋体" charset="-122"/>
              </a:rPr>
              <a:t>Firm 2</a:t>
            </a:r>
            <a:endParaRPr lang="en-US" altLang="zh-CN" sz="20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1038"/>
          <p:cNvGrpSpPr/>
          <p:nvPr/>
        </p:nvGrpSpPr>
        <p:grpSpPr bwMode="auto">
          <a:xfrm>
            <a:off x="3509963" y="3021013"/>
            <a:ext cx="3533775" cy="2116137"/>
            <a:chOff x="2211" y="1903"/>
            <a:chExt cx="2226" cy="1333"/>
          </a:xfrm>
        </p:grpSpPr>
        <p:sp>
          <p:nvSpPr>
            <p:cNvPr id="43023" name="Rectangle 1039"/>
            <p:cNvSpPr>
              <a:spLocks noChangeArrowheads="1"/>
            </p:cNvSpPr>
            <p:nvPr/>
          </p:nvSpPr>
          <p:spPr bwMode="auto">
            <a:xfrm>
              <a:off x="2211" y="1903"/>
              <a:ext cx="63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-5, -5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24" name="Rectangle 1040"/>
            <p:cNvSpPr>
              <a:spLocks noChangeArrowheads="1"/>
            </p:cNvSpPr>
            <p:nvPr/>
          </p:nvSpPr>
          <p:spPr bwMode="auto">
            <a:xfrm>
              <a:off x="3699" y="1903"/>
              <a:ext cx="73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10, 10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25" name="Rectangle 1041"/>
            <p:cNvSpPr>
              <a:spLocks noChangeArrowheads="1"/>
            </p:cNvSpPr>
            <p:nvPr/>
          </p:nvSpPr>
          <p:spPr bwMode="auto">
            <a:xfrm>
              <a:off x="3699" y="2911"/>
              <a:ext cx="63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-5, -5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26" name="Rectangle 1042"/>
            <p:cNvSpPr>
              <a:spLocks noChangeArrowheads="1"/>
            </p:cNvSpPr>
            <p:nvPr/>
          </p:nvSpPr>
          <p:spPr bwMode="auto">
            <a:xfrm>
              <a:off x="2259" y="2911"/>
              <a:ext cx="73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10, 10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Product Choice Problem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44035" name="Rectangle 20"/>
          <p:cNvSpPr>
            <a:spLocks noGrp="1" noChangeArrowheads="1"/>
          </p:cNvSpPr>
          <p:nvPr>
            <p:ph idx="1"/>
          </p:nvPr>
        </p:nvSpPr>
        <p:spPr>
          <a:xfrm>
            <a:off x="806450" y="2411413"/>
            <a:ext cx="2997200" cy="4224337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smtClean="0">
                <a:ea typeface="宋体" charset="-122"/>
              </a:rPr>
              <a:t>If Firm 1 hears Firm 2 is introducing a new sweet cereal, its best action is to make crispy</a:t>
            </a:r>
            <a:endParaRPr lang="en-US" altLang="zh-CN" sz="21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>
                <a:ea typeface="宋体" charset="-122"/>
              </a:rPr>
              <a:t>Bottom left corner is Nash equilibrium</a:t>
            </a:r>
            <a:endParaRPr lang="en-US" altLang="zh-CN" sz="21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>
                <a:ea typeface="宋体" charset="-122"/>
              </a:rPr>
              <a:t>What is other Nash Equilibrium?</a:t>
            </a:r>
            <a:endParaRPr lang="en-US" altLang="zh-CN" sz="2100" smtClean="0">
              <a:ea typeface="宋体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3800475" y="2019300"/>
            <a:ext cx="4991100" cy="3227388"/>
            <a:chOff x="2394" y="1272"/>
            <a:chExt cx="3144" cy="2033"/>
          </a:xfrm>
        </p:grpSpPr>
        <p:sp>
          <p:nvSpPr>
            <p:cNvPr id="44039" name="Rectangle 5"/>
            <p:cNvSpPr>
              <a:spLocks noChangeArrowheads="1"/>
            </p:cNvSpPr>
            <p:nvPr/>
          </p:nvSpPr>
          <p:spPr bwMode="auto">
            <a:xfrm>
              <a:off x="3242" y="1748"/>
              <a:ext cx="2296" cy="155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0" name="Line 6"/>
            <p:cNvSpPr>
              <a:spLocks noChangeShapeType="1"/>
            </p:cNvSpPr>
            <p:nvPr/>
          </p:nvSpPr>
          <p:spPr bwMode="auto">
            <a:xfrm>
              <a:off x="3247" y="2526"/>
              <a:ext cx="2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/>
            <p:cNvSpPr>
              <a:spLocks noChangeShapeType="1"/>
            </p:cNvSpPr>
            <p:nvPr/>
          </p:nvSpPr>
          <p:spPr bwMode="auto">
            <a:xfrm flipV="1">
              <a:off x="4372" y="1747"/>
              <a:ext cx="0" cy="1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Rectangle 8"/>
            <p:cNvSpPr>
              <a:spLocks noChangeArrowheads="1"/>
            </p:cNvSpPr>
            <p:nvPr/>
          </p:nvSpPr>
          <p:spPr bwMode="auto">
            <a:xfrm>
              <a:off x="2394" y="2418"/>
              <a:ext cx="499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Firm 1</a:t>
              </a:r>
              <a:endParaRPr lang="en-US" altLang="zh-CN" sz="16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4043" name="Rectangle 9"/>
            <p:cNvSpPr>
              <a:spLocks noChangeArrowheads="1"/>
            </p:cNvSpPr>
            <p:nvPr/>
          </p:nvSpPr>
          <p:spPr bwMode="auto">
            <a:xfrm>
              <a:off x="3558" y="1500"/>
              <a:ext cx="512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Crispy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4044" name="Rectangle 10"/>
            <p:cNvSpPr>
              <a:spLocks noChangeArrowheads="1"/>
            </p:cNvSpPr>
            <p:nvPr/>
          </p:nvSpPr>
          <p:spPr bwMode="auto">
            <a:xfrm>
              <a:off x="4676" y="1500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Sweet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4045" name="Rectangle 11"/>
            <p:cNvSpPr>
              <a:spLocks noChangeArrowheads="1"/>
            </p:cNvSpPr>
            <p:nvPr/>
          </p:nvSpPr>
          <p:spPr bwMode="auto">
            <a:xfrm>
              <a:off x="2712" y="2029"/>
              <a:ext cx="512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Crispy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4046" name="Rectangle 12"/>
            <p:cNvSpPr>
              <a:spLocks noChangeArrowheads="1"/>
            </p:cNvSpPr>
            <p:nvPr/>
          </p:nvSpPr>
          <p:spPr bwMode="auto">
            <a:xfrm>
              <a:off x="2762" y="2770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Sweet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4047" name="Rectangle 13"/>
            <p:cNvSpPr>
              <a:spLocks noChangeArrowheads="1"/>
            </p:cNvSpPr>
            <p:nvPr/>
          </p:nvSpPr>
          <p:spPr bwMode="auto">
            <a:xfrm>
              <a:off x="4158" y="1272"/>
              <a:ext cx="499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Firm 2</a:t>
              </a:r>
              <a:endParaRPr lang="en-US" altLang="zh-CN" sz="16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3" name="Group 18"/>
            <p:cNvGrpSpPr/>
            <p:nvPr/>
          </p:nvGrpSpPr>
          <p:grpSpPr bwMode="auto">
            <a:xfrm>
              <a:off x="3664" y="2029"/>
              <a:ext cx="1652" cy="988"/>
              <a:chOff x="2211" y="1903"/>
              <a:chExt cx="2247" cy="1343"/>
            </a:xfrm>
          </p:grpSpPr>
          <p:sp>
            <p:nvSpPr>
              <p:cNvPr id="44049" name="Rectangle 14"/>
              <p:cNvSpPr>
                <a:spLocks noChangeArrowheads="1"/>
              </p:cNvSpPr>
              <p:nvPr/>
            </p:nvSpPr>
            <p:spPr bwMode="auto">
              <a:xfrm>
                <a:off x="2211" y="1903"/>
                <a:ext cx="661" cy="33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-5, -5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4050" name="Rectangle 15"/>
              <p:cNvSpPr>
                <a:spLocks noChangeArrowheads="1"/>
              </p:cNvSpPr>
              <p:nvPr/>
            </p:nvSpPr>
            <p:spPr bwMode="auto">
              <a:xfrm>
                <a:off x="3699" y="1903"/>
                <a:ext cx="759" cy="33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10, 10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4051" name="Rectangle 16"/>
              <p:cNvSpPr>
                <a:spLocks noChangeArrowheads="1"/>
              </p:cNvSpPr>
              <p:nvPr/>
            </p:nvSpPr>
            <p:spPr bwMode="auto">
              <a:xfrm>
                <a:off x="3699" y="2909"/>
                <a:ext cx="661" cy="33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-5, -5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4052" name="Rectangle 17"/>
              <p:cNvSpPr>
                <a:spLocks noChangeArrowheads="1"/>
              </p:cNvSpPr>
              <p:nvPr/>
            </p:nvSpPr>
            <p:spPr bwMode="auto">
              <a:xfrm>
                <a:off x="2258" y="2909"/>
                <a:ext cx="759" cy="33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10, 10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Prisoners’ Dilemma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765425" y="2771775"/>
            <a:ext cx="4959350" cy="335915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2776538" y="4451350"/>
            <a:ext cx="4938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5207000" y="2770188"/>
            <a:ext cx="0" cy="336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 rot="-5362445">
            <a:off x="269875" y="4089400"/>
            <a:ext cx="1774825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Prisoner A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525838" y="2236788"/>
            <a:ext cx="1184275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Confess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5438775" y="2236788"/>
            <a:ext cx="1903413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Don’t Confess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1571625" y="3379788"/>
            <a:ext cx="1184275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Confess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558925" y="4827588"/>
            <a:ext cx="1184275" cy="698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Don’t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Confess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4364038" y="1744663"/>
            <a:ext cx="1981200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Prisoner B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3525838" y="3357562"/>
            <a:ext cx="3376613" cy="2143124"/>
            <a:chOff x="2203" y="1845"/>
            <a:chExt cx="2127" cy="1350"/>
          </a:xfrm>
        </p:grpSpPr>
        <p:sp>
          <p:nvSpPr>
            <p:cNvPr id="45071" name="Rectangle 14"/>
            <p:cNvSpPr>
              <a:spLocks noChangeArrowheads="1"/>
            </p:cNvSpPr>
            <p:nvPr/>
          </p:nvSpPr>
          <p:spPr bwMode="auto">
            <a:xfrm>
              <a:off x="2203" y="1859"/>
              <a:ext cx="644" cy="3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-1, -1</a:t>
              </a:r>
              <a:endParaRPr lang="en-US" altLang="zh-CN" sz="28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5072" name="Rectangle 15"/>
            <p:cNvSpPr>
              <a:spLocks noChangeArrowheads="1"/>
            </p:cNvSpPr>
            <p:nvPr/>
          </p:nvSpPr>
          <p:spPr bwMode="auto">
            <a:xfrm>
              <a:off x="3762" y="1845"/>
              <a:ext cx="568" cy="3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 dirty="0">
                  <a:latin typeface="Arial" charset="0"/>
                  <a:ea typeface="宋体" charset="-122"/>
                </a:rPr>
                <a:t>5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, -</a:t>
              </a:r>
              <a:r>
                <a:rPr lang="en-US" altLang="zh-CN" sz="2800" dirty="0">
                  <a:latin typeface="Arial" charset="0"/>
                  <a:ea typeface="宋体" charset="-122"/>
                </a:rPr>
                <a:t>5</a:t>
              </a:r>
              <a:endParaRPr lang="en-US" altLang="zh-CN" sz="28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5073" name="Rectangle 16"/>
            <p:cNvSpPr>
              <a:spLocks noChangeArrowheads="1"/>
            </p:cNvSpPr>
            <p:nvPr/>
          </p:nvSpPr>
          <p:spPr bwMode="auto">
            <a:xfrm>
              <a:off x="3787" y="2867"/>
              <a:ext cx="493" cy="3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3, 3</a:t>
              </a:r>
              <a:endParaRPr lang="en-US" altLang="zh-CN" sz="28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5074" name="Rectangle 17"/>
            <p:cNvSpPr>
              <a:spLocks noChangeArrowheads="1"/>
            </p:cNvSpPr>
            <p:nvPr/>
          </p:nvSpPr>
          <p:spPr bwMode="auto">
            <a:xfrm>
              <a:off x="2232" y="2835"/>
              <a:ext cx="568" cy="3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-</a:t>
              </a:r>
              <a:r>
                <a:rPr lang="en-US" altLang="zh-CN" sz="2800" dirty="0">
                  <a:latin typeface="Arial" charset="0"/>
                  <a:ea typeface="宋体" charset="-122"/>
                </a:rPr>
                <a:t>5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, 5</a:t>
              </a:r>
              <a:endParaRPr lang="en-US" altLang="zh-CN" sz="28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Prisoners’ Dilemma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 there is an outcome to make these two prisoners both better off, they will simultaneously choose “Confess” which ends up in a bad outcome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But if they could just hang tight, they would each be better off!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The problem is that there is no way for the two prisoners to </a:t>
            </a:r>
            <a:r>
              <a:rPr lang="en-US" altLang="zh-CN" i="1" smtClean="0"/>
              <a:t>coordinate their actions</a:t>
            </a:r>
            <a:endParaRPr lang="zh-CN" altLang="en-US" i="1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Applications of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Prisoners’ Dilemma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Price War in competition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Cheating in a cartel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Low trust equilibrium: what if everyone behaves like Lei Feng?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Free riding in a public goods provision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Arm contests and control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Topics to be Discussed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Sequential Games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Threats, Commitments, and Credibility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Entry Deterrence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Beach Location Game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481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Scenario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Two competitors, Y and C, selling soft drinks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Beach is 200 yards long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Sunbathers are spread evenly along the beach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Price Y = Price C</a:t>
            </a:r>
            <a:endParaRPr lang="zh-CN" altLang="en-US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Customer will buy from the closest vendor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Location Game: </a:t>
            </a:r>
            <a:r>
              <a:rPr lang="en-US" altLang="zh-CN" dirty="0" err="1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Hotelling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 Model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129045" name="Rectangle 21"/>
          <p:cNvSpPr>
            <a:spLocks noGrp="1" noChangeArrowheads="1"/>
          </p:cNvSpPr>
          <p:nvPr>
            <p:ph idx="1"/>
          </p:nvPr>
        </p:nvSpPr>
        <p:spPr>
          <a:xfrm>
            <a:off x="1179513" y="3848100"/>
            <a:ext cx="7313612" cy="24384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Where will the competitors locate (i.e., where is the Nash equilibrium)?</a:t>
            </a:r>
            <a:endParaRPr lang="en-US" altLang="zh-CN" sz="2400" smtClean="0">
              <a:ea typeface="宋体" charset="-122"/>
            </a:endParaRPr>
          </a:p>
          <a:p>
            <a:pPr eaLnBrk="1" hangingPunct="1"/>
            <a:r>
              <a:rPr lang="en-US" altLang="zh-CN" sz="2400" smtClean="0">
                <a:ea typeface="宋体" charset="-122"/>
              </a:rPr>
              <a:t>Will want to all locate in center of beach</a:t>
            </a:r>
            <a:endParaRPr lang="en-US" altLang="zh-CN" sz="2400" smtClean="0">
              <a:ea typeface="宋体" charset="-122"/>
            </a:endParaRP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Similar to groups of gas stations, car dealerships, etc.</a:t>
            </a:r>
            <a:endParaRPr lang="en-US" altLang="zh-CN" sz="2000" smtClean="0">
              <a:ea typeface="宋体" charset="-122"/>
            </a:endParaRP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The convergence of political positions in the two-party  election campaign</a:t>
            </a:r>
            <a:endParaRPr lang="en-US" altLang="zh-CN" sz="2000" smtClean="0">
              <a:ea typeface="宋体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1057275" y="1741488"/>
            <a:ext cx="8177213" cy="1636712"/>
            <a:chOff x="609" y="709"/>
            <a:chExt cx="5151" cy="1031"/>
          </a:xfrm>
        </p:grpSpPr>
        <p:sp>
          <p:nvSpPr>
            <p:cNvPr id="49159" name="Line 6"/>
            <p:cNvSpPr>
              <a:spLocks noChangeShapeType="1"/>
            </p:cNvSpPr>
            <p:nvPr/>
          </p:nvSpPr>
          <p:spPr bwMode="auto">
            <a:xfrm>
              <a:off x="678" y="1278"/>
              <a:ext cx="46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0" name="Text Box 7"/>
            <p:cNvSpPr txBox="1">
              <a:spLocks noChangeArrowheads="1"/>
            </p:cNvSpPr>
            <p:nvPr/>
          </p:nvSpPr>
          <p:spPr bwMode="auto">
            <a:xfrm>
              <a:off x="2547" y="709"/>
              <a:ext cx="802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3333FF"/>
                  </a:solidFill>
                  <a:latin typeface="Arial" charset="0"/>
                  <a:ea typeface="宋体" charset="-122"/>
                </a:rPr>
                <a:t>Ocean</a:t>
              </a:r>
              <a:endParaRPr lang="en-US" altLang="zh-CN" sz="2800">
                <a:solidFill>
                  <a:srgbClr val="3333FF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678" y="1266"/>
              <a:ext cx="0" cy="1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>
              <a:off x="1825" y="1266"/>
              <a:ext cx="0" cy="1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2972" y="1266"/>
              <a:ext cx="0" cy="1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4119" y="1266"/>
              <a:ext cx="0" cy="1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5267" y="1266"/>
              <a:ext cx="0" cy="1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Text Box 13"/>
            <p:cNvSpPr txBox="1">
              <a:spLocks noChangeArrowheads="1"/>
            </p:cNvSpPr>
            <p:nvPr/>
          </p:nvSpPr>
          <p:spPr bwMode="auto">
            <a:xfrm>
              <a:off x="609" y="14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167" name="Text Box 14"/>
            <p:cNvSpPr txBox="1">
              <a:spLocks noChangeArrowheads="1"/>
            </p:cNvSpPr>
            <p:nvPr/>
          </p:nvSpPr>
          <p:spPr bwMode="auto">
            <a:xfrm>
              <a:off x="1698" y="1452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168" name="Text Box 15"/>
            <p:cNvSpPr txBox="1">
              <a:spLocks noChangeArrowheads="1"/>
            </p:cNvSpPr>
            <p:nvPr/>
          </p:nvSpPr>
          <p:spPr bwMode="auto">
            <a:xfrm>
              <a:off x="2664" y="1452"/>
              <a:ext cx="693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Beach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169" name="Text Box 16"/>
            <p:cNvSpPr txBox="1">
              <a:spLocks noChangeArrowheads="1"/>
            </p:cNvSpPr>
            <p:nvPr/>
          </p:nvSpPr>
          <p:spPr bwMode="auto">
            <a:xfrm>
              <a:off x="3977" y="1452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170" name="Text Box 17"/>
            <p:cNvSpPr txBox="1">
              <a:spLocks noChangeArrowheads="1"/>
            </p:cNvSpPr>
            <p:nvPr/>
          </p:nvSpPr>
          <p:spPr bwMode="auto">
            <a:xfrm>
              <a:off x="4757" y="1452"/>
              <a:ext cx="1003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200 yards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9171" name="Text Box 18"/>
            <p:cNvSpPr txBox="1">
              <a:spLocks noChangeArrowheads="1"/>
            </p:cNvSpPr>
            <p:nvPr/>
          </p:nvSpPr>
          <p:spPr bwMode="auto">
            <a:xfrm>
              <a:off x="2854" y="952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9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5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More Applications of Game Theory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War and Peace in the Middle East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The balance of three kingdoms instead of two kingdoms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ea typeface="宋体" charset="-122"/>
              </a:rPr>
              <a:t>The Three Musketeers and their fight: who will survive?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Mixed Strategy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4305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Pure Strategy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Player makes a specific choice or takes a specific action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Mixed Strategy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Player makes a random choice among two or more possible actions, based on a set of chosen probabilities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3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3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3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0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Matching Pennies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71750" y="2630488"/>
            <a:ext cx="4959350" cy="335915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2582863" y="4310063"/>
            <a:ext cx="4938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V="1">
            <a:off x="5013325" y="2628900"/>
            <a:ext cx="0" cy="336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 rot="-5389082">
            <a:off x="708025" y="3949701"/>
            <a:ext cx="1196975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>
                <a:solidFill>
                  <a:srgbClr val="1C4E35"/>
                </a:solidFill>
                <a:latin typeface="Arial" charset="0"/>
                <a:ea typeface="宋体" charset="-122"/>
              </a:rPr>
              <a:t>Player A</a:t>
            </a:r>
            <a:endParaRPr lang="en-US" altLang="zh-CN" sz="20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332163" y="2095500"/>
            <a:ext cx="944562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Heads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5819775" y="2095500"/>
            <a:ext cx="758825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Tails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617663" y="3238500"/>
            <a:ext cx="944562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Heads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770063" y="4838700"/>
            <a:ext cx="758825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Tails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4351338" y="1741488"/>
            <a:ext cx="1211262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000" i="1">
                <a:solidFill>
                  <a:srgbClr val="1C4E35"/>
                </a:solidFill>
                <a:latin typeface="Arial" charset="0"/>
                <a:ea typeface="宋体" charset="-122"/>
              </a:rPr>
              <a:t>Player B</a:t>
            </a:r>
            <a:endParaRPr lang="en-US" altLang="zh-CN" sz="20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3332163" y="3238500"/>
            <a:ext cx="3332162" cy="2116138"/>
            <a:chOff x="2503" y="2082"/>
            <a:chExt cx="2099" cy="1333"/>
          </a:xfrm>
        </p:grpSpPr>
        <p:sp>
          <p:nvSpPr>
            <p:cNvPr id="52239" name="Rectangle 14"/>
            <p:cNvSpPr>
              <a:spLocks noChangeArrowheads="1"/>
            </p:cNvSpPr>
            <p:nvPr/>
          </p:nvSpPr>
          <p:spPr bwMode="auto">
            <a:xfrm>
              <a:off x="2503" y="2082"/>
              <a:ext cx="56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1, -1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40" name="Rectangle 15"/>
            <p:cNvSpPr>
              <a:spLocks noChangeArrowheads="1"/>
            </p:cNvSpPr>
            <p:nvPr/>
          </p:nvSpPr>
          <p:spPr bwMode="auto">
            <a:xfrm>
              <a:off x="3991" y="2082"/>
              <a:ext cx="56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-1, 1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41" name="Rectangle 16"/>
            <p:cNvSpPr>
              <a:spLocks noChangeArrowheads="1"/>
            </p:cNvSpPr>
            <p:nvPr/>
          </p:nvSpPr>
          <p:spPr bwMode="auto">
            <a:xfrm>
              <a:off x="4039" y="3090"/>
              <a:ext cx="56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1, -1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42" name="Rectangle 17"/>
            <p:cNvSpPr>
              <a:spLocks noChangeArrowheads="1"/>
            </p:cNvSpPr>
            <p:nvPr/>
          </p:nvSpPr>
          <p:spPr bwMode="auto">
            <a:xfrm>
              <a:off x="2503" y="3090"/>
              <a:ext cx="563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-1, 1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15" name="Rectangle 2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Matching Pennies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53251" name="Rectangle 24"/>
          <p:cNvSpPr>
            <a:spLocks noGrp="1" noChangeArrowheads="1"/>
          </p:cNvSpPr>
          <p:nvPr>
            <p:ph sz="half" idx="1"/>
          </p:nvPr>
        </p:nvSpPr>
        <p:spPr>
          <a:xfrm>
            <a:off x="790575" y="2022475"/>
            <a:ext cx="3352800" cy="4114800"/>
          </a:xfrm>
        </p:spPr>
        <p:txBody>
          <a:bodyPr/>
          <a:lstStyle/>
          <a:p>
            <a:pPr eaLnBrk="1" hangingPunct="1"/>
            <a:r>
              <a:rPr lang="en-US" altLang="zh-CN" sz="2500" smtClean="0">
                <a:ea typeface="宋体" charset="-122"/>
              </a:rPr>
              <a:t>Pure strategy: No Nash equilibrium</a:t>
            </a:r>
            <a:endParaRPr lang="en-US" altLang="zh-CN" sz="25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No combination of head and tails leaves both players better off</a:t>
            </a:r>
            <a:endParaRPr lang="en-US" altLang="zh-CN" sz="2100" smtClean="0">
              <a:ea typeface="宋体" charset="-122"/>
            </a:endParaRPr>
          </a:p>
          <a:p>
            <a:pPr eaLnBrk="1" hangingPunct="1"/>
            <a:r>
              <a:rPr lang="en-US" altLang="zh-CN" sz="2500" smtClean="0">
                <a:ea typeface="宋体" charset="-122"/>
              </a:rPr>
              <a:t>Mixed strategy: Random choice is a Nash equilibrium</a:t>
            </a:r>
            <a:endParaRPr lang="en-US" altLang="zh-CN" sz="2500" smtClean="0">
              <a:ea typeface="宋体" charset="-122"/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4016375" y="2355850"/>
            <a:ext cx="4492625" cy="3014663"/>
            <a:chOff x="2530" y="1484"/>
            <a:chExt cx="2830" cy="1899"/>
          </a:xfrm>
        </p:grpSpPr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3355" y="1928"/>
              <a:ext cx="2005" cy="1454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Line 6"/>
            <p:cNvSpPr>
              <a:spLocks noChangeShapeType="1"/>
            </p:cNvSpPr>
            <p:nvPr/>
          </p:nvSpPr>
          <p:spPr bwMode="auto">
            <a:xfrm>
              <a:off x="3359" y="2655"/>
              <a:ext cx="1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7"/>
            <p:cNvSpPr>
              <a:spLocks noChangeShapeType="1"/>
            </p:cNvSpPr>
            <p:nvPr/>
          </p:nvSpPr>
          <p:spPr bwMode="auto">
            <a:xfrm flipV="1">
              <a:off x="4342" y="1928"/>
              <a:ext cx="0" cy="14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Rectangle 8"/>
            <p:cNvSpPr>
              <a:spLocks noChangeArrowheads="1"/>
            </p:cNvSpPr>
            <p:nvPr/>
          </p:nvSpPr>
          <p:spPr bwMode="auto">
            <a:xfrm>
              <a:off x="2530" y="2569"/>
              <a:ext cx="690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Player A</a:t>
              </a:r>
              <a:endParaRPr lang="en-US" altLang="zh-CN" sz="18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59" name="Rectangle 9"/>
            <p:cNvSpPr>
              <a:spLocks noChangeArrowheads="1"/>
            </p:cNvSpPr>
            <p:nvPr/>
          </p:nvSpPr>
          <p:spPr bwMode="auto">
            <a:xfrm>
              <a:off x="3662" y="1697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rgbClr val="663300"/>
                  </a:solidFill>
                  <a:latin typeface="Arial" charset="0"/>
                  <a:ea typeface="宋体" charset="-122"/>
                </a:rPr>
                <a:t>Heads</a:t>
              </a:r>
              <a:endParaRPr lang="en-US" altLang="zh-CN" sz="18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0" name="Rectangle 10"/>
            <p:cNvSpPr>
              <a:spLocks noChangeArrowheads="1"/>
            </p:cNvSpPr>
            <p:nvPr/>
          </p:nvSpPr>
          <p:spPr bwMode="auto">
            <a:xfrm>
              <a:off x="4601" y="1697"/>
              <a:ext cx="44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663300"/>
                  </a:solidFill>
                  <a:latin typeface="Arial" charset="0"/>
                  <a:ea typeface="宋体" charset="-122"/>
                </a:rPr>
                <a:t>Tails</a:t>
              </a:r>
              <a:endParaRPr lang="en-US" altLang="zh-CN" sz="18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1" name="Rectangle 11"/>
            <p:cNvSpPr>
              <a:spLocks noChangeArrowheads="1"/>
            </p:cNvSpPr>
            <p:nvPr/>
          </p:nvSpPr>
          <p:spPr bwMode="auto">
            <a:xfrm>
              <a:off x="2805" y="2192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663300"/>
                  </a:solidFill>
                  <a:latin typeface="Arial" charset="0"/>
                  <a:ea typeface="宋体" charset="-122"/>
                </a:rPr>
                <a:t>Heads</a:t>
              </a:r>
              <a:endParaRPr lang="en-US" altLang="zh-CN" sz="18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2" name="Rectangle 12"/>
            <p:cNvSpPr>
              <a:spLocks noChangeArrowheads="1"/>
            </p:cNvSpPr>
            <p:nvPr/>
          </p:nvSpPr>
          <p:spPr bwMode="auto">
            <a:xfrm>
              <a:off x="2963" y="2884"/>
              <a:ext cx="44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663300"/>
                  </a:solidFill>
                  <a:latin typeface="Arial" charset="0"/>
                  <a:ea typeface="宋体" charset="-122"/>
                </a:rPr>
                <a:t>Tails</a:t>
              </a:r>
              <a:endParaRPr lang="en-US" altLang="zh-CN" sz="18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3" name="Rectangle 13"/>
            <p:cNvSpPr>
              <a:spLocks noChangeArrowheads="1"/>
            </p:cNvSpPr>
            <p:nvPr/>
          </p:nvSpPr>
          <p:spPr bwMode="auto">
            <a:xfrm>
              <a:off x="4001" y="1484"/>
              <a:ext cx="817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Player B</a:t>
              </a:r>
              <a:endParaRPr lang="en-US" altLang="zh-CN" sz="18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4" name="Rectangle 14"/>
            <p:cNvSpPr>
              <a:spLocks noChangeArrowheads="1"/>
            </p:cNvSpPr>
            <p:nvPr/>
          </p:nvSpPr>
          <p:spPr bwMode="auto">
            <a:xfrm>
              <a:off x="3662" y="2192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1, -1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5" name="Rectangle 15"/>
            <p:cNvSpPr>
              <a:spLocks noChangeArrowheads="1"/>
            </p:cNvSpPr>
            <p:nvPr/>
          </p:nvSpPr>
          <p:spPr bwMode="auto">
            <a:xfrm>
              <a:off x="4617" y="2192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-1, 1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6" name="Rectangle 16"/>
            <p:cNvSpPr>
              <a:spLocks noChangeArrowheads="1"/>
            </p:cNvSpPr>
            <p:nvPr/>
          </p:nvSpPr>
          <p:spPr bwMode="auto">
            <a:xfrm>
              <a:off x="4648" y="2884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1, -1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7" name="Rectangle 17"/>
            <p:cNvSpPr>
              <a:spLocks noChangeArrowheads="1"/>
            </p:cNvSpPr>
            <p:nvPr/>
          </p:nvSpPr>
          <p:spPr bwMode="auto">
            <a:xfrm>
              <a:off x="3662" y="2884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-1, 1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Matching Pennies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Player A might flip coin playing heads with ½ probability and tails with ½ probability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If both players follow this strategy, there is a Nash equilibrium – both players will be doing the best they can given what their opponent is doing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Although the outcome is random, the expected payoff is 0 for each player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Zero-sum game: excessive competition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Solving Mixed Strategies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Indifference Condition: Pick up a mixing strategy to make your opponent to be indifferent in playing each pure strtegy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15" name="Rectangle 2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Matching Pennies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4016375" y="2355850"/>
            <a:ext cx="4492625" cy="3014663"/>
            <a:chOff x="2530" y="1484"/>
            <a:chExt cx="2830" cy="1899"/>
          </a:xfrm>
        </p:grpSpPr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3355" y="1928"/>
              <a:ext cx="2005" cy="1454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Line 6"/>
            <p:cNvSpPr>
              <a:spLocks noChangeShapeType="1"/>
            </p:cNvSpPr>
            <p:nvPr/>
          </p:nvSpPr>
          <p:spPr bwMode="auto">
            <a:xfrm>
              <a:off x="3359" y="2655"/>
              <a:ext cx="1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7"/>
            <p:cNvSpPr>
              <a:spLocks noChangeShapeType="1"/>
            </p:cNvSpPr>
            <p:nvPr/>
          </p:nvSpPr>
          <p:spPr bwMode="auto">
            <a:xfrm flipV="1">
              <a:off x="4342" y="1928"/>
              <a:ext cx="0" cy="14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Rectangle 8"/>
            <p:cNvSpPr>
              <a:spLocks noChangeArrowheads="1"/>
            </p:cNvSpPr>
            <p:nvPr/>
          </p:nvSpPr>
          <p:spPr bwMode="auto">
            <a:xfrm>
              <a:off x="2530" y="2569"/>
              <a:ext cx="690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Player A</a:t>
              </a:r>
              <a:endParaRPr lang="en-US" altLang="zh-CN" sz="18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59" name="Rectangle 9"/>
            <p:cNvSpPr>
              <a:spLocks noChangeArrowheads="1"/>
            </p:cNvSpPr>
            <p:nvPr/>
          </p:nvSpPr>
          <p:spPr bwMode="auto">
            <a:xfrm>
              <a:off x="3662" y="1697"/>
              <a:ext cx="546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dirty="0">
                  <a:solidFill>
                    <a:srgbClr val="663300"/>
                  </a:solidFill>
                  <a:latin typeface="Arial" charset="0"/>
                  <a:ea typeface="宋体" charset="-122"/>
                </a:rPr>
                <a:t>Heads</a:t>
              </a:r>
              <a:endParaRPr lang="en-US" altLang="zh-CN" sz="1800" dirty="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0" name="Rectangle 10"/>
            <p:cNvSpPr>
              <a:spLocks noChangeArrowheads="1"/>
            </p:cNvSpPr>
            <p:nvPr/>
          </p:nvSpPr>
          <p:spPr bwMode="auto">
            <a:xfrm>
              <a:off x="4601" y="1697"/>
              <a:ext cx="44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663300"/>
                  </a:solidFill>
                  <a:latin typeface="Arial" charset="0"/>
                  <a:ea typeface="宋体" charset="-122"/>
                </a:rPr>
                <a:t>Tails</a:t>
              </a:r>
              <a:endParaRPr lang="en-US" altLang="zh-CN" sz="18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1" name="Rectangle 11"/>
            <p:cNvSpPr>
              <a:spLocks noChangeArrowheads="1"/>
            </p:cNvSpPr>
            <p:nvPr/>
          </p:nvSpPr>
          <p:spPr bwMode="auto">
            <a:xfrm>
              <a:off x="2816" y="2192"/>
              <a:ext cx="535" cy="40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sz="1800" dirty="0" smtClean="0">
                  <a:solidFill>
                    <a:srgbClr val="663300"/>
                  </a:solidFill>
                  <a:latin typeface="Arial" charset="0"/>
                  <a:ea typeface="宋体" charset="-122"/>
                </a:rPr>
                <a:t>Heads</a:t>
              </a:r>
              <a:endParaRPr lang="en-US" altLang="zh-CN" sz="1800" dirty="0" smtClean="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dirty="0" smtClean="0">
                  <a:solidFill>
                    <a:srgbClr val="663300"/>
                  </a:solidFill>
                  <a:latin typeface="Arial" charset="0"/>
                  <a:ea typeface="宋体" charset="-122"/>
                </a:rPr>
                <a:t>p</a:t>
              </a:r>
              <a:endParaRPr lang="en-US" altLang="zh-CN" sz="1800" dirty="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2" name="Rectangle 12"/>
            <p:cNvSpPr>
              <a:spLocks noChangeArrowheads="1"/>
            </p:cNvSpPr>
            <p:nvPr/>
          </p:nvSpPr>
          <p:spPr bwMode="auto">
            <a:xfrm>
              <a:off x="2963" y="2884"/>
              <a:ext cx="422" cy="40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663300"/>
                  </a:solidFill>
                  <a:latin typeface="Arial" charset="0"/>
                  <a:ea typeface="宋体" charset="-122"/>
                </a:rPr>
                <a:t>Tails</a:t>
              </a:r>
              <a:endParaRPr lang="en-US" altLang="zh-CN" sz="1800" dirty="0" smtClean="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dirty="0" smtClean="0">
                  <a:solidFill>
                    <a:srgbClr val="663300"/>
                  </a:solidFill>
                  <a:latin typeface="Arial" charset="0"/>
                  <a:ea typeface="宋体" charset="-122"/>
                </a:rPr>
                <a:t>(1-p)</a:t>
              </a:r>
              <a:endParaRPr lang="en-US" altLang="zh-CN" sz="1800" dirty="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3" name="Rectangle 13"/>
            <p:cNvSpPr>
              <a:spLocks noChangeArrowheads="1"/>
            </p:cNvSpPr>
            <p:nvPr/>
          </p:nvSpPr>
          <p:spPr bwMode="auto">
            <a:xfrm>
              <a:off x="4001" y="1484"/>
              <a:ext cx="817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Player B</a:t>
              </a:r>
              <a:endParaRPr lang="en-US" altLang="zh-CN" sz="18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4" name="Rectangle 14"/>
            <p:cNvSpPr>
              <a:spLocks noChangeArrowheads="1"/>
            </p:cNvSpPr>
            <p:nvPr/>
          </p:nvSpPr>
          <p:spPr bwMode="auto">
            <a:xfrm>
              <a:off x="3662" y="2192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1, -1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5" name="Rectangle 15"/>
            <p:cNvSpPr>
              <a:spLocks noChangeArrowheads="1"/>
            </p:cNvSpPr>
            <p:nvPr/>
          </p:nvSpPr>
          <p:spPr bwMode="auto">
            <a:xfrm>
              <a:off x="4617" y="2192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-1, 1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6" name="Rectangle 16"/>
            <p:cNvSpPr>
              <a:spLocks noChangeArrowheads="1"/>
            </p:cNvSpPr>
            <p:nvPr/>
          </p:nvSpPr>
          <p:spPr bwMode="auto">
            <a:xfrm>
              <a:off x="4648" y="2884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1, -1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3267" name="Rectangle 17"/>
            <p:cNvSpPr>
              <a:spLocks noChangeArrowheads="1"/>
            </p:cNvSpPr>
            <p:nvPr/>
          </p:nvSpPr>
          <p:spPr bwMode="auto">
            <a:xfrm>
              <a:off x="3662" y="2884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-1, 1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Solving Mixed Strategies</a:t>
            </a:r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mtClean="0"/>
              <a:t>Suppose that player A plays Heads in the probability of p, and Tails in (1-p)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For player B, the expected payoff of playing Heads and Tails is –p+(1-p) and p-1+p respectively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Indifference condition means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-p +(1-p) = p -1 +p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P*=1/2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Similarly r*=1/2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Gaming and Strategic Decisions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D7DFF"/>
                </a:solidFill>
                <a:ea typeface="宋体" charset="-122"/>
              </a:rPr>
              <a:t>Game</a:t>
            </a:r>
            <a:r>
              <a:rPr lang="en-US" altLang="zh-CN" smtClean="0">
                <a:ea typeface="宋体" charset="-122"/>
              </a:rPr>
              <a:t> is any situation in which </a:t>
            </a:r>
            <a:r>
              <a:rPr lang="en-US" altLang="zh-CN" i="1" smtClean="0">
                <a:ea typeface="宋体" charset="-122"/>
              </a:rPr>
              <a:t>players</a:t>
            </a:r>
            <a:r>
              <a:rPr lang="en-US" altLang="zh-CN" smtClean="0">
                <a:ea typeface="宋体" charset="-122"/>
              </a:rPr>
              <a:t> (the participants) make strategic decisions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Ex: firms competing with each other by setting prices, group of consumers bidding against each other in an auction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Strategic decisions result in </a:t>
            </a:r>
            <a:r>
              <a:rPr lang="en-US" altLang="zh-CN" b="1" smtClean="0">
                <a:solidFill>
                  <a:srgbClr val="8D7DFF"/>
                </a:solidFill>
                <a:ea typeface="宋体" charset="-122"/>
              </a:rPr>
              <a:t>payoffs</a:t>
            </a:r>
            <a:r>
              <a:rPr lang="en-US" altLang="zh-CN" smtClean="0">
                <a:ea typeface="宋体" charset="-122"/>
              </a:rPr>
              <a:t> to the players: outcomes that generate rewards or benefits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Mixed Strategy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One reason to consider mixed strategies is when there is a game that does not have any Nash equilibriums in pure strategy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When allowing for mixed strategies, every game has a Nash equilibrium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Mixed strategies are popular for games like poker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The Battle of the Sexes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736850" y="2543175"/>
            <a:ext cx="4959350" cy="335915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747963" y="4222750"/>
            <a:ext cx="4938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V="1">
            <a:off x="5178425" y="2541588"/>
            <a:ext cx="0" cy="336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661988" y="3941763"/>
            <a:ext cx="790575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Jim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3422650" y="2008188"/>
            <a:ext cx="1336675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Wrestling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5905500" y="2008188"/>
            <a:ext cx="91440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Opera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1381125" y="3151188"/>
            <a:ext cx="1336675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Wrestling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1666875" y="4864100"/>
            <a:ext cx="91440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Opera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4876800" y="1600200"/>
            <a:ext cx="915988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Joan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3568700" y="3151188"/>
            <a:ext cx="3214688" cy="2116137"/>
            <a:chOff x="2248" y="1859"/>
            <a:chExt cx="2025" cy="1333"/>
          </a:xfrm>
        </p:grpSpPr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2248" y="1859"/>
              <a:ext cx="426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2,1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8384" name="Rectangle 16"/>
            <p:cNvSpPr>
              <a:spLocks noChangeArrowheads="1"/>
            </p:cNvSpPr>
            <p:nvPr/>
          </p:nvSpPr>
          <p:spPr bwMode="auto">
            <a:xfrm>
              <a:off x="3847" y="1859"/>
              <a:ext cx="426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0,0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3787" y="2867"/>
              <a:ext cx="426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1,2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8386" name="Rectangle 18"/>
            <p:cNvSpPr>
              <a:spLocks noChangeArrowheads="1"/>
            </p:cNvSpPr>
            <p:nvPr/>
          </p:nvSpPr>
          <p:spPr bwMode="auto">
            <a:xfrm>
              <a:off x="2263" y="2867"/>
              <a:ext cx="426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0,0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08" name="Rectangle 2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The Battle of the Sexes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59395" name="Rectangle 25"/>
          <p:cNvSpPr>
            <a:spLocks noGrp="1" noChangeArrowheads="1"/>
          </p:cNvSpPr>
          <p:nvPr>
            <p:ph sz="half" idx="1"/>
          </p:nvPr>
        </p:nvSpPr>
        <p:spPr>
          <a:xfrm>
            <a:off x="857250" y="1951038"/>
            <a:ext cx="3373438" cy="4114800"/>
          </a:xfrm>
        </p:spPr>
        <p:txBody>
          <a:bodyPr/>
          <a:lstStyle/>
          <a:p>
            <a:pPr eaLnBrk="1" hangingPunct="1"/>
            <a:r>
              <a:rPr lang="en-US" altLang="zh-CN" sz="2500" smtClean="0">
                <a:ea typeface="宋体" charset="-122"/>
              </a:rPr>
              <a:t>Pure Strategy</a:t>
            </a:r>
            <a:endParaRPr lang="en-US" altLang="zh-CN" sz="25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Both watch wrestling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Both watch opera</a:t>
            </a:r>
            <a:endParaRPr lang="en-US" altLang="zh-CN" sz="2100" smtClean="0">
              <a:ea typeface="宋体" charset="-122"/>
            </a:endParaRPr>
          </a:p>
          <a:p>
            <a:pPr eaLnBrk="1" hangingPunct="1"/>
            <a:r>
              <a:rPr lang="en-US" altLang="zh-CN" sz="2500" smtClean="0">
                <a:ea typeface="宋体" charset="-122"/>
              </a:rPr>
              <a:t>Mixed Strategy</a:t>
            </a:r>
            <a:endParaRPr lang="en-US" altLang="zh-CN" sz="25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Jim (2/3, 1/3)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Joan (1/3, 2/3)</a:t>
            </a:r>
            <a:endParaRPr lang="en-US" altLang="zh-CN" sz="2100" smtClean="0">
              <a:ea typeface="宋体" charset="-122"/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3429000" y="2125663"/>
            <a:ext cx="5289550" cy="3138487"/>
            <a:chOff x="2160" y="1339"/>
            <a:chExt cx="3332" cy="1977"/>
          </a:xfrm>
        </p:grpSpPr>
        <p:sp>
          <p:nvSpPr>
            <p:cNvPr id="59399" name="Rectangle 8"/>
            <p:cNvSpPr>
              <a:spLocks noChangeArrowheads="1"/>
            </p:cNvSpPr>
            <p:nvPr/>
          </p:nvSpPr>
          <p:spPr bwMode="auto">
            <a:xfrm>
              <a:off x="2160" y="2487"/>
              <a:ext cx="591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algn="r"/>
              <a:r>
                <a:rPr lang="en-US" altLang="zh-CN" sz="18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Jim    </a:t>
              </a:r>
              <a:endParaRPr lang="en-US" altLang="zh-CN" sz="18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9400" name="Rectangle 5"/>
            <p:cNvSpPr>
              <a:spLocks noChangeArrowheads="1"/>
            </p:cNvSpPr>
            <p:nvPr/>
          </p:nvSpPr>
          <p:spPr bwMode="auto">
            <a:xfrm>
              <a:off x="3258" y="1802"/>
              <a:ext cx="2234" cy="1513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1" name="Line 6"/>
            <p:cNvSpPr>
              <a:spLocks noChangeShapeType="1"/>
            </p:cNvSpPr>
            <p:nvPr/>
          </p:nvSpPr>
          <p:spPr bwMode="auto">
            <a:xfrm>
              <a:off x="3263" y="2558"/>
              <a:ext cx="2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Line 7"/>
            <p:cNvSpPr>
              <a:spLocks noChangeShapeType="1"/>
            </p:cNvSpPr>
            <p:nvPr/>
          </p:nvSpPr>
          <p:spPr bwMode="auto">
            <a:xfrm flipV="1">
              <a:off x="4358" y="1801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Rectangle 9"/>
            <p:cNvSpPr>
              <a:spLocks noChangeArrowheads="1"/>
            </p:cNvSpPr>
            <p:nvPr/>
          </p:nvSpPr>
          <p:spPr bwMode="auto">
            <a:xfrm>
              <a:off x="3519" y="1561"/>
              <a:ext cx="698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Wrestling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9404" name="Rectangle 10"/>
            <p:cNvSpPr>
              <a:spLocks noChangeArrowheads="1"/>
            </p:cNvSpPr>
            <p:nvPr/>
          </p:nvSpPr>
          <p:spPr bwMode="auto">
            <a:xfrm>
              <a:off x="4649" y="1561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Opera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9405" name="Rectangle 11"/>
            <p:cNvSpPr>
              <a:spLocks noChangeArrowheads="1"/>
            </p:cNvSpPr>
            <p:nvPr/>
          </p:nvSpPr>
          <p:spPr bwMode="auto">
            <a:xfrm>
              <a:off x="2599" y="2075"/>
              <a:ext cx="698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Wrestling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9406" name="Rectangle 12"/>
            <p:cNvSpPr>
              <a:spLocks noChangeArrowheads="1"/>
            </p:cNvSpPr>
            <p:nvPr/>
          </p:nvSpPr>
          <p:spPr bwMode="auto">
            <a:xfrm>
              <a:off x="2740" y="2847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Opera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9407" name="Rectangle 13"/>
            <p:cNvSpPr>
              <a:spLocks noChangeArrowheads="1"/>
            </p:cNvSpPr>
            <p:nvPr/>
          </p:nvSpPr>
          <p:spPr bwMode="auto">
            <a:xfrm>
              <a:off x="4097" y="1339"/>
              <a:ext cx="89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Joan</a:t>
              </a:r>
              <a:endParaRPr lang="en-US" altLang="zh-CN" sz="18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3" name="Group 14"/>
            <p:cNvGrpSpPr/>
            <p:nvPr/>
          </p:nvGrpSpPr>
          <p:grpSpPr bwMode="auto">
            <a:xfrm>
              <a:off x="3633" y="2075"/>
              <a:ext cx="1479" cy="969"/>
              <a:chOff x="2248" y="1858"/>
              <a:chExt cx="2069" cy="1356"/>
            </a:xfrm>
          </p:grpSpPr>
          <p:sp>
            <p:nvSpPr>
              <p:cNvPr id="59409" name="Rectangle 15"/>
              <p:cNvSpPr>
                <a:spLocks noChangeArrowheads="1"/>
              </p:cNvSpPr>
              <p:nvPr/>
            </p:nvSpPr>
            <p:spPr bwMode="auto">
              <a:xfrm>
                <a:off x="2248" y="1858"/>
                <a:ext cx="470" cy="34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2,1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410" name="Rectangle 16"/>
              <p:cNvSpPr>
                <a:spLocks noChangeArrowheads="1"/>
              </p:cNvSpPr>
              <p:nvPr/>
            </p:nvSpPr>
            <p:spPr bwMode="auto">
              <a:xfrm>
                <a:off x="3847" y="1858"/>
                <a:ext cx="470" cy="34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0,0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411" name="Rectangle 17"/>
              <p:cNvSpPr>
                <a:spLocks noChangeArrowheads="1"/>
              </p:cNvSpPr>
              <p:nvPr/>
            </p:nvSpPr>
            <p:spPr bwMode="auto">
              <a:xfrm>
                <a:off x="3787" y="2867"/>
                <a:ext cx="470" cy="34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1,2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412" name="Rectangle 18"/>
              <p:cNvSpPr>
                <a:spLocks noChangeArrowheads="1"/>
              </p:cNvSpPr>
              <p:nvPr/>
            </p:nvSpPr>
            <p:spPr bwMode="auto">
              <a:xfrm>
                <a:off x="2263" y="2867"/>
                <a:ext cx="470" cy="34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0,0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08" name="Rectangle 2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The Battle of the Sexes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60419" name="Rectangle 25"/>
          <p:cNvSpPr>
            <a:spLocks noGrp="1" noChangeArrowheads="1"/>
          </p:cNvSpPr>
          <p:nvPr>
            <p:ph sz="half" idx="1"/>
          </p:nvPr>
        </p:nvSpPr>
        <p:spPr>
          <a:xfrm>
            <a:off x="857250" y="1951038"/>
            <a:ext cx="3373438" cy="4114800"/>
          </a:xfrm>
        </p:spPr>
        <p:txBody>
          <a:bodyPr/>
          <a:lstStyle/>
          <a:p>
            <a:pPr eaLnBrk="1" hangingPunct="1"/>
            <a:r>
              <a:rPr lang="en-US" altLang="zh-CN" sz="2500" smtClean="0">
                <a:ea typeface="宋体" charset="-122"/>
              </a:rPr>
              <a:t>For Jim, pick up p such that</a:t>
            </a:r>
            <a:endParaRPr lang="en-US" altLang="zh-CN" sz="25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P = 2(1-p)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P*=2/3</a:t>
            </a:r>
            <a:endParaRPr lang="en-US" altLang="zh-CN" sz="2100" smtClean="0">
              <a:ea typeface="宋体" charset="-122"/>
            </a:endParaRPr>
          </a:p>
          <a:p>
            <a:pPr eaLnBrk="1" hangingPunct="1"/>
            <a:r>
              <a:rPr lang="en-US" altLang="zh-CN" sz="2500" smtClean="0">
                <a:ea typeface="宋体" charset="-122"/>
              </a:rPr>
              <a:t>For Joan, pick up r such that</a:t>
            </a:r>
            <a:endParaRPr lang="en-US" altLang="zh-CN" sz="25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2r = 1-r</a:t>
            </a:r>
            <a:endParaRPr lang="en-US" altLang="zh-CN" sz="2100" smtClean="0">
              <a:ea typeface="宋体" charset="-122"/>
            </a:endParaRPr>
          </a:p>
          <a:p>
            <a:pPr lvl="1" eaLnBrk="1" hangingPunct="1"/>
            <a:r>
              <a:rPr lang="en-US" altLang="zh-CN" sz="2100" smtClean="0">
                <a:ea typeface="宋体" charset="-122"/>
              </a:rPr>
              <a:t>r*=1/3</a:t>
            </a:r>
            <a:endParaRPr lang="en-US" altLang="zh-CN" sz="2100" smtClean="0">
              <a:ea typeface="宋体" charset="-122"/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3429000" y="2125663"/>
            <a:ext cx="5289550" cy="3138487"/>
            <a:chOff x="2160" y="1339"/>
            <a:chExt cx="3332" cy="1977"/>
          </a:xfrm>
        </p:grpSpPr>
        <p:sp>
          <p:nvSpPr>
            <p:cNvPr id="60423" name="Rectangle 8"/>
            <p:cNvSpPr>
              <a:spLocks noChangeArrowheads="1"/>
            </p:cNvSpPr>
            <p:nvPr/>
          </p:nvSpPr>
          <p:spPr bwMode="auto">
            <a:xfrm>
              <a:off x="2160" y="2487"/>
              <a:ext cx="591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algn="r"/>
              <a:r>
                <a:rPr lang="en-US" altLang="zh-CN" sz="18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Jim    </a:t>
              </a:r>
              <a:endParaRPr lang="en-US" altLang="zh-CN" sz="18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0424" name="Rectangle 5"/>
            <p:cNvSpPr>
              <a:spLocks noChangeArrowheads="1"/>
            </p:cNvSpPr>
            <p:nvPr/>
          </p:nvSpPr>
          <p:spPr bwMode="auto">
            <a:xfrm>
              <a:off x="3258" y="1802"/>
              <a:ext cx="2234" cy="1513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Line 6"/>
            <p:cNvSpPr>
              <a:spLocks noChangeShapeType="1"/>
            </p:cNvSpPr>
            <p:nvPr/>
          </p:nvSpPr>
          <p:spPr bwMode="auto">
            <a:xfrm>
              <a:off x="3263" y="2558"/>
              <a:ext cx="2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Line 7"/>
            <p:cNvSpPr>
              <a:spLocks noChangeShapeType="1"/>
            </p:cNvSpPr>
            <p:nvPr/>
          </p:nvSpPr>
          <p:spPr bwMode="auto">
            <a:xfrm flipV="1">
              <a:off x="4358" y="1801"/>
              <a:ext cx="0" cy="1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7" name="Rectangle 9"/>
            <p:cNvSpPr>
              <a:spLocks noChangeArrowheads="1"/>
            </p:cNvSpPr>
            <p:nvPr/>
          </p:nvSpPr>
          <p:spPr bwMode="auto">
            <a:xfrm>
              <a:off x="3391" y="1362"/>
              <a:ext cx="702" cy="3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Wrestling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r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0428" name="Rectangle 10"/>
            <p:cNvSpPr>
              <a:spLocks noChangeArrowheads="1"/>
            </p:cNvSpPr>
            <p:nvPr/>
          </p:nvSpPr>
          <p:spPr bwMode="auto">
            <a:xfrm>
              <a:off x="4635" y="1341"/>
              <a:ext cx="489" cy="3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Opera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1-r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0429" name="Rectangle 11"/>
            <p:cNvSpPr>
              <a:spLocks noChangeArrowheads="1"/>
            </p:cNvSpPr>
            <p:nvPr/>
          </p:nvSpPr>
          <p:spPr bwMode="auto">
            <a:xfrm>
              <a:off x="2599" y="2075"/>
              <a:ext cx="702" cy="3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Wrestling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p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0430" name="Rectangle 12"/>
            <p:cNvSpPr>
              <a:spLocks noChangeArrowheads="1"/>
            </p:cNvSpPr>
            <p:nvPr/>
          </p:nvSpPr>
          <p:spPr bwMode="auto">
            <a:xfrm>
              <a:off x="2740" y="2847"/>
              <a:ext cx="489" cy="3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Opera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rgbClr val="663300"/>
                  </a:solidFill>
                  <a:latin typeface="Arial" charset="0"/>
                  <a:ea typeface="宋体" charset="-122"/>
                </a:rPr>
                <a:t>(1-p)</a:t>
              </a:r>
              <a:endParaRPr lang="en-US" altLang="zh-CN" sz="16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0431" name="Rectangle 13"/>
            <p:cNvSpPr>
              <a:spLocks noChangeArrowheads="1"/>
            </p:cNvSpPr>
            <p:nvPr/>
          </p:nvSpPr>
          <p:spPr bwMode="auto">
            <a:xfrm>
              <a:off x="4097" y="1339"/>
              <a:ext cx="89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Joan</a:t>
              </a:r>
              <a:endParaRPr lang="en-US" altLang="zh-CN" sz="18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3" name="Group 14"/>
            <p:cNvGrpSpPr/>
            <p:nvPr/>
          </p:nvGrpSpPr>
          <p:grpSpPr bwMode="auto">
            <a:xfrm>
              <a:off x="3633" y="2075"/>
              <a:ext cx="1479" cy="969"/>
              <a:chOff x="2248" y="1858"/>
              <a:chExt cx="2069" cy="1356"/>
            </a:xfrm>
          </p:grpSpPr>
          <p:sp>
            <p:nvSpPr>
              <p:cNvPr id="60433" name="Rectangle 15"/>
              <p:cNvSpPr>
                <a:spLocks noChangeArrowheads="1"/>
              </p:cNvSpPr>
              <p:nvPr/>
            </p:nvSpPr>
            <p:spPr bwMode="auto">
              <a:xfrm>
                <a:off x="2248" y="1858"/>
                <a:ext cx="470" cy="34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2,1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0434" name="Rectangle 16"/>
              <p:cNvSpPr>
                <a:spLocks noChangeArrowheads="1"/>
              </p:cNvSpPr>
              <p:nvPr/>
            </p:nvSpPr>
            <p:spPr bwMode="auto">
              <a:xfrm>
                <a:off x="3847" y="1858"/>
                <a:ext cx="470" cy="34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0,0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0435" name="Rectangle 17"/>
              <p:cNvSpPr>
                <a:spLocks noChangeArrowheads="1"/>
              </p:cNvSpPr>
              <p:nvPr/>
            </p:nvSpPr>
            <p:spPr bwMode="auto">
              <a:xfrm>
                <a:off x="3787" y="2867"/>
                <a:ext cx="470" cy="34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1,2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0436" name="Rectangle 18"/>
              <p:cNvSpPr>
                <a:spLocks noChangeArrowheads="1"/>
              </p:cNvSpPr>
              <p:nvPr/>
            </p:nvSpPr>
            <p:spPr bwMode="auto">
              <a:xfrm>
                <a:off x="2263" y="2867"/>
                <a:ext cx="470" cy="34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2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0,0</a:t>
                </a:r>
                <a:endPara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Repeated Games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1536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Game in which actions are taken and payoffs are received over and over again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Oligopolistic firms play a repeated game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With each repetition of the Prisoners’ Dilemma, firms can develop reputations about their behavior and study the behavior of their competitors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Pricing Problem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743200" y="2762250"/>
            <a:ext cx="4959350" cy="335915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2754313" y="4441825"/>
            <a:ext cx="4938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V="1">
            <a:off x="5184775" y="2760663"/>
            <a:ext cx="0" cy="336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912813" y="4208463"/>
            <a:ext cx="1095375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Firm 1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3344863" y="2227263"/>
            <a:ext cx="1379537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Low Price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5659438" y="2227263"/>
            <a:ext cx="1436687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High Price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1354138" y="3370263"/>
            <a:ext cx="1379537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Low Price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1303338" y="4970463"/>
            <a:ext cx="1436687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High Price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4570413" y="1735138"/>
            <a:ext cx="1557337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Firm 2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3427413" y="3370263"/>
            <a:ext cx="3851275" cy="2116137"/>
            <a:chOff x="2204" y="1835"/>
            <a:chExt cx="2426" cy="1333"/>
          </a:xfrm>
        </p:grpSpPr>
        <p:sp>
          <p:nvSpPr>
            <p:cNvPr id="62479" name="Rectangle 14"/>
            <p:cNvSpPr>
              <a:spLocks noChangeArrowheads="1"/>
            </p:cNvSpPr>
            <p:nvPr/>
          </p:nvSpPr>
          <p:spPr bwMode="auto">
            <a:xfrm>
              <a:off x="2252" y="1835"/>
              <a:ext cx="73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10, 10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2480" name="Rectangle 15"/>
            <p:cNvSpPr>
              <a:spLocks noChangeArrowheads="1"/>
            </p:cNvSpPr>
            <p:nvPr/>
          </p:nvSpPr>
          <p:spPr bwMode="auto">
            <a:xfrm>
              <a:off x="3692" y="1835"/>
              <a:ext cx="93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100, -50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2481" name="Rectangle 16"/>
            <p:cNvSpPr>
              <a:spLocks noChangeArrowheads="1"/>
            </p:cNvSpPr>
            <p:nvPr/>
          </p:nvSpPr>
          <p:spPr bwMode="auto">
            <a:xfrm>
              <a:off x="3788" y="2843"/>
              <a:ext cx="73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50, 50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2482" name="Rectangle 17"/>
            <p:cNvSpPr>
              <a:spLocks noChangeArrowheads="1"/>
            </p:cNvSpPr>
            <p:nvPr/>
          </p:nvSpPr>
          <p:spPr bwMode="auto">
            <a:xfrm>
              <a:off x="2204" y="2843"/>
              <a:ext cx="938" cy="32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Arial" charset="0"/>
                  <a:ea typeface="宋体" charset="-122"/>
                </a:rPr>
                <a:t>-50, 100</a:t>
              </a:r>
              <a:endParaRPr lang="en-US" altLang="zh-CN" sz="2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Pricing Problem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How does a firm find a strategy that would work best on average against all or almost all other strategies?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Trigger Strategy: 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If you don’t cooperate this time, I won’t cooperate with you forever</a:t>
            </a:r>
            <a:endParaRPr lang="en-US" altLang="zh-CN" sz="2400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Tit-for-tat strategy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A player responds in kind to an opponent’s previous play, cooperating with cooperative opponents and retaliating against uncooperative ones</a:t>
            </a:r>
            <a:endParaRPr lang="en-US" altLang="zh-CN" sz="24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5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Trigger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Strategy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64515" name="Rectangle 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What if the game is infinitely repeated?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Competitors repeatedly set price every month, forever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Think about the following strategy for firm1: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Play High Price in the first stage. In the t-th stage, if the outcome of all t-1 preceding stages has been (H, H), then play H; otherwise play L forever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Trigger Strategy</a:t>
            </a:r>
            <a:endParaRPr lang="zh-CN" altLang="en-US" dirty="0"/>
          </a:p>
        </p:txBody>
      </p:sp>
      <p:sp>
        <p:nvSpPr>
          <p:cNvPr id="10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Given firm 1’s above strategy, what is the best response of firm 2?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If firm 2 deviates and plays L in the first stage, then the present value of his sequence of payoff is</a:t>
            </a:r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en-US" altLang="zh-CN" sz="2400" smtClean="0"/>
              <a:t>But if firm 2 cooperates all the time, then</a:t>
            </a:r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z="2400" smtClean="0"/>
              <a:t>Firm 2 will cooperate if</a:t>
            </a:r>
            <a:endParaRPr lang="zh-CN" altLang="en-US" sz="240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319338" y="3187700"/>
          <a:ext cx="5232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70713600" imgH="9448800" progId="Equation.3">
                  <p:embed/>
                </p:oleObj>
              </mc:Choice>
              <mc:Fallback>
                <p:oleObj name="公式" r:id="rId1" imgW="70713600" imgH="94488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9338" y="3187700"/>
                        <a:ext cx="5232400" cy="698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03413" y="4597400"/>
          <a:ext cx="25336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3" imgW="31089600" imgH="9448800" progId="Equation.3">
                  <p:embed/>
                </p:oleObj>
              </mc:Choice>
              <mc:Fallback>
                <p:oleObj name="公式" r:id="rId3" imgW="31089600" imgH="94488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413" y="4597400"/>
                        <a:ext cx="2533650" cy="769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895850" y="5332413"/>
          <a:ext cx="33337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5" imgW="42976800" imgH="9448800" progId="Equation.3">
                  <p:embed/>
                </p:oleObj>
              </mc:Choice>
              <mc:Fallback>
                <p:oleObj name="公式" r:id="rId5" imgW="42976800" imgH="9448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850" y="5332413"/>
                        <a:ext cx="3333750" cy="731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6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Finitely Repeated Games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65539" name="Rectangle 10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What if repeated a finite number of times?</a:t>
            </a:r>
            <a:endParaRPr lang="en-US" altLang="zh-CN" sz="2800" dirty="0" smtClean="0">
              <a:ea typeface="宋体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After the last month, there is no retaliation possible, so each will choose low price in the last period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But in the month before last month, knowing that will charge low price in last month, will charge low price in month before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Keep going and see that only rational outcome is for both firms to charge low price every month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This is due to the common knowledge of rationality and the failure of the punishment in the last period</a:t>
            </a:r>
            <a:endParaRPr lang="en-US" altLang="zh-CN" sz="2400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Some Applications of Game Theory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study of oligopolies (industries containing only a few firms)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The study of cartels; e.g. OPEC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The study of externalities; e.g. using a common resource such as a fishery.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The study of military strategies.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Sequential Games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1740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Players move in turn, responding to each other’s actions and reactions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Ex: Stackelberg model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Responding to a competitor’s ad campaign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Entry decisions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Responding to regulatory policy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How to Solve Sequential Game</a:t>
            </a:r>
            <a:endParaRPr lang="zh-CN" altLang="en-US" dirty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Backward induction</a:t>
            </a:r>
            <a:r>
              <a:rPr lang="en-US" altLang="zh-CN" dirty="0" smtClean="0"/>
              <a:t>: if the game has several stages, go to the last stage first and then solve the game backward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This is consistent with the principle of dynamic optimization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Consider a game where five barons have to decide how to distribute the 100 gold coins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Game Rule of Distribution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zh-CN" sz="2800" dirty="0" smtClean="0"/>
              <a:t>Each one is randomly assigned a number from 1 to 5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The guy picking up 1 proposes the distribution scheme, and if it receives over-one-half of the support, then the scheme will be implemented. Otherwise the proposer will be thrown into the sea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Then No.2 makes a proposal and follows the same rule as above 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The process will be repeated until the last one if there is no proposal approved by the majority rule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this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Backward induction</a:t>
            </a:r>
            <a:endParaRPr lang="en-US" altLang="zh-CN" dirty="0" smtClean="0"/>
          </a:p>
          <a:p>
            <a:r>
              <a:rPr lang="en-US" altLang="zh-CN" dirty="0" smtClean="0"/>
              <a:t>If there are only 4 and 5, then 5 will veto the proposal by 4</a:t>
            </a:r>
            <a:endParaRPr lang="en-US" altLang="zh-CN" dirty="0" smtClean="0"/>
          </a:p>
          <a:p>
            <a:r>
              <a:rPr lang="en-US" altLang="zh-CN" dirty="0" smtClean="0"/>
              <a:t>If 3, 4, and 5, then (100, 0, 0)</a:t>
            </a:r>
            <a:endParaRPr lang="en-US" altLang="zh-CN" dirty="0" smtClean="0"/>
          </a:p>
          <a:p>
            <a:r>
              <a:rPr lang="en-US" altLang="zh-CN" dirty="0" smtClean="0"/>
              <a:t>If 2, 3, 4, and 5, then (98, 0, 1, 1)</a:t>
            </a:r>
            <a:endParaRPr lang="en-US" altLang="zh-CN" dirty="0" smtClean="0"/>
          </a:p>
          <a:p>
            <a:r>
              <a:rPr lang="en-US" altLang="zh-CN" dirty="0" smtClean="0"/>
              <a:t>If 1, 2, 3, 4, and 5, then (97, 0, 1, 2, 0) or (97, 0, 1, 0, 2)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Sequential Games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69635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Going back to the product choice problem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Two new (sweet, crispy) cereals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Successful only if each firm produces one cereal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Sweet will sell better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What if Firm 1 sped up production and introduced new cereal first?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Now there is a sequential game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Firm 1 will think about what Firm 2 will do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43" name="Rectangle 19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Modified Product Choice Problem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794000" y="2643188"/>
            <a:ext cx="4959350" cy="335915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2805113" y="4322763"/>
            <a:ext cx="4938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V="1">
            <a:off x="5235575" y="2641600"/>
            <a:ext cx="0" cy="336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 rot="-5387989">
            <a:off x="935038" y="3932238"/>
            <a:ext cx="1095375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Firm 1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3554413" y="2108200"/>
            <a:ext cx="97155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Crispy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5967413" y="2108200"/>
            <a:ext cx="91440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Sweet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1812925" y="3251200"/>
            <a:ext cx="97155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Crispy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1822450" y="4851400"/>
            <a:ext cx="914400" cy="3937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2000">
                <a:solidFill>
                  <a:srgbClr val="663300"/>
                </a:solidFill>
                <a:latin typeface="Arial" charset="0"/>
                <a:ea typeface="宋体" charset="-122"/>
              </a:rPr>
              <a:t>Sweet</a:t>
            </a:r>
            <a:endParaRPr lang="en-US" altLang="zh-CN" sz="20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4475163" y="1727200"/>
            <a:ext cx="1557337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Firm 2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554413" y="3251200"/>
            <a:ext cx="3670300" cy="2176463"/>
            <a:chOff x="2401" y="1958"/>
            <a:chExt cx="2312" cy="1371"/>
          </a:xfrm>
        </p:grpSpPr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2401" y="1958"/>
              <a:ext cx="710" cy="36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latin typeface="Arial" charset="0"/>
                  <a:ea typeface="宋体" charset="-122"/>
                </a:rPr>
                <a:t>-5, -5</a:t>
              </a:r>
              <a:endParaRPr lang="en-US" altLang="zh-CN" sz="3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3889" y="1958"/>
              <a:ext cx="824" cy="36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10, 20</a:t>
              </a:r>
              <a:endParaRPr lang="en-US" altLang="zh-CN" sz="3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937" y="2966"/>
              <a:ext cx="710" cy="36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latin typeface="Arial" charset="0"/>
                  <a:ea typeface="宋体" charset="-122"/>
                </a:rPr>
                <a:t>-5, -5</a:t>
              </a:r>
              <a:endParaRPr lang="en-US" altLang="zh-CN" sz="3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2401" y="2966"/>
              <a:ext cx="824" cy="36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latin typeface="Arial" charset="0"/>
                  <a:ea typeface="宋体" charset="-122"/>
                </a:rPr>
                <a:t>20, 10</a:t>
              </a:r>
              <a:endParaRPr lang="en-US" altLang="zh-CN" sz="3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Extensive Form of a Game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270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52450" indent="-552450" eaLnBrk="1" hangingPunct="1"/>
            <a:r>
              <a:rPr lang="en-US" altLang="zh-CN" smtClean="0">
                <a:ea typeface="宋体" charset="-122"/>
              </a:rPr>
              <a:t>Extensive Form of a Game</a:t>
            </a:r>
            <a:endParaRPr lang="en-US" altLang="zh-CN" smtClean="0">
              <a:ea typeface="宋体" charset="-122"/>
            </a:endParaRPr>
          </a:p>
          <a:p>
            <a:pPr marL="933450" lvl="1" indent="-476250" eaLnBrk="1" hangingPunct="1"/>
            <a:r>
              <a:rPr lang="en-US" altLang="zh-CN" smtClean="0">
                <a:ea typeface="宋体" charset="-122"/>
              </a:rPr>
              <a:t>Representation of possible moves in a game in the form of a decision tree</a:t>
            </a:r>
            <a:endParaRPr lang="en-US" altLang="zh-CN" smtClean="0">
              <a:ea typeface="宋体" charset="-122"/>
            </a:endParaRPr>
          </a:p>
          <a:p>
            <a:pPr marL="1333500" lvl="2" indent="-419100" eaLnBrk="1" hangingPunct="1"/>
            <a:r>
              <a:rPr lang="en-US" altLang="zh-CN" smtClean="0">
                <a:ea typeface="宋体" charset="-122"/>
              </a:rPr>
              <a:t>Allows one to work backward from the best outcome for Firm 1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88" name="Rectangle 3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Product Choice Game in Extensive Form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5794375" y="2336800"/>
            <a:ext cx="3138488" cy="2698750"/>
            <a:chOff x="3650" y="1703"/>
            <a:chExt cx="1977" cy="1700"/>
          </a:xfrm>
        </p:grpSpPr>
        <p:sp>
          <p:nvSpPr>
            <p:cNvPr id="73746" name="Freeform 15"/>
            <p:cNvSpPr/>
            <p:nvPr/>
          </p:nvSpPr>
          <p:spPr bwMode="auto">
            <a:xfrm>
              <a:off x="3650" y="1871"/>
              <a:ext cx="192" cy="531"/>
            </a:xfrm>
            <a:custGeom>
              <a:avLst/>
              <a:gdLst>
                <a:gd name="T0" fmla="*/ 191 w 192"/>
                <a:gd name="T1" fmla="*/ 0 h 531"/>
                <a:gd name="T2" fmla="*/ 117 w 192"/>
                <a:gd name="T3" fmla="*/ 4 h 531"/>
                <a:gd name="T4" fmla="*/ 56 w 192"/>
                <a:gd name="T5" fmla="*/ 15 h 531"/>
                <a:gd name="T6" fmla="*/ 31 w 192"/>
                <a:gd name="T7" fmla="*/ 23 h 531"/>
                <a:gd name="T8" fmla="*/ 13 w 192"/>
                <a:gd name="T9" fmla="*/ 31 h 531"/>
                <a:gd name="T10" fmla="*/ 7 w 192"/>
                <a:gd name="T11" fmla="*/ 38 h 531"/>
                <a:gd name="T12" fmla="*/ 0 w 192"/>
                <a:gd name="T13" fmla="*/ 46 h 531"/>
                <a:gd name="T14" fmla="*/ 0 w 192"/>
                <a:gd name="T15" fmla="*/ 484 h 531"/>
                <a:gd name="T16" fmla="*/ 7 w 192"/>
                <a:gd name="T17" fmla="*/ 495 h 531"/>
                <a:gd name="T18" fmla="*/ 13 w 192"/>
                <a:gd name="T19" fmla="*/ 503 h 531"/>
                <a:gd name="T20" fmla="*/ 31 w 192"/>
                <a:gd name="T21" fmla="*/ 511 h 531"/>
                <a:gd name="T22" fmla="*/ 56 w 192"/>
                <a:gd name="T23" fmla="*/ 518 h 531"/>
                <a:gd name="T24" fmla="*/ 117 w 192"/>
                <a:gd name="T25" fmla="*/ 526 h 531"/>
                <a:gd name="T26" fmla="*/ 191 w 192"/>
                <a:gd name="T27" fmla="*/ 530 h 5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2"/>
                <a:gd name="T43" fmla="*/ 0 h 531"/>
                <a:gd name="T44" fmla="*/ 192 w 192"/>
                <a:gd name="T45" fmla="*/ 531 h 5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2" h="531">
                  <a:moveTo>
                    <a:pt x="191" y="0"/>
                  </a:moveTo>
                  <a:lnTo>
                    <a:pt x="117" y="4"/>
                  </a:lnTo>
                  <a:lnTo>
                    <a:pt x="56" y="15"/>
                  </a:lnTo>
                  <a:lnTo>
                    <a:pt x="31" y="23"/>
                  </a:lnTo>
                  <a:lnTo>
                    <a:pt x="13" y="31"/>
                  </a:lnTo>
                  <a:lnTo>
                    <a:pt x="7" y="38"/>
                  </a:lnTo>
                  <a:lnTo>
                    <a:pt x="0" y="46"/>
                  </a:lnTo>
                  <a:lnTo>
                    <a:pt x="0" y="484"/>
                  </a:lnTo>
                  <a:lnTo>
                    <a:pt x="7" y="495"/>
                  </a:lnTo>
                  <a:lnTo>
                    <a:pt x="13" y="503"/>
                  </a:lnTo>
                  <a:lnTo>
                    <a:pt x="31" y="511"/>
                  </a:lnTo>
                  <a:lnTo>
                    <a:pt x="56" y="518"/>
                  </a:lnTo>
                  <a:lnTo>
                    <a:pt x="117" y="526"/>
                  </a:lnTo>
                  <a:lnTo>
                    <a:pt x="191" y="53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Freeform 16"/>
            <p:cNvSpPr/>
            <p:nvPr/>
          </p:nvSpPr>
          <p:spPr bwMode="auto">
            <a:xfrm>
              <a:off x="3650" y="2737"/>
              <a:ext cx="192" cy="529"/>
            </a:xfrm>
            <a:custGeom>
              <a:avLst/>
              <a:gdLst>
                <a:gd name="T0" fmla="*/ 191 w 192"/>
                <a:gd name="T1" fmla="*/ 0 h 529"/>
                <a:gd name="T2" fmla="*/ 117 w 192"/>
                <a:gd name="T3" fmla="*/ 6 h 529"/>
                <a:gd name="T4" fmla="*/ 56 w 192"/>
                <a:gd name="T5" fmla="*/ 16 h 529"/>
                <a:gd name="T6" fmla="*/ 31 w 192"/>
                <a:gd name="T7" fmla="*/ 21 h 529"/>
                <a:gd name="T8" fmla="*/ 13 w 192"/>
                <a:gd name="T9" fmla="*/ 26 h 529"/>
                <a:gd name="T10" fmla="*/ 7 w 192"/>
                <a:gd name="T11" fmla="*/ 37 h 529"/>
                <a:gd name="T12" fmla="*/ 0 w 192"/>
                <a:gd name="T13" fmla="*/ 42 h 529"/>
                <a:gd name="T14" fmla="*/ 0 w 192"/>
                <a:gd name="T15" fmla="*/ 481 h 529"/>
                <a:gd name="T16" fmla="*/ 7 w 192"/>
                <a:gd name="T17" fmla="*/ 491 h 529"/>
                <a:gd name="T18" fmla="*/ 13 w 192"/>
                <a:gd name="T19" fmla="*/ 502 h 529"/>
                <a:gd name="T20" fmla="*/ 31 w 192"/>
                <a:gd name="T21" fmla="*/ 507 h 529"/>
                <a:gd name="T22" fmla="*/ 56 w 192"/>
                <a:gd name="T23" fmla="*/ 512 h 529"/>
                <a:gd name="T24" fmla="*/ 117 w 192"/>
                <a:gd name="T25" fmla="*/ 523 h 529"/>
                <a:gd name="T26" fmla="*/ 191 w 192"/>
                <a:gd name="T27" fmla="*/ 528 h 5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2"/>
                <a:gd name="T43" fmla="*/ 0 h 529"/>
                <a:gd name="T44" fmla="*/ 192 w 192"/>
                <a:gd name="T45" fmla="*/ 529 h 5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2" h="529">
                  <a:moveTo>
                    <a:pt x="191" y="0"/>
                  </a:moveTo>
                  <a:lnTo>
                    <a:pt x="117" y="6"/>
                  </a:lnTo>
                  <a:lnTo>
                    <a:pt x="56" y="16"/>
                  </a:lnTo>
                  <a:lnTo>
                    <a:pt x="31" y="21"/>
                  </a:lnTo>
                  <a:lnTo>
                    <a:pt x="13" y="26"/>
                  </a:lnTo>
                  <a:lnTo>
                    <a:pt x="7" y="37"/>
                  </a:lnTo>
                  <a:lnTo>
                    <a:pt x="0" y="42"/>
                  </a:lnTo>
                  <a:lnTo>
                    <a:pt x="0" y="481"/>
                  </a:lnTo>
                  <a:lnTo>
                    <a:pt x="7" y="491"/>
                  </a:lnTo>
                  <a:lnTo>
                    <a:pt x="13" y="502"/>
                  </a:lnTo>
                  <a:lnTo>
                    <a:pt x="31" y="507"/>
                  </a:lnTo>
                  <a:lnTo>
                    <a:pt x="56" y="512"/>
                  </a:lnTo>
                  <a:lnTo>
                    <a:pt x="117" y="523"/>
                  </a:lnTo>
                  <a:lnTo>
                    <a:pt x="191" y="528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8" name="Rectangle 17"/>
            <p:cNvSpPr>
              <a:spLocks noChangeArrowheads="1"/>
            </p:cNvSpPr>
            <p:nvPr/>
          </p:nvSpPr>
          <p:spPr bwMode="auto">
            <a:xfrm>
              <a:off x="3837" y="1725"/>
              <a:ext cx="712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Crispy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49" name="Rectangle 18"/>
            <p:cNvSpPr>
              <a:spLocks noChangeArrowheads="1"/>
            </p:cNvSpPr>
            <p:nvPr/>
          </p:nvSpPr>
          <p:spPr bwMode="auto">
            <a:xfrm>
              <a:off x="3837" y="2253"/>
              <a:ext cx="669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Sweet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0" name="Rectangle 19"/>
            <p:cNvSpPr>
              <a:spLocks noChangeArrowheads="1"/>
            </p:cNvSpPr>
            <p:nvPr/>
          </p:nvSpPr>
          <p:spPr bwMode="auto">
            <a:xfrm>
              <a:off x="3837" y="2589"/>
              <a:ext cx="712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Crispy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1" name="Rectangle 20"/>
            <p:cNvSpPr>
              <a:spLocks noChangeArrowheads="1"/>
            </p:cNvSpPr>
            <p:nvPr/>
          </p:nvSpPr>
          <p:spPr bwMode="auto">
            <a:xfrm>
              <a:off x="3837" y="3117"/>
              <a:ext cx="669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Sweet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2" name="Line 21"/>
            <p:cNvSpPr>
              <a:spLocks noChangeShapeType="1"/>
            </p:cNvSpPr>
            <p:nvPr/>
          </p:nvSpPr>
          <p:spPr bwMode="auto">
            <a:xfrm>
              <a:off x="4481" y="1872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3" name="Line 22"/>
            <p:cNvSpPr>
              <a:spLocks noChangeShapeType="1"/>
            </p:cNvSpPr>
            <p:nvPr/>
          </p:nvSpPr>
          <p:spPr bwMode="auto">
            <a:xfrm>
              <a:off x="4481" y="2400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4" name="Line 23"/>
            <p:cNvSpPr>
              <a:spLocks noChangeShapeType="1"/>
            </p:cNvSpPr>
            <p:nvPr/>
          </p:nvSpPr>
          <p:spPr bwMode="auto">
            <a:xfrm>
              <a:off x="4481" y="2736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5" name="Line 24"/>
            <p:cNvSpPr>
              <a:spLocks noChangeShapeType="1"/>
            </p:cNvSpPr>
            <p:nvPr/>
          </p:nvSpPr>
          <p:spPr bwMode="auto">
            <a:xfrm>
              <a:off x="4481" y="3264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Rectangle 25"/>
            <p:cNvSpPr>
              <a:spLocks noChangeArrowheads="1"/>
            </p:cNvSpPr>
            <p:nvPr/>
          </p:nvSpPr>
          <p:spPr bwMode="auto">
            <a:xfrm>
              <a:off x="4979" y="1703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-5, -5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7" name="Rectangle 26"/>
            <p:cNvSpPr>
              <a:spLocks noChangeArrowheads="1"/>
            </p:cNvSpPr>
            <p:nvPr/>
          </p:nvSpPr>
          <p:spPr bwMode="auto">
            <a:xfrm>
              <a:off x="4979" y="2253"/>
              <a:ext cx="64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10, 20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8" name="Rectangle 27"/>
            <p:cNvSpPr>
              <a:spLocks noChangeArrowheads="1"/>
            </p:cNvSpPr>
            <p:nvPr/>
          </p:nvSpPr>
          <p:spPr bwMode="auto">
            <a:xfrm>
              <a:off x="4979" y="2589"/>
              <a:ext cx="64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20, 10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9" name="Rectangle 28"/>
            <p:cNvSpPr>
              <a:spLocks noChangeArrowheads="1"/>
            </p:cNvSpPr>
            <p:nvPr/>
          </p:nvSpPr>
          <p:spPr bwMode="auto">
            <a:xfrm>
              <a:off x="4979" y="3117"/>
              <a:ext cx="562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-5, -5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" name="Group 31"/>
          <p:cNvGrpSpPr/>
          <p:nvPr/>
        </p:nvGrpSpPr>
        <p:grpSpPr bwMode="auto">
          <a:xfrm>
            <a:off x="436563" y="2828925"/>
            <a:ext cx="5329237" cy="1825625"/>
            <a:chOff x="275" y="2013"/>
            <a:chExt cx="3357" cy="1150"/>
          </a:xfrm>
        </p:grpSpPr>
        <p:sp>
          <p:nvSpPr>
            <p:cNvPr id="73735" name="Rectangle 5"/>
            <p:cNvSpPr>
              <a:spLocks noChangeArrowheads="1"/>
            </p:cNvSpPr>
            <p:nvPr/>
          </p:nvSpPr>
          <p:spPr bwMode="auto">
            <a:xfrm>
              <a:off x="275" y="2423"/>
              <a:ext cx="690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Firm 1</a:t>
              </a:r>
              <a:endParaRPr lang="en-US" altLang="zh-CN" sz="24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36" name="Line 6"/>
            <p:cNvSpPr>
              <a:spLocks noChangeShapeType="1"/>
            </p:cNvSpPr>
            <p:nvPr/>
          </p:nvSpPr>
          <p:spPr bwMode="auto">
            <a:xfrm>
              <a:off x="977" y="2592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7" name="Rectangle 7"/>
            <p:cNvSpPr>
              <a:spLocks noChangeArrowheads="1"/>
            </p:cNvSpPr>
            <p:nvPr/>
          </p:nvSpPr>
          <p:spPr bwMode="auto">
            <a:xfrm>
              <a:off x="1485" y="2013"/>
              <a:ext cx="712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Crispy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38" name="Rectangle 8"/>
            <p:cNvSpPr>
              <a:spLocks noChangeArrowheads="1"/>
            </p:cNvSpPr>
            <p:nvPr/>
          </p:nvSpPr>
          <p:spPr bwMode="auto">
            <a:xfrm>
              <a:off x="1533" y="2877"/>
              <a:ext cx="669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latin typeface="Arial" charset="0"/>
                  <a:ea typeface="宋体" charset="-122"/>
                </a:rPr>
                <a:t>Sweet</a:t>
              </a:r>
              <a:endParaRPr lang="en-US" altLang="zh-CN" sz="2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39" name="Line 9"/>
            <p:cNvSpPr>
              <a:spLocks noChangeShapeType="1"/>
            </p:cNvSpPr>
            <p:nvPr/>
          </p:nvSpPr>
          <p:spPr bwMode="auto">
            <a:xfrm>
              <a:off x="2177" y="2160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Freeform 10"/>
            <p:cNvSpPr/>
            <p:nvPr/>
          </p:nvSpPr>
          <p:spPr bwMode="auto">
            <a:xfrm>
              <a:off x="1296" y="2158"/>
              <a:ext cx="242" cy="820"/>
            </a:xfrm>
            <a:custGeom>
              <a:avLst/>
              <a:gdLst>
                <a:gd name="T0" fmla="*/ 241 w 242"/>
                <a:gd name="T1" fmla="*/ 0 h 820"/>
                <a:gd name="T2" fmla="*/ 192 w 242"/>
                <a:gd name="T3" fmla="*/ 0 h 820"/>
                <a:gd name="T4" fmla="*/ 148 w 242"/>
                <a:gd name="T5" fmla="*/ 4 h 820"/>
                <a:gd name="T6" fmla="*/ 106 w 242"/>
                <a:gd name="T7" fmla="*/ 14 h 820"/>
                <a:gd name="T8" fmla="*/ 71 w 242"/>
                <a:gd name="T9" fmla="*/ 24 h 820"/>
                <a:gd name="T10" fmla="*/ 42 w 242"/>
                <a:gd name="T11" fmla="*/ 33 h 820"/>
                <a:gd name="T12" fmla="*/ 20 w 242"/>
                <a:gd name="T13" fmla="*/ 43 h 820"/>
                <a:gd name="T14" fmla="*/ 5 w 242"/>
                <a:gd name="T15" fmla="*/ 57 h 820"/>
                <a:gd name="T16" fmla="*/ 2 w 242"/>
                <a:gd name="T17" fmla="*/ 66 h 820"/>
                <a:gd name="T18" fmla="*/ 0 w 242"/>
                <a:gd name="T19" fmla="*/ 71 h 820"/>
                <a:gd name="T20" fmla="*/ 0 w 242"/>
                <a:gd name="T21" fmla="*/ 752 h 820"/>
                <a:gd name="T22" fmla="*/ 2 w 242"/>
                <a:gd name="T23" fmla="*/ 757 h 820"/>
                <a:gd name="T24" fmla="*/ 5 w 242"/>
                <a:gd name="T25" fmla="*/ 767 h 820"/>
                <a:gd name="T26" fmla="*/ 20 w 242"/>
                <a:gd name="T27" fmla="*/ 776 h 820"/>
                <a:gd name="T28" fmla="*/ 42 w 242"/>
                <a:gd name="T29" fmla="*/ 790 h 820"/>
                <a:gd name="T30" fmla="*/ 71 w 242"/>
                <a:gd name="T31" fmla="*/ 800 h 820"/>
                <a:gd name="T32" fmla="*/ 106 w 242"/>
                <a:gd name="T33" fmla="*/ 805 h 820"/>
                <a:gd name="T34" fmla="*/ 148 w 242"/>
                <a:gd name="T35" fmla="*/ 814 h 820"/>
                <a:gd name="T36" fmla="*/ 192 w 242"/>
                <a:gd name="T37" fmla="*/ 819 h 820"/>
                <a:gd name="T38" fmla="*/ 241 w 242"/>
                <a:gd name="T39" fmla="*/ 819 h 82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2"/>
                <a:gd name="T61" fmla="*/ 0 h 820"/>
                <a:gd name="T62" fmla="*/ 242 w 242"/>
                <a:gd name="T63" fmla="*/ 820 h 82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2" h="820">
                  <a:moveTo>
                    <a:pt x="241" y="0"/>
                  </a:moveTo>
                  <a:lnTo>
                    <a:pt x="192" y="0"/>
                  </a:lnTo>
                  <a:lnTo>
                    <a:pt x="148" y="4"/>
                  </a:lnTo>
                  <a:lnTo>
                    <a:pt x="106" y="14"/>
                  </a:lnTo>
                  <a:lnTo>
                    <a:pt x="71" y="24"/>
                  </a:lnTo>
                  <a:lnTo>
                    <a:pt x="42" y="33"/>
                  </a:lnTo>
                  <a:lnTo>
                    <a:pt x="20" y="43"/>
                  </a:lnTo>
                  <a:lnTo>
                    <a:pt x="5" y="57"/>
                  </a:lnTo>
                  <a:lnTo>
                    <a:pt x="2" y="66"/>
                  </a:lnTo>
                  <a:lnTo>
                    <a:pt x="0" y="71"/>
                  </a:lnTo>
                  <a:lnTo>
                    <a:pt x="0" y="752"/>
                  </a:lnTo>
                  <a:lnTo>
                    <a:pt x="2" y="757"/>
                  </a:lnTo>
                  <a:lnTo>
                    <a:pt x="5" y="767"/>
                  </a:lnTo>
                  <a:lnTo>
                    <a:pt x="20" y="776"/>
                  </a:lnTo>
                  <a:lnTo>
                    <a:pt x="42" y="790"/>
                  </a:lnTo>
                  <a:lnTo>
                    <a:pt x="71" y="800"/>
                  </a:lnTo>
                  <a:lnTo>
                    <a:pt x="106" y="805"/>
                  </a:lnTo>
                  <a:lnTo>
                    <a:pt x="148" y="814"/>
                  </a:lnTo>
                  <a:lnTo>
                    <a:pt x="192" y="819"/>
                  </a:lnTo>
                  <a:lnTo>
                    <a:pt x="241" y="819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1" name="Line 11"/>
            <p:cNvSpPr>
              <a:spLocks noChangeShapeType="1"/>
            </p:cNvSpPr>
            <p:nvPr/>
          </p:nvSpPr>
          <p:spPr bwMode="auto">
            <a:xfrm>
              <a:off x="3281" y="2160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Rectangle 12"/>
            <p:cNvSpPr>
              <a:spLocks noChangeArrowheads="1"/>
            </p:cNvSpPr>
            <p:nvPr/>
          </p:nvSpPr>
          <p:spPr bwMode="auto">
            <a:xfrm>
              <a:off x="2589" y="2013"/>
              <a:ext cx="690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Firm 2</a:t>
              </a:r>
              <a:endParaRPr lang="en-US" altLang="zh-CN" sz="24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43" name="Rectangle 13"/>
            <p:cNvSpPr>
              <a:spLocks noChangeArrowheads="1"/>
            </p:cNvSpPr>
            <p:nvPr/>
          </p:nvSpPr>
          <p:spPr bwMode="auto">
            <a:xfrm>
              <a:off x="2589" y="2877"/>
              <a:ext cx="690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Firm 2</a:t>
              </a:r>
              <a:endParaRPr lang="en-US" altLang="zh-CN" sz="24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44" name="Line 14"/>
            <p:cNvSpPr>
              <a:spLocks noChangeShapeType="1"/>
            </p:cNvSpPr>
            <p:nvPr/>
          </p:nvSpPr>
          <p:spPr bwMode="auto">
            <a:xfrm>
              <a:off x="3281" y="3024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Line 29"/>
            <p:cNvSpPr>
              <a:spLocks noChangeShapeType="1"/>
            </p:cNvSpPr>
            <p:nvPr/>
          </p:nvSpPr>
          <p:spPr bwMode="auto">
            <a:xfrm>
              <a:off x="2177" y="3024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Subgame</a:t>
            </a:r>
            <a:r>
              <a:rPr lang="en-US" altLang="zh-CN" dirty="0" smtClean="0"/>
              <a:t> Perfect Equilibrium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Two Nash </a:t>
            </a:r>
            <a:r>
              <a:rPr lang="en-US" altLang="zh-CN" dirty="0" err="1" smtClean="0"/>
              <a:t>equilibria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NE1: (Firm 1 plays “sweet”; Firm 2 plays “crispy” if firm plays “sweet”)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NE2: (Firm 1 plays “crispy”; Firm 2 plays “sweet” no matter what firm 1 chooses)</a:t>
            </a:r>
            <a:endParaRPr lang="en-US" altLang="zh-CN" dirty="0" smtClean="0"/>
          </a:p>
          <a:p>
            <a:r>
              <a:rPr lang="en-US" altLang="zh-CN" dirty="0" smtClean="0"/>
              <a:t>Note NE2 contains an </a:t>
            </a:r>
            <a:r>
              <a:rPr lang="en-US" altLang="zh-CN" b="1" i="1" dirty="0" smtClean="0"/>
              <a:t>empty</a:t>
            </a:r>
            <a:r>
              <a:rPr lang="en-US" altLang="zh-CN" dirty="0" smtClean="0"/>
              <a:t> threat of playing “sweet” no matter what firm 1 chooses, but it is a Nash equilibrium</a:t>
            </a:r>
            <a:endParaRPr lang="en-US" altLang="zh-CN" dirty="0" smtClean="0"/>
          </a:p>
          <a:p>
            <a:r>
              <a:rPr lang="en-US" altLang="zh-CN" dirty="0" smtClean="0"/>
              <a:t>NE1 is a </a:t>
            </a:r>
            <a:r>
              <a:rPr lang="en-US" altLang="zh-CN" dirty="0" err="1" smtClean="0"/>
              <a:t>subgame</a:t>
            </a:r>
            <a:r>
              <a:rPr lang="en-US" altLang="zh-CN" dirty="0" smtClean="0"/>
              <a:t> perfect equilibrium </a:t>
            </a:r>
            <a:endParaRPr lang="en-US" altLang="zh-CN" dirty="0" smtClean="0"/>
          </a:p>
          <a:p>
            <a:r>
              <a:rPr lang="en-US" altLang="zh-CN" dirty="0" smtClean="0"/>
              <a:t>SPE is a NE, but not vice verse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Sequential Games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475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Advantage of Moving First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In this product-choice game, there is a clear advantage to moving first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The first firm can choose a large level of output, thereby forcing second firm to choose a small level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Can show the firm’s mover advantage by revising the Stackelberg model and comparing to Cournot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What is a Game?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game</a:t>
            </a:r>
            <a:r>
              <a:rPr lang="en-US" altLang="zh-CN" smtClean="0">
                <a:ea typeface="宋体" charset="-122"/>
              </a:rPr>
              <a:t> consists of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a set of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players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a set of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strategies</a:t>
            </a:r>
            <a:r>
              <a:rPr lang="en-US" altLang="zh-CN" smtClean="0">
                <a:ea typeface="宋体" charset="-122"/>
              </a:rPr>
              <a:t> for each player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the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payoffs</a:t>
            </a:r>
            <a:r>
              <a:rPr lang="en-US" altLang="zh-CN" smtClean="0">
                <a:ea typeface="宋体" charset="-122"/>
              </a:rPr>
              <a:t> to each player for every possible list of strategy choices by the players.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First Mover Advantage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2052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Assume: Duopoly</a:t>
            </a: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050" name="Object 1024">
            <a:hlinkClick r:id="" action="ppaction://ole?verb=0"/>
          </p:cNvPr>
          <p:cNvGraphicFramePr/>
          <p:nvPr/>
        </p:nvGraphicFramePr>
        <p:xfrm>
          <a:off x="1758950" y="2530475"/>
          <a:ext cx="681355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9740800" imgH="26822400" progId="Equation.3">
                  <p:embed/>
                </p:oleObj>
              </mc:Choice>
              <mc:Fallback>
                <p:oleObj name="Equation" r:id="rId1" imgW="59740800" imgH="26822400" progId="Equation.3">
                  <p:embed/>
                  <p:pic>
                    <p:nvPicPr>
                      <p:cNvPr id="0" name="Object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8950" y="2530475"/>
                        <a:ext cx="6813550" cy="32670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First Mover Advantage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Duopoly</a:t>
            </a: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074" name="Object 0">
            <a:hlinkClick r:id="" action="ppaction://ole?verb=0"/>
          </p:cNvPr>
          <p:cNvGraphicFramePr/>
          <p:nvPr/>
        </p:nvGraphicFramePr>
        <p:xfrm>
          <a:off x="1433513" y="2700338"/>
          <a:ext cx="7175500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43053000" imgH="16506825" progId="Equation.3">
                  <p:embed/>
                </p:oleObj>
              </mc:Choice>
              <mc:Fallback>
                <p:oleObj name="Equation" r:id="rId1" imgW="43053000" imgH="16506825" progId="Equation.3">
                  <p:embed/>
                  <p:pic>
                    <p:nvPicPr>
                      <p:cNvPr id="0" name="Object 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3513" y="2700338"/>
                        <a:ext cx="7175500" cy="275113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Choosing Output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352675" y="2679700"/>
            <a:ext cx="5576888" cy="335915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V="1">
            <a:off x="6121400" y="2678113"/>
            <a:ext cx="0" cy="336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 rot="-5400000">
            <a:off x="736600" y="4068763"/>
            <a:ext cx="1095375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Firm 1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3148013" y="2144713"/>
            <a:ext cx="604837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solidFill>
                  <a:srgbClr val="663300"/>
                </a:solidFill>
                <a:latin typeface="Arial" charset="0"/>
                <a:ea typeface="宋体" charset="-122"/>
              </a:rPr>
              <a:t>7.5</a:t>
            </a:r>
            <a:endParaRPr lang="en-US" altLang="zh-CN" sz="24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4173538" y="1652588"/>
            <a:ext cx="1557337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2400" i="1">
                <a:solidFill>
                  <a:srgbClr val="1C4E35"/>
                </a:solidFill>
                <a:latin typeface="Arial" charset="0"/>
                <a:ea typeface="宋体" charset="-122"/>
              </a:rPr>
              <a:t>Firm 2</a:t>
            </a:r>
            <a:endParaRPr lang="en-US" altLang="zh-CN" sz="2400" i="1">
              <a:solidFill>
                <a:srgbClr val="1C4E35"/>
              </a:solidFill>
              <a:latin typeface="Arial" charset="0"/>
              <a:ea typeface="宋体" charset="-122"/>
            </a:endParaRPr>
          </a:p>
        </p:txBody>
      </p:sp>
      <p:sp>
        <p:nvSpPr>
          <p:cNvPr id="75786" name="Line 14"/>
          <p:cNvSpPr>
            <a:spLocks noChangeShapeType="1"/>
          </p:cNvSpPr>
          <p:nvPr/>
        </p:nvSpPr>
        <p:spPr bwMode="auto">
          <a:xfrm>
            <a:off x="2363788" y="3749675"/>
            <a:ext cx="557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7" name="Line 15"/>
          <p:cNvSpPr>
            <a:spLocks noChangeShapeType="1"/>
          </p:cNvSpPr>
          <p:nvPr/>
        </p:nvSpPr>
        <p:spPr bwMode="auto">
          <a:xfrm>
            <a:off x="2363788" y="4892675"/>
            <a:ext cx="557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V="1">
            <a:off x="4171950" y="2678113"/>
            <a:ext cx="0" cy="336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7"/>
          <p:cNvGrpSpPr/>
          <p:nvPr/>
        </p:nvGrpSpPr>
        <p:grpSpPr bwMode="auto">
          <a:xfrm>
            <a:off x="2351088" y="3082925"/>
            <a:ext cx="5591175" cy="2603500"/>
            <a:chOff x="1715" y="1762"/>
            <a:chExt cx="3522" cy="1640"/>
          </a:xfrm>
        </p:grpSpPr>
        <p:sp>
          <p:nvSpPr>
            <p:cNvPr id="75795" name="Rectangle 10"/>
            <p:cNvSpPr>
              <a:spLocks noChangeArrowheads="1"/>
            </p:cNvSpPr>
            <p:nvPr/>
          </p:nvSpPr>
          <p:spPr bwMode="auto">
            <a:xfrm>
              <a:off x="1715" y="1762"/>
              <a:ext cx="1180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112.50, 112.50</a:t>
              </a:r>
              <a:endParaRPr lang="en-US" altLang="zh-CN" sz="2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796" name="Rectangle 11"/>
            <p:cNvSpPr>
              <a:spLocks noChangeArrowheads="1"/>
            </p:cNvSpPr>
            <p:nvPr/>
          </p:nvSpPr>
          <p:spPr bwMode="auto">
            <a:xfrm>
              <a:off x="4146" y="1762"/>
              <a:ext cx="1091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rPr>
                <a:t>56.25, 112.50</a:t>
              </a:r>
              <a:endParaRPr lang="en-US" altLang="zh-CN" sz="2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797" name="Rectangle 12"/>
            <p:cNvSpPr>
              <a:spLocks noChangeArrowheads="1"/>
            </p:cNvSpPr>
            <p:nvPr/>
          </p:nvSpPr>
          <p:spPr bwMode="auto">
            <a:xfrm>
              <a:off x="4482" y="3154"/>
              <a:ext cx="380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rPr>
                <a:t>0, 0</a:t>
              </a:r>
              <a:endParaRPr lang="en-US" altLang="zh-CN" sz="2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798" name="Rectangle 13"/>
            <p:cNvSpPr>
              <a:spLocks noChangeArrowheads="1"/>
            </p:cNvSpPr>
            <p:nvPr/>
          </p:nvSpPr>
          <p:spPr bwMode="auto">
            <a:xfrm>
              <a:off x="1719" y="3154"/>
              <a:ext cx="1091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112.50, 56.25</a:t>
              </a:r>
              <a:endParaRPr lang="en-US" altLang="zh-CN" sz="2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799" name="Rectangle 16"/>
            <p:cNvSpPr>
              <a:spLocks noChangeArrowheads="1"/>
            </p:cNvSpPr>
            <p:nvPr/>
          </p:nvSpPr>
          <p:spPr bwMode="auto">
            <a:xfrm>
              <a:off x="1907" y="2386"/>
              <a:ext cx="869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125, 93.75</a:t>
              </a:r>
              <a:endParaRPr lang="en-US" altLang="zh-CN" sz="2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00" name="Rectangle 17"/>
            <p:cNvSpPr>
              <a:spLocks noChangeArrowheads="1"/>
            </p:cNvSpPr>
            <p:nvPr/>
          </p:nvSpPr>
          <p:spPr bwMode="auto">
            <a:xfrm>
              <a:off x="4368" y="2386"/>
              <a:ext cx="558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rPr>
                <a:t>50, 75</a:t>
              </a:r>
              <a:endParaRPr lang="en-US" altLang="zh-CN" sz="2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01" name="Rectangle 19"/>
            <p:cNvSpPr>
              <a:spLocks noChangeArrowheads="1"/>
            </p:cNvSpPr>
            <p:nvPr/>
          </p:nvSpPr>
          <p:spPr bwMode="auto">
            <a:xfrm>
              <a:off x="3010" y="1762"/>
              <a:ext cx="869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rPr>
                <a:t>93.75, 125</a:t>
              </a:r>
              <a:endParaRPr lang="en-US" altLang="zh-CN" sz="2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02" name="Rectangle 20"/>
            <p:cNvSpPr>
              <a:spLocks noChangeArrowheads="1"/>
            </p:cNvSpPr>
            <p:nvPr/>
          </p:nvSpPr>
          <p:spPr bwMode="auto">
            <a:xfrm>
              <a:off x="3168" y="3154"/>
              <a:ext cx="558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rPr>
                <a:t>75, 50</a:t>
              </a:r>
              <a:endParaRPr lang="en-US" altLang="zh-CN" sz="2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5803" name="Rectangle 21"/>
            <p:cNvSpPr>
              <a:spLocks noChangeArrowheads="1"/>
            </p:cNvSpPr>
            <p:nvPr/>
          </p:nvSpPr>
          <p:spPr bwMode="auto">
            <a:xfrm>
              <a:off x="3059" y="2386"/>
              <a:ext cx="736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100, 100</a:t>
              </a:r>
              <a:endParaRPr lang="en-US" altLang="zh-CN" sz="2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5790" name="Rectangle 22"/>
          <p:cNvSpPr>
            <a:spLocks noChangeArrowheads="1"/>
          </p:cNvSpPr>
          <p:nvPr/>
        </p:nvSpPr>
        <p:spPr bwMode="auto">
          <a:xfrm>
            <a:off x="4808538" y="2144713"/>
            <a:ext cx="520700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solidFill>
                  <a:srgbClr val="663300"/>
                </a:solidFill>
                <a:latin typeface="Arial" charset="0"/>
                <a:ea typeface="宋体" charset="-122"/>
              </a:rPr>
              <a:t>10</a:t>
            </a:r>
            <a:endParaRPr lang="en-US" altLang="zh-CN" sz="24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1" name="Rectangle 23"/>
          <p:cNvSpPr>
            <a:spLocks noChangeArrowheads="1"/>
          </p:cNvSpPr>
          <p:nvPr/>
        </p:nvSpPr>
        <p:spPr bwMode="auto">
          <a:xfrm>
            <a:off x="6802438" y="2144713"/>
            <a:ext cx="520700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solidFill>
                  <a:srgbClr val="663300"/>
                </a:solidFill>
                <a:latin typeface="Arial" charset="0"/>
                <a:ea typeface="宋体" charset="-122"/>
              </a:rPr>
              <a:t>15</a:t>
            </a:r>
            <a:endParaRPr lang="en-US" altLang="zh-CN" sz="24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2" name="Rectangle 24"/>
          <p:cNvSpPr>
            <a:spLocks noChangeArrowheads="1"/>
          </p:cNvSpPr>
          <p:nvPr/>
        </p:nvSpPr>
        <p:spPr bwMode="auto">
          <a:xfrm>
            <a:off x="1741488" y="3059113"/>
            <a:ext cx="604837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solidFill>
                  <a:srgbClr val="663300"/>
                </a:solidFill>
                <a:latin typeface="Arial" charset="0"/>
                <a:ea typeface="宋体" charset="-122"/>
              </a:rPr>
              <a:t>7.5</a:t>
            </a:r>
            <a:endParaRPr lang="en-US" altLang="zh-CN" sz="24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3" name="Rectangle 25"/>
          <p:cNvSpPr>
            <a:spLocks noChangeArrowheads="1"/>
          </p:cNvSpPr>
          <p:nvPr/>
        </p:nvSpPr>
        <p:spPr bwMode="auto">
          <a:xfrm>
            <a:off x="1817688" y="4049713"/>
            <a:ext cx="520700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solidFill>
                  <a:srgbClr val="663300"/>
                </a:solidFill>
                <a:latin typeface="Arial" charset="0"/>
                <a:ea typeface="宋体" charset="-122"/>
              </a:rPr>
              <a:t>10</a:t>
            </a:r>
            <a:endParaRPr lang="en-US" altLang="zh-CN" sz="24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  <p:sp>
        <p:nvSpPr>
          <p:cNvPr id="75794" name="Rectangle 26"/>
          <p:cNvSpPr>
            <a:spLocks noChangeArrowheads="1"/>
          </p:cNvSpPr>
          <p:nvPr/>
        </p:nvSpPr>
        <p:spPr bwMode="auto">
          <a:xfrm>
            <a:off x="1817688" y="5268913"/>
            <a:ext cx="520700" cy="4540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solidFill>
                  <a:srgbClr val="663300"/>
                </a:solidFill>
                <a:latin typeface="Arial" charset="0"/>
                <a:ea typeface="宋体" charset="-122"/>
              </a:rPr>
              <a:t>15</a:t>
            </a:r>
            <a:endParaRPr lang="en-US" altLang="zh-CN" sz="2400">
              <a:solidFill>
                <a:srgbClr val="6633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Choosing Output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6803" name="Rectangle 29"/>
          <p:cNvSpPr>
            <a:spLocks noGrp="1" noChangeArrowheads="1"/>
          </p:cNvSpPr>
          <p:nvPr>
            <p:ph sz="half" idx="1"/>
          </p:nvPr>
        </p:nvSpPr>
        <p:spPr>
          <a:xfrm>
            <a:off x="828675" y="2062163"/>
            <a:ext cx="3579813" cy="4114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</a:pPr>
            <a:r>
              <a:rPr lang="en-US" altLang="zh-CN" sz="2500" smtClean="0">
                <a:ea typeface="宋体" charset="-122"/>
              </a:rPr>
              <a:t>This payoff matrix illustrates various outcomes</a:t>
            </a:r>
            <a:endParaRPr lang="en-US" altLang="zh-CN" sz="2500" smtClean="0">
              <a:ea typeface="宋体" charset="-122"/>
            </a:endParaRPr>
          </a:p>
          <a:p>
            <a:pPr lvl="1" eaLnBrk="1" hangingPunct="1">
              <a:buSzPct val="75000"/>
            </a:pPr>
            <a:r>
              <a:rPr lang="en-US" altLang="zh-CN" sz="2100" smtClean="0">
                <a:ea typeface="宋体" charset="-122"/>
              </a:rPr>
              <a:t>Move together, both produce 10</a:t>
            </a:r>
            <a:endParaRPr lang="en-US" altLang="zh-CN" sz="2100" smtClean="0">
              <a:ea typeface="宋体" charset="-122"/>
            </a:endParaRPr>
          </a:p>
          <a:p>
            <a:pPr lvl="1" eaLnBrk="1" hangingPunct="1">
              <a:buSzPct val="75000"/>
            </a:pPr>
            <a:r>
              <a:rPr lang="en-US" altLang="zh-CN" sz="2100" smtClean="0">
                <a:ea typeface="宋体" charset="-122"/>
              </a:rPr>
              <a:t>If Firm 1 moves first (Q=15), best Firm 2 can do is 7.5</a:t>
            </a:r>
            <a:endParaRPr lang="en-US" altLang="zh-CN" sz="2100" smtClean="0">
              <a:ea typeface="宋体" charset="-122"/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4075113" y="2200275"/>
            <a:ext cx="4746625" cy="2955925"/>
            <a:chOff x="2567" y="1386"/>
            <a:chExt cx="2990" cy="1862"/>
          </a:xfrm>
        </p:grpSpPr>
        <p:sp>
          <p:nvSpPr>
            <p:cNvPr id="76807" name="Rectangle 5"/>
            <p:cNvSpPr>
              <a:spLocks noChangeArrowheads="1"/>
            </p:cNvSpPr>
            <p:nvPr/>
          </p:nvSpPr>
          <p:spPr bwMode="auto">
            <a:xfrm>
              <a:off x="3251" y="1822"/>
              <a:ext cx="2302" cy="1425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8" name="Line 6"/>
            <p:cNvSpPr>
              <a:spLocks noChangeShapeType="1"/>
            </p:cNvSpPr>
            <p:nvPr/>
          </p:nvSpPr>
          <p:spPr bwMode="auto">
            <a:xfrm flipV="1">
              <a:off x="4807" y="1821"/>
              <a:ext cx="0" cy="14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9" name="Rectangle 7"/>
            <p:cNvSpPr>
              <a:spLocks noChangeArrowheads="1"/>
            </p:cNvSpPr>
            <p:nvPr/>
          </p:nvSpPr>
          <p:spPr bwMode="auto">
            <a:xfrm>
              <a:off x="2567" y="2435"/>
              <a:ext cx="450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Firm 1</a:t>
              </a:r>
              <a:endParaRPr lang="en-US" altLang="zh-CN" sz="14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6810" name="Rectangle 8"/>
            <p:cNvSpPr>
              <a:spLocks noChangeArrowheads="1"/>
            </p:cNvSpPr>
            <p:nvPr/>
          </p:nvSpPr>
          <p:spPr bwMode="auto">
            <a:xfrm>
              <a:off x="3579" y="1595"/>
              <a:ext cx="269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rgbClr val="663300"/>
                  </a:solidFill>
                  <a:latin typeface="Arial" charset="0"/>
                  <a:ea typeface="宋体" charset="-122"/>
                </a:rPr>
                <a:t>7.5</a:t>
              </a:r>
              <a:endParaRPr lang="en-US" altLang="zh-CN" sz="14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6811" name="Rectangle 9"/>
            <p:cNvSpPr>
              <a:spLocks noChangeArrowheads="1"/>
            </p:cNvSpPr>
            <p:nvPr/>
          </p:nvSpPr>
          <p:spPr bwMode="auto">
            <a:xfrm>
              <a:off x="3911" y="1386"/>
              <a:ext cx="642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400" i="1">
                  <a:solidFill>
                    <a:srgbClr val="1C4E35"/>
                  </a:solidFill>
                  <a:latin typeface="Arial" charset="0"/>
                  <a:ea typeface="宋体" charset="-122"/>
                </a:rPr>
                <a:t>Firm 2</a:t>
              </a:r>
              <a:endParaRPr lang="en-US" altLang="zh-CN" sz="1400" i="1">
                <a:solidFill>
                  <a:srgbClr val="1C4E35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6812" name="Line 10"/>
            <p:cNvSpPr>
              <a:spLocks noChangeShapeType="1"/>
            </p:cNvSpPr>
            <p:nvPr/>
          </p:nvSpPr>
          <p:spPr bwMode="auto">
            <a:xfrm>
              <a:off x="3255" y="2276"/>
              <a:ext cx="23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3" name="Line 11"/>
            <p:cNvSpPr>
              <a:spLocks noChangeShapeType="1"/>
            </p:cNvSpPr>
            <p:nvPr/>
          </p:nvSpPr>
          <p:spPr bwMode="auto">
            <a:xfrm>
              <a:off x="3255" y="2760"/>
              <a:ext cx="23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Line 12"/>
            <p:cNvSpPr>
              <a:spLocks noChangeShapeType="1"/>
            </p:cNvSpPr>
            <p:nvPr/>
          </p:nvSpPr>
          <p:spPr bwMode="auto">
            <a:xfrm flipV="1">
              <a:off x="4002" y="1821"/>
              <a:ext cx="0" cy="14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3250" y="1993"/>
              <a:ext cx="2293" cy="1108"/>
              <a:chOff x="1715" y="1762"/>
              <a:chExt cx="3499" cy="1646"/>
            </a:xfrm>
          </p:grpSpPr>
          <p:sp>
            <p:nvSpPr>
              <p:cNvPr id="76821" name="Rectangle 14"/>
              <p:cNvSpPr>
                <a:spLocks noChangeArrowheads="1"/>
              </p:cNvSpPr>
              <p:nvPr/>
            </p:nvSpPr>
            <p:spPr bwMode="auto">
              <a:xfrm>
                <a:off x="1715" y="1762"/>
                <a:ext cx="1148" cy="25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2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112.50, 112.50</a:t>
                </a:r>
                <a:endPara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22" name="Rectangle 15"/>
              <p:cNvSpPr>
                <a:spLocks noChangeArrowheads="1"/>
              </p:cNvSpPr>
              <p:nvPr/>
            </p:nvSpPr>
            <p:spPr bwMode="auto">
              <a:xfrm>
                <a:off x="4147" y="1762"/>
                <a:ext cx="1067" cy="25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2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56.25, 112.50</a:t>
                </a:r>
                <a:endPara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23" name="Rectangle 16"/>
              <p:cNvSpPr>
                <a:spLocks noChangeArrowheads="1"/>
              </p:cNvSpPr>
              <p:nvPr/>
            </p:nvSpPr>
            <p:spPr bwMode="auto">
              <a:xfrm>
                <a:off x="4481" y="3154"/>
                <a:ext cx="418" cy="25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2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0, 0</a:t>
                </a:r>
                <a:endPara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24" name="Rectangle 17"/>
              <p:cNvSpPr>
                <a:spLocks noChangeArrowheads="1"/>
              </p:cNvSpPr>
              <p:nvPr/>
            </p:nvSpPr>
            <p:spPr bwMode="auto">
              <a:xfrm>
                <a:off x="1729" y="3154"/>
                <a:ext cx="1066" cy="25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112.50, 56.25</a:t>
                </a:r>
                <a:endPara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25" name="Rectangle 18"/>
              <p:cNvSpPr>
                <a:spLocks noChangeArrowheads="1"/>
              </p:cNvSpPr>
              <p:nvPr/>
            </p:nvSpPr>
            <p:spPr bwMode="auto">
              <a:xfrm>
                <a:off x="1909" y="2388"/>
                <a:ext cx="863" cy="25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2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125, 93.75</a:t>
                </a:r>
                <a:endPara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26" name="Rectangle 19"/>
              <p:cNvSpPr>
                <a:spLocks noChangeArrowheads="1"/>
              </p:cNvSpPr>
              <p:nvPr/>
            </p:nvSpPr>
            <p:spPr bwMode="auto">
              <a:xfrm>
                <a:off x="4358" y="2388"/>
                <a:ext cx="579" cy="25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50, 75</a:t>
                </a:r>
                <a:endPara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27" name="Rectangle 20"/>
              <p:cNvSpPr>
                <a:spLocks noChangeArrowheads="1"/>
              </p:cNvSpPr>
              <p:nvPr/>
            </p:nvSpPr>
            <p:spPr bwMode="auto">
              <a:xfrm>
                <a:off x="3012" y="1762"/>
                <a:ext cx="864" cy="25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2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93.75, 125</a:t>
                </a:r>
                <a:endPara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28" name="Rectangle 21"/>
              <p:cNvSpPr>
                <a:spLocks noChangeArrowheads="1"/>
              </p:cNvSpPr>
              <p:nvPr/>
            </p:nvSpPr>
            <p:spPr bwMode="auto">
              <a:xfrm>
                <a:off x="3158" y="3154"/>
                <a:ext cx="580" cy="25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75, 50</a:t>
                </a:r>
                <a:endPara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29" name="Rectangle 22"/>
              <p:cNvSpPr>
                <a:spLocks noChangeArrowheads="1"/>
              </p:cNvSpPr>
              <p:nvPr/>
            </p:nvSpPr>
            <p:spPr bwMode="auto">
              <a:xfrm>
                <a:off x="3058" y="2388"/>
                <a:ext cx="741" cy="25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100, 100</a:t>
                </a:r>
                <a:endPara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76816" name="Rectangle 23"/>
            <p:cNvSpPr>
              <a:spLocks noChangeArrowheads="1"/>
            </p:cNvSpPr>
            <p:nvPr/>
          </p:nvSpPr>
          <p:spPr bwMode="auto">
            <a:xfrm>
              <a:off x="4265" y="1595"/>
              <a:ext cx="238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rgbClr val="663300"/>
                  </a:solidFill>
                  <a:latin typeface="Arial" charset="0"/>
                  <a:ea typeface="宋体" charset="-122"/>
                </a:rPr>
                <a:t>10</a:t>
              </a:r>
              <a:endParaRPr lang="en-US" altLang="zh-CN" sz="14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6817" name="Rectangle 24"/>
            <p:cNvSpPr>
              <a:spLocks noChangeArrowheads="1"/>
            </p:cNvSpPr>
            <p:nvPr/>
          </p:nvSpPr>
          <p:spPr bwMode="auto">
            <a:xfrm>
              <a:off x="5088" y="1595"/>
              <a:ext cx="238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rgbClr val="663300"/>
                  </a:solidFill>
                  <a:latin typeface="Arial" charset="0"/>
                  <a:ea typeface="宋体" charset="-122"/>
                </a:rPr>
                <a:t>15</a:t>
              </a:r>
              <a:endParaRPr lang="en-US" altLang="zh-CN" sz="14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6818" name="Rectangle 25"/>
            <p:cNvSpPr>
              <a:spLocks noChangeArrowheads="1"/>
            </p:cNvSpPr>
            <p:nvPr/>
          </p:nvSpPr>
          <p:spPr bwMode="auto">
            <a:xfrm>
              <a:off x="2998" y="1983"/>
              <a:ext cx="269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rgbClr val="663300"/>
                  </a:solidFill>
                  <a:latin typeface="Arial" charset="0"/>
                  <a:ea typeface="宋体" charset="-122"/>
                </a:rPr>
                <a:t>7.5</a:t>
              </a:r>
              <a:endParaRPr lang="en-US" altLang="zh-CN" sz="14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6819" name="Rectangle 26"/>
            <p:cNvSpPr>
              <a:spLocks noChangeArrowheads="1"/>
            </p:cNvSpPr>
            <p:nvPr/>
          </p:nvSpPr>
          <p:spPr bwMode="auto">
            <a:xfrm>
              <a:off x="3029" y="2403"/>
              <a:ext cx="238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rgbClr val="663300"/>
                  </a:solidFill>
                  <a:latin typeface="Arial" charset="0"/>
                  <a:ea typeface="宋体" charset="-122"/>
                </a:rPr>
                <a:t>10</a:t>
              </a:r>
              <a:endParaRPr lang="en-US" altLang="zh-CN" sz="14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6820" name="Rectangle 27"/>
            <p:cNvSpPr>
              <a:spLocks noChangeArrowheads="1"/>
            </p:cNvSpPr>
            <p:nvPr/>
          </p:nvSpPr>
          <p:spPr bwMode="auto">
            <a:xfrm>
              <a:off x="3029" y="2921"/>
              <a:ext cx="238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rgbClr val="663300"/>
                  </a:solidFill>
                  <a:latin typeface="Arial" charset="0"/>
                  <a:ea typeface="宋体" charset="-122"/>
                </a:rPr>
                <a:t>15</a:t>
              </a:r>
              <a:endParaRPr lang="en-US" altLang="zh-CN" sz="1400">
                <a:solidFill>
                  <a:srgbClr val="663300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Threats, Commitments, and Credibility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782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Strategic Moves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What actions can a firm take to gain advantage in the marketplace?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ea typeface="宋体" charset="-122"/>
              </a:rPr>
              <a:t>Deter entry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ea typeface="宋体" charset="-122"/>
              </a:rPr>
              <a:t>Induce competitors to reduce output, leave, raise price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ea typeface="宋体" charset="-122"/>
              </a:rPr>
              <a:t>Implicit agreements that benefit one firm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Threats, Commitments, and Credibility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885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Strategic Move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Action that gives a player an advantage by constraining his behavior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Firm 1 must constrain his behavior to the extent Firm 2 is convinced that he is committed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Threats or commitments must be credible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Threats, Commitments, and Credibility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How to Make the First Move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Demonstrate Commitment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Firm 1 must do more than announce they will produce sweet cereal</a:t>
            </a:r>
            <a:endParaRPr lang="en-US" altLang="zh-CN" smtClean="0">
              <a:ea typeface="宋体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Invest in expensive advertising campaign</a:t>
            </a:r>
            <a:endParaRPr lang="en-US" altLang="zh-CN" smtClean="0">
              <a:ea typeface="宋体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Buy large order of sugar and send invoice to Firm 2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Commitment must be enough to induce Firm 2 to make the decision Firm 1 wants it to make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Threats, Commitments, and Credibility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8089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Empty Threats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If a firm will be worse off if it charges a low price, the threat of a low price is not credible in the eyes of the competitors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When firms know the payoffs of each other’s actions, firms cannot make threats the other firm knows they will not follow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In our example, Firm 1 will always charge high price and Firm 2 knows it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7772400" cy="914400"/>
          </a:xfrm>
          <a:noFill/>
        </p:spPr>
        <p:txBody>
          <a:bodyPr lIns="92068" tIns="46034" rIns="92068" bIns="46034" anchor="ctr"/>
          <a:lstStyle/>
          <a:p>
            <a:pPr eaLnBrk="1" hangingPunct="1"/>
            <a:r>
              <a:rPr lang="en-US" altLang="zh-CN" sz="4000" dirty="0" smtClean="0">
                <a:solidFill>
                  <a:schemeClr val="tx1"/>
                </a:solidFill>
                <a:effectLst/>
                <a:latin typeface="+mn-lt"/>
              </a:rPr>
              <a:t>Empty Threat</a:t>
            </a:r>
            <a:endParaRPr lang="zh-CN" altLang="en-US" sz="4000" dirty="0" smtClean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562100" y="3470275"/>
            <a:ext cx="658813" cy="573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073525" y="2995613"/>
            <a:ext cx="593725" cy="593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4162425" y="4446588"/>
            <a:ext cx="549275" cy="5492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V="1">
            <a:off x="2228850" y="3336925"/>
            <a:ext cx="1814513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2230438" y="3770313"/>
            <a:ext cx="1922462" cy="928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V="1">
            <a:off x="4675188" y="2794000"/>
            <a:ext cx="1273175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676775" y="3294063"/>
            <a:ext cx="1209675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4719638" y="4789488"/>
            <a:ext cx="1230312" cy="39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2654300" y="2973388"/>
            <a:ext cx="708513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Enter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2176463" y="4338638"/>
            <a:ext cx="1481161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>
                <a:latin typeface="Book Antiqua" pitchFamily="18" charset="0"/>
              </a:rPr>
              <a:t>      </a:t>
            </a:r>
            <a:r>
              <a:rPr lang="en-US" altLang="zh-CN" sz="2000" dirty="0" smtClean="0">
                <a:latin typeface="新細明體" pitchFamily="18" charset="-120"/>
              </a:rPr>
              <a:t>Not enter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4857752" y="2357430"/>
            <a:ext cx="1083616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Cut price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4957763" y="3716338"/>
            <a:ext cx="1216666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Cut output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6464300" y="2627313"/>
            <a:ext cx="1454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>
                <a:latin typeface="Book Antiqua" pitchFamily="18" charset="0"/>
              </a:rPr>
              <a:t>2,               0</a:t>
            </a:r>
            <a:endParaRPr lang="en-US" altLang="zh-CN" sz="2000">
              <a:latin typeface="Book Antiqua" pitchFamily="18" charset="0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6400800" y="3581400"/>
            <a:ext cx="15176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>
                <a:latin typeface="Book Antiqua" pitchFamily="18" charset="0"/>
              </a:rPr>
              <a:t>5,                5</a:t>
            </a:r>
            <a:endParaRPr lang="en-US" altLang="zh-CN" sz="2000">
              <a:latin typeface="Book Antiqua" pitchFamily="18" charset="0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421438" y="4597400"/>
            <a:ext cx="1454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>
                <a:latin typeface="Book Antiqua" pitchFamily="18" charset="0"/>
              </a:rPr>
              <a:t>15,             0</a:t>
            </a:r>
            <a:endParaRPr lang="en-US" altLang="zh-CN" sz="2000">
              <a:latin typeface="Book Antiqua" pitchFamily="18" charset="0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1403350" y="2636838"/>
            <a:ext cx="896065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Entrant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6781800" y="1524000"/>
            <a:ext cx="921713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Payoffs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6096000" y="2133600"/>
            <a:ext cx="2263426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Incumbent</a:t>
            </a:r>
            <a:r>
              <a:rPr lang="zh-CN" altLang="en-US" sz="2000" dirty="0" smtClean="0">
                <a:latin typeface="新細明體" pitchFamily="18" charset="-120"/>
              </a:rPr>
              <a:t>     </a:t>
            </a:r>
            <a:r>
              <a:rPr lang="en-US" altLang="zh-CN" sz="2000" dirty="0" smtClean="0">
                <a:latin typeface="新細明體" pitchFamily="18" charset="-120"/>
              </a:rPr>
              <a:t>Entrant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3492500" y="2205038"/>
            <a:ext cx="1216666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Incumbent</a:t>
            </a:r>
            <a:endParaRPr lang="zh-CN" altLang="en-US" sz="2000" dirty="0">
              <a:latin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342900"/>
            <a:ext cx="5694362" cy="1193800"/>
          </a:xfrm>
          <a:noFill/>
        </p:spPr>
        <p:txBody>
          <a:bodyPr lIns="92068" tIns="46034" rIns="92068" bIns="46034" anchor="ctr">
            <a:normAutofit/>
          </a:bodyPr>
          <a:lstStyle/>
          <a:p>
            <a:pPr eaLnBrk="1" hangingPunct="1"/>
            <a:r>
              <a:rPr lang="en-US" altLang="zh-CN" sz="4200" dirty="0" smtClean="0"/>
              <a:t>Strategic Move</a:t>
            </a:r>
            <a:endParaRPr lang="zh-CN" altLang="en-US" sz="4200" dirty="0" smtClean="0"/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468313" y="4021138"/>
            <a:ext cx="376237" cy="4206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132013" y="2959100"/>
            <a:ext cx="658812" cy="5508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132013" y="4864100"/>
            <a:ext cx="658812" cy="573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729163" y="1724025"/>
            <a:ext cx="593725" cy="593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4643438" y="4389438"/>
            <a:ext cx="593725" cy="593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4643438" y="3089275"/>
            <a:ext cx="593725" cy="5921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4732338" y="5840413"/>
            <a:ext cx="549275" cy="5492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V="1">
            <a:off x="2798763" y="2044700"/>
            <a:ext cx="1922462" cy="1187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2800350" y="3236913"/>
            <a:ext cx="1858963" cy="192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 flipV="1">
            <a:off x="2798763" y="4730750"/>
            <a:ext cx="1814512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2800350" y="5164138"/>
            <a:ext cx="1922463" cy="928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5330825" y="1698625"/>
            <a:ext cx="1382713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332413" y="2024063"/>
            <a:ext cx="1296987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5267325" y="3429000"/>
            <a:ext cx="1296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V="1">
            <a:off x="5245100" y="4187825"/>
            <a:ext cx="1273175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5246688" y="4687888"/>
            <a:ext cx="1209675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5289550" y="6183313"/>
            <a:ext cx="1230313" cy="39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228600" y="3048000"/>
            <a:ext cx="1793747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Expand capacity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142844" y="4929198"/>
            <a:ext cx="1633446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Take no action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3114675" y="2159000"/>
            <a:ext cx="708513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Enter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2971800" y="3505200"/>
            <a:ext cx="1096440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Not enter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3200400" y="4343400"/>
            <a:ext cx="715963" cy="414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Enter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3048000" y="5715000"/>
            <a:ext cx="1096440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Not enter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5410200" y="1371600"/>
            <a:ext cx="1158875" cy="414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Cut price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5334000" y="2438400"/>
            <a:ext cx="1216666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Cut output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5367338" y="3870325"/>
            <a:ext cx="1083616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Cut price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5334000" y="5105400"/>
            <a:ext cx="749300" cy="64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68" tIns="46034" rIns="92068" bIns="46034">
            <a:spAutoFit/>
          </a:bodyPr>
          <a:lstStyle/>
          <a:p>
            <a:pPr eaLnBrk="0" hangingPunct="0"/>
            <a:r>
              <a:rPr lang="en-US" altLang="zh-CN" dirty="0" smtClean="0">
                <a:latin typeface="新細明體" pitchFamily="18" charset="-120"/>
              </a:rPr>
              <a:t>Cut output</a:t>
            </a:r>
            <a:endParaRPr lang="zh-CN" altLang="en-US" dirty="0">
              <a:latin typeface="新細明體" pitchFamily="18" charset="-120"/>
            </a:endParaRPr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6883400" y="1508125"/>
            <a:ext cx="14319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>
                <a:latin typeface="Book Antiqua" pitchFamily="18" charset="0"/>
              </a:rPr>
              <a:t>-5,            -1</a:t>
            </a:r>
            <a:endParaRPr lang="en-US" altLang="zh-CN" sz="2000">
              <a:latin typeface="Book Antiqua" pitchFamily="18" charset="0"/>
            </a:endParaRPr>
          </a:p>
        </p:txBody>
      </p:sp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6969125" y="2439988"/>
            <a:ext cx="134778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>
                <a:latin typeface="Book Antiqua" pitchFamily="18" charset="0"/>
              </a:rPr>
              <a:t>-10,          2</a:t>
            </a:r>
            <a:endParaRPr lang="en-US" altLang="zh-CN" sz="2000">
              <a:latin typeface="Book Antiqua" pitchFamily="18" charset="0"/>
            </a:endParaRPr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6948488" y="3262313"/>
            <a:ext cx="1327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>
                <a:latin typeface="Book Antiqua" pitchFamily="18" charset="0"/>
              </a:rPr>
              <a:t>10,           0</a:t>
            </a:r>
            <a:endParaRPr lang="en-US" altLang="zh-CN" sz="2000">
              <a:latin typeface="Book Antiqua" pitchFamily="18" charset="0"/>
            </a:endParaRPr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7034213" y="4021138"/>
            <a:ext cx="1200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>
                <a:latin typeface="Book Antiqua" pitchFamily="18" charset="0"/>
              </a:rPr>
              <a:t>2,           0</a:t>
            </a:r>
            <a:endParaRPr lang="en-US" altLang="zh-CN" sz="2000">
              <a:latin typeface="Book Antiqua" pitchFamily="18" charset="0"/>
            </a:endParaRPr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7010400" y="4953000"/>
            <a:ext cx="1200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>
                <a:latin typeface="Book Antiqua" pitchFamily="18" charset="0"/>
              </a:rPr>
              <a:t>5,           5</a:t>
            </a:r>
            <a:endParaRPr lang="en-US" altLang="zh-CN" sz="2000">
              <a:latin typeface="Book Antiqua" pitchFamily="18" charset="0"/>
            </a:endParaRPr>
          </a:p>
        </p:txBody>
      </p:sp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7010400" y="5943600"/>
            <a:ext cx="1219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68" tIns="46034" rIns="92068" bIns="46034">
            <a:spAutoFit/>
          </a:bodyPr>
          <a:lstStyle/>
          <a:p>
            <a:pPr eaLnBrk="0" hangingPunct="0"/>
            <a:r>
              <a:rPr lang="en-US" altLang="zh-CN" sz="2000">
                <a:latin typeface="Book Antiqua" pitchFamily="18" charset="0"/>
              </a:rPr>
              <a:t>15,         0</a:t>
            </a:r>
            <a:endParaRPr lang="en-US" altLang="zh-CN" sz="2000">
              <a:latin typeface="Book Antiqua" pitchFamily="18" charset="0"/>
            </a:endParaRPr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 flipV="1">
            <a:off x="849313" y="3322638"/>
            <a:ext cx="1274762" cy="949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850900" y="4298950"/>
            <a:ext cx="1274763" cy="754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Rectangle 38"/>
          <p:cNvSpPr>
            <a:spLocks noChangeArrowheads="1"/>
          </p:cNvSpPr>
          <p:nvPr/>
        </p:nvSpPr>
        <p:spPr bwMode="auto">
          <a:xfrm>
            <a:off x="231775" y="2071688"/>
            <a:ext cx="1216666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Incumbent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79" name="Rectangle 39"/>
          <p:cNvSpPr>
            <a:spLocks noChangeArrowheads="1"/>
          </p:cNvSpPr>
          <p:nvPr/>
        </p:nvSpPr>
        <p:spPr bwMode="auto">
          <a:xfrm>
            <a:off x="1900238" y="1944688"/>
            <a:ext cx="946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Entrant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7183438" y="592138"/>
            <a:ext cx="921713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Payoffs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81" name="Rectangle 41"/>
          <p:cNvSpPr>
            <a:spLocks noChangeArrowheads="1"/>
          </p:cNvSpPr>
          <p:nvPr/>
        </p:nvSpPr>
        <p:spPr bwMode="auto">
          <a:xfrm>
            <a:off x="6721475" y="1208088"/>
            <a:ext cx="1774511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err="1" smtClean="0">
                <a:latin typeface="新細明體" pitchFamily="18" charset="-120"/>
              </a:rPr>
              <a:t>Incum</a:t>
            </a:r>
            <a:r>
              <a:rPr lang="en-US" altLang="zh-CN" sz="2000" dirty="0" smtClean="0">
                <a:latin typeface="新細明體" pitchFamily="18" charset="-120"/>
              </a:rPr>
              <a:t>. </a:t>
            </a:r>
            <a:r>
              <a:rPr lang="zh-CN" altLang="en-US" sz="2000" dirty="0" smtClean="0">
                <a:latin typeface="新細明體" pitchFamily="18" charset="-120"/>
              </a:rPr>
              <a:t>  </a:t>
            </a:r>
            <a:r>
              <a:rPr lang="en-US" altLang="zh-CN" sz="2000" dirty="0" smtClean="0">
                <a:latin typeface="新細明體" pitchFamily="18" charset="-120"/>
              </a:rPr>
              <a:t>Entrant</a:t>
            </a:r>
            <a:endParaRPr lang="zh-CN" altLang="en-US" sz="2000" dirty="0">
              <a:latin typeface="新細明體" pitchFamily="18" charset="-120"/>
            </a:endParaRPr>
          </a:p>
        </p:txBody>
      </p:sp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4168775" y="1309688"/>
            <a:ext cx="1216666" cy="400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68" tIns="46034" rIns="92068" bIns="46034">
            <a:spAutoFit/>
          </a:bodyPr>
          <a:lstStyle/>
          <a:p>
            <a:pPr eaLnBrk="0" hangingPunct="0"/>
            <a:r>
              <a:rPr lang="en-US" altLang="zh-CN" sz="2000" dirty="0" smtClean="0">
                <a:latin typeface="新細明體" pitchFamily="18" charset="-120"/>
              </a:rPr>
              <a:t>Incumbent</a:t>
            </a:r>
            <a:endParaRPr lang="zh-CN" altLang="en-US" sz="2000" dirty="0">
              <a:latin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Gaming and Strategic Decisions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2457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Game theory tries to determine optimal strategy for each player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b="1" smtClean="0">
                <a:solidFill>
                  <a:srgbClr val="8D7DFF"/>
                </a:solidFill>
                <a:ea typeface="宋体" charset="-122"/>
              </a:rPr>
              <a:t>Strategy</a:t>
            </a:r>
            <a:r>
              <a:rPr lang="en-US" altLang="zh-CN" smtClean="0">
                <a:ea typeface="宋体" charset="-122"/>
              </a:rPr>
              <a:t> is a rule or plan of action for playing the game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b="1" smtClean="0">
                <a:solidFill>
                  <a:srgbClr val="8D7DFF"/>
                </a:solidFill>
                <a:ea typeface="宋体" charset="-122"/>
              </a:rPr>
              <a:t>Optimal strategy</a:t>
            </a:r>
            <a:r>
              <a:rPr lang="en-US" altLang="zh-CN" smtClean="0">
                <a:ea typeface="宋体" charset="-122"/>
              </a:rPr>
              <a:t> for a player is one that maximizes the expected payoff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We consider players who are rational – they think through their actions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Types of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Static game</a:t>
            </a:r>
            <a:r>
              <a:rPr lang="en-US" altLang="zh-CN" dirty="0" smtClean="0"/>
              <a:t>: simultaneous move, one-short game</a:t>
            </a:r>
            <a:endParaRPr lang="en-US" altLang="zh-CN" dirty="0" smtClean="0"/>
          </a:p>
          <a:p>
            <a:r>
              <a:rPr lang="en-US" altLang="zh-CN" b="1" dirty="0" smtClean="0"/>
              <a:t>Dynamic game or sequential game</a:t>
            </a:r>
            <a:r>
              <a:rPr lang="en-US" altLang="zh-CN" dirty="0" smtClean="0"/>
              <a:t>: multi-stage game (e.g., repeated game) or making turns to take actions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SPNE vs. 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A </a:t>
            </a:r>
            <a:r>
              <a:rPr lang="en-US" altLang="zh-CN" b="1" i="1" dirty="0" err="1" smtClean="0"/>
              <a:t>subgame</a:t>
            </a:r>
            <a:r>
              <a:rPr lang="en-US" altLang="zh-CN" b="1" i="1" dirty="0" smtClean="0"/>
              <a:t> perfect Nash equilibrium must be a Nash equilibrium</a:t>
            </a:r>
            <a:endParaRPr lang="en-US" altLang="zh-CN" b="1" i="1" dirty="0" smtClean="0"/>
          </a:p>
          <a:p>
            <a:r>
              <a:rPr lang="en-US" altLang="zh-CN" b="1" i="1" dirty="0" smtClean="0"/>
              <a:t>A Nash equilibrium may not be a SPNE </a:t>
            </a:r>
            <a:endParaRPr lang="en-US" altLang="zh-CN" b="1" i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88" name="Rectangle 3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宋体" charset="-122"/>
              </a:rPr>
              <a:t>To Produce or Not to Produce</a:t>
            </a:r>
            <a:endParaRPr lang="en-US" altLang="zh-CN" dirty="0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5794375" y="2336802"/>
            <a:ext cx="2805113" cy="2703513"/>
            <a:chOff x="3650" y="1703"/>
            <a:chExt cx="1767" cy="1703"/>
          </a:xfrm>
        </p:grpSpPr>
        <p:sp>
          <p:nvSpPr>
            <p:cNvPr id="73746" name="Freeform 15"/>
            <p:cNvSpPr/>
            <p:nvPr/>
          </p:nvSpPr>
          <p:spPr bwMode="auto">
            <a:xfrm>
              <a:off x="3650" y="1871"/>
              <a:ext cx="192" cy="531"/>
            </a:xfrm>
            <a:custGeom>
              <a:avLst/>
              <a:gdLst>
                <a:gd name="T0" fmla="*/ 191 w 192"/>
                <a:gd name="T1" fmla="*/ 0 h 531"/>
                <a:gd name="T2" fmla="*/ 117 w 192"/>
                <a:gd name="T3" fmla="*/ 4 h 531"/>
                <a:gd name="T4" fmla="*/ 56 w 192"/>
                <a:gd name="T5" fmla="*/ 15 h 531"/>
                <a:gd name="T6" fmla="*/ 31 w 192"/>
                <a:gd name="T7" fmla="*/ 23 h 531"/>
                <a:gd name="T8" fmla="*/ 13 w 192"/>
                <a:gd name="T9" fmla="*/ 31 h 531"/>
                <a:gd name="T10" fmla="*/ 7 w 192"/>
                <a:gd name="T11" fmla="*/ 38 h 531"/>
                <a:gd name="T12" fmla="*/ 0 w 192"/>
                <a:gd name="T13" fmla="*/ 46 h 531"/>
                <a:gd name="T14" fmla="*/ 0 w 192"/>
                <a:gd name="T15" fmla="*/ 484 h 531"/>
                <a:gd name="T16" fmla="*/ 7 w 192"/>
                <a:gd name="T17" fmla="*/ 495 h 531"/>
                <a:gd name="T18" fmla="*/ 13 w 192"/>
                <a:gd name="T19" fmla="*/ 503 h 531"/>
                <a:gd name="T20" fmla="*/ 31 w 192"/>
                <a:gd name="T21" fmla="*/ 511 h 531"/>
                <a:gd name="T22" fmla="*/ 56 w 192"/>
                <a:gd name="T23" fmla="*/ 518 h 531"/>
                <a:gd name="T24" fmla="*/ 117 w 192"/>
                <a:gd name="T25" fmla="*/ 526 h 531"/>
                <a:gd name="T26" fmla="*/ 191 w 192"/>
                <a:gd name="T27" fmla="*/ 530 h 5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2"/>
                <a:gd name="T43" fmla="*/ 0 h 531"/>
                <a:gd name="T44" fmla="*/ 192 w 192"/>
                <a:gd name="T45" fmla="*/ 531 h 5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2" h="531">
                  <a:moveTo>
                    <a:pt x="191" y="0"/>
                  </a:moveTo>
                  <a:lnTo>
                    <a:pt x="117" y="4"/>
                  </a:lnTo>
                  <a:lnTo>
                    <a:pt x="56" y="15"/>
                  </a:lnTo>
                  <a:lnTo>
                    <a:pt x="31" y="23"/>
                  </a:lnTo>
                  <a:lnTo>
                    <a:pt x="13" y="31"/>
                  </a:lnTo>
                  <a:lnTo>
                    <a:pt x="7" y="38"/>
                  </a:lnTo>
                  <a:lnTo>
                    <a:pt x="0" y="46"/>
                  </a:lnTo>
                  <a:lnTo>
                    <a:pt x="0" y="484"/>
                  </a:lnTo>
                  <a:lnTo>
                    <a:pt x="7" y="495"/>
                  </a:lnTo>
                  <a:lnTo>
                    <a:pt x="13" y="503"/>
                  </a:lnTo>
                  <a:lnTo>
                    <a:pt x="31" y="511"/>
                  </a:lnTo>
                  <a:lnTo>
                    <a:pt x="56" y="518"/>
                  </a:lnTo>
                  <a:lnTo>
                    <a:pt x="117" y="526"/>
                  </a:lnTo>
                  <a:lnTo>
                    <a:pt x="191" y="53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7" name="Freeform 16"/>
            <p:cNvSpPr/>
            <p:nvPr/>
          </p:nvSpPr>
          <p:spPr bwMode="auto">
            <a:xfrm>
              <a:off x="3650" y="2737"/>
              <a:ext cx="192" cy="529"/>
            </a:xfrm>
            <a:custGeom>
              <a:avLst/>
              <a:gdLst>
                <a:gd name="T0" fmla="*/ 191 w 192"/>
                <a:gd name="T1" fmla="*/ 0 h 529"/>
                <a:gd name="T2" fmla="*/ 117 w 192"/>
                <a:gd name="T3" fmla="*/ 6 h 529"/>
                <a:gd name="T4" fmla="*/ 56 w 192"/>
                <a:gd name="T5" fmla="*/ 16 h 529"/>
                <a:gd name="T6" fmla="*/ 31 w 192"/>
                <a:gd name="T7" fmla="*/ 21 h 529"/>
                <a:gd name="T8" fmla="*/ 13 w 192"/>
                <a:gd name="T9" fmla="*/ 26 h 529"/>
                <a:gd name="T10" fmla="*/ 7 w 192"/>
                <a:gd name="T11" fmla="*/ 37 h 529"/>
                <a:gd name="T12" fmla="*/ 0 w 192"/>
                <a:gd name="T13" fmla="*/ 42 h 529"/>
                <a:gd name="T14" fmla="*/ 0 w 192"/>
                <a:gd name="T15" fmla="*/ 481 h 529"/>
                <a:gd name="T16" fmla="*/ 7 w 192"/>
                <a:gd name="T17" fmla="*/ 491 h 529"/>
                <a:gd name="T18" fmla="*/ 13 w 192"/>
                <a:gd name="T19" fmla="*/ 502 h 529"/>
                <a:gd name="T20" fmla="*/ 31 w 192"/>
                <a:gd name="T21" fmla="*/ 507 h 529"/>
                <a:gd name="T22" fmla="*/ 56 w 192"/>
                <a:gd name="T23" fmla="*/ 512 h 529"/>
                <a:gd name="T24" fmla="*/ 117 w 192"/>
                <a:gd name="T25" fmla="*/ 523 h 529"/>
                <a:gd name="T26" fmla="*/ 191 w 192"/>
                <a:gd name="T27" fmla="*/ 528 h 5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2"/>
                <a:gd name="T43" fmla="*/ 0 h 529"/>
                <a:gd name="T44" fmla="*/ 192 w 192"/>
                <a:gd name="T45" fmla="*/ 529 h 5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2" h="529">
                  <a:moveTo>
                    <a:pt x="191" y="0"/>
                  </a:moveTo>
                  <a:lnTo>
                    <a:pt x="117" y="6"/>
                  </a:lnTo>
                  <a:lnTo>
                    <a:pt x="56" y="16"/>
                  </a:lnTo>
                  <a:lnTo>
                    <a:pt x="31" y="21"/>
                  </a:lnTo>
                  <a:lnTo>
                    <a:pt x="13" y="26"/>
                  </a:lnTo>
                  <a:lnTo>
                    <a:pt x="7" y="37"/>
                  </a:lnTo>
                  <a:lnTo>
                    <a:pt x="0" y="42"/>
                  </a:lnTo>
                  <a:lnTo>
                    <a:pt x="0" y="481"/>
                  </a:lnTo>
                  <a:lnTo>
                    <a:pt x="7" y="491"/>
                  </a:lnTo>
                  <a:lnTo>
                    <a:pt x="13" y="502"/>
                  </a:lnTo>
                  <a:lnTo>
                    <a:pt x="31" y="507"/>
                  </a:lnTo>
                  <a:lnTo>
                    <a:pt x="56" y="512"/>
                  </a:lnTo>
                  <a:lnTo>
                    <a:pt x="117" y="523"/>
                  </a:lnTo>
                  <a:lnTo>
                    <a:pt x="191" y="528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8" name="Rectangle 17"/>
            <p:cNvSpPr>
              <a:spLocks noChangeArrowheads="1"/>
            </p:cNvSpPr>
            <p:nvPr/>
          </p:nvSpPr>
          <p:spPr bwMode="auto">
            <a:xfrm>
              <a:off x="4095" y="1716"/>
              <a:ext cx="244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P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49" name="Rectangle 18"/>
            <p:cNvSpPr>
              <a:spLocks noChangeArrowheads="1"/>
            </p:cNvSpPr>
            <p:nvPr/>
          </p:nvSpPr>
          <p:spPr bwMode="auto">
            <a:xfrm>
              <a:off x="3960" y="2256"/>
              <a:ext cx="385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NP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0" name="Rectangle 19"/>
            <p:cNvSpPr>
              <a:spLocks noChangeArrowheads="1"/>
            </p:cNvSpPr>
            <p:nvPr/>
          </p:nvSpPr>
          <p:spPr bwMode="auto">
            <a:xfrm>
              <a:off x="4050" y="2571"/>
              <a:ext cx="244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P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1" name="Rectangle 20"/>
            <p:cNvSpPr>
              <a:spLocks noChangeArrowheads="1"/>
            </p:cNvSpPr>
            <p:nvPr/>
          </p:nvSpPr>
          <p:spPr bwMode="auto">
            <a:xfrm>
              <a:off x="4005" y="3111"/>
              <a:ext cx="385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NP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2" name="Line 21"/>
            <p:cNvSpPr>
              <a:spLocks noChangeShapeType="1"/>
            </p:cNvSpPr>
            <p:nvPr/>
          </p:nvSpPr>
          <p:spPr bwMode="auto">
            <a:xfrm>
              <a:off x="4481" y="1872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3" name="Line 22"/>
            <p:cNvSpPr>
              <a:spLocks noChangeShapeType="1"/>
            </p:cNvSpPr>
            <p:nvPr/>
          </p:nvSpPr>
          <p:spPr bwMode="auto">
            <a:xfrm>
              <a:off x="4481" y="2400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4" name="Line 23"/>
            <p:cNvSpPr>
              <a:spLocks noChangeShapeType="1"/>
            </p:cNvSpPr>
            <p:nvPr/>
          </p:nvSpPr>
          <p:spPr bwMode="auto">
            <a:xfrm>
              <a:off x="4481" y="2736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5" name="Line 24"/>
            <p:cNvSpPr>
              <a:spLocks noChangeShapeType="1"/>
            </p:cNvSpPr>
            <p:nvPr/>
          </p:nvSpPr>
          <p:spPr bwMode="auto">
            <a:xfrm>
              <a:off x="4481" y="3264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Rectangle 25"/>
            <p:cNvSpPr>
              <a:spLocks noChangeArrowheads="1"/>
            </p:cNvSpPr>
            <p:nvPr/>
          </p:nvSpPr>
          <p:spPr bwMode="auto">
            <a:xfrm>
              <a:off x="4979" y="1703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3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, 3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7" name="Rectangle 26"/>
            <p:cNvSpPr>
              <a:spLocks noChangeArrowheads="1"/>
            </p:cNvSpPr>
            <p:nvPr/>
          </p:nvSpPr>
          <p:spPr bwMode="auto">
            <a:xfrm>
              <a:off x="4979" y="2253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5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, 4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8" name="Rectangle 27"/>
            <p:cNvSpPr>
              <a:spLocks noChangeArrowheads="1"/>
            </p:cNvSpPr>
            <p:nvPr/>
          </p:nvSpPr>
          <p:spPr bwMode="auto">
            <a:xfrm>
              <a:off x="4979" y="2589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4, 5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59" name="Rectangle 28"/>
            <p:cNvSpPr>
              <a:spLocks noChangeArrowheads="1"/>
            </p:cNvSpPr>
            <p:nvPr/>
          </p:nvSpPr>
          <p:spPr bwMode="auto">
            <a:xfrm>
              <a:off x="4979" y="3117"/>
              <a:ext cx="438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6, 1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" name="Group 31"/>
          <p:cNvGrpSpPr/>
          <p:nvPr/>
        </p:nvGrpSpPr>
        <p:grpSpPr bwMode="auto">
          <a:xfrm>
            <a:off x="436563" y="2828927"/>
            <a:ext cx="5329237" cy="1844676"/>
            <a:chOff x="275" y="2013"/>
            <a:chExt cx="3357" cy="1162"/>
          </a:xfrm>
        </p:grpSpPr>
        <p:sp>
          <p:nvSpPr>
            <p:cNvPr id="73735" name="Rectangle 5"/>
            <p:cNvSpPr>
              <a:spLocks noChangeArrowheads="1"/>
            </p:cNvSpPr>
            <p:nvPr/>
          </p:nvSpPr>
          <p:spPr bwMode="auto">
            <a:xfrm>
              <a:off x="275" y="2423"/>
              <a:ext cx="690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Firm 1</a:t>
              </a:r>
              <a:endParaRPr lang="en-US" altLang="zh-CN" sz="24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36" name="Line 6"/>
            <p:cNvSpPr>
              <a:spLocks noChangeShapeType="1"/>
            </p:cNvSpPr>
            <p:nvPr/>
          </p:nvSpPr>
          <p:spPr bwMode="auto">
            <a:xfrm>
              <a:off x="977" y="2592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7" name="Rectangle 7"/>
            <p:cNvSpPr>
              <a:spLocks noChangeArrowheads="1"/>
            </p:cNvSpPr>
            <p:nvPr/>
          </p:nvSpPr>
          <p:spPr bwMode="auto">
            <a:xfrm>
              <a:off x="1800" y="2031"/>
              <a:ext cx="244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P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38" name="Rectangle 8"/>
            <p:cNvSpPr>
              <a:spLocks noChangeArrowheads="1"/>
            </p:cNvSpPr>
            <p:nvPr/>
          </p:nvSpPr>
          <p:spPr bwMode="auto">
            <a:xfrm>
              <a:off x="1710" y="2886"/>
              <a:ext cx="385" cy="2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dirty="0" smtClean="0">
                  <a:latin typeface="Arial" charset="0"/>
                  <a:ea typeface="宋体" charset="-122"/>
                </a:rPr>
                <a:t>NP</a:t>
              </a:r>
              <a:endParaRPr lang="en-US" altLang="zh-CN" sz="2400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39" name="Line 9"/>
            <p:cNvSpPr>
              <a:spLocks noChangeShapeType="1"/>
            </p:cNvSpPr>
            <p:nvPr/>
          </p:nvSpPr>
          <p:spPr bwMode="auto">
            <a:xfrm>
              <a:off x="2177" y="2160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Freeform 10"/>
            <p:cNvSpPr/>
            <p:nvPr/>
          </p:nvSpPr>
          <p:spPr bwMode="auto">
            <a:xfrm>
              <a:off x="1296" y="2158"/>
              <a:ext cx="242" cy="820"/>
            </a:xfrm>
            <a:custGeom>
              <a:avLst/>
              <a:gdLst>
                <a:gd name="T0" fmla="*/ 241 w 242"/>
                <a:gd name="T1" fmla="*/ 0 h 820"/>
                <a:gd name="T2" fmla="*/ 192 w 242"/>
                <a:gd name="T3" fmla="*/ 0 h 820"/>
                <a:gd name="T4" fmla="*/ 148 w 242"/>
                <a:gd name="T5" fmla="*/ 4 h 820"/>
                <a:gd name="T6" fmla="*/ 106 w 242"/>
                <a:gd name="T7" fmla="*/ 14 h 820"/>
                <a:gd name="T8" fmla="*/ 71 w 242"/>
                <a:gd name="T9" fmla="*/ 24 h 820"/>
                <a:gd name="T10" fmla="*/ 42 w 242"/>
                <a:gd name="T11" fmla="*/ 33 h 820"/>
                <a:gd name="T12" fmla="*/ 20 w 242"/>
                <a:gd name="T13" fmla="*/ 43 h 820"/>
                <a:gd name="T14" fmla="*/ 5 w 242"/>
                <a:gd name="T15" fmla="*/ 57 h 820"/>
                <a:gd name="T16" fmla="*/ 2 w 242"/>
                <a:gd name="T17" fmla="*/ 66 h 820"/>
                <a:gd name="T18" fmla="*/ 0 w 242"/>
                <a:gd name="T19" fmla="*/ 71 h 820"/>
                <a:gd name="T20" fmla="*/ 0 w 242"/>
                <a:gd name="T21" fmla="*/ 752 h 820"/>
                <a:gd name="T22" fmla="*/ 2 w 242"/>
                <a:gd name="T23" fmla="*/ 757 h 820"/>
                <a:gd name="T24" fmla="*/ 5 w 242"/>
                <a:gd name="T25" fmla="*/ 767 h 820"/>
                <a:gd name="T26" fmla="*/ 20 w 242"/>
                <a:gd name="T27" fmla="*/ 776 h 820"/>
                <a:gd name="T28" fmla="*/ 42 w 242"/>
                <a:gd name="T29" fmla="*/ 790 h 820"/>
                <a:gd name="T30" fmla="*/ 71 w 242"/>
                <a:gd name="T31" fmla="*/ 800 h 820"/>
                <a:gd name="T32" fmla="*/ 106 w 242"/>
                <a:gd name="T33" fmla="*/ 805 h 820"/>
                <a:gd name="T34" fmla="*/ 148 w 242"/>
                <a:gd name="T35" fmla="*/ 814 h 820"/>
                <a:gd name="T36" fmla="*/ 192 w 242"/>
                <a:gd name="T37" fmla="*/ 819 h 820"/>
                <a:gd name="T38" fmla="*/ 241 w 242"/>
                <a:gd name="T39" fmla="*/ 819 h 82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2"/>
                <a:gd name="T61" fmla="*/ 0 h 820"/>
                <a:gd name="T62" fmla="*/ 242 w 242"/>
                <a:gd name="T63" fmla="*/ 820 h 82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2" h="820">
                  <a:moveTo>
                    <a:pt x="241" y="0"/>
                  </a:moveTo>
                  <a:lnTo>
                    <a:pt x="192" y="0"/>
                  </a:lnTo>
                  <a:lnTo>
                    <a:pt x="148" y="4"/>
                  </a:lnTo>
                  <a:lnTo>
                    <a:pt x="106" y="14"/>
                  </a:lnTo>
                  <a:lnTo>
                    <a:pt x="71" y="24"/>
                  </a:lnTo>
                  <a:lnTo>
                    <a:pt x="42" y="33"/>
                  </a:lnTo>
                  <a:lnTo>
                    <a:pt x="20" y="43"/>
                  </a:lnTo>
                  <a:lnTo>
                    <a:pt x="5" y="57"/>
                  </a:lnTo>
                  <a:lnTo>
                    <a:pt x="2" y="66"/>
                  </a:lnTo>
                  <a:lnTo>
                    <a:pt x="0" y="71"/>
                  </a:lnTo>
                  <a:lnTo>
                    <a:pt x="0" y="752"/>
                  </a:lnTo>
                  <a:lnTo>
                    <a:pt x="2" y="757"/>
                  </a:lnTo>
                  <a:lnTo>
                    <a:pt x="5" y="767"/>
                  </a:lnTo>
                  <a:lnTo>
                    <a:pt x="20" y="776"/>
                  </a:lnTo>
                  <a:lnTo>
                    <a:pt x="42" y="790"/>
                  </a:lnTo>
                  <a:lnTo>
                    <a:pt x="71" y="800"/>
                  </a:lnTo>
                  <a:lnTo>
                    <a:pt x="106" y="805"/>
                  </a:lnTo>
                  <a:lnTo>
                    <a:pt x="148" y="814"/>
                  </a:lnTo>
                  <a:lnTo>
                    <a:pt x="192" y="819"/>
                  </a:lnTo>
                  <a:lnTo>
                    <a:pt x="241" y="819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1" name="Line 11"/>
            <p:cNvSpPr>
              <a:spLocks noChangeShapeType="1"/>
            </p:cNvSpPr>
            <p:nvPr/>
          </p:nvSpPr>
          <p:spPr bwMode="auto">
            <a:xfrm>
              <a:off x="3281" y="2160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Rectangle 12"/>
            <p:cNvSpPr>
              <a:spLocks noChangeArrowheads="1"/>
            </p:cNvSpPr>
            <p:nvPr/>
          </p:nvSpPr>
          <p:spPr bwMode="auto">
            <a:xfrm>
              <a:off x="2589" y="2013"/>
              <a:ext cx="690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Firm 2</a:t>
              </a:r>
              <a:endParaRPr lang="en-US" altLang="zh-CN" sz="24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43" name="Rectangle 13"/>
            <p:cNvSpPr>
              <a:spLocks noChangeArrowheads="1"/>
            </p:cNvSpPr>
            <p:nvPr/>
          </p:nvSpPr>
          <p:spPr bwMode="auto">
            <a:xfrm>
              <a:off x="2589" y="2877"/>
              <a:ext cx="690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Firm 2</a:t>
              </a:r>
              <a:endParaRPr lang="en-US" altLang="zh-CN" sz="24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3744" name="Line 14"/>
            <p:cNvSpPr>
              <a:spLocks noChangeShapeType="1"/>
            </p:cNvSpPr>
            <p:nvPr/>
          </p:nvSpPr>
          <p:spPr bwMode="auto">
            <a:xfrm>
              <a:off x="3281" y="3024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Line 29"/>
            <p:cNvSpPr>
              <a:spLocks noChangeShapeType="1"/>
            </p:cNvSpPr>
            <p:nvPr/>
          </p:nvSpPr>
          <p:spPr bwMode="auto">
            <a:xfrm>
              <a:off x="2177" y="3024"/>
              <a:ext cx="35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Subgame</a:t>
            </a:r>
            <a:r>
              <a:rPr lang="en-US" altLang="zh-CN" dirty="0" smtClean="0"/>
              <a:t> Perfect Nash Equilibrium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Two Nash </a:t>
            </a:r>
            <a:r>
              <a:rPr lang="en-US" altLang="zh-CN" dirty="0" err="1" smtClean="0"/>
              <a:t>equilibria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NE1: (Firm 1 plays “P”; Firm 2 plays “NP” if firm 1 plays “P” and 2 plays “P” if 1 plays “NP”)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NE2: (Firm 1 plays “NP”; Firm 2 plays “P” no matter what firm 1 chooses)</a:t>
            </a:r>
            <a:endParaRPr lang="en-US" altLang="zh-CN" dirty="0" smtClean="0"/>
          </a:p>
          <a:p>
            <a:r>
              <a:rPr lang="en-US" altLang="zh-CN" dirty="0" smtClean="0"/>
              <a:t>Note NE2 contains an </a:t>
            </a:r>
            <a:r>
              <a:rPr lang="en-US" altLang="zh-CN" b="1" i="1" dirty="0" smtClean="0"/>
              <a:t>empty</a:t>
            </a:r>
            <a:r>
              <a:rPr lang="en-US" altLang="zh-CN" dirty="0" smtClean="0"/>
              <a:t> threat of playing “P” no matter what firm 1 chooses, but it is a Nash equilibrium</a:t>
            </a:r>
            <a:endParaRPr lang="en-US" altLang="zh-CN" dirty="0" smtClean="0"/>
          </a:p>
          <a:p>
            <a:r>
              <a:rPr lang="en-US" altLang="zh-CN" dirty="0" smtClean="0"/>
              <a:t>NE1 is a </a:t>
            </a:r>
            <a:r>
              <a:rPr lang="en-US" altLang="zh-CN" dirty="0" err="1" smtClean="0"/>
              <a:t>subgame</a:t>
            </a:r>
            <a:r>
              <a:rPr lang="en-US" altLang="zh-CN" dirty="0" smtClean="0"/>
              <a:t> perfect Nash equilibrium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Stackelberg</a:t>
            </a:r>
            <a:r>
              <a:rPr lang="en-US" altLang="zh-CN" dirty="0" smtClean="0"/>
              <a:t> competition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>
                <a:ea typeface="宋体" charset="-122"/>
              </a:rPr>
              <a:t>Stackelberg</a:t>
            </a:r>
            <a:r>
              <a:rPr lang="en-US" altLang="zh-CN" dirty="0" smtClean="0">
                <a:ea typeface="宋体" charset="-122"/>
              </a:rPr>
              <a:t> competition game, the </a:t>
            </a:r>
            <a:r>
              <a:rPr lang="en-US" altLang="zh-CN" dirty="0" err="1" smtClean="0">
                <a:ea typeface="宋体" charset="-122"/>
              </a:rPr>
              <a:t>Stackelberg</a:t>
            </a:r>
            <a:r>
              <a:rPr lang="en-US" altLang="zh-CN" dirty="0" smtClean="0">
                <a:ea typeface="宋体" charset="-122"/>
              </a:rPr>
              <a:t> equilibrium is a SPNE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(firm 1 produces    , firm 2 produces  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    no matter what firm 1 produces) is a NE, but not a SPNE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   Note: firm 2’s commitment to producing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        in any case is not </a:t>
            </a:r>
            <a:r>
              <a:rPr lang="en-US" altLang="zh-CN" b="1" i="1" dirty="0" smtClean="0">
                <a:ea typeface="宋体" charset="-122"/>
              </a:rPr>
              <a:t>credible</a:t>
            </a:r>
            <a:endParaRPr lang="zh-CN" altLang="en-US" b="1" i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43438" y="3143248"/>
          <a:ext cx="500066" cy="56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4876800" imgH="5486400" progId="Equation.3">
                  <p:embed/>
                </p:oleObj>
              </mc:Choice>
              <mc:Fallback>
                <p:oleObj name="公式" r:id="rId1" imgW="4876800" imgH="54864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438" y="3143248"/>
                        <a:ext cx="500066" cy="5625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929586" y="3143248"/>
          <a:ext cx="428628" cy="48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4876800" imgH="5486400" progId="Equation.3">
                  <p:embed/>
                </p:oleObj>
              </mc:Choice>
              <mc:Fallback>
                <p:oleObj name="公式" r:id="rId3" imgW="4876800" imgH="5486400" progId="Equation.3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9586" y="3143248"/>
                        <a:ext cx="428628" cy="4822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00232" y="5286388"/>
          <a:ext cx="500066" cy="56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4876800" imgH="5486400" progId="Equation.3">
                  <p:embed/>
                </p:oleObj>
              </mc:Choice>
              <mc:Fallback>
                <p:oleObj name="公式" r:id="rId5" imgW="4876800" imgH="5486400" progId="Equation.3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232" y="5286388"/>
                        <a:ext cx="500066" cy="5625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Chapter 13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General Equilibrium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Topics to be Discussed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77831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General Equilibrium Analysis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Efficiency in Exchange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Equity and Efficiency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Efficiency in Production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autoUpdateAnimBg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ea typeface="宋体" charset="-122"/>
              </a:rPr>
              <a:t>Topics to be Discussed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79879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The Gains from Free Trade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An Overview: The Efficiency of Competitive Markets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mtClean="0">
                <a:ea typeface="宋体" charset="-122"/>
              </a:rPr>
              <a:t>Why Markets Fail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General Equilibrium Analysis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126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Up to this point, we have been focused on partial equilibrium analysis 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Activity in one market has little or no effect on other markets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Market interrelationships can be important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Complements and substitutes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Increase in firms’ input demand can cause market price of the input and product to rise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General Equilibrium Analysis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To study how markets interrelate, we can use </a:t>
            </a:r>
            <a:r>
              <a:rPr lang="en-US" altLang="zh-CN" b="1" smtClean="0">
                <a:solidFill>
                  <a:srgbClr val="8D7DFF"/>
                </a:solidFill>
                <a:ea typeface="宋体" charset="-122"/>
              </a:rPr>
              <a:t>general equilibrium analysis</a:t>
            </a:r>
            <a:endParaRPr lang="en-US" altLang="zh-CN" b="1" smtClean="0">
              <a:solidFill>
                <a:srgbClr val="8D7DFF"/>
              </a:solidFill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Simultaneous determination of the prices and quantities in all relevant markets, taking into account feedback effects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The </a:t>
            </a:r>
            <a:r>
              <a:rPr lang="en-US" altLang="zh-CN" b="1" smtClean="0">
                <a:solidFill>
                  <a:srgbClr val="8D7DFF"/>
                </a:solidFill>
                <a:ea typeface="宋体" charset="-122"/>
              </a:rPr>
              <a:t>feedback effect</a:t>
            </a:r>
            <a:r>
              <a:rPr lang="en-US" altLang="zh-CN" smtClean="0">
                <a:ea typeface="宋体" charset="-122"/>
              </a:rPr>
              <a:t> is the price or quantity adjustment in one market caused by price and quantity adjustments in related markets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Gaming and Strategic Decisions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>
                <a:ea typeface="宋体" charset="-122"/>
              </a:rPr>
              <a:t>“If I believe that my competitors are rational and act to maximize their own profits, how should I take their behavior into account when making my own profit-maximizing decisions?”</a:t>
            </a:r>
            <a:endParaRPr lang="en-US" altLang="zh-CN" i="1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Efficiency in Exchange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253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We showed before that competitive markets are efficient because consumer and producer surpluses are maximized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We can study this in more detail by examining an exchange economy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Market in which two or more consumers trade two goods among themselves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Same for two countries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Efficiency in Exchange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249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 efficient allocation of goods is one where no one can be made better off without making someone else worse off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 Pareto efficiency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Voluntary trade between two parties is mutually beneficial and increases economic efficiency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utoUpdateAnimBg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Gain from Trade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458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Assumptions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Two consumers (countries)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Two goods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Both people know each other’s preferences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Exchanging goods involves zero transaction costs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James and Karen have a total of 10 units of food and 6 units of clothing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Gain from Trade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31112" name="Rectangle 40"/>
          <p:cNvSpPr>
            <a:spLocks noGrp="1" noChangeArrowheads="1"/>
          </p:cNvSpPr>
          <p:nvPr>
            <p:ph idx="1"/>
          </p:nvPr>
        </p:nvSpPr>
        <p:spPr>
          <a:xfrm>
            <a:off x="1370013" y="4227513"/>
            <a:ext cx="7313612" cy="17145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To determine if they are better off, we need to know the preferences for food and clothing</a:t>
            </a: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31111" name="Group 39"/>
          <p:cNvGraphicFramePr>
            <a:graphicFrameLocks noGrp="1"/>
          </p:cNvGraphicFramePr>
          <p:nvPr/>
        </p:nvGraphicFramePr>
        <p:xfrm>
          <a:off x="1438275" y="1939925"/>
          <a:ext cx="7181850" cy="2139951"/>
        </p:xfrm>
        <a:graphic>
          <a:graphicData uri="http://schemas.openxmlformats.org/drawingml/2006/table">
            <a:tbl>
              <a:tblPr/>
              <a:tblGrid>
                <a:gridCol w="1795463"/>
                <a:gridCol w="1795462"/>
                <a:gridCol w="1795463"/>
                <a:gridCol w="1795462"/>
              </a:tblGrid>
              <a:tr h="846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Individual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Initial Endowment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Trade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Final Allocation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James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7F, 1C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-1F, +1C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6F, 2C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Karen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3F, 5C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+1F, -1C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4F, 4C</a:t>
                      </a:r>
                      <a:endParaRPr kumimoji="0" lang="en-US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2" grpId="0" autoUpdateAnimBg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Gain from Trade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662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James’ MRS of food for clothing is only ½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He will give up ½ unit of clothing for 1 unit of food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Karen has a lot of clothing and little food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MRS of food for clothing is 3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To get 1 unit of food, she will give up 3 units of clothing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Gain from Trade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There is room for trade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James values clothing more than Karen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Karen values food more than James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Karen is willing to give up 3 units of clothing to get 1 unit of food, but James is willing to take only ½ unit of clothing for 1 unit of food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Actual terms of trade are determined through bargaining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Trade for 1 unit of food will fall between ½ and 3 units of clothing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Gain from Trade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Suppose Karen offers James 1 unit of clothing for 1 unit of food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James will have more clothing, which he values more than food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Karen will have more food, which she values more</a:t>
            </a: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Whenever two consumers’ MRSs are different, there is room for mutually beneficial trade</a:t>
            </a:r>
            <a:endParaRPr lang="en-US" altLang="zh-CN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Allocation of resources is inefficient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Gain from Trade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From this analysis we obtain an important result:</a:t>
            </a:r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i="1" smtClean="0">
                <a:ea typeface="宋体" charset="-122"/>
              </a:rPr>
              <a:t>An allocation of goods is efficient only if the goods are distributed so that the marginal rate of substitution between any pair of goods is the same for all consumers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Edgeworth Box Diagram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072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 diagram showing all possible allocations of either two goods between two people or of two inputs between two production processes is called an </a:t>
            </a:r>
            <a:r>
              <a:rPr lang="en-US" altLang="zh-CN" b="1" dirty="0" err="1" smtClean="0">
                <a:solidFill>
                  <a:srgbClr val="8D7DFF"/>
                </a:solidFill>
                <a:ea typeface="宋体" charset="-122"/>
              </a:rPr>
              <a:t>Edgeworth</a:t>
            </a:r>
            <a:r>
              <a:rPr lang="en-US" altLang="zh-CN" b="1" dirty="0" smtClean="0">
                <a:solidFill>
                  <a:srgbClr val="8D7DFF"/>
                </a:solidFill>
                <a:ea typeface="宋体" charset="-122"/>
              </a:rPr>
              <a:t> Box</a:t>
            </a:r>
            <a:endParaRPr lang="en-US" altLang="zh-CN" b="1" dirty="0" smtClean="0">
              <a:solidFill>
                <a:srgbClr val="8D7DFF"/>
              </a:solidFill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Let’s consider an exchange economy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 err="1" smtClean="0">
                <a:ea typeface="宋体" charset="-122"/>
              </a:rPr>
              <a:t>Edgeworth</a:t>
            </a:r>
            <a:r>
              <a:rPr lang="en-US" altLang="zh-CN" dirty="0" smtClean="0">
                <a:ea typeface="宋体" charset="-122"/>
              </a:rPr>
              <a:t> Box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847850" y="2371725"/>
            <a:ext cx="5413375" cy="3546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778000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7185025" y="1998663"/>
            <a:ext cx="417513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1500188" y="5843588"/>
            <a:ext cx="392112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1360488" y="2301875"/>
            <a:ext cx="4730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6699250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7254875" y="5572125"/>
            <a:ext cx="4730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52"/>
          <p:cNvGrpSpPr/>
          <p:nvPr/>
        </p:nvGrpSpPr>
        <p:grpSpPr bwMode="auto">
          <a:xfrm>
            <a:off x="804863" y="3340100"/>
            <a:ext cx="1004887" cy="1611313"/>
            <a:chOff x="507" y="2104"/>
            <a:chExt cx="633" cy="1015"/>
          </a:xfrm>
        </p:grpSpPr>
        <p:sp>
          <p:nvSpPr>
            <p:cNvPr id="33826" name="Rectangle 11"/>
            <p:cNvSpPr>
              <a:spLocks noChangeArrowheads="1"/>
            </p:cNvSpPr>
            <p:nvPr/>
          </p:nvSpPr>
          <p:spPr bwMode="auto">
            <a:xfrm>
              <a:off x="507" y="2402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27" name="Line 12"/>
            <p:cNvSpPr>
              <a:spLocks noChangeShapeType="1"/>
            </p:cNvSpPr>
            <p:nvPr/>
          </p:nvSpPr>
          <p:spPr bwMode="auto">
            <a:xfrm>
              <a:off x="816" y="2791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Line 13"/>
            <p:cNvSpPr>
              <a:spLocks noChangeShapeType="1"/>
            </p:cNvSpPr>
            <p:nvPr/>
          </p:nvSpPr>
          <p:spPr bwMode="auto">
            <a:xfrm>
              <a:off x="816" y="2104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1"/>
          <p:cNvGrpSpPr/>
          <p:nvPr/>
        </p:nvGrpSpPr>
        <p:grpSpPr bwMode="auto">
          <a:xfrm>
            <a:off x="7421563" y="3340100"/>
            <a:ext cx="1004887" cy="1611313"/>
            <a:chOff x="4675" y="2104"/>
            <a:chExt cx="633" cy="1015"/>
          </a:xfrm>
        </p:grpSpPr>
        <p:sp>
          <p:nvSpPr>
            <p:cNvPr id="33823" name="Rectangle 14"/>
            <p:cNvSpPr>
              <a:spLocks noChangeArrowheads="1"/>
            </p:cNvSpPr>
            <p:nvPr/>
          </p:nvSpPr>
          <p:spPr bwMode="auto">
            <a:xfrm>
              <a:off x="4675" y="2402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24" name="Line 15"/>
            <p:cNvSpPr>
              <a:spLocks noChangeShapeType="1"/>
            </p:cNvSpPr>
            <p:nvPr/>
          </p:nvSpPr>
          <p:spPr bwMode="auto">
            <a:xfrm>
              <a:off x="4983" y="2791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Line 16"/>
            <p:cNvSpPr>
              <a:spLocks noChangeShapeType="1"/>
            </p:cNvSpPr>
            <p:nvPr/>
          </p:nvSpPr>
          <p:spPr bwMode="auto">
            <a:xfrm>
              <a:off x="4983" y="2104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3"/>
          <p:cNvGrpSpPr/>
          <p:nvPr/>
        </p:nvGrpSpPr>
        <p:grpSpPr bwMode="auto">
          <a:xfrm>
            <a:off x="3319463" y="6362700"/>
            <a:ext cx="1712912" cy="333375"/>
            <a:chOff x="2091" y="4008"/>
            <a:chExt cx="1079" cy="210"/>
          </a:xfrm>
        </p:grpSpPr>
        <p:sp>
          <p:nvSpPr>
            <p:cNvPr id="33821" name="Line 18"/>
            <p:cNvSpPr>
              <a:spLocks noChangeShapeType="1"/>
            </p:cNvSpPr>
            <p:nvPr/>
          </p:nvSpPr>
          <p:spPr bwMode="auto">
            <a:xfrm flipH="1">
              <a:off x="2239" y="4016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Rectangle 19"/>
            <p:cNvSpPr>
              <a:spLocks noChangeArrowheads="1"/>
            </p:cNvSpPr>
            <p:nvPr/>
          </p:nvSpPr>
          <p:spPr bwMode="auto">
            <a:xfrm>
              <a:off x="2091" y="4008"/>
              <a:ext cx="89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 Food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" name="Group 50"/>
          <p:cNvGrpSpPr/>
          <p:nvPr/>
        </p:nvGrpSpPr>
        <p:grpSpPr bwMode="auto">
          <a:xfrm>
            <a:off x="3502025" y="1698625"/>
            <a:ext cx="3009900" cy="333375"/>
            <a:chOff x="2206" y="1070"/>
            <a:chExt cx="1896" cy="210"/>
          </a:xfrm>
        </p:grpSpPr>
        <p:sp>
          <p:nvSpPr>
            <p:cNvPr id="33819" name="Rectangle 17"/>
            <p:cNvSpPr>
              <a:spLocks noChangeArrowheads="1"/>
            </p:cNvSpPr>
            <p:nvPr/>
          </p:nvSpPr>
          <p:spPr bwMode="auto">
            <a:xfrm>
              <a:off x="3171" y="1070"/>
              <a:ext cx="931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20" name="Line 20"/>
            <p:cNvSpPr>
              <a:spLocks noChangeShapeType="1"/>
            </p:cNvSpPr>
            <p:nvPr/>
          </p:nvSpPr>
          <p:spPr bwMode="auto">
            <a:xfrm flipH="1">
              <a:off x="2206" y="1163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6"/>
          <p:cNvGrpSpPr/>
          <p:nvPr/>
        </p:nvGrpSpPr>
        <p:grpSpPr bwMode="auto">
          <a:xfrm>
            <a:off x="1360488" y="5024438"/>
            <a:ext cx="6365875" cy="366712"/>
            <a:chOff x="857" y="3165"/>
            <a:chExt cx="4010" cy="231"/>
          </a:xfrm>
        </p:grpSpPr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>
              <a:off x="1173" y="3298"/>
              <a:ext cx="3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857" y="3167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1C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4569" y="3165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5C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55"/>
          <p:cNvGrpSpPr/>
          <p:nvPr/>
        </p:nvGrpSpPr>
        <p:grpSpPr bwMode="auto">
          <a:xfrm>
            <a:off x="5243513" y="1962150"/>
            <a:ext cx="447675" cy="4314825"/>
            <a:chOff x="3303" y="1236"/>
            <a:chExt cx="282" cy="2718"/>
          </a:xfrm>
        </p:grpSpPr>
        <p:sp>
          <p:nvSpPr>
            <p:cNvPr id="33813" name="Line 30"/>
            <p:cNvSpPr>
              <a:spLocks noChangeShapeType="1"/>
            </p:cNvSpPr>
            <p:nvPr/>
          </p:nvSpPr>
          <p:spPr bwMode="auto">
            <a:xfrm>
              <a:off x="3480" y="1503"/>
              <a:ext cx="0" cy="2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Rectangle 32"/>
            <p:cNvSpPr>
              <a:spLocks noChangeArrowheads="1"/>
            </p:cNvSpPr>
            <p:nvPr/>
          </p:nvSpPr>
          <p:spPr bwMode="auto">
            <a:xfrm>
              <a:off x="3303" y="1236"/>
              <a:ext cx="28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3F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15" name="Rectangle 33"/>
            <p:cNvSpPr>
              <a:spLocks noChangeArrowheads="1"/>
            </p:cNvSpPr>
            <p:nvPr/>
          </p:nvSpPr>
          <p:spPr bwMode="auto">
            <a:xfrm>
              <a:off x="3303" y="3724"/>
              <a:ext cx="282" cy="23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7F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" name="Group 54"/>
          <p:cNvGrpSpPr/>
          <p:nvPr/>
        </p:nvGrpSpPr>
        <p:grpSpPr bwMode="auto">
          <a:xfrm>
            <a:off x="5441950" y="5151438"/>
            <a:ext cx="446088" cy="409575"/>
            <a:chOff x="3437" y="3254"/>
            <a:chExt cx="281" cy="258"/>
          </a:xfrm>
        </p:grpSpPr>
        <p:sp>
          <p:nvSpPr>
            <p:cNvPr id="33811" name="Rectangle 44"/>
            <p:cNvSpPr>
              <a:spLocks noChangeArrowheads="1"/>
            </p:cNvSpPr>
            <p:nvPr/>
          </p:nvSpPr>
          <p:spPr bwMode="auto">
            <a:xfrm>
              <a:off x="3512" y="3303"/>
              <a:ext cx="206" cy="2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3812" name="Oval 47"/>
            <p:cNvSpPr>
              <a:spLocks noChangeArrowheads="1"/>
            </p:cNvSpPr>
            <p:nvPr/>
          </p:nvSpPr>
          <p:spPr bwMode="auto">
            <a:xfrm>
              <a:off x="3437" y="3254"/>
              <a:ext cx="87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57776" name="Rectangle 48"/>
          <p:cNvSpPr>
            <a:spLocks noChangeArrowheads="1"/>
          </p:cNvSpPr>
          <p:nvPr/>
        </p:nvSpPr>
        <p:spPr bwMode="auto">
          <a:xfrm>
            <a:off x="2343150" y="2913063"/>
            <a:ext cx="2555875" cy="10795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The initial allocation 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before trade is </a:t>
            </a:r>
            <a:r>
              <a: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: James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 has 7F and 1C &amp; Karen 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has 3F and 5C. 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7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2">
                    <a:satMod val="130000"/>
                  </a:schemeClr>
                </a:solidFill>
                <a:ea typeface="宋体" charset="-122"/>
              </a:rPr>
              <a:t>Noncooperative vs. Cooperative Games</a:t>
            </a:r>
            <a:endParaRPr lang="en-US" altLang="zh-CN">
              <a:solidFill>
                <a:schemeClr val="tx2">
                  <a:satMod val="130000"/>
                </a:schemeClr>
              </a:solidFill>
              <a:ea typeface="宋体" charset="-122"/>
            </a:endParaRP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Cooperative Game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Players negotiate binding contracts that allow them to plan joint strategies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ea typeface="宋体" charset="-122"/>
              </a:rPr>
              <a:t>Example: Buyer and seller negotiating the price of a good or service or a joint venture by two firms (i.e., Microsoft and Apple) 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en-US" altLang="zh-CN" smtClean="0">
                <a:ea typeface="宋体" charset="-122"/>
              </a:rPr>
              <a:t>Binding contracts are possible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Exchange in an Edgeworth Box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4821" name="Rectangle 67"/>
          <p:cNvSpPr>
            <a:spLocks noChangeArrowheads="1"/>
          </p:cNvSpPr>
          <p:nvPr/>
        </p:nvSpPr>
        <p:spPr bwMode="auto">
          <a:xfrm>
            <a:off x="3557588" y="6418263"/>
            <a:ext cx="1422400" cy="3333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James’ Food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68"/>
          <p:cNvGrpSpPr/>
          <p:nvPr/>
        </p:nvGrpSpPr>
        <p:grpSpPr bwMode="auto">
          <a:xfrm>
            <a:off x="3502025" y="1698625"/>
            <a:ext cx="3009900" cy="333375"/>
            <a:chOff x="2206" y="1070"/>
            <a:chExt cx="1896" cy="210"/>
          </a:xfrm>
        </p:grpSpPr>
        <p:sp>
          <p:nvSpPr>
            <p:cNvPr id="34870" name="Rectangle 69"/>
            <p:cNvSpPr>
              <a:spLocks noChangeArrowheads="1"/>
            </p:cNvSpPr>
            <p:nvPr/>
          </p:nvSpPr>
          <p:spPr bwMode="auto">
            <a:xfrm>
              <a:off x="3171" y="1070"/>
              <a:ext cx="931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4871" name="Line 70"/>
            <p:cNvSpPr>
              <a:spLocks noChangeShapeType="1"/>
            </p:cNvSpPr>
            <p:nvPr/>
          </p:nvSpPr>
          <p:spPr bwMode="auto">
            <a:xfrm flipH="1">
              <a:off x="2206" y="1163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6"/>
          <p:cNvGrpSpPr/>
          <p:nvPr/>
        </p:nvGrpSpPr>
        <p:grpSpPr bwMode="auto">
          <a:xfrm>
            <a:off x="804863" y="1962150"/>
            <a:ext cx="7621587" cy="4365625"/>
            <a:chOff x="507" y="1236"/>
            <a:chExt cx="4801" cy="2750"/>
          </a:xfrm>
        </p:grpSpPr>
        <p:sp>
          <p:nvSpPr>
            <p:cNvPr id="34824" name="Rectangle 50"/>
            <p:cNvSpPr>
              <a:spLocks noChangeArrowheads="1"/>
            </p:cNvSpPr>
            <p:nvPr/>
          </p:nvSpPr>
          <p:spPr bwMode="auto">
            <a:xfrm>
              <a:off x="1164" y="1494"/>
              <a:ext cx="3410" cy="223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4825" name="Rectangle 51"/>
            <p:cNvSpPr>
              <a:spLocks noChangeArrowheads="1"/>
            </p:cNvSpPr>
            <p:nvPr/>
          </p:nvSpPr>
          <p:spPr bwMode="auto">
            <a:xfrm>
              <a:off x="1120" y="1236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10F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4826" name="Rectangle 52"/>
            <p:cNvSpPr>
              <a:spLocks noChangeArrowheads="1"/>
            </p:cNvSpPr>
            <p:nvPr/>
          </p:nvSpPr>
          <p:spPr bwMode="auto">
            <a:xfrm>
              <a:off x="4526" y="1259"/>
              <a:ext cx="263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endPara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4827" name="Rectangle 53"/>
            <p:cNvSpPr>
              <a:spLocks noChangeArrowheads="1"/>
            </p:cNvSpPr>
            <p:nvPr/>
          </p:nvSpPr>
          <p:spPr bwMode="auto">
            <a:xfrm>
              <a:off x="945" y="3681"/>
              <a:ext cx="247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endPara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4828" name="Rectangle 54"/>
            <p:cNvSpPr>
              <a:spLocks noChangeArrowheads="1"/>
            </p:cNvSpPr>
            <p:nvPr/>
          </p:nvSpPr>
          <p:spPr bwMode="auto">
            <a:xfrm>
              <a:off x="857" y="1450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6C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4829" name="Rectangle 55"/>
            <p:cNvSpPr>
              <a:spLocks noChangeArrowheads="1"/>
            </p:cNvSpPr>
            <p:nvPr/>
          </p:nvSpPr>
          <p:spPr bwMode="auto">
            <a:xfrm>
              <a:off x="4220" y="3724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10F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4830" name="Rectangle 56"/>
            <p:cNvSpPr>
              <a:spLocks noChangeArrowheads="1"/>
            </p:cNvSpPr>
            <p:nvPr/>
          </p:nvSpPr>
          <p:spPr bwMode="auto">
            <a:xfrm>
              <a:off x="4570" y="3510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6C</a:t>
              </a:r>
              <a:endParaRPr lang="en-US" altLang="zh-CN" sz="18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4" name="Group 57"/>
            <p:cNvGrpSpPr/>
            <p:nvPr/>
          </p:nvGrpSpPr>
          <p:grpSpPr bwMode="auto">
            <a:xfrm>
              <a:off x="507" y="2104"/>
              <a:ext cx="633" cy="1015"/>
              <a:chOff x="507" y="2104"/>
              <a:chExt cx="633" cy="1015"/>
            </a:xfrm>
          </p:grpSpPr>
          <p:sp>
            <p:nvSpPr>
              <p:cNvPr id="34867" name="Rectangle 58"/>
              <p:cNvSpPr>
                <a:spLocks noChangeArrowheads="1"/>
              </p:cNvSpPr>
              <p:nvPr/>
            </p:nvSpPr>
            <p:spPr bwMode="auto">
              <a:xfrm>
                <a:off x="507" y="2402"/>
                <a:ext cx="633" cy="36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James’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Clothing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4868" name="Line 59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9" name="Line 60"/>
              <p:cNvSpPr>
                <a:spLocks noChangeShapeType="1"/>
              </p:cNvSpPr>
              <p:nvPr/>
            </p:nvSpPr>
            <p:spPr bwMode="auto">
              <a:xfrm>
                <a:off x="816" y="2104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4675" y="2104"/>
              <a:ext cx="633" cy="1015"/>
              <a:chOff x="4675" y="2104"/>
              <a:chExt cx="633" cy="1015"/>
            </a:xfrm>
          </p:grpSpPr>
          <p:sp>
            <p:nvSpPr>
              <p:cNvPr id="34864" name="Rectangle 62"/>
              <p:cNvSpPr>
                <a:spLocks noChangeArrowheads="1"/>
              </p:cNvSpPr>
              <p:nvPr/>
            </p:nvSpPr>
            <p:spPr bwMode="auto">
              <a:xfrm>
                <a:off x="4675" y="2402"/>
                <a:ext cx="633" cy="36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Karen’s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Clothing</a:t>
                </a:r>
                <a:endPara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4865" name="Line 63"/>
              <p:cNvSpPr>
                <a:spLocks noChangeShapeType="1"/>
              </p:cNvSpPr>
              <p:nvPr/>
            </p:nvSpPr>
            <p:spPr bwMode="auto">
              <a:xfrm>
                <a:off x="4983" y="2791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6" name="Line 64"/>
              <p:cNvSpPr>
                <a:spLocks noChangeShapeType="1"/>
              </p:cNvSpPr>
              <p:nvPr/>
            </p:nvSpPr>
            <p:spPr bwMode="auto">
              <a:xfrm>
                <a:off x="4983" y="2104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33" name="Line 66"/>
            <p:cNvSpPr>
              <a:spLocks noChangeShapeType="1"/>
            </p:cNvSpPr>
            <p:nvPr/>
          </p:nvSpPr>
          <p:spPr bwMode="auto">
            <a:xfrm flipH="1">
              <a:off x="2239" y="3986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71"/>
            <p:cNvGrpSpPr/>
            <p:nvPr/>
          </p:nvGrpSpPr>
          <p:grpSpPr bwMode="auto">
            <a:xfrm>
              <a:off x="857" y="3165"/>
              <a:ext cx="4010" cy="231"/>
              <a:chOff x="857" y="3165"/>
              <a:chExt cx="4010" cy="231"/>
            </a:xfrm>
          </p:grpSpPr>
          <p:sp>
            <p:nvSpPr>
              <p:cNvPr id="34861" name="Line 72"/>
              <p:cNvSpPr>
                <a:spLocks noChangeShapeType="1"/>
              </p:cNvSpPr>
              <p:nvPr/>
            </p:nvSpPr>
            <p:spPr bwMode="auto">
              <a:xfrm>
                <a:off x="1173" y="3298"/>
                <a:ext cx="3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2" name="Rectangle 73"/>
              <p:cNvSpPr>
                <a:spLocks noChangeArrowheads="1"/>
              </p:cNvSpPr>
              <p:nvPr/>
            </p:nvSpPr>
            <p:spPr bwMode="auto">
              <a:xfrm>
                <a:off x="857" y="3167"/>
                <a:ext cx="298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1C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4863" name="Rectangle 74"/>
              <p:cNvSpPr>
                <a:spLocks noChangeArrowheads="1"/>
              </p:cNvSpPr>
              <p:nvPr/>
            </p:nvSpPr>
            <p:spPr bwMode="auto">
              <a:xfrm>
                <a:off x="4569" y="3165"/>
                <a:ext cx="298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5C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7" name="Group 75"/>
            <p:cNvGrpSpPr/>
            <p:nvPr/>
          </p:nvGrpSpPr>
          <p:grpSpPr bwMode="auto">
            <a:xfrm>
              <a:off x="3303" y="1236"/>
              <a:ext cx="282" cy="2718"/>
              <a:chOff x="3303" y="1236"/>
              <a:chExt cx="282" cy="2718"/>
            </a:xfrm>
          </p:grpSpPr>
          <p:sp>
            <p:nvSpPr>
              <p:cNvPr id="34858" name="Line 76"/>
              <p:cNvSpPr>
                <a:spLocks noChangeShapeType="1"/>
              </p:cNvSpPr>
              <p:nvPr/>
            </p:nvSpPr>
            <p:spPr bwMode="auto">
              <a:xfrm>
                <a:off x="3480" y="1503"/>
                <a:ext cx="0" cy="22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9" name="Rectangle 77"/>
              <p:cNvSpPr>
                <a:spLocks noChangeArrowheads="1"/>
              </p:cNvSpPr>
              <p:nvPr/>
            </p:nvSpPr>
            <p:spPr bwMode="auto">
              <a:xfrm>
                <a:off x="3303" y="1236"/>
                <a:ext cx="282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3F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4860" name="Rectangle 78"/>
              <p:cNvSpPr>
                <a:spLocks noChangeArrowheads="1"/>
              </p:cNvSpPr>
              <p:nvPr/>
            </p:nvSpPr>
            <p:spPr bwMode="auto">
              <a:xfrm>
                <a:off x="3303" y="3724"/>
                <a:ext cx="282" cy="23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7F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8" name="Group 79"/>
            <p:cNvGrpSpPr/>
            <p:nvPr/>
          </p:nvGrpSpPr>
          <p:grpSpPr bwMode="auto">
            <a:xfrm>
              <a:off x="3428" y="3245"/>
              <a:ext cx="281" cy="258"/>
              <a:chOff x="3437" y="3254"/>
              <a:chExt cx="281" cy="258"/>
            </a:xfrm>
          </p:grpSpPr>
          <p:sp>
            <p:nvSpPr>
              <p:cNvPr id="34856" name="Rectangle 80"/>
              <p:cNvSpPr>
                <a:spLocks noChangeArrowheads="1"/>
              </p:cNvSpPr>
              <p:nvPr/>
            </p:nvSpPr>
            <p:spPr bwMode="auto">
              <a:xfrm>
                <a:off x="3512" y="3303"/>
                <a:ext cx="206" cy="2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A</a:t>
                </a:r>
                <a:endPara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4857" name="Oval 81"/>
              <p:cNvSpPr>
                <a:spLocks noChangeArrowheads="1"/>
              </p:cNvSpPr>
              <p:nvPr/>
            </p:nvSpPr>
            <p:spPr bwMode="auto">
              <a:xfrm>
                <a:off x="3437" y="3254"/>
                <a:ext cx="87" cy="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34837" name="Rectangle 85"/>
            <p:cNvSpPr>
              <a:spLocks noChangeArrowheads="1"/>
            </p:cNvSpPr>
            <p:nvPr/>
          </p:nvSpPr>
          <p:spPr bwMode="auto">
            <a:xfrm>
              <a:off x="1267" y="1581"/>
              <a:ext cx="1400" cy="60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The allocation 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after trade is B: James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 has 6F and 2C &amp; Karen 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has 4F and 4C. </a:t>
              </a:r>
              <a:endParaRPr lang="en-US" altLang="zh-CN" sz="14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09"/>
            <p:cNvGrpSpPr/>
            <p:nvPr/>
          </p:nvGrpSpPr>
          <p:grpSpPr bwMode="auto">
            <a:xfrm>
              <a:off x="2910" y="1236"/>
              <a:ext cx="282" cy="2716"/>
              <a:chOff x="2910" y="1236"/>
              <a:chExt cx="282" cy="2716"/>
            </a:xfrm>
          </p:grpSpPr>
          <p:sp>
            <p:nvSpPr>
              <p:cNvPr id="34853" name="Line 86"/>
              <p:cNvSpPr>
                <a:spLocks noChangeShapeType="1"/>
              </p:cNvSpPr>
              <p:nvPr/>
            </p:nvSpPr>
            <p:spPr bwMode="auto">
              <a:xfrm>
                <a:off x="3087" y="1503"/>
                <a:ext cx="0" cy="22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4" name="Rectangle 87"/>
              <p:cNvSpPr>
                <a:spLocks noChangeArrowheads="1"/>
              </p:cNvSpPr>
              <p:nvPr/>
            </p:nvSpPr>
            <p:spPr bwMode="auto">
              <a:xfrm>
                <a:off x="2910" y="1236"/>
                <a:ext cx="282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4F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4855" name="Rectangle 88"/>
              <p:cNvSpPr>
                <a:spLocks noChangeArrowheads="1"/>
              </p:cNvSpPr>
              <p:nvPr/>
            </p:nvSpPr>
            <p:spPr bwMode="auto">
              <a:xfrm>
                <a:off x="2910" y="3723"/>
                <a:ext cx="282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6F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34839" name="Rectangle 90"/>
            <p:cNvSpPr>
              <a:spLocks noChangeArrowheads="1"/>
            </p:cNvSpPr>
            <p:nvPr/>
          </p:nvSpPr>
          <p:spPr bwMode="auto">
            <a:xfrm>
              <a:off x="2691" y="3002"/>
              <a:ext cx="351" cy="21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+1C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4840" name="Rectangle 91"/>
            <p:cNvSpPr>
              <a:spLocks noChangeArrowheads="1"/>
            </p:cNvSpPr>
            <p:nvPr/>
          </p:nvSpPr>
          <p:spPr bwMode="auto">
            <a:xfrm>
              <a:off x="3083" y="3295"/>
              <a:ext cx="307" cy="2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-1F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10" name="Group 108"/>
            <p:cNvGrpSpPr/>
            <p:nvPr/>
          </p:nvGrpSpPr>
          <p:grpSpPr bwMode="auto">
            <a:xfrm>
              <a:off x="872" y="2876"/>
              <a:ext cx="3992" cy="229"/>
              <a:chOff x="872" y="2876"/>
              <a:chExt cx="3992" cy="229"/>
            </a:xfrm>
          </p:grpSpPr>
          <p:sp>
            <p:nvSpPr>
              <p:cNvPr id="34850" name="Line 94"/>
              <p:cNvSpPr>
                <a:spLocks noChangeShapeType="1"/>
              </p:cNvSpPr>
              <p:nvPr/>
            </p:nvSpPr>
            <p:spPr bwMode="auto">
              <a:xfrm>
                <a:off x="1170" y="3007"/>
                <a:ext cx="3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1" name="Rectangle 95"/>
              <p:cNvSpPr>
                <a:spLocks noChangeArrowheads="1"/>
              </p:cNvSpPr>
              <p:nvPr/>
            </p:nvSpPr>
            <p:spPr bwMode="auto">
              <a:xfrm>
                <a:off x="872" y="2876"/>
                <a:ext cx="298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2C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4852" name="Rectangle 96"/>
              <p:cNvSpPr>
                <a:spLocks noChangeArrowheads="1"/>
              </p:cNvSpPr>
              <p:nvPr/>
            </p:nvSpPr>
            <p:spPr bwMode="auto">
              <a:xfrm>
                <a:off x="4566" y="2876"/>
                <a:ext cx="298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4C</a:t>
                </a:r>
                <a:endPara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11" name="Group 107"/>
            <p:cNvGrpSpPr/>
            <p:nvPr/>
          </p:nvGrpSpPr>
          <p:grpSpPr bwMode="auto">
            <a:xfrm>
              <a:off x="2836" y="2727"/>
              <a:ext cx="301" cy="323"/>
              <a:chOff x="2836" y="2727"/>
              <a:chExt cx="301" cy="323"/>
            </a:xfrm>
          </p:grpSpPr>
          <p:sp>
            <p:nvSpPr>
              <p:cNvPr id="34848" name="Rectangle 99"/>
              <p:cNvSpPr>
                <a:spLocks noChangeArrowheads="1"/>
              </p:cNvSpPr>
              <p:nvPr/>
            </p:nvSpPr>
            <p:spPr bwMode="auto">
              <a:xfrm>
                <a:off x="2836" y="2727"/>
                <a:ext cx="206" cy="2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B</a:t>
                </a:r>
                <a:endPara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4849" name="Oval 100"/>
              <p:cNvSpPr>
                <a:spLocks noChangeArrowheads="1"/>
              </p:cNvSpPr>
              <p:nvPr/>
            </p:nvSpPr>
            <p:spPr bwMode="auto">
              <a:xfrm>
                <a:off x="3050" y="2964"/>
                <a:ext cx="87" cy="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110"/>
            <p:cNvGrpSpPr/>
            <p:nvPr/>
          </p:nvGrpSpPr>
          <p:grpSpPr bwMode="auto">
            <a:xfrm>
              <a:off x="3077" y="2981"/>
              <a:ext cx="394" cy="316"/>
              <a:chOff x="3095" y="2981"/>
              <a:chExt cx="394" cy="316"/>
            </a:xfrm>
          </p:grpSpPr>
          <p:sp>
            <p:nvSpPr>
              <p:cNvPr id="34844" name="Line 111"/>
              <p:cNvSpPr>
                <a:spLocks noChangeShapeType="1"/>
              </p:cNvSpPr>
              <p:nvPr/>
            </p:nvSpPr>
            <p:spPr bwMode="auto">
              <a:xfrm>
                <a:off x="3095" y="3297"/>
                <a:ext cx="378" cy="0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5" name="Line 112"/>
              <p:cNvSpPr>
                <a:spLocks noChangeShapeType="1"/>
              </p:cNvSpPr>
              <p:nvPr/>
            </p:nvSpPr>
            <p:spPr bwMode="auto">
              <a:xfrm>
                <a:off x="3139" y="3010"/>
                <a:ext cx="334" cy="0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6" name="Line 113"/>
              <p:cNvSpPr>
                <a:spLocks noChangeShapeType="1"/>
              </p:cNvSpPr>
              <p:nvPr/>
            </p:nvSpPr>
            <p:spPr bwMode="auto">
              <a:xfrm>
                <a:off x="3480" y="2981"/>
                <a:ext cx="9" cy="308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7" name="Line 114"/>
              <p:cNvSpPr>
                <a:spLocks noChangeShapeType="1"/>
              </p:cNvSpPr>
              <p:nvPr/>
            </p:nvSpPr>
            <p:spPr bwMode="auto">
              <a:xfrm>
                <a:off x="3105" y="2988"/>
                <a:ext cx="9" cy="283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Gains from Trade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53604" name="Freeform 4"/>
          <p:cNvSpPr/>
          <p:nvPr/>
        </p:nvSpPr>
        <p:spPr bwMode="auto">
          <a:xfrm>
            <a:off x="3824288" y="2871788"/>
            <a:ext cx="2439987" cy="2592387"/>
          </a:xfrm>
          <a:custGeom>
            <a:avLst/>
            <a:gdLst>
              <a:gd name="T0" fmla="*/ 0 w 1537"/>
              <a:gd name="T1" fmla="*/ 0 h 1633"/>
              <a:gd name="T2" fmla="*/ 528 w 1537"/>
              <a:gd name="T3" fmla="*/ 192 h 1633"/>
              <a:gd name="T4" fmla="*/ 912 w 1537"/>
              <a:gd name="T5" fmla="*/ 384 h 1633"/>
              <a:gd name="T6" fmla="*/ 1152 w 1537"/>
              <a:gd name="T7" fmla="*/ 624 h 1633"/>
              <a:gd name="T8" fmla="*/ 1296 w 1537"/>
              <a:gd name="T9" fmla="*/ 864 h 1633"/>
              <a:gd name="T10" fmla="*/ 1440 w 1537"/>
              <a:gd name="T11" fmla="*/ 1296 h 1633"/>
              <a:gd name="T12" fmla="*/ 1536 w 1537"/>
              <a:gd name="T13" fmla="*/ 1632 h 1633"/>
              <a:gd name="T14" fmla="*/ 1072 w 1537"/>
              <a:gd name="T15" fmla="*/ 1436 h 1633"/>
              <a:gd name="T16" fmla="*/ 912 w 1537"/>
              <a:gd name="T17" fmla="*/ 1344 h 1633"/>
              <a:gd name="T18" fmla="*/ 624 w 1537"/>
              <a:gd name="T19" fmla="*/ 1200 h 1633"/>
              <a:gd name="T20" fmla="*/ 336 w 1537"/>
              <a:gd name="T21" fmla="*/ 912 h 1633"/>
              <a:gd name="T22" fmla="*/ 144 w 1537"/>
              <a:gd name="T23" fmla="*/ 528 h 1633"/>
              <a:gd name="T24" fmla="*/ 0 w 1537"/>
              <a:gd name="T25" fmla="*/ 0 h 16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37"/>
              <a:gd name="T40" fmla="*/ 0 h 1633"/>
              <a:gd name="T41" fmla="*/ 1537 w 1537"/>
              <a:gd name="T42" fmla="*/ 1633 h 16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37" h="1633">
                <a:moveTo>
                  <a:pt x="0" y="0"/>
                </a:moveTo>
                <a:lnTo>
                  <a:pt x="528" y="192"/>
                </a:lnTo>
                <a:lnTo>
                  <a:pt x="912" y="384"/>
                </a:lnTo>
                <a:lnTo>
                  <a:pt x="1152" y="624"/>
                </a:lnTo>
                <a:lnTo>
                  <a:pt x="1296" y="864"/>
                </a:lnTo>
                <a:lnTo>
                  <a:pt x="1440" y="1296"/>
                </a:lnTo>
                <a:lnTo>
                  <a:pt x="1536" y="1632"/>
                </a:lnTo>
                <a:lnTo>
                  <a:pt x="1072" y="1436"/>
                </a:lnTo>
                <a:lnTo>
                  <a:pt x="912" y="1344"/>
                </a:lnTo>
                <a:lnTo>
                  <a:pt x="624" y="1200"/>
                </a:lnTo>
                <a:lnTo>
                  <a:pt x="336" y="912"/>
                </a:lnTo>
                <a:lnTo>
                  <a:pt x="144" y="52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12700" cap="rnd">
            <a:noFill/>
            <a:rou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43" name="Rectangle 43"/>
          <p:cNvSpPr>
            <a:spLocks noChangeArrowheads="1"/>
          </p:cNvSpPr>
          <p:nvPr/>
        </p:nvSpPr>
        <p:spPr bwMode="auto">
          <a:xfrm>
            <a:off x="2008188" y="2312988"/>
            <a:ext cx="1620837" cy="15906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Arial" charset="0"/>
                <a:ea typeface="宋体" charset="-122"/>
              </a:rPr>
              <a:t>A</a:t>
            </a: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: U</a:t>
            </a:r>
            <a:r>
              <a:rPr lang="en-US" altLang="zh-CN" sz="14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r>
              <a:rPr lang="en-US" altLang="zh-CN" sz="14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 </a:t>
            </a: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= U</a:t>
            </a:r>
            <a:r>
              <a:rPr lang="en-US" altLang="zh-CN" sz="14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sz="14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</a:t>
            </a: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,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but the MRS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is not equal.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All combinations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in the shaded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area are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preferred to </a:t>
            </a:r>
            <a:r>
              <a:rPr lang="en-US" altLang="zh-CN" sz="1400" i="1">
                <a:solidFill>
                  <a:schemeClr val="tx1"/>
                </a:solidFill>
                <a:latin typeface="Arial" charset="0"/>
                <a:ea typeface="宋体" charset="-122"/>
              </a:rPr>
              <a:t>A.</a:t>
            </a:r>
            <a:endParaRPr lang="en-US" altLang="zh-CN" sz="1400" i="1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Group 63"/>
          <p:cNvGrpSpPr/>
          <p:nvPr/>
        </p:nvGrpSpPr>
        <p:grpSpPr bwMode="auto">
          <a:xfrm>
            <a:off x="8075613" y="3033713"/>
            <a:ext cx="1004887" cy="1801812"/>
            <a:chOff x="5087" y="1911"/>
            <a:chExt cx="633" cy="1135"/>
          </a:xfrm>
        </p:grpSpPr>
        <p:sp>
          <p:nvSpPr>
            <p:cNvPr id="40997" name="Rectangle 16"/>
            <p:cNvSpPr>
              <a:spLocks noChangeArrowheads="1"/>
            </p:cNvSpPr>
            <p:nvPr/>
          </p:nvSpPr>
          <p:spPr bwMode="auto">
            <a:xfrm>
              <a:off x="5087" y="2244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0998" name="Line 17"/>
            <p:cNvSpPr>
              <a:spLocks noChangeShapeType="1"/>
            </p:cNvSpPr>
            <p:nvPr/>
          </p:nvSpPr>
          <p:spPr bwMode="auto">
            <a:xfrm>
              <a:off x="5395" y="2679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9" name="Line 18"/>
            <p:cNvSpPr>
              <a:spLocks noChangeShapeType="1"/>
            </p:cNvSpPr>
            <p:nvPr/>
          </p:nvSpPr>
          <p:spPr bwMode="auto">
            <a:xfrm>
              <a:off x="5395" y="1911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2"/>
          <p:cNvGrpSpPr/>
          <p:nvPr/>
        </p:nvGrpSpPr>
        <p:grpSpPr bwMode="auto">
          <a:xfrm>
            <a:off x="3798888" y="1522413"/>
            <a:ext cx="3160712" cy="333375"/>
            <a:chOff x="2393" y="959"/>
            <a:chExt cx="1991" cy="210"/>
          </a:xfrm>
        </p:grpSpPr>
        <p:sp>
          <p:nvSpPr>
            <p:cNvPr id="40995" name="Rectangle 19"/>
            <p:cNvSpPr>
              <a:spLocks noChangeArrowheads="1"/>
            </p:cNvSpPr>
            <p:nvPr/>
          </p:nvSpPr>
          <p:spPr bwMode="auto">
            <a:xfrm>
              <a:off x="3453" y="959"/>
              <a:ext cx="931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0996" name="Line 22"/>
            <p:cNvSpPr>
              <a:spLocks noChangeShapeType="1"/>
            </p:cNvSpPr>
            <p:nvPr/>
          </p:nvSpPr>
          <p:spPr bwMode="auto">
            <a:xfrm flipH="1">
              <a:off x="2393" y="1096"/>
              <a:ext cx="10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4"/>
          <p:cNvGrpSpPr/>
          <p:nvPr/>
        </p:nvGrpSpPr>
        <p:grpSpPr bwMode="auto">
          <a:xfrm>
            <a:off x="3721100" y="2855913"/>
            <a:ext cx="3030538" cy="3162300"/>
            <a:chOff x="2344" y="1799"/>
            <a:chExt cx="1909" cy="1992"/>
          </a:xfrm>
        </p:grpSpPr>
        <p:sp>
          <p:nvSpPr>
            <p:cNvPr id="40993" name="Freeform 23"/>
            <p:cNvSpPr/>
            <p:nvPr/>
          </p:nvSpPr>
          <p:spPr bwMode="auto">
            <a:xfrm>
              <a:off x="2344" y="1799"/>
              <a:ext cx="1633" cy="1776"/>
            </a:xfrm>
            <a:custGeom>
              <a:avLst/>
              <a:gdLst>
                <a:gd name="T0" fmla="*/ 0 w 1633"/>
                <a:gd name="T1" fmla="*/ 0 h 1776"/>
                <a:gd name="T2" fmla="*/ 306 w 1633"/>
                <a:gd name="T3" fmla="*/ 88 h 1776"/>
                <a:gd name="T4" fmla="*/ 459 w 1633"/>
                <a:gd name="T5" fmla="*/ 140 h 1776"/>
                <a:gd name="T6" fmla="*/ 605 w 1633"/>
                <a:gd name="T7" fmla="*/ 193 h 1776"/>
                <a:gd name="T8" fmla="*/ 746 w 1633"/>
                <a:gd name="T9" fmla="*/ 257 h 1776"/>
                <a:gd name="T10" fmla="*/ 873 w 1633"/>
                <a:gd name="T11" fmla="*/ 333 h 1776"/>
                <a:gd name="T12" fmla="*/ 994 w 1633"/>
                <a:gd name="T13" fmla="*/ 420 h 1776"/>
                <a:gd name="T14" fmla="*/ 1103 w 1633"/>
                <a:gd name="T15" fmla="*/ 526 h 1776"/>
                <a:gd name="T16" fmla="*/ 1198 w 1633"/>
                <a:gd name="T17" fmla="*/ 648 h 1776"/>
                <a:gd name="T18" fmla="*/ 1281 w 1633"/>
                <a:gd name="T19" fmla="*/ 777 h 1776"/>
                <a:gd name="T20" fmla="*/ 1358 w 1633"/>
                <a:gd name="T21" fmla="*/ 928 h 1776"/>
                <a:gd name="T22" fmla="*/ 1422 w 1633"/>
                <a:gd name="T23" fmla="*/ 1080 h 1776"/>
                <a:gd name="T24" fmla="*/ 1479 w 1633"/>
                <a:gd name="T25" fmla="*/ 1250 h 1776"/>
                <a:gd name="T26" fmla="*/ 1536 w 1633"/>
                <a:gd name="T27" fmla="*/ 1419 h 1776"/>
                <a:gd name="T28" fmla="*/ 1632 w 1633"/>
                <a:gd name="T29" fmla="*/ 1775 h 17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33"/>
                <a:gd name="T46" fmla="*/ 0 h 1776"/>
                <a:gd name="T47" fmla="*/ 1633 w 1633"/>
                <a:gd name="T48" fmla="*/ 1776 h 17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33" h="1776">
                  <a:moveTo>
                    <a:pt x="0" y="0"/>
                  </a:moveTo>
                  <a:lnTo>
                    <a:pt x="306" y="88"/>
                  </a:lnTo>
                  <a:lnTo>
                    <a:pt x="459" y="140"/>
                  </a:lnTo>
                  <a:lnTo>
                    <a:pt x="605" y="193"/>
                  </a:lnTo>
                  <a:lnTo>
                    <a:pt x="746" y="257"/>
                  </a:lnTo>
                  <a:lnTo>
                    <a:pt x="873" y="333"/>
                  </a:lnTo>
                  <a:lnTo>
                    <a:pt x="994" y="420"/>
                  </a:lnTo>
                  <a:lnTo>
                    <a:pt x="1103" y="526"/>
                  </a:lnTo>
                  <a:lnTo>
                    <a:pt x="1198" y="648"/>
                  </a:lnTo>
                  <a:lnTo>
                    <a:pt x="1281" y="777"/>
                  </a:lnTo>
                  <a:lnTo>
                    <a:pt x="1358" y="928"/>
                  </a:lnTo>
                  <a:lnTo>
                    <a:pt x="1422" y="1080"/>
                  </a:lnTo>
                  <a:lnTo>
                    <a:pt x="1479" y="1250"/>
                  </a:lnTo>
                  <a:lnTo>
                    <a:pt x="1536" y="1419"/>
                  </a:lnTo>
                  <a:lnTo>
                    <a:pt x="1632" y="1775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0994" name="Rectangle 25"/>
            <p:cNvSpPr>
              <a:spLocks noChangeArrowheads="1"/>
            </p:cNvSpPr>
            <p:nvPr/>
          </p:nvSpPr>
          <p:spPr bwMode="auto">
            <a:xfrm>
              <a:off x="3913" y="3562"/>
              <a:ext cx="340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" name="Group 61"/>
          <p:cNvGrpSpPr/>
          <p:nvPr/>
        </p:nvGrpSpPr>
        <p:grpSpPr bwMode="auto">
          <a:xfrm>
            <a:off x="806450" y="3033713"/>
            <a:ext cx="1004888" cy="1801812"/>
            <a:chOff x="508" y="1911"/>
            <a:chExt cx="633" cy="1135"/>
          </a:xfrm>
        </p:grpSpPr>
        <p:sp>
          <p:nvSpPr>
            <p:cNvPr id="40990" name="Rectangle 13"/>
            <p:cNvSpPr>
              <a:spLocks noChangeArrowheads="1"/>
            </p:cNvSpPr>
            <p:nvPr/>
          </p:nvSpPr>
          <p:spPr bwMode="auto">
            <a:xfrm>
              <a:off x="508" y="2244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James’s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0991" name="Line 14"/>
            <p:cNvSpPr>
              <a:spLocks noChangeShapeType="1"/>
            </p:cNvSpPr>
            <p:nvPr/>
          </p:nvSpPr>
          <p:spPr bwMode="auto">
            <a:xfrm>
              <a:off x="816" y="2679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Line 15"/>
            <p:cNvSpPr>
              <a:spLocks noChangeShapeType="1"/>
            </p:cNvSpPr>
            <p:nvPr/>
          </p:nvSpPr>
          <p:spPr bwMode="auto">
            <a:xfrm>
              <a:off x="816" y="1911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0"/>
          <p:cNvGrpSpPr/>
          <p:nvPr/>
        </p:nvGrpSpPr>
        <p:grpSpPr bwMode="auto">
          <a:xfrm>
            <a:off x="2416175" y="6107113"/>
            <a:ext cx="3216275" cy="333375"/>
            <a:chOff x="1522" y="3847"/>
            <a:chExt cx="2026" cy="210"/>
          </a:xfrm>
        </p:grpSpPr>
        <p:sp>
          <p:nvSpPr>
            <p:cNvPr id="40988" name="Line 20"/>
            <p:cNvSpPr>
              <a:spLocks noChangeShapeType="1"/>
            </p:cNvSpPr>
            <p:nvPr/>
          </p:nvSpPr>
          <p:spPr bwMode="auto">
            <a:xfrm flipH="1">
              <a:off x="2525" y="3956"/>
              <a:ext cx="10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Rectangle 21"/>
            <p:cNvSpPr>
              <a:spLocks noChangeArrowheads="1"/>
            </p:cNvSpPr>
            <p:nvPr/>
          </p:nvSpPr>
          <p:spPr bwMode="auto">
            <a:xfrm>
              <a:off x="1522" y="3847"/>
              <a:ext cx="967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James’s Food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58"/>
          <p:cNvGrpSpPr/>
          <p:nvPr/>
        </p:nvGrpSpPr>
        <p:grpSpPr bwMode="auto">
          <a:xfrm>
            <a:off x="3813175" y="2700338"/>
            <a:ext cx="3284538" cy="2940050"/>
            <a:chOff x="2402" y="1701"/>
            <a:chExt cx="2069" cy="1852"/>
          </a:xfrm>
        </p:grpSpPr>
        <p:sp>
          <p:nvSpPr>
            <p:cNvPr id="40986" name="Freeform 28"/>
            <p:cNvSpPr/>
            <p:nvPr/>
          </p:nvSpPr>
          <p:spPr bwMode="auto">
            <a:xfrm>
              <a:off x="2402" y="1701"/>
              <a:ext cx="1769" cy="1796"/>
            </a:xfrm>
            <a:custGeom>
              <a:avLst/>
              <a:gdLst>
                <a:gd name="T0" fmla="*/ 0 w 1769"/>
                <a:gd name="T1" fmla="*/ 0 h 1796"/>
                <a:gd name="T2" fmla="*/ 80 w 1769"/>
                <a:gd name="T3" fmla="*/ 325 h 1796"/>
                <a:gd name="T4" fmla="*/ 120 w 1769"/>
                <a:gd name="T5" fmla="*/ 484 h 1796"/>
                <a:gd name="T6" fmla="*/ 173 w 1769"/>
                <a:gd name="T7" fmla="*/ 638 h 1796"/>
                <a:gd name="T8" fmla="*/ 233 w 1769"/>
                <a:gd name="T9" fmla="*/ 786 h 1796"/>
                <a:gd name="T10" fmla="*/ 300 w 1769"/>
                <a:gd name="T11" fmla="*/ 923 h 1796"/>
                <a:gd name="T12" fmla="*/ 387 w 1769"/>
                <a:gd name="T13" fmla="*/ 1054 h 1796"/>
                <a:gd name="T14" fmla="*/ 487 w 1769"/>
                <a:gd name="T15" fmla="*/ 1174 h 1796"/>
                <a:gd name="T16" fmla="*/ 607 w 1769"/>
                <a:gd name="T17" fmla="*/ 1276 h 1796"/>
                <a:gd name="T18" fmla="*/ 741 w 1769"/>
                <a:gd name="T19" fmla="*/ 1373 h 1796"/>
                <a:gd name="T20" fmla="*/ 894 w 1769"/>
                <a:gd name="T21" fmla="*/ 1459 h 1796"/>
                <a:gd name="T22" fmla="*/ 1054 w 1769"/>
                <a:gd name="T23" fmla="*/ 1533 h 1796"/>
                <a:gd name="T24" fmla="*/ 1221 w 1769"/>
                <a:gd name="T25" fmla="*/ 1607 h 1796"/>
                <a:gd name="T26" fmla="*/ 1401 w 1769"/>
                <a:gd name="T27" fmla="*/ 1670 h 1796"/>
                <a:gd name="T28" fmla="*/ 1768 w 1769"/>
                <a:gd name="T29" fmla="*/ 1795 h 17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69"/>
                <a:gd name="T46" fmla="*/ 0 h 1796"/>
                <a:gd name="T47" fmla="*/ 1769 w 1769"/>
                <a:gd name="T48" fmla="*/ 1796 h 17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69" h="1796">
                  <a:moveTo>
                    <a:pt x="0" y="0"/>
                  </a:moveTo>
                  <a:lnTo>
                    <a:pt x="80" y="325"/>
                  </a:lnTo>
                  <a:lnTo>
                    <a:pt x="120" y="484"/>
                  </a:lnTo>
                  <a:lnTo>
                    <a:pt x="173" y="638"/>
                  </a:lnTo>
                  <a:lnTo>
                    <a:pt x="233" y="786"/>
                  </a:lnTo>
                  <a:lnTo>
                    <a:pt x="300" y="923"/>
                  </a:lnTo>
                  <a:lnTo>
                    <a:pt x="387" y="1054"/>
                  </a:lnTo>
                  <a:lnTo>
                    <a:pt x="487" y="1174"/>
                  </a:lnTo>
                  <a:lnTo>
                    <a:pt x="607" y="1276"/>
                  </a:lnTo>
                  <a:lnTo>
                    <a:pt x="741" y="1373"/>
                  </a:lnTo>
                  <a:lnTo>
                    <a:pt x="894" y="1459"/>
                  </a:lnTo>
                  <a:lnTo>
                    <a:pt x="1054" y="1533"/>
                  </a:lnTo>
                  <a:lnTo>
                    <a:pt x="1221" y="1607"/>
                  </a:lnTo>
                  <a:lnTo>
                    <a:pt x="1401" y="1670"/>
                  </a:lnTo>
                  <a:lnTo>
                    <a:pt x="1768" y="1795"/>
                  </a:lnTo>
                </a:path>
              </a:pathLst>
            </a:custGeom>
            <a:noFill/>
            <a:ln w="50800" cap="rnd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0987" name="Rectangle 36"/>
            <p:cNvSpPr>
              <a:spLocks noChangeArrowheads="1"/>
            </p:cNvSpPr>
            <p:nvPr/>
          </p:nvSpPr>
          <p:spPr bwMode="auto">
            <a:xfrm>
              <a:off x="4147" y="3324"/>
              <a:ext cx="324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40973" name="Rectangle 6"/>
          <p:cNvSpPr>
            <a:spLocks noChangeArrowheads="1"/>
          </p:cNvSpPr>
          <p:nvPr/>
        </p:nvSpPr>
        <p:spPr bwMode="auto">
          <a:xfrm>
            <a:off x="1903413" y="2051050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0974" name="Rectangle 7"/>
          <p:cNvSpPr>
            <a:spLocks noChangeArrowheads="1"/>
          </p:cNvSpPr>
          <p:nvPr/>
        </p:nvSpPr>
        <p:spPr bwMode="auto">
          <a:xfrm>
            <a:off x="1697038" y="1635125"/>
            <a:ext cx="5746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0975" name="Rectangle 8"/>
          <p:cNvSpPr>
            <a:spLocks noChangeArrowheads="1"/>
          </p:cNvSpPr>
          <p:nvPr/>
        </p:nvSpPr>
        <p:spPr bwMode="auto">
          <a:xfrm>
            <a:off x="7810500" y="1704975"/>
            <a:ext cx="417513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0976" name="Rectangle 9"/>
          <p:cNvSpPr>
            <a:spLocks noChangeArrowheads="1"/>
          </p:cNvSpPr>
          <p:nvPr/>
        </p:nvSpPr>
        <p:spPr bwMode="auto">
          <a:xfrm>
            <a:off x="1520825" y="5834063"/>
            <a:ext cx="392113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0977" name="Rectangle 10"/>
          <p:cNvSpPr>
            <a:spLocks noChangeArrowheads="1"/>
          </p:cNvSpPr>
          <p:nvPr/>
        </p:nvSpPr>
        <p:spPr bwMode="auto">
          <a:xfrm>
            <a:off x="1368425" y="1873250"/>
            <a:ext cx="4730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0978" name="Rectangle 11"/>
          <p:cNvSpPr>
            <a:spLocks noChangeArrowheads="1"/>
          </p:cNvSpPr>
          <p:nvPr/>
        </p:nvSpPr>
        <p:spPr bwMode="auto">
          <a:xfrm>
            <a:off x="7377113" y="6053138"/>
            <a:ext cx="574675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0979" name="Rectangle 12"/>
          <p:cNvSpPr>
            <a:spLocks noChangeArrowheads="1"/>
          </p:cNvSpPr>
          <p:nvPr/>
        </p:nvSpPr>
        <p:spPr bwMode="auto">
          <a:xfrm>
            <a:off x="7843838" y="5786438"/>
            <a:ext cx="473075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8" name="Group 59"/>
          <p:cNvGrpSpPr/>
          <p:nvPr/>
        </p:nvGrpSpPr>
        <p:grpSpPr bwMode="auto">
          <a:xfrm>
            <a:off x="4259263" y="4375150"/>
            <a:ext cx="1268412" cy="1308100"/>
            <a:chOff x="2197" y="2756"/>
            <a:chExt cx="799" cy="824"/>
          </a:xfrm>
        </p:grpSpPr>
        <p:sp>
          <p:nvSpPr>
            <p:cNvPr id="40984" name="Rectangle 44"/>
            <p:cNvSpPr>
              <a:spLocks noChangeArrowheads="1"/>
            </p:cNvSpPr>
            <p:nvPr/>
          </p:nvSpPr>
          <p:spPr bwMode="auto">
            <a:xfrm>
              <a:off x="2197" y="3208"/>
              <a:ext cx="799" cy="37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Gains from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trade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0985" name="Line 55"/>
            <p:cNvSpPr>
              <a:spLocks noChangeShapeType="1"/>
            </p:cNvSpPr>
            <p:nvPr/>
          </p:nvSpPr>
          <p:spPr bwMode="auto">
            <a:xfrm flipV="1">
              <a:off x="2256" y="2756"/>
              <a:ext cx="319" cy="3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6"/>
          <p:cNvGrpSpPr/>
          <p:nvPr/>
        </p:nvGrpSpPr>
        <p:grpSpPr bwMode="auto">
          <a:xfrm>
            <a:off x="6129338" y="5014913"/>
            <a:ext cx="382587" cy="447675"/>
            <a:chOff x="3888" y="3204"/>
            <a:chExt cx="241" cy="282"/>
          </a:xfrm>
        </p:grpSpPr>
        <p:sp>
          <p:nvSpPr>
            <p:cNvPr id="40982" name="Oval 35"/>
            <p:cNvSpPr>
              <a:spLocks noChangeArrowheads="1"/>
            </p:cNvSpPr>
            <p:nvPr/>
          </p:nvSpPr>
          <p:spPr bwMode="auto">
            <a:xfrm>
              <a:off x="3888" y="339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0983" name="Rectangle 39"/>
            <p:cNvSpPr>
              <a:spLocks noChangeArrowheads="1"/>
            </p:cNvSpPr>
            <p:nvPr/>
          </p:nvSpPr>
          <p:spPr bwMode="auto">
            <a:xfrm>
              <a:off x="3923" y="3204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/>
      <p:bldP spid="153643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Efficiency in Exchange</a:t>
            </a:r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1029"/>
          <p:cNvGrpSpPr/>
          <p:nvPr/>
        </p:nvGrpSpPr>
        <p:grpSpPr bwMode="auto">
          <a:xfrm>
            <a:off x="8075613" y="3033713"/>
            <a:ext cx="1004887" cy="1801812"/>
            <a:chOff x="5087" y="1911"/>
            <a:chExt cx="633" cy="1135"/>
          </a:xfrm>
        </p:grpSpPr>
        <p:sp>
          <p:nvSpPr>
            <p:cNvPr id="42042" name="Rectangle 1030"/>
            <p:cNvSpPr>
              <a:spLocks noChangeArrowheads="1"/>
            </p:cNvSpPr>
            <p:nvPr/>
          </p:nvSpPr>
          <p:spPr bwMode="auto">
            <a:xfrm>
              <a:off x="5087" y="2244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2043" name="Line 1031"/>
            <p:cNvSpPr>
              <a:spLocks noChangeShapeType="1"/>
            </p:cNvSpPr>
            <p:nvPr/>
          </p:nvSpPr>
          <p:spPr bwMode="auto">
            <a:xfrm>
              <a:off x="5395" y="2679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4" name="Line 1032"/>
            <p:cNvSpPr>
              <a:spLocks noChangeShapeType="1"/>
            </p:cNvSpPr>
            <p:nvPr/>
          </p:nvSpPr>
          <p:spPr bwMode="auto">
            <a:xfrm>
              <a:off x="5395" y="1911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33"/>
          <p:cNvGrpSpPr/>
          <p:nvPr/>
        </p:nvGrpSpPr>
        <p:grpSpPr bwMode="auto">
          <a:xfrm>
            <a:off x="3798888" y="1522413"/>
            <a:ext cx="3160712" cy="333375"/>
            <a:chOff x="2393" y="959"/>
            <a:chExt cx="1991" cy="210"/>
          </a:xfrm>
        </p:grpSpPr>
        <p:sp>
          <p:nvSpPr>
            <p:cNvPr id="42040" name="Rectangle 1034"/>
            <p:cNvSpPr>
              <a:spLocks noChangeArrowheads="1"/>
            </p:cNvSpPr>
            <p:nvPr/>
          </p:nvSpPr>
          <p:spPr bwMode="auto">
            <a:xfrm>
              <a:off x="3453" y="959"/>
              <a:ext cx="931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2041" name="Line 1035"/>
            <p:cNvSpPr>
              <a:spLocks noChangeShapeType="1"/>
            </p:cNvSpPr>
            <p:nvPr/>
          </p:nvSpPr>
          <p:spPr bwMode="auto">
            <a:xfrm flipH="1">
              <a:off x="2393" y="1096"/>
              <a:ext cx="10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39"/>
          <p:cNvGrpSpPr/>
          <p:nvPr/>
        </p:nvGrpSpPr>
        <p:grpSpPr bwMode="auto">
          <a:xfrm>
            <a:off x="806450" y="3033713"/>
            <a:ext cx="1004888" cy="1801812"/>
            <a:chOff x="508" y="1911"/>
            <a:chExt cx="633" cy="1135"/>
          </a:xfrm>
        </p:grpSpPr>
        <p:sp>
          <p:nvSpPr>
            <p:cNvPr id="42037" name="Rectangle 1040"/>
            <p:cNvSpPr>
              <a:spLocks noChangeArrowheads="1"/>
            </p:cNvSpPr>
            <p:nvPr/>
          </p:nvSpPr>
          <p:spPr bwMode="auto">
            <a:xfrm>
              <a:off x="508" y="2244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James’s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2038" name="Line 1041"/>
            <p:cNvSpPr>
              <a:spLocks noChangeShapeType="1"/>
            </p:cNvSpPr>
            <p:nvPr/>
          </p:nvSpPr>
          <p:spPr bwMode="auto">
            <a:xfrm>
              <a:off x="816" y="2679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9" name="Line 1042"/>
            <p:cNvSpPr>
              <a:spLocks noChangeShapeType="1"/>
            </p:cNvSpPr>
            <p:nvPr/>
          </p:nvSpPr>
          <p:spPr bwMode="auto">
            <a:xfrm>
              <a:off x="816" y="1911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43"/>
          <p:cNvGrpSpPr/>
          <p:nvPr/>
        </p:nvGrpSpPr>
        <p:grpSpPr bwMode="auto">
          <a:xfrm>
            <a:off x="2416175" y="6107113"/>
            <a:ext cx="3216275" cy="333375"/>
            <a:chOff x="1522" y="3847"/>
            <a:chExt cx="2026" cy="210"/>
          </a:xfrm>
        </p:grpSpPr>
        <p:sp>
          <p:nvSpPr>
            <p:cNvPr id="42035" name="Line 1044"/>
            <p:cNvSpPr>
              <a:spLocks noChangeShapeType="1"/>
            </p:cNvSpPr>
            <p:nvPr/>
          </p:nvSpPr>
          <p:spPr bwMode="auto">
            <a:xfrm flipH="1">
              <a:off x="2525" y="3956"/>
              <a:ext cx="10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Rectangle 1045"/>
            <p:cNvSpPr>
              <a:spLocks noChangeArrowheads="1"/>
            </p:cNvSpPr>
            <p:nvPr/>
          </p:nvSpPr>
          <p:spPr bwMode="auto">
            <a:xfrm>
              <a:off x="1522" y="3847"/>
              <a:ext cx="967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James’s Food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41993" name="Rectangle 1049"/>
          <p:cNvSpPr>
            <a:spLocks noChangeArrowheads="1"/>
          </p:cNvSpPr>
          <p:nvPr/>
        </p:nvSpPr>
        <p:spPr bwMode="auto">
          <a:xfrm>
            <a:off x="1903413" y="2051050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994" name="Rectangle 1050"/>
          <p:cNvSpPr>
            <a:spLocks noChangeArrowheads="1"/>
          </p:cNvSpPr>
          <p:nvPr/>
        </p:nvSpPr>
        <p:spPr bwMode="auto">
          <a:xfrm>
            <a:off x="1697038" y="1635125"/>
            <a:ext cx="5746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1995" name="Rectangle 1051"/>
          <p:cNvSpPr>
            <a:spLocks noChangeArrowheads="1"/>
          </p:cNvSpPr>
          <p:nvPr/>
        </p:nvSpPr>
        <p:spPr bwMode="auto">
          <a:xfrm>
            <a:off x="7810500" y="1704975"/>
            <a:ext cx="417513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1996" name="Rectangle 1052"/>
          <p:cNvSpPr>
            <a:spLocks noChangeArrowheads="1"/>
          </p:cNvSpPr>
          <p:nvPr/>
        </p:nvSpPr>
        <p:spPr bwMode="auto">
          <a:xfrm>
            <a:off x="1520825" y="5834063"/>
            <a:ext cx="392113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1997" name="Rectangle 1053"/>
          <p:cNvSpPr>
            <a:spLocks noChangeArrowheads="1"/>
          </p:cNvSpPr>
          <p:nvPr/>
        </p:nvSpPr>
        <p:spPr bwMode="auto">
          <a:xfrm>
            <a:off x="1368425" y="1873250"/>
            <a:ext cx="473075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1998" name="Rectangle 1054"/>
          <p:cNvSpPr>
            <a:spLocks noChangeArrowheads="1"/>
          </p:cNvSpPr>
          <p:nvPr/>
        </p:nvSpPr>
        <p:spPr bwMode="auto">
          <a:xfrm>
            <a:off x="7377113" y="6053138"/>
            <a:ext cx="574675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1999" name="Rectangle 1055"/>
          <p:cNvSpPr>
            <a:spLocks noChangeArrowheads="1"/>
          </p:cNvSpPr>
          <p:nvPr/>
        </p:nvSpPr>
        <p:spPr bwMode="auto">
          <a:xfrm>
            <a:off x="7843838" y="5786438"/>
            <a:ext cx="473075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  <a:endParaRPr lang="en-US" altLang="zh-CN" sz="18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" name="Group 1062"/>
          <p:cNvGrpSpPr/>
          <p:nvPr/>
        </p:nvGrpSpPr>
        <p:grpSpPr bwMode="auto">
          <a:xfrm>
            <a:off x="3721100" y="2700338"/>
            <a:ext cx="3376613" cy="3317875"/>
            <a:chOff x="2344" y="1701"/>
            <a:chExt cx="2127" cy="2090"/>
          </a:xfrm>
        </p:grpSpPr>
        <p:sp>
          <p:nvSpPr>
            <p:cNvPr id="42025" name="Freeform 1027"/>
            <p:cNvSpPr/>
            <p:nvPr/>
          </p:nvSpPr>
          <p:spPr bwMode="auto">
            <a:xfrm>
              <a:off x="2409" y="1809"/>
              <a:ext cx="1537" cy="1633"/>
            </a:xfrm>
            <a:custGeom>
              <a:avLst/>
              <a:gdLst>
                <a:gd name="T0" fmla="*/ 0 w 1537"/>
                <a:gd name="T1" fmla="*/ 0 h 1633"/>
                <a:gd name="T2" fmla="*/ 528 w 1537"/>
                <a:gd name="T3" fmla="*/ 192 h 1633"/>
                <a:gd name="T4" fmla="*/ 912 w 1537"/>
                <a:gd name="T5" fmla="*/ 384 h 1633"/>
                <a:gd name="T6" fmla="*/ 1152 w 1537"/>
                <a:gd name="T7" fmla="*/ 624 h 1633"/>
                <a:gd name="T8" fmla="*/ 1296 w 1537"/>
                <a:gd name="T9" fmla="*/ 864 h 1633"/>
                <a:gd name="T10" fmla="*/ 1440 w 1537"/>
                <a:gd name="T11" fmla="*/ 1296 h 1633"/>
                <a:gd name="T12" fmla="*/ 1536 w 1537"/>
                <a:gd name="T13" fmla="*/ 1632 h 1633"/>
                <a:gd name="T14" fmla="*/ 1072 w 1537"/>
                <a:gd name="T15" fmla="*/ 1436 h 1633"/>
                <a:gd name="T16" fmla="*/ 912 w 1537"/>
                <a:gd name="T17" fmla="*/ 1344 h 1633"/>
                <a:gd name="T18" fmla="*/ 624 w 1537"/>
                <a:gd name="T19" fmla="*/ 1200 h 1633"/>
                <a:gd name="T20" fmla="*/ 336 w 1537"/>
                <a:gd name="T21" fmla="*/ 912 h 1633"/>
                <a:gd name="T22" fmla="*/ 144 w 1537"/>
                <a:gd name="T23" fmla="*/ 528 h 1633"/>
                <a:gd name="T24" fmla="*/ 0 w 1537"/>
                <a:gd name="T25" fmla="*/ 0 h 1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7"/>
                <a:gd name="T40" fmla="*/ 0 h 1633"/>
                <a:gd name="T41" fmla="*/ 1537 w 1537"/>
                <a:gd name="T42" fmla="*/ 1633 h 16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7" h="1633">
                  <a:moveTo>
                    <a:pt x="0" y="0"/>
                  </a:moveTo>
                  <a:lnTo>
                    <a:pt x="528" y="192"/>
                  </a:lnTo>
                  <a:lnTo>
                    <a:pt x="912" y="384"/>
                  </a:lnTo>
                  <a:lnTo>
                    <a:pt x="1152" y="624"/>
                  </a:lnTo>
                  <a:lnTo>
                    <a:pt x="1296" y="864"/>
                  </a:lnTo>
                  <a:lnTo>
                    <a:pt x="1440" y="1296"/>
                  </a:lnTo>
                  <a:lnTo>
                    <a:pt x="1536" y="1632"/>
                  </a:lnTo>
                  <a:lnTo>
                    <a:pt x="1072" y="1436"/>
                  </a:lnTo>
                  <a:lnTo>
                    <a:pt x="912" y="1344"/>
                  </a:lnTo>
                  <a:lnTo>
                    <a:pt x="624" y="1200"/>
                  </a:lnTo>
                  <a:lnTo>
                    <a:pt x="336" y="912"/>
                  </a:lnTo>
                  <a:lnTo>
                    <a:pt x="144" y="52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>
              <a:noFill/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7" name="Group 1036"/>
            <p:cNvGrpSpPr/>
            <p:nvPr/>
          </p:nvGrpSpPr>
          <p:grpSpPr bwMode="auto">
            <a:xfrm>
              <a:off x="2344" y="1799"/>
              <a:ext cx="1909" cy="1992"/>
              <a:chOff x="2344" y="1799"/>
              <a:chExt cx="1909" cy="1992"/>
            </a:xfrm>
          </p:grpSpPr>
          <p:sp>
            <p:nvSpPr>
              <p:cNvPr id="42033" name="Freeform 1037"/>
              <p:cNvSpPr/>
              <p:nvPr/>
            </p:nvSpPr>
            <p:spPr bwMode="auto">
              <a:xfrm>
                <a:off x="2344" y="1799"/>
                <a:ext cx="1633" cy="1776"/>
              </a:xfrm>
              <a:custGeom>
                <a:avLst/>
                <a:gdLst>
                  <a:gd name="T0" fmla="*/ 0 w 1633"/>
                  <a:gd name="T1" fmla="*/ 0 h 1776"/>
                  <a:gd name="T2" fmla="*/ 306 w 1633"/>
                  <a:gd name="T3" fmla="*/ 88 h 1776"/>
                  <a:gd name="T4" fmla="*/ 459 w 1633"/>
                  <a:gd name="T5" fmla="*/ 140 h 1776"/>
                  <a:gd name="T6" fmla="*/ 605 w 1633"/>
                  <a:gd name="T7" fmla="*/ 193 h 1776"/>
                  <a:gd name="T8" fmla="*/ 746 w 1633"/>
                  <a:gd name="T9" fmla="*/ 257 h 1776"/>
                  <a:gd name="T10" fmla="*/ 873 w 1633"/>
                  <a:gd name="T11" fmla="*/ 333 h 1776"/>
                  <a:gd name="T12" fmla="*/ 994 w 1633"/>
                  <a:gd name="T13" fmla="*/ 420 h 1776"/>
                  <a:gd name="T14" fmla="*/ 1103 w 1633"/>
                  <a:gd name="T15" fmla="*/ 526 h 1776"/>
                  <a:gd name="T16" fmla="*/ 1198 w 1633"/>
                  <a:gd name="T17" fmla="*/ 648 h 1776"/>
                  <a:gd name="T18" fmla="*/ 1281 w 1633"/>
                  <a:gd name="T19" fmla="*/ 777 h 1776"/>
                  <a:gd name="T20" fmla="*/ 1358 w 1633"/>
                  <a:gd name="T21" fmla="*/ 928 h 1776"/>
                  <a:gd name="T22" fmla="*/ 1422 w 1633"/>
                  <a:gd name="T23" fmla="*/ 1080 h 1776"/>
                  <a:gd name="T24" fmla="*/ 1479 w 1633"/>
                  <a:gd name="T25" fmla="*/ 1250 h 1776"/>
                  <a:gd name="T26" fmla="*/ 1536 w 1633"/>
                  <a:gd name="T27" fmla="*/ 1419 h 1776"/>
                  <a:gd name="T28" fmla="*/ 1632 w 1633"/>
                  <a:gd name="T29" fmla="*/ 1775 h 177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33"/>
                  <a:gd name="T46" fmla="*/ 0 h 1776"/>
                  <a:gd name="T47" fmla="*/ 1633 w 1633"/>
                  <a:gd name="T48" fmla="*/ 1776 h 177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33" h="1776">
                    <a:moveTo>
                      <a:pt x="0" y="0"/>
                    </a:moveTo>
                    <a:lnTo>
                      <a:pt x="306" y="88"/>
                    </a:lnTo>
                    <a:lnTo>
                      <a:pt x="459" y="140"/>
                    </a:lnTo>
                    <a:lnTo>
                      <a:pt x="605" y="193"/>
                    </a:lnTo>
                    <a:lnTo>
                      <a:pt x="746" y="257"/>
                    </a:lnTo>
                    <a:lnTo>
                      <a:pt x="873" y="333"/>
                    </a:lnTo>
                    <a:lnTo>
                      <a:pt x="994" y="420"/>
                    </a:lnTo>
                    <a:lnTo>
                      <a:pt x="1103" y="526"/>
                    </a:lnTo>
                    <a:lnTo>
                      <a:pt x="1198" y="648"/>
                    </a:lnTo>
                    <a:lnTo>
                      <a:pt x="1281" y="777"/>
                    </a:lnTo>
                    <a:lnTo>
                      <a:pt x="1358" y="928"/>
                    </a:lnTo>
                    <a:lnTo>
                      <a:pt x="1422" y="1080"/>
                    </a:lnTo>
                    <a:lnTo>
                      <a:pt x="1479" y="1250"/>
                    </a:lnTo>
                    <a:lnTo>
                      <a:pt x="1536" y="1419"/>
                    </a:lnTo>
                    <a:lnTo>
                      <a:pt x="1632" y="1775"/>
                    </a:lnTo>
                  </a:path>
                </a:pathLst>
              </a:custGeom>
              <a:noFill/>
              <a:ln w="50800" cap="rnd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2034" name="Rectangle 1038"/>
              <p:cNvSpPr>
                <a:spLocks noChangeArrowheads="1"/>
              </p:cNvSpPr>
              <p:nvPr/>
            </p:nvSpPr>
            <p:spPr bwMode="auto">
              <a:xfrm>
                <a:off x="3913" y="3562"/>
                <a:ext cx="340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lang="en-US" altLang="zh-CN" sz="18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K</a:t>
                </a:r>
                <a:r>
                  <a:rPr lang="en-US" altLang="zh-CN" sz="1800" baseline="30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</a:t>
                </a:r>
                <a:endPara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8" name="Group 1046"/>
            <p:cNvGrpSpPr/>
            <p:nvPr/>
          </p:nvGrpSpPr>
          <p:grpSpPr bwMode="auto">
            <a:xfrm>
              <a:off x="2402" y="1701"/>
              <a:ext cx="2069" cy="1852"/>
              <a:chOff x="2402" y="1701"/>
              <a:chExt cx="2069" cy="1852"/>
            </a:xfrm>
          </p:grpSpPr>
          <p:sp>
            <p:nvSpPr>
              <p:cNvPr id="42031" name="Freeform 1047"/>
              <p:cNvSpPr/>
              <p:nvPr/>
            </p:nvSpPr>
            <p:spPr bwMode="auto">
              <a:xfrm>
                <a:off x="2402" y="1701"/>
                <a:ext cx="1769" cy="1796"/>
              </a:xfrm>
              <a:custGeom>
                <a:avLst/>
                <a:gdLst>
                  <a:gd name="T0" fmla="*/ 0 w 1769"/>
                  <a:gd name="T1" fmla="*/ 0 h 1796"/>
                  <a:gd name="T2" fmla="*/ 80 w 1769"/>
                  <a:gd name="T3" fmla="*/ 325 h 1796"/>
                  <a:gd name="T4" fmla="*/ 120 w 1769"/>
                  <a:gd name="T5" fmla="*/ 484 h 1796"/>
                  <a:gd name="T6" fmla="*/ 173 w 1769"/>
                  <a:gd name="T7" fmla="*/ 638 h 1796"/>
                  <a:gd name="T8" fmla="*/ 233 w 1769"/>
                  <a:gd name="T9" fmla="*/ 786 h 1796"/>
                  <a:gd name="T10" fmla="*/ 300 w 1769"/>
                  <a:gd name="T11" fmla="*/ 923 h 1796"/>
                  <a:gd name="T12" fmla="*/ 387 w 1769"/>
                  <a:gd name="T13" fmla="*/ 1054 h 1796"/>
                  <a:gd name="T14" fmla="*/ 487 w 1769"/>
                  <a:gd name="T15" fmla="*/ 1174 h 1796"/>
                  <a:gd name="T16" fmla="*/ 607 w 1769"/>
                  <a:gd name="T17" fmla="*/ 1276 h 1796"/>
                  <a:gd name="T18" fmla="*/ 741 w 1769"/>
                  <a:gd name="T19" fmla="*/ 1373 h 1796"/>
                  <a:gd name="T20" fmla="*/ 894 w 1769"/>
                  <a:gd name="T21" fmla="*/ 1459 h 1796"/>
                  <a:gd name="T22" fmla="*/ 1054 w 1769"/>
                  <a:gd name="T23" fmla="*/ 1533 h 1796"/>
                  <a:gd name="T24" fmla="*/ 1221 w 1769"/>
                  <a:gd name="T25" fmla="*/ 1607 h 1796"/>
                  <a:gd name="T26" fmla="*/ 1401 w 1769"/>
                  <a:gd name="T27" fmla="*/ 1670 h 1796"/>
                  <a:gd name="T28" fmla="*/ 1768 w 1769"/>
                  <a:gd name="T29" fmla="*/ 1795 h 179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69"/>
                  <a:gd name="T46" fmla="*/ 0 h 1796"/>
                  <a:gd name="T47" fmla="*/ 1769 w 1769"/>
                  <a:gd name="T48" fmla="*/ 1796 h 179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69" h="1796">
                    <a:moveTo>
                      <a:pt x="0" y="0"/>
                    </a:moveTo>
                    <a:lnTo>
                      <a:pt x="80" y="325"/>
                    </a:lnTo>
                    <a:lnTo>
                      <a:pt x="120" y="484"/>
                    </a:lnTo>
                    <a:lnTo>
                      <a:pt x="173" y="638"/>
                    </a:lnTo>
                    <a:lnTo>
                      <a:pt x="233" y="786"/>
                    </a:lnTo>
                    <a:lnTo>
                      <a:pt x="300" y="923"/>
                    </a:lnTo>
                    <a:lnTo>
                      <a:pt x="387" y="1054"/>
                    </a:lnTo>
                    <a:lnTo>
                      <a:pt x="487" y="1174"/>
                    </a:lnTo>
                    <a:lnTo>
                      <a:pt x="607" y="1276"/>
                    </a:lnTo>
                    <a:lnTo>
                      <a:pt x="741" y="1373"/>
                    </a:lnTo>
                    <a:lnTo>
                      <a:pt x="894" y="1459"/>
                    </a:lnTo>
                    <a:lnTo>
                      <a:pt x="1054" y="1533"/>
                    </a:lnTo>
                    <a:lnTo>
                      <a:pt x="1221" y="1607"/>
                    </a:lnTo>
                    <a:lnTo>
                      <a:pt x="1401" y="1670"/>
                    </a:lnTo>
                    <a:lnTo>
                      <a:pt x="1768" y="1795"/>
                    </a:lnTo>
                  </a:path>
                </a:pathLst>
              </a:custGeom>
              <a:noFill/>
              <a:ln w="50800" cap="rnd">
                <a:solidFill>
                  <a:srgbClr val="CC0000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2032" name="Rectangle 1048"/>
              <p:cNvSpPr>
                <a:spLocks noChangeArrowheads="1"/>
              </p:cNvSpPr>
              <p:nvPr/>
            </p:nvSpPr>
            <p:spPr bwMode="auto">
              <a:xfrm>
                <a:off x="4147" y="3324"/>
                <a:ext cx="324" cy="22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lang="en-US" altLang="zh-CN" sz="18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J</a:t>
                </a:r>
                <a:r>
                  <a:rPr lang="en-US" altLang="zh-CN" sz="1800" baseline="30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</a:t>
                </a:r>
                <a:endPara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9" name="Group 1059"/>
            <p:cNvGrpSpPr/>
            <p:nvPr/>
          </p:nvGrpSpPr>
          <p:grpSpPr bwMode="auto">
            <a:xfrm>
              <a:off x="3861" y="3159"/>
              <a:ext cx="241" cy="282"/>
              <a:chOff x="3888" y="3204"/>
              <a:chExt cx="241" cy="282"/>
            </a:xfrm>
          </p:grpSpPr>
          <p:sp>
            <p:nvSpPr>
              <p:cNvPr id="42029" name="Oval 1060"/>
              <p:cNvSpPr>
                <a:spLocks noChangeArrowheads="1"/>
              </p:cNvSpPr>
              <p:nvPr/>
            </p:nvSpPr>
            <p:spPr bwMode="auto">
              <a:xfrm>
                <a:off x="3888" y="339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2030" name="Rectangle 1061"/>
              <p:cNvSpPr>
                <a:spLocks noChangeArrowheads="1"/>
              </p:cNvSpPr>
              <p:nvPr/>
            </p:nvSpPr>
            <p:spPr bwMode="auto">
              <a:xfrm>
                <a:off x="3923" y="3204"/>
                <a:ext cx="206" cy="21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A</a:t>
                </a:r>
                <a:endPara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</p:grpSp>
      <p:sp>
        <p:nvSpPr>
          <p:cNvPr id="465959" name="Rectangle 1063"/>
          <p:cNvSpPr>
            <a:spLocks noChangeArrowheads="1"/>
          </p:cNvSpPr>
          <p:nvPr/>
        </p:nvSpPr>
        <p:spPr bwMode="auto">
          <a:xfrm>
            <a:off x="2065338" y="2370138"/>
            <a:ext cx="1389062" cy="9525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Point B is on higher IC but is not efficient 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0" name="Group 1064"/>
          <p:cNvGrpSpPr/>
          <p:nvPr/>
        </p:nvGrpSpPr>
        <p:grpSpPr bwMode="auto">
          <a:xfrm>
            <a:off x="4210050" y="2687638"/>
            <a:ext cx="2916238" cy="2614612"/>
            <a:chOff x="1113" y="1396"/>
            <a:chExt cx="1837" cy="1647"/>
          </a:xfrm>
        </p:grpSpPr>
        <p:sp>
          <p:nvSpPr>
            <p:cNvPr id="42023" name="Freeform 1065"/>
            <p:cNvSpPr/>
            <p:nvPr/>
          </p:nvSpPr>
          <p:spPr bwMode="auto">
            <a:xfrm>
              <a:off x="1113" y="1396"/>
              <a:ext cx="1452" cy="1539"/>
            </a:xfrm>
            <a:custGeom>
              <a:avLst/>
              <a:gdLst>
                <a:gd name="T0" fmla="*/ 0 w 1452"/>
                <a:gd name="T1" fmla="*/ 0 h 1539"/>
                <a:gd name="T2" fmla="*/ 59 w 1452"/>
                <a:gd name="T3" fmla="*/ 277 h 1539"/>
                <a:gd name="T4" fmla="*/ 98 w 1452"/>
                <a:gd name="T5" fmla="*/ 413 h 1539"/>
                <a:gd name="T6" fmla="*/ 137 w 1452"/>
                <a:gd name="T7" fmla="*/ 544 h 1539"/>
                <a:gd name="T8" fmla="*/ 190 w 1452"/>
                <a:gd name="T9" fmla="*/ 669 h 1539"/>
                <a:gd name="T10" fmla="*/ 248 w 1452"/>
                <a:gd name="T11" fmla="*/ 790 h 1539"/>
                <a:gd name="T12" fmla="*/ 314 w 1452"/>
                <a:gd name="T13" fmla="*/ 905 h 1539"/>
                <a:gd name="T14" fmla="*/ 399 w 1452"/>
                <a:gd name="T15" fmla="*/ 1004 h 1539"/>
                <a:gd name="T16" fmla="*/ 497 w 1452"/>
                <a:gd name="T17" fmla="*/ 1093 h 1539"/>
                <a:gd name="T18" fmla="*/ 608 w 1452"/>
                <a:gd name="T19" fmla="*/ 1177 h 1539"/>
                <a:gd name="T20" fmla="*/ 732 w 1452"/>
                <a:gd name="T21" fmla="*/ 1250 h 1539"/>
                <a:gd name="T22" fmla="*/ 863 w 1452"/>
                <a:gd name="T23" fmla="*/ 1313 h 1539"/>
                <a:gd name="T24" fmla="*/ 1007 w 1452"/>
                <a:gd name="T25" fmla="*/ 1376 h 1539"/>
                <a:gd name="T26" fmla="*/ 1150 w 1452"/>
                <a:gd name="T27" fmla="*/ 1433 h 1539"/>
                <a:gd name="T28" fmla="*/ 1451 w 1452"/>
                <a:gd name="T29" fmla="*/ 1538 h 1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52"/>
                <a:gd name="T46" fmla="*/ 0 h 1539"/>
                <a:gd name="T47" fmla="*/ 1452 w 1452"/>
                <a:gd name="T48" fmla="*/ 1539 h 15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52" h="1539">
                  <a:moveTo>
                    <a:pt x="0" y="0"/>
                  </a:moveTo>
                  <a:lnTo>
                    <a:pt x="59" y="277"/>
                  </a:lnTo>
                  <a:lnTo>
                    <a:pt x="98" y="413"/>
                  </a:lnTo>
                  <a:lnTo>
                    <a:pt x="137" y="544"/>
                  </a:lnTo>
                  <a:lnTo>
                    <a:pt x="190" y="669"/>
                  </a:lnTo>
                  <a:lnTo>
                    <a:pt x="248" y="790"/>
                  </a:lnTo>
                  <a:lnTo>
                    <a:pt x="314" y="905"/>
                  </a:lnTo>
                  <a:lnTo>
                    <a:pt x="399" y="1004"/>
                  </a:lnTo>
                  <a:lnTo>
                    <a:pt x="497" y="1093"/>
                  </a:lnTo>
                  <a:lnTo>
                    <a:pt x="608" y="1177"/>
                  </a:lnTo>
                  <a:lnTo>
                    <a:pt x="732" y="1250"/>
                  </a:lnTo>
                  <a:lnTo>
                    <a:pt x="863" y="1313"/>
                  </a:lnTo>
                  <a:lnTo>
                    <a:pt x="1007" y="1376"/>
                  </a:lnTo>
                  <a:lnTo>
                    <a:pt x="1150" y="1433"/>
                  </a:lnTo>
                  <a:lnTo>
                    <a:pt x="1451" y="1538"/>
                  </a:lnTo>
                </a:path>
              </a:pathLst>
            </a:custGeom>
            <a:noFill/>
            <a:ln w="50800" cap="rnd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2024" name="Rectangle 1066"/>
            <p:cNvSpPr>
              <a:spLocks noChangeArrowheads="1"/>
            </p:cNvSpPr>
            <p:nvPr/>
          </p:nvSpPr>
          <p:spPr bwMode="auto">
            <a:xfrm>
              <a:off x="2626" y="2814"/>
              <a:ext cx="324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1" name="Group 1067"/>
          <p:cNvGrpSpPr/>
          <p:nvPr/>
        </p:nvGrpSpPr>
        <p:grpSpPr bwMode="auto">
          <a:xfrm>
            <a:off x="3784600" y="3282950"/>
            <a:ext cx="2462213" cy="2563813"/>
            <a:chOff x="3842" y="835"/>
            <a:chExt cx="1551" cy="1615"/>
          </a:xfrm>
        </p:grpSpPr>
        <p:sp>
          <p:nvSpPr>
            <p:cNvPr id="42021" name="Freeform 1068"/>
            <p:cNvSpPr/>
            <p:nvPr/>
          </p:nvSpPr>
          <p:spPr bwMode="auto">
            <a:xfrm>
              <a:off x="3842" y="835"/>
              <a:ext cx="1296" cy="1348"/>
            </a:xfrm>
            <a:custGeom>
              <a:avLst/>
              <a:gdLst>
                <a:gd name="T0" fmla="*/ 0 w 1296"/>
                <a:gd name="T1" fmla="*/ 0 h 1348"/>
                <a:gd name="T2" fmla="*/ 248 w 1296"/>
                <a:gd name="T3" fmla="*/ 68 h 1348"/>
                <a:gd name="T4" fmla="*/ 366 w 1296"/>
                <a:gd name="T5" fmla="*/ 108 h 1348"/>
                <a:gd name="T6" fmla="*/ 479 w 1296"/>
                <a:gd name="T7" fmla="*/ 153 h 1348"/>
                <a:gd name="T8" fmla="*/ 591 w 1296"/>
                <a:gd name="T9" fmla="*/ 199 h 1348"/>
                <a:gd name="T10" fmla="*/ 692 w 1296"/>
                <a:gd name="T11" fmla="*/ 256 h 1348"/>
                <a:gd name="T12" fmla="*/ 786 w 1296"/>
                <a:gd name="T13" fmla="*/ 324 h 1348"/>
                <a:gd name="T14" fmla="*/ 875 w 1296"/>
                <a:gd name="T15" fmla="*/ 403 h 1348"/>
                <a:gd name="T16" fmla="*/ 952 w 1296"/>
                <a:gd name="T17" fmla="*/ 494 h 1348"/>
                <a:gd name="T18" fmla="*/ 1017 w 1296"/>
                <a:gd name="T19" fmla="*/ 591 h 1348"/>
                <a:gd name="T20" fmla="*/ 1076 w 1296"/>
                <a:gd name="T21" fmla="*/ 705 h 1348"/>
                <a:gd name="T22" fmla="*/ 1129 w 1296"/>
                <a:gd name="T23" fmla="*/ 824 h 1348"/>
                <a:gd name="T24" fmla="*/ 1177 w 1296"/>
                <a:gd name="T25" fmla="*/ 949 h 1348"/>
                <a:gd name="T26" fmla="*/ 1218 w 1296"/>
                <a:gd name="T27" fmla="*/ 1080 h 1348"/>
                <a:gd name="T28" fmla="*/ 1295 w 1296"/>
                <a:gd name="T29" fmla="*/ 1347 h 13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6"/>
                <a:gd name="T46" fmla="*/ 0 h 1348"/>
                <a:gd name="T47" fmla="*/ 1296 w 1296"/>
                <a:gd name="T48" fmla="*/ 1348 h 13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6" h="1348">
                  <a:moveTo>
                    <a:pt x="0" y="0"/>
                  </a:moveTo>
                  <a:lnTo>
                    <a:pt x="248" y="68"/>
                  </a:lnTo>
                  <a:lnTo>
                    <a:pt x="366" y="108"/>
                  </a:lnTo>
                  <a:lnTo>
                    <a:pt x="479" y="153"/>
                  </a:lnTo>
                  <a:lnTo>
                    <a:pt x="591" y="199"/>
                  </a:lnTo>
                  <a:lnTo>
                    <a:pt x="692" y="256"/>
                  </a:lnTo>
                  <a:lnTo>
                    <a:pt x="786" y="324"/>
                  </a:lnTo>
                  <a:lnTo>
                    <a:pt x="875" y="403"/>
                  </a:lnTo>
                  <a:lnTo>
                    <a:pt x="952" y="494"/>
                  </a:lnTo>
                  <a:lnTo>
                    <a:pt x="1017" y="591"/>
                  </a:lnTo>
                  <a:lnTo>
                    <a:pt x="1076" y="705"/>
                  </a:lnTo>
                  <a:lnTo>
                    <a:pt x="1129" y="824"/>
                  </a:lnTo>
                  <a:lnTo>
                    <a:pt x="1177" y="949"/>
                  </a:lnTo>
                  <a:lnTo>
                    <a:pt x="1218" y="1080"/>
                  </a:lnTo>
                  <a:lnTo>
                    <a:pt x="1295" y="1347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2022" name="Rectangle 1069"/>
            <p:cNvSpPr>
              <a:spLocks noChangeArrowheads="1"/>
            </p:cNvSpPr>
            <p:nvPr/>
          </p:nvSpPr>
          <p:spPr bwMode="auto">
            <a:xfrm>
              <a:off x="5053" y="2221"/>
              <a:ext cx="340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2" name="Group 1070"/>
          <p:cNvGrpSpPr/>
          <p:nvPr/>
        </p:nvGrpSpPr>
        <p:grpSpPr bwMode="auto">
          <a:xfrm>
            <a:off x="5576888" y="4457700"/>
            <a:ext cx="427037" cy="419100"/>
            <a:chOff x="1983" y="2520"/>
            <a:chExt cx="269" cy="264"/>
          </a:xfrm>
        </p:grpSpPr>
        <p:sp>
          <p:nvSpPr>
            <p:cNvPr id="42019" name="Oval 1071"/>
            <p:cNvSpPr>
              <a:spLocks noChangeArrowheads="1"/>
            </p:cNvSpPr>
            <p:nvPr/>
          </p:nvSpPr>
          <p:spPr bwMode="auto">
            <a:xfrm>
              <a:off x="1983" y="268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2020" name="Rectangle 1072"/>
            <p:cNvSpPr>
              <a:spLocks noChangeArrowheads="1"/>
            </p:cNvSpPr>
            <p:nvPr/>
          </p:nvSpPr>
          <p:spPr bwMode="auto">
            <a:xfrm>
              <a:off x="2046" y="2520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465969" name="Rectangle 1073"/>
          <p:cNvSpPr>
            <a:spLocks noChangeArrowheads="1"/>
          </p:cNvSpPr>
          <p:nvPr/>
        </p:nvSpPr>
        <p:spPr bwMode="auto">
          <a:xfrm>
            <a:off x="2009775" y="2249488"/>
            <a:ext cx="1508125" cy="13239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At point C, MRSs are equal and allocation is efficient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3" name="Group 1078"/>
          <p:cNvGrpSpPr/>
          <p:nvPr/>
        </p:nvGrpSpPr>
        <p:grpSpPr bwMode="auto">
          <a:xfrm>
            <a:off x="3624263" y="3671888"/>
            <a:ext cx="1789112" cy="2060575"/>
            <a:chOff x="3714" y="2115"/>
            <a:chExt cx="1127" cy="1298"/>
          </a:xfrm>
        </p:grpSpPr>
        <p:sp>
          <p:nvSpPr>
            <p:cNvPr id="42017" name="Rectangle 1079"/>
            <p:cNvSpPr>
              <a:spLocks noChangeArrowheads="1"/>
            </p:cNvSpPr>
            <p:nvPr/>
          </p:nvSpPr>
          <p:spPr bwMode="auto">
            <a:xfrm>
              <a:off x="4501" y="3184"/>
              <a:ext cx="340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3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2018" name="Freeform 1080"/>
            <p:cNvSpPr/>
            <p:nvPr/>
          </p:nvSpPr>
          <p:spPr bwMode="auto">
            <a:xfrm>
              <a:off x="3714" y="2115"/>
              <a:ext cx="1010" cy="1058"/>
            </a:xfrm>
            <a:custGeom>
              <a:avLst/>
              <a:gdLst>
                <a:gd name="T0" fmla="*/ 0 w 1010"/>
                <a:gd name="T1" fmla="*/ 0 h 1058"/>
                <a:gd name="T2" fmla="*/ 191 w 1010"/>
                <a:gd name="T3" fmla="*/ 51 h 1058"/>
                <a:gd name="T4" fmla="*/ 376 w 1010"/>
                <a:gd name="T5" fmla="*/ 113 h 1058"/>
                <a:gd name="T6" fmla="*/ 458 w 1010"/>
                <a:gd name="T7" fmla="*/ 153 h 1058"/>
                <a:gd name="T8" fmla="*/ 540 w 1010"/>
                <a:gd name="T9" fmla="*/ 199 h 1058"/>
                <a:gd name="T10" fmla="*/ 616 w 1010"/>
                <a:gd name="T11" fmla="*/ 250 h 1058"/>
                <a:gd name="T12" fmla="*/ 682 w 1010"/>
                <a:gd name="T13" fmla="*/ 312 h 1058"/>
                <a:gd name="T14" fmla="*/ 742 w 1010"/>
                <a:gd name="T15" fmla="*/ 386 h 1058"/>
                <a:gd name="T16" fmla="*/ 791 w 1010"/>
                <a:gd name="T17" fmla="*/ 466 h 1058"/>
                <a:gd name="T18" fmla="*/ 840 w 1010"/>
                <a:gd name="T19" fmla="*/ 551 h 1058"/>
                <a:gd name="T20" fmla="*/ 878 w 1010"/>
                <a:gd name="T21" fmla="*/ 642 h 1058"/>
                <a:gd name="T22" fmla="*/ 949 w 1010"/>
                <a:gd name="T23" fmla="*/ 847 h 1058"/>
                <a:gd name="T24" fmla="*/ 1009 w 1010"/>
                <a:gd name="T25" fmla="*/ 1057 h 10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0"/>
                <a:gd name="T40" fmla="*/ 0 h 1058"/>
                <a:gd name="T41" fmla="*/ 1010 w 1010"/>
                <a:gd name="T42" fmla="*/ 1058 h 10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0" h="1058">
                  <a:moveTo>
                    <a:pt x="0" y="0"/>
                  </a:moveTo>
                  <a:lnTo>
                    <a:pt x="191" y="51"/>
                  </a:lnTo>
                  <a:lnTo>
                    <a:pt x="376" y="113"/>
                  </a:lnTo>
                  <a:lnTo>
                    <a:pt x="458" y="153"/>
                  </a:lnTo>
                  <a:lnTo>
                    <a:pt x="540" y="199"/>
                  </a:lnTo>
                  <a:lnTo>
                    <a:pt x="616" y="250"/>
                  </a:lnTo>
                  <a:lnTo>
                    <a:pt x="682" y="312"/>
                  </a:lnTo>
                  <a:lnTo>
                    <a:pt x="742" y="386"/>
                  </a:lnTo>
                  <a:lnTo>
                    <a:pt x="791" y="466"/>
                  </a:lnTo>
                  <a:lnTo>
                    <a:pt x="840" y="551"/>
                  </a:lnTo>
                  <a:lnTo>
                    <a:pt x="878" y="642"/>
                  </a:lnTo>
                  <a:lnTo>
                    <a:pt x="949" y="847"/>
                  </a:lnTo>
                  <a:lnTo>
                    <a:pt x="1009" y="1057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4" name="Group 1075"/>
          <p:cNvGrpSpPr/>
          <p:nvPr/>
        </p:nvGrpSpPr>
        <p:grpSpPr bwMode="auto">
          <a:xfrm>
            <a:off x="4700588" y="3857625"/>
            <a:ext cx="398462" cy="461963"/>
            <a:chOff x="1503" y="2205"/>
            <a:chExt cx="251" cy="291"/>
          </a:xfrm>
        </p:grpSpPr>
        <p:sp>
          <p:nvSpPr>
            <p:cNvPr id="42015" name="Oval 1076"/>
            <p:cNvSpPr>
              <a:spLocks noChangeArrowheads="1"/>
            </p:cNvSpPr>
            <p:nvPr/>
          </p:nvSpPr>
          <p:spPr bwMode="auto">
            <a:xfrm>
              <a:off x="1503" y="240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2016" name="Rectangle 1077"/>
            <p:cNvSpPr>
              <a:spLocks noChangeArrowheads="1"/>
            </p:cNvSpPr>
            <p:nvPr/>
          </p:nvSpPr>
          <p:spPr bwMode="auto">
            <a:xfrm>
              <a:off x="1548" y="2205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465977" name="Rectangle 1081"/>
          <p:cNvSpPr>
            <a:spLocks noChangeArrowheads="1"/>
          </p:cNvSpPr>
          <p:nvPr/>
        </p:nvSpPr>
        <p:spPr bwMode="auto">
          <a:xfrm>
            <a:off x="1981200" y="2178050"/>
            <a:ext cx="1536700" cy="13779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D is also a possible efficient allocation depending on bargaining 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5" name="Group 1082"/>
          <p:cNvGrpSpPr/>
          <p:nvPr/>
        </p:nvGrpSpPr>
        <p:grpSpPr bwMode="auto">
          <a:xfrm>
            <a:off x="5080000" y="2403475"/>
            <a:ext cx="2165350" cy="2289175"/>
            <a:chOff x="2291" y="506"/>
            <a:chExt cx="1364" cy="1442"/>
          </a:xfrm>
        </p:grpSpPr>
        <p:sp>
          <p:nvSpPr>
            <p:cNvPr id="42013" name="Freeform 1083"/>
            <p:cNvSpPr/>
            <p:nvPr/>
          </p:nvSpPr>
          <p:spPr bwMode="auto">
            <a:xfrm>
              <a:off x="2291" y="506"/>
              <a:ext cx="1033" cy="1262"/>
            </a:xfrm>
            <a:custGeom>
              <a:avLst/>
              <a:gdLst>
                <a:gd name="T0" fmla="*/ 0 w 1033"/>
                <a:gd name="T1" fmla="*/ 0 h 1262"/>
                <a:gd name="T2" fmla="*/ 41 w 1033"/>
                <a:gd name="T3" fmla="*/ 230 h 1262"/>
                <a:gd name="T4" fmla="*/ 94 w 1033"/>
                <a:gd name="T5" fmla="*/ 451 h 1262"/>
                <a:gd name="T6" fmla="*/ 128 w 1033"/>
                <a:gd name="T7" fmla="*/ 554 h 1262"/>
                <a:gd name="T8" fmla="*/ 175 w 1033"/>
                <a:gd name="T9" fmla="*/ 653 h 1262"/>
                <a:gd name="T10" fmla="*/ 221 w 1033"/>
                <a:gd name="T11" fmla="*/ 743 h 1262"/>
                <a:gd name="T12" fmla="*/ 282 w 1033"/>
                <a:gd name="T13" fmla="*/ 829 h 1262"/>
                <a:gd name="T14" fmla="*/ 349 w 1033"/>
                <a:gd name="T15" fmla="*/ 901 h 1262"/>
                <a:gd name="T16" fmla="*/ 429 w 1033"/>
                <a:gd name="T17" fmla="*/ 968 h 1262"/>
                <a:gd name="T18" fmla="*/ 516 w 1033"/>
                <a:gd name="T19" fmla="*/ 1027 h 1262"/>
                <a:gd name="T20" fmla="*/ 610 w 1033"/>
                <a:gd name="T21" fmla="*/ 1081 h 1262"/>
                <a:gd name="T22" fmla="*/ 818 w 1033"/>
                <a:gd name="T23" fmla="*/ 1175 h 1262"/>
                <a:gd name="T24" fmla="*/ 1032 w 1033"/>
                <a:gd name="T25" fmla="*/ 1261 h 12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33"/>
                <a:gd name="T40" fmla="*/ 0 h 1262"/>
                <a:gd name="T41" fmla="*/ 1033 w 1033"/>
                <a:gd name="T42" fmla="*/ 1262 h 12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33" h="1262">
                  <a:moveTo>
                    <a:pt x="0" y="0"/>
                  </a:moveTo>
                  <a:lnTo>
                    <a:pt x="41" y="230"/>
                  </a:lnTo>
                  <a:lnTo>
                    <a:pt x="94" y="451"/>
                  </a:lnTo>
                  <a:lnTo>
                    <a:pt x="128" y="554"/>
                  </a:lnTo>
                  <a:lnTo>
                    <a:pt x="175" y="653"/>
                  </a:lnTo>
                  <a:lnTo>
                    <a:pt x="221" y="743"/>
                  </a:lnTo>
                  <a:lnTo>
                    <a:pt x="282" y="829"/>
                  </a:lnTo>
                  <a:lnTo>
                    <a:pt x="349" y="901"/>
                  </a:lnTo>
                  <a:lnTo>
                    <a:pt x="429" y="968"/>
                  </a:lnTo>
                  <a:lnTo>
                    <a:pt x="516" y="1027"/>
                  </a:lnTo>
                  <a:lnTo>
                    <a:pt x="610" y="1081"/>
                  </a:lnTo>
                  <a:lnTo>
                    <a:pt x="818" y="1175"/>
                  </a:lnTo>
                  <a:lnTo>
                    <a:pt x="1032" y="1261"/>
                  </a:lnTo>
                </a:path>
              </a:pathLst>
            </a:custGeom>
            <a:noFill/>
            <a:ln w="50800" cap="rnd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2014" name="Rectangle 1084"/>
            <p:cNvSpPr>
              <a:spLocks noChangeArrowheads="1"/>
            </p:cNvSpPr>
            <p:nvPr/>
          </p:nvSpPr>
          <p:spPr bwMode="auto">
            <a:xfrm>
              <a:off x="3331" y="1719"/>
              <a:ext cx="324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3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6" name="Group 1085"/>
          <p:cNvGrpSpPr/>
          <p:nvPr/>
        </p:nvGrpSpPr>
        <p:grpSpPr bwMode="auto">
          <a:xfrm>
            <a:off x="5429250" y="3324225"/>
            <a:ext cx="398463" cy="461963"/>
            <a:chOff x="2592" y="1158"/>
            <a:chExt cx="251" cy="291"/>
          </a:xfrm>
        </p:grpSpPr>
        <p:sp>
          <p:nvSpPr>
            <p:cNvPr id="42011" name="Oval 1086"/>
            <p:cNvSpPr>
              <a:spLocks noChangeArrowheads="1"/>
            </p:cNvSpPr>
            <p:nvPr/>
          </p:nvSpPr>
          <p:spPr bwMode="auto">
            <a:xfrm>
              <a:off x="2592" y="135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2012" name="Rectangle 1087"/>
            <p:cNvSpPr>
              <a:spLocks noChangeArrowheads="1"/>
            </p:cNvSpPr>
            <p:nvPr/>
          </p:nvSpPr>
          <p:spPr bwMode="auto">
            <a:xfrm>
              <a:off x="2637" y="1158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59" grpId="0" animBg="1" autoUpdateAnimBg="0"/>
      <p:bldP spid="465969" grpId="0" animBg="1" autoUpdateAnimBg="0"/>
      <p:bldP spid="465977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Efficient Allocations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994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How do these parties reach an efficient allocation?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When there is no more room for trade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When their MRSs are equal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They will keep trading, reaching higher indifference curves, until they can no longer do so and still make each better off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This is when indifference curves are tangent – they have the same slope and same MRS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Efficiency in Exchange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3013" name="Rectangle 56"/>
          <p:cNvSpPr>
            <a:spLocks noGrp="1" noChangeArrowheads="1"/>
          </p:cNvSpPr>
          <p:nvPr>
            <p:ph sz="half" idx="1"/>
          </p:nvPr>
        </p:nvSpPr>
        <p:spPr>
          <a:xfrm>
            <a:off x="1084263" y="1855788"/>
            <a:ext cx="35798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smtClean="0">
                <a:ea typeface="宋体" charset="-122"/>
              </a:rPr>
              <a:t>Any move outside the shaded area will make one person worse off (closer to their origin)</a:t>
            </a:r>
            <a:endParaRPr lang="en-US" altLang="zh-CN" sz="21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>
                <a:ea typeface="宋体" charset="-122"/>
              </a:rPr>
              <a:t>B is a mutually beneficial trade--higher indifference curve for each person</a:t>
            </a:r>
            <a:endParaRPr lang="en-US" altLang="zh-CN" sz="21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>
                <a:ea typeface="宋体" charset="-122"/>
              </a:rPr>
              <a:t>Trade may be beneficial but not efficient</a:t>
            </a:r>
            <a:endParaRPr lang="en-US" altLang="zh-CN" sz="21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>
                <a:ea typeface="宋体" charset="-122"/>
              </a:rPr>
              <a:t>MRS is equal when indifference curves are tangent and the allocation is efficient</a:t>
            </a:r>
            <a:endParaRPr lang="en-US" altLang="zh-CN" sz="2100" smtClean="0">
              <a:ea typeface="宋体" charset="-122"/>
            </a:endParaRPr>
          </a:p>
        </p:txBody>
      </p:sp>
      <p:grpSp>
        <p:nvGrpSpPr>
          <p:cNvPr id="2" name="Group 58"/>
          <p:cNvGrpSpPr/>
          <p:nvPr/>
        </p:nvGrpSpPr>
        <p:grpSpPr bwMode="auto">
          <a:xfrm>
            <a:off x="4760913" y="2533650"/>
            <a:ext cx="4383087" cy="2614613"/>
            <a:chOff x="2999" y="1596"/>
            <a:chExt cx="2761" cy="1647"/>
          </a:xfrm>
        </p:grpSpPr>
        <p:sp>
          <p:nvSpPr>
            <p:cNvPr id="43015" name="Freeform 3"/>
            <p:cNvSpPr/>
            <p:nvPr/>
          </p:nvSpPr>
          <p:spPr bwMode="auto">
            <a:xfrm>
              <a:off x="4018" y="2043"/>
              <a:ext cx="779" cy="843"/>
            </a:xfrm>
            <a:custGeom>
              <a:avLst/>
              <a:gdLst>
                <a:gd name="T0" fmla="*/ 0 w 1537"/>
                <a:gd name="T1" fmla="*/ 0 h 1633"/>
                <a:gd name="T2" fmla="*/ 528 w 1537"/>
                <a:gd name="T3" fmla="*/ 192 h 1633"/>
                <a:gd name="T4" fmla="*/ 912 w 1537"/>
                <a:gd name="T5" fmla="*/ 384 h 1633"/>
                <a:gd name="T6" fmla="*/ 1152 w 1537"/>
                <a:gd name="T7" fmla="*/ 624 h 1633"/>
                <a:gd name="T8" fmla="*/ 1296 w 1537"/>
                <a:gd name="T9" fmla="*/ 864 h 1633"/>
                <a:gd name="T10" fmla="*/ 1440 w 1537"/>
                <a:gd name="T11" fmla="*/ 1296 h 1633"/>
                <a:gd name="T12" fmla="*/ 1536 w 1537"/>
                <a:gd name="T13" fmla="*/ 1632 h 1633"/>
                <a:gd name="T14" fmla="*/ 1072 w 1537"/>
                <a:gd name="T15" fmla="*/ 1436 h 1633"/>
                <a:gd name="T16" fmla="*/ 912 w 1537"/>
                <a:gd name="T17" fmla="*/ 1344 h 1633"/>
                <a:gd name="T18" fmla="*/ 624 w 1537"/>
                <a:gd name="T19" fmla="*/ 1200 h 1633"/>
                <a:gd name="T20" fmla="*/ 336 w 1537"/>
                <a:gd name="T21" fmla="*/ 912 h 1633"/>
                <a:gd name="T22" fmla="*/ 144 w 1537"/>
                <a:gd name="T23" fmla="*/ 528 h 1633"/>
                <a:gd name="T24" fmla="*/ 0 w 1537"/>
                <a:gd name="T25" fmla="*/ 0 h 1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37"/>
                <a:gd name="T40" fmla="*/ 0 h 1633"/>
                <a:gd name="T41" fmla="*/ 1537 w 1537"/>
                <a:gd name="T42" fmla="*/ 1633 h 16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37" h="1633">
                  <a:moveTo>
                    <a:pt x="0" y="0"/>
                  </a:moveTo>
                  <a:lnTo>
                    <a:pt x="528" y="192"/>
                  </a:lnTo>
                  <a:lnTo>
                    <a:pt x="912" y="384"/>
                  </a:lnTo>
                  <a:lnTo>
                    <a:pt x="1152" y="624"/>
                  </a:lnTo>
                  <a:lnTo>
                    <a:pt x="1296" y="864"/>
                  </a:lnTo>
                  <a:lnTo>
                    <a:pt x="1440" y="1296"/>
                  </a:lnTo>
                  <a:lnTo>
                    <a:pt x="1536" y="1632"/>
                  </a:lnTo>
                  <a:lnTo>
                    <a:pt x="1072" y="1436"/>
                  </a:lnTo>
                  <a:lnTo>
                    <a:pt x="912" y="1344"/>
                  </a:lnTo>
                  <a:lnTo>
                    <a:pt x="624" y="1200"/>
                  </a:lnTo>
                  <a:lnTo>
                    <a:pt x="336" y="912"/>
                  </a:lnTo>
                  <a:lnTo>
                    <a:pt x="144" y="52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>
              <a:noFill/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16" name="Oval 4"/>
            <p:cNvSpPr>
              <a:spLocks noChangeArrowheads="1"/>
            </p:cNvSpPr>
            <p:nvPr/>
          </p:nvSpPr>
          <p:spPr bwMode="auto">
            <a:xfrm>
              <a:off x="4772" y="2860"/>
              <a:ext cx="49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17" name="Rectangle 5"/>
            <p:cNvSpPr>
              <a:spLocks noChangeArrowheads="1"/>
            </p:cNvSpPr>
            <p:nvPr/>
          </p:nvSpPr>
          <p:spPr bwMode="auto">
            <a:xfrm>
              <a:off x="4790" y="2765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10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5321" y="2267"/>
              <a:ext cx="439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</a:t>
              </a:r>
              <a:endParaRPr lang="en-US" altLang="zh-CN" sz="1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  <a:endParaRPr lang="en-US" altLang="zh-CN" sz="1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5536" y="2493"/>
              <a:ext cx="0" cy="1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5536" y="2096"/>
              <a:ext cx="0" cy="1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4553" y="1606"/>
              <a:ext cx="624" cy="15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  <a:endParaRPr lang="en-US" altLang="zh-CN" sz="1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flipH="1">
              <a:off x="4014" y="1676"/>
              <a:ext cx="51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Freeform 15"/>
            <p:cNvSpPr/>
            <p:nvPr/>
          </p:nvSpPr>
          <p:spPr bwMode="auto">
            <a:xfrm>
              <a:off x="3994" y="2043"/>
              <a:ext cx="828" cy="917"/>
            </a:xfrm>
            <a:custGeom>
              <a:avLst/>
              <a:gdLst>
                <a:gd name="T0" fmla="*/ 0 w 1633"/>
                <a:gd name="T1" fmla="*/ 0 h 1776"/>
                <a:gd name="T2" fmla="*/ 306 w 1633"/>
                <a:gd name="T3" fmla="*/ 88 h 1776"/>
                <a:gd name="T4" fmla="*/ 459 w 1633"/>
                <a:gd name="T5" fmla="*/ 140 h 1776"/>
                <a:gd name="T6" fmla="*/ 605 w 1633"/>
                <a:gd name="T7" fmla="*/ 193 h 1776"/>
                <a:gd name="T8" fmla="*/ 746 w 1633"/>
                <a:gd name="T9" fmla="*/ 257 h 1776"/>
                <a:gd name="T10" fmla="*/ 873 w 1633"/>
                <a:gd name="T11" fmla="*/ 333 h 1776"/>
                <a:gd name="T12" fmla="*/ 994 w 1633"/>
                <a:gd name="T13" fmla="*/ 420 h 1776"/>
                <a:gd name="T14" fmla="*/ 1103 w 1633"/>
                <a:gd name="T15" fmla="*/ 526 h 1776"/>
                <a:gd name="T16" fmla="*/ 1198 w 1633"/>
                <a:gd name="T17" fmla="*/ 648 h 1776"/>
                <a:gd name="T18" fmla="*/ 1281 w 1633"/>
                <a:gd name="T19" fmla="*/ 777 h 1776"/>
                <a:gd name="T20" fmla="*/ 1358 w 1633"/>
                <a:gd name="T21" fmla="*/ 928 h 1776"/>
                <a:gd name="T22" fmla="*/ 1422 w 1633"/>
                <a:gd name="T23" fmla="*/ 1080 h 1776"/>
                <a:gd name="T24" fmla="*/ 1479 w 1633"/>
                <a:gd name="T25" fmla="*/ 1250 h 1776"/>
                <a:gd name="T26" fmla="*/ 1536 w 1633"/>
                <a:gd name="T27" fmla="*/ 1419 h 1776"/>
                <a:gd name="T28" fmla="*/ 1632 w 1633"/>
                <a:gd name="T29" fmla="*/ 1775 h 17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33"/>
                <a:gd name="T46" fmla="*/ 0 h 1776"/>
                <a:gd name="T47" fmla="*/ 1633 w 1633"/>
                <a:gd name="T48" fmla="*/ 1776 h 17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33" h="1776">
                  <a:moveTo>
                    <a:pt x="0" y="0"/>
                  </a:moveTo>
                  <a:lnTo>
                    <a:pt x="306" y="88"/>
                  </a:lnTo>
                  <a:lnTo>
                    <a:pt x="459" y="140"/>
                  </a:lnTo>
                  <a:lnTo>
                    <a:pt x="605" y="193"/>
                  </a:lnTo>
                  <a:lnTo>
                    <a:pt x="746" y="257"/>
                  </a:lnTo>
                  <a:lnTo>
                    <a:pt x="873" y="333"/>
                  </a:lnTo>
                  <a:lnTo>
                    <a:pt x="994" y="420"/>
                  </a:lnTo>
                  <a:lnTo>
                    <a:pt x="1103" y="526"/>
                  </a:lnTo>
                  <a:lnTo>
                    <a:pt x="1198" y="648"/>
                  </a:lnTo>
                  <a:lnTo>
                    <a:pt x="1281" y="777"/>
                  </a:lnTo>
                  <a:lnTo>
                    <a:pt x="1358" y="928"/>
                  </a:lnTo>
                  <a:lnTo>
                    <a:pt x="1422" y="1080"/>
                  </a:lnTo>
                  <a:lnTo>
                    <a:pt x="1479" y="1250"/>
                  </a:lnTo>
                  <a:lnTo>
                    <a:pt x="1536" y="1419"/>
                  </a:lnTo>
                  <a:lnTo>
                    <a:pt x="1632" y="1775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24" name="Freeform 16"/>
            <p:cNvSpPr/>
            <p:nvPr/>
          </p:nvSpPr>
          <p:spPr bwMode="auto">
            <a:xfrm>
              <a:off x="4019" y="2215"/>
              <a:ext cx="657" cy="695"/>
            </a:xfrm>
            <a:custGeom>
              <a:avLst/>
              <a:gdLst>
                <a:gd name="T0" fmla="*/ 0 w 1296"/>
                <a:gd name="T1" fmla="*/ 0 h 1348"/>
                <a:gd name="T2" fmla="*/ 248 w 1296"/>
                <a:gd name="T3" fmla="*/ 68 h 1348"/>
                <a:gd name="T4" fmla="*/ 366 w 1296"/>
                <a:gd name="T5" fmla="*/ 108 h 1348"/>
                <a:gd name="T6" fmla="*/ 479 w 1296"/>
                <a:gd name="T7" fmla="*/ 153 h 1348"/>
                <a:gd name="T8" fmla="*/ 591 w 1296"/>
                <a:gd name="T9" fmla="*/ 199 h 1348"/>
                <a:gd name="T10" fmla="*/ 692 w 1296"/>
                <a:gd name="T11" fmla="*/ 256 h 1348"/>
                <a:gd name="T12" fmla="*/ 786 w 1296"/>
                <a:gd name="T13" fmla="*/ 324 h 1348"/>
                <a:gd name="T14" fmla="*/ 875 w 1296"/>
                <a:gd name="T15" fmla="*/ 403 h 1348"/>
                <a:gd name="T16" fmla="*/ 952 w 1296"/>
                <a:gd name="T17" fmla="*/ 494 h 1348"/>
                <a:gd name="T18" fmla="*/ 1017 w 1296"/>
                <a:gd name="T19" fmla="*/ 591 h 1348"/>
                <a:gd name="T20" fmla="*/ 1076 w 1296"/>
                <a:gd name="T21" fmla="*/ 705 h 1348"/>
                <a:gd name="T22" fmla="*/ 1129 w 1296"/>
                <a:gd name="T23" fmla="*/ 824 h 1348"/>
                <a:gd name="T24" fmla="*/ 1177 w 1296"/>
                <a:gd name="T25" fmla="*/ 949 h 1348"/>
                <a:gd name="T26" fmla="*/ 1218 w 1296"/>
                <a:gd name="T27" fmla="*/ 1080 h 1348"/>
                <a:gd name="T28" fmla="*/ 1295 w 1296"/>
                <a:gd name="T29" fmla="*/ 1347 h 13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6"/>
                <a:gd name="T46" fmla="*/ 0 h 1348"/>
                <a:gd name="T47" fmla="*/ 1296 w 1296"/>
                <a:gd name="T48" fmla="*/ 1348 h 13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6" h="1348">
                  <a:moveTo>
                    <a:pt x="0" y="0"/>
                  </a:moveTo>
                  <a:lnTo>
                    <a:pt x="248" y="68"/>
                  </a:lnTo>
                  <a:lnTo>
                    <a:pt x="366" y="108"/>
                  </a:lnTo>
                  <a:lnTo>
                    <a:pt x="479" y="153"/>
                  </a:lnTo>
                  <a:lnTo>
                    <a:pt x="591" y="199"/>
                  </a:lnTo>
                  <a:lnTo>
                    <a:pt x="692" y="256"/>
                  </a:lnTo>
                  <a:lnTo>
                    <a:pt x="786" y="324"/>
                  </a:lnTo>
                  <a:lnTo>
                    <a:pt x="875" y="403"/>
                  </a:lnTo>
                  <a:lnTo>
                    <a:pt x="952" y="494"/>
                  </a:lnTo>
                  <a:lnTo>
                    <a:pt x="1017" y="591"/>
                  </a:lnTo>
                  <a:lnTo>
                    <a:pt x="1076" y="705"/>
                  </a:lnTo>
                  <a:lnTo>
                    <a:pt x="1129" y="824"/>
                  </a:lnTo>
                  <a:lnTo>
                    <a:pt x="1177" y="949"/>
                  </a:lnTo>
                  <a:lnTo>
                    <a:pt x="1218" y="1080"/>
                  </a:lnTo>
                  <a:lnTo>
                    <a:pt x="1295" y="1347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4831" y="2916"/>
              <a:ext cx="265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586" y="2916"/>
              <a:ext cx="265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4416" y="2916"/>
              <a:ext cx="265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3</a:t>
              </a:r>
              <a:endPara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28" name="Freeform 20"/>
            <p:cNvSpPr/>
            <p:nvPr/>
          </p:nvSpPr>
          <p:spPr bwMode="auto">
            <a:xfrm>
              <a:off x="4018" y="2364"/>
              <a:ext cx="512" cy="546"/>
            </a:xfrm>
            <a:custGeom>
              <a:avLst/>
              <a:gdLst>
                <a:gd name="T0" fmla="*/ 0 w 1010"/>
                <a:gd name="T1" fmla="*/ 0 h 1058"/>
                <a:gd name="T2" fmla="*/ 191 w 1010"/>
                <a:gd name="T3" fmla="*/ 51 h 1058"/>
                <a:gd name="T4" fmla="*/ 376 w 1010"/>
                <a:gd name="T5" fmla="*/ 113 h 1058"/>
                <a:gd name="T6" fmla="*/ 458 w 1010"/>
                <a:gd name="T7" fmla="*/ 153 h 1058"/>
                <a:gd name="T8" fmla="*/ 540 w 1010"/>
                <a:gd name="T9" fmla="*/ 199 h 1058"/>
                <a:gd name="T10" fmla="*/ 616 w 1010"/>
                <a:gd name="T11" fmla="*/ 250 h 1058"/>
                <a:gd name="T12" fmla="*/ 682 w 1010"/>
                <a:gd name="T13" fmla="*/ 312 h 1058"/>
                <a:gd name="T14" fmla="*/ 742 w 1010"/>
                <a:gd name="T15" fmla="*/ 386 h 1058"/>
                <a:gd name="T16" fmla="*/ 791 w 1010"/>
                <a:gd name="T17" fmla="*/ 466 h 1058"/>
                <a:gd name="T18" fmla="*/ 840 w 1010"/>
                <a:gd name="T19" fmla="*/ 551 h 1058"/>
                <a:gd name="T20" fmla="*/ 878 w 1010"/>
                <a:gd name="T21" fmla="*/ 642 h 1058"/>
                <a:gd name="T22" fmla="*/ 949 w 1010"/>
                <a:gd name="T23" fmla="*/ 847 h 1058"/>
                <a:gd name="T24" fmla="*/ 1009 w 1010"/>
                <a:gd name="T25" fmla="*/ 1057 h 10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0"/>
                <a:gd name="T40" fmla="*/ 0 h 1058"/>
                <a:gd name="T41" fmla="*/ 1010 w 1010"/>
                <a:gd name="T42" fmla="*/ 1058 h 10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0" h="1058">
                  <a:moveTo>
                    <a:pt x="0" y="0"/>
                  </a:moveTo>
                  <a:lnTo>
                    <a:pt x="191" y="51"/>
                  </a:lnTo>
                  <a:lnTo>
                    <a:pt x="376" y="113"/>
                  </a:lnTo>
                  <a:lnTo>
                    <a:pt x="458" y="153"/>
                  </a:lnTo>
                  <a:lnTo>
                    <a:pt x="540" y="199"/>
                  </a:lnTo>
                  <a:lnTo>
                    <a:pt x="616" y="250"/>
                  </a:lnTo>
                  <a:lnTo>
                    <a:pt x="682" y="312"/>
                  </a:lnTo>
                  <a:lnTo>
                    <a:pt x="742" y="386"/>
                  </a:lnTo>
                  <a:lnTo>
                    <a:pt x="791" y="466"/>
                  </a:lnTo>
                  <a:lnTo>
                    <a:pt x="840" y="551"/>
                  </a:lnTo>
                  <a:lnTo>
                    <a:pt x="878" y="642"/>
                  </a:lnTo>
                  <a:lnTo>
                    <a:pt x="949" y="847"/>
                  </a:lnTo>
                  <a:lnTo>
                    <a:pt x="1009" y="1057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29" name="Rectangle 22"/>
            <p:cNvSpPr>
              <a:spLocks noChangeArrowheads="1"/>
            </p:cNvSpPr>
            <p:nvPr/>
          </p:nvSpPr>
          <p:spPr bwMode="auto">
            <a:xfrm>
              <a:off x="2999" y="2268"/>
              <a:ext cx="439" cy="24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</a:t>
              </a:r>
              <a:endParaRPr lang="en-US" altLang="zh-CN" sz="1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  <a:endParaRPr lang="en-US" altLang="zh-CN" sz="1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30" name="Line 23"/>
            <p:cNvSpPr>
              <a:spLocks noChangeShapeType="1"/>
            </p:cNvSpPr>
            <p:nvPr/>
          </p:nvSpPr>
          <p:spPr bwMode="auto">
            <a:xfrm>
              <a:off x="3214" y="2493"/>
              <a:ext cx="0" cy="1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Line 24"/>
            <p:cNvSpPr>
              <a:spLocks noChangeShapeType="1"/>
            </p:cNvSpPr>
            <p:nvPr/>
          </p:nvSpPr>
          <p:spPr bwMode="auto">
            <a:xfrm>
              <a:off x="3214" y="2097"/>
              <a:ext cx="0" cy="1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Line 25"/>
            <p:cNvSpPr>
              <a:spLocks noChangeShapeType="1"/>
            </p:cNvSpPr>
            <p:nvPr/>
          </p:nvSpPr>
          <p:spPr bwMode="auto">
            <a:xfrm flipH="1">
              <a:off x="4063" y="3119"/>
              <a:ext cx="51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Rectangle 26"/>
            <p:cNvSpPr>
              <a:spLocks noChangeArrowheads="1"/>
            </p:cNvSpPr>
            <p:nvPr/>
          </p:nvSpPr>
          <p:spPr bwMode="auto">
            <a:xfrm>
              <a:off x="3950" y="3091"/>
              <a:ext cx="601" cy="15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 Food</a:t>
              </a:r>
              <a:endParaRPr lang="en-US" altLang="zh-CN" sz="1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34" name="Freeform 27"/>
            <p:cNvSpPr/>
            <p:nvPr/>
          </p:nvSpPr>
          <p:spPr bwMode="auto">
            <a:xfrm>
              <a:off x="4019" y="1988"/>
              <a:ext cx="896" cy="927"/>
            </a:xfrm>
            <a:custGeom>
              <a:avLst/>
              <a:gdLst>
                <a:gd name="T0" fmla="*/ 0 w 1769"/>
                <a:gd name="T1" fmla="*/ 0 h 1796"/>
                <a:gd name="T2" fmla="*/ 80 w 1769"/>
                <a:gd name="T3" fmla="*/ 325 h 1796"/>
                <a:gd name="T4" fmla="*/ 120 w 1769"/>
                <a:gd name="T5" fmla="*/ 484 h 1796"/>
                <a:gd name="T6" fmla="*/ 173 w 1769"/>
                <a:gd name="T7" fmla="*/ 638 h 1796"/>
                <a:gd name="T8" fmla="*/ 233 w 1769"/>
                <a:gd name="T9" fmla="*/ 786 h 1796"/>
                <a:gd name="T10" fmla="*/ 300 w 1769"/>
                <a:gd name="T11" fmla="*/ 923 h 1796"/>
                <a:gd name="T12" fmla="*/ 387 w 1769"/>
                <a:gd name="T13" fmla="*/ 1054 h 1796"/>
                <a:gd name="T14" fmla="*/ 487 w 1769"/>
                <a:gd name="T15" fmla="*/ 1174 h 1796"/>
                <a:gd name="T16" fmla="*/ 607 w 1769"/>
                <a:gd name="T17" fmla="*/ 1276 h 1796"/>
                <a:gd name="T18" fmla="*/ 741 w 1769"/>
                <a:gd name="T19" fmla="*/ 1373 h 1796"/>
                <a:gd name="T20" fmla="*/ 894 w 1769"/>
                <a:gd name="T21" fmla="*/ 1459 h 1796"/>
                <a:gd name="T22" fmla="*/ 1054 w 1769"/>
                <a:gd name="T23" fmla="*/ 1533 h 1796"/>
                <a:gd name="T24" fmla="*/ 1221 w 1769"/>
                <a:gd name="T25" fmla="*/ 1607 h 1796"/>
                <a:gd name="T26" fmla="*/ 1401 w 1769"/>
                <a:gd name="T27" fmla="*/ 1670 h 1796"/>
                <a:gd name="T28" fmla="*/ 1768 w 1769"/>
                <a:gd name="T29" fmla="*/ 1795 h 17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69"/>
                <a:gd name="T46" fmla="*/ 0 h 1796"/>
                <a:gd name="T47" fmla="*/ 1769 w 1769"/>
                <a:gd name="T48" fmla="*/ 1796 h 17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69" h="1796">
                  <a:moveTo>
                    <a:pt x="0" y="0"/>
                  </a:moveTo>
                  <a:lnTo>
                    <a:pt x="80" y="325"/>
                  </a:lnTo>
                  <a:lnTo>
                    <a:pt x="120" y="484"/>
                  </a:lnTo>
                  <a:lnTo>
                    <a:pt x="173" y="638"/>
                  </a:lnTo>
                  <a:lnTo>
                    <a:pt x="233" y="786"/>
                  </a:lnTo>
                  <a:lnTo>
                    <a:pt x="300" y="923"/>
                  </a:lnTo>
                  <a:lnTo>
                    <a:pt x="387" y="1054"/>
                  </a:lnTo>
                  <a:lnTo>
                    <a:pt x="487" y="1174"/>
                  </a:lnTo>
                  <a:lnTo>
                    <a:pt x="607" y="1276"/>
                  </a:lnTo>
                  <a:lnTo>
                    <a:pt x="741" y="1373"/>
                  </a:lnTo>
                  <a:lnTo>
                    <a:pt x="894" y="1459"/>
                  </a:lnTo>
                  <a:lnTo>
                    <a:pt x="1054" y="1533"/>
                  </a:lnTo>
                  <a:lnTo>
                    <a:pt x="1221" y="1607"/>
                  </a:lnTo>
                  <a:lnTo>
                    <a:pt x="1401" y="1670"/>
                  </a:lnTo>
                  <a:lnTo>
                    <a:pt x="1768" y="1795"/>
                  </a:lnTo>
                </a:path>
              </a:pathLst>
            </a:custGeom>
            <a:noFill/>
            <a:ln w="50800" cap="rnd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35" name="Freeform 28"/>
            <p:cNvSpPr/>
            <p:nvPr/>
          </p:nvSpPr>
          <p:spPr bwMode="auto">
            <a:xfrm>
              <a:off x="4400" y="1878"/>
              <a:ext cx="524" cy="651"/>
            </a:xfrm>
            <a:custGeom>
              <a:avLst/>
              <a:gdLst>
                <a:gd name="T0" fmla="*/ 0 w 1033"/>
                <a:gd name="T1" fmla="*/ 0 h 1262"/>
                <a:gd name="T2" fmla="*/ 41 w 1033"/>
                <a:gd name="T3" fmla="*/ 230 h 1262"/>
                <a:gd name="T4" fmla="*/ 94 w 1033"/>
                <a:gd name="T5" fmla="*/ 451 h 1262"/>
                <a:gd name="T6" fmla="*/ 128 w 1033"/>
                <a:gd name="T7" fmla="*/ 554 h 1262"/>
                <a:gd name="T8" fmla="*/ 175 w 1033"/>
                <a:gd name="T9" fmla="*/ 653 h 1262"/>
                <a:gd name="T10" fmla="*/ 221 w 1033"/>
                <a:gd name="T11" fmla="*/ 743 h 1262"/>
                <a:gd name="T12" fmla="*/ 282 w 1033"/>
                <a:gd name="T13" fmla="*/ 829 h 1262"/>
                <a:gd name="T14" fmla="*/ 349 w 1033"/>
                <a:gd name="T15" fmla="*/ 901 h 1262"/>
                <a:gd name="T16" fmla="*/ 429 w 1033"/>
                <a:gd name="T17" fmla="*/ 968 h 1262"/>
                <a:gd name="T18" fmla="*/ 516 w 1033"/>
                <a:gd name="T19" fmla="*/ 1027 h 1262"/>
                <a:gd name="T20" fmla="*/ 610 w 1033"/>
                <a:gd name="T21" fmla="*/ 1081 h 1262"/>
                <a:gd name="T22" fmla="*/ 818 w 1033"/>
                <a:gd name="T23" fmla="*/ 1175 h 1262"/>
                <a:gd name="T24" fmla="*/ 1032 w 1033"/>
                <a:gd name="T25" fmla="*/ 1261 h 12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33"/>
                <a:gd name="T40" fmla="*/ 0 h 1262"/>
                <a:gd name="T41" fmla="*/ 1033 w 1033"/>
                <a:gd name="T42" fmla="*/ 1262 h 12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33" h="1262">
                  <a:moveTo>
                    <a:pt x="0" y="0"/>
                  </a:moveTo>
                  <a:lnTo>
                    <a:pt x="41" y="230"/>
                  </a:lnTo>
                  <a:lnTo>
                    <a:pt x="94" y="451"/>
                  </a:lnTo>
                  <a:lnTo>
                    <a:pt x="128" y="554"/>
                  </a:lnTo>
                  <a:lnTo>
                    <a:pt x="175" y="653"/>
                  </a:lnTo>
                  <a:lnTo>
                    <a:pt x="221" y="743"/>
                  </a:lnTo>
                  <a:lnTo>
                    <a:pt x="282" y="829"/>
                  </a:lnTo>
                  <a:lnTo>
                    <a:pt x="349" y="901"/>
                  </a:lnTo>
                  <a:lnTo>
                    <a:pt x="429" y="968"/>
                  </a:lnTo>
                  <a:lnTo>
                    <a:pt x="516" y="1027"/>
                  </a:lnTo>
                  <a:lnTo>
                    <a:pt x="610" y="1081"/>
                  </a:lnTo>
                  <a:lnTo>
                    <a:pt x="818" y="1175"/>
                  </a:lnTo>
                  <a:lnTo>
                    <a:pt x="1032" y="1261"/>
                  </a:lnTo>
                </a:path>
              </a:pathLst>
            </a:custGeom>
            <a:noFill/>
            <a:ln w="50800" cap="rnd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36" name="Freeform 29"/>
            <p:cNvSpPr/>
            <p:nvPr/>
          </p:nvSpPr>
          <p:spPr bwMode="auto">
            <a:xfrm>
              <a:off x="4136" y="1970"/>
              <a:ext cx="736" cy="795"/>
            </a:xfrm>
            <a:custGeom>
              <a:avLst/>
              <a:gdLst>
                <a:gd name="T0" fmla="*/ 0 w 1452"/>
                <a:gd name="T1" fmla="*/ 0 h 1539"/>
                <a:gd name="T2" fmla="*/ 59 w 1452"/>
                <a:gd name="T3" fmla="*/ 277 h 1539"/>
                <a:gd name="T4" fmla="*/ 98 w 1452"/>
                <a:gd name="T5" fmla="*/ 413 h 1539"/>
                <a:gd name="T6" fmla="*/ 137 w 1452"/>
                <a:gd name="T7" fmla="*/ 544 h 1539"/>
                <a:gd name="T8" fmla="*/ 190 w 1452"/>
                <a:gd name="T9" fmla="*/ 669 h 1539"/>
                <a:gd name="T10" fmla="*/ 248 w 1452"/>
                <a:gd name="T11" fmla="*/ 790 h 1539"/>
                <a:gd name="T12" fmla="*/ 314 w 1452"/>
                <a:gd name="T13" fmla="*/ 905 h 1539"/>
                <a:gd name="T14" fmla="*/ 399 w 1452"/>
                <a:gd name="T15" fmla="*/ 1004 h 1539"/>
                <a:gd name="T16" fmla="*/ 497 w 1452"/>
                <a:gd name="T17" fmla="*/ 1093 h 1539"/>
                <a:gd name="T18" fmla="*/ 608 w 1452"/>
                <a:gd name="T19" fmla="*/ 1177 h 1539"/>
                <a:gd name="T20" fmla="*/ 732 w 1452"/>
                <a:gd name="T21" fmla="*/ 1250 h 1539"/>
                <a:gd name="T22" fmla="*/ 863 w 1452"/>
                <a:gd name="T23" fmla="*/ 1313 h 1539"/>
                <a:gd name="T24" fmla="*/ 1007 w 1452"/>
                <a:gd name="T25" fmla="*/ 1376 h 1539"/>
                <a:gd name="T26" fmla="*/ 1150 w 1452"/>
                <a:gd name="T27" fmla="*/ 1433 h 1539"/>
                <a:gd name="T28" fmla="*/ 1451 w 1452"/>
                <a:gd name="T29" fmla="*/ 1538 h 1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52"/>
                <a:gd name="T46" fmla="*/ 0 h 1539"/>
                <a:gd name="T47" fmla="*/ 1452 w 1452"/>
                <a:gd name="T48" fmla="*/ 1539 h 15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52" h="1539">
                  <a:moveTo>
                    <a:pt x="0" y="0"/>
                  </a:moveTo>
                  <a:lnTo>
                    <a:pt x="59" y="277"/>
                  </a:lnTo>
                  <a:lnTo>
                    <a:pt x="98" y="413"/>
                  </a:lnTo>
                  <a:lnTo>
                    <a:pt x="137" y="544"/>
                  </a:lnTo>
                  <a:lnTo>
                    <a:pt x="190" y="669"/>
                  </a:lnTo>
                  <a:lnTo>
                    <a:pt x="248" y="790"/>
                  </a:lnTo>
                  <a:lnTo>
                    <a:pt x="314" y="905"/>
                  </a:lnTo>
                  <a:lnTo>
                    <a:pt x="399" y="1004"/>
                  </a:lnTo>
                  <a:lnTo>
                    <a:pt x="497" y="1093"/>
                  </a:lnTo>
                  <a:lnTo>
                    <a:pt x="608" y="1177"/>
                  </a:lnTo>
                  <a:lnTo>
                    <a:pt x="732" y="1250"/>
                  </a:lnTo>
                  <a:lnTo>
                    <a:pt x="863" y="1313"/>
                  </a:lnTo>
                  <a:lnTo>
                    <a:pt x="1007" y="1376"/>
                  </a:lnTo>
                  <a:lnTo>
                    <a:pt x="1150" y="1433"/>
                  </a:lnTo>
                  <a:lnTo>
                    <a:pt x="1451" y="1538"/>
                  </a:lnTo>
                </a:path>
              </a:pathLst>
            </a:custGeom>
            <a:noFill/>
            <a:ln w="50800" cap="rnd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37" name="Rectangle 30"/>
            <p:cNvSpPr>
              <a:spLocks noChangeArrowheads="1"/>
            </p:cNvSpPr>
            <p:nvPr/>
          </p:nvSpPr>
          <p:spPr bwMode="auto">
            <a:xfrm>
              <a:off x="4902" y="2826"/>
              <a:ext cx="255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38" name="Rectangle 31"/>
            <p:cNvSpPr>
              <a:spLocks noChangeArrowheads="1"/>
            </p:cNvSpPr>
            <p:nvPr/>
          </p:nvSpPr>
          <p:spPr bwMode="auto">
            <a:xfrm>
              <a:off x="4902" y="2703"/>
              <a:ext cx="255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39" name="Rectangle 32"/>
            <p:cNvSpPr>
              <a:spLocks noChangeArrowheads="1"/>
            </p:cNvSpPr>
            <p:nvPr/>
          </p:nvSpPr>
          <p:spPr bwMode="auto">
            <a:xfrm>
              <a:off x="4927" y="2504"/>
              <a:ext cx="255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3</a:t>
              </a:r>
              <a:endPara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40" name="Oval 33"/>
            <p:cNvSpPr>
              <a:spLocks noChangeArrowheads="1"/>
            </p:cNvSpPr>
            <p:nvPr/>
          </p:nvSpPr>
          <p:spPr bwMode="auto">
            <a:xfrm>
              <a:off x="4553" y="2315"/>
              <a:ext cx="49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41" name="Oval 34"/>
            <p:cNvSpPr>
              <a:spLocks noChangeArrowheads="1"/>
            </p:cNvSpPr>
            <p:nvPr/>
          </p:nvSpPr>
          <p:spPr bwMode="auto">
            <a:xfrm>
              <a:off x="4334" y="2488"/>
              <a:ext cx="49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42" name="Oval 35"/>
            <p:cNvSpPr>
              <a:spLocks noChangeArrowheads="1"/>
            </p:cNvSpPr>
            <p:nvPr/>
          </p:nvSpPr>
          <p:spPr bwMode="auto">
            <a:xfrm>
              <a:off x="4577" y="2637"/>
              <a:ext cx="49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43" name="Rectangle 36"/>
            <p:cNvSpPr>
              <a:spLocks noChangeArrowheads="1"/>
            </p:cNvSpPr>
            <p:nvPr/>
          </p:nvSpPr>
          <p:spPr bwMode="auto">
            <a:xfrm>
              <a:off x="4601" y="2536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  <a:endParaRPr lang="en-US" altLang="zh-CN" sz="10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44" name="Rectangle 37"/>
            <p:cNvSpPr>
              <a:spLocks noChangeArrowheads="1"/>
            </p:cNvSpPr>
            <p:nvPr/>
          </p:nvSpPr>
          <p:spPr bwMode="auto">
            <a:xfrm>
              <a:off x="4357" y="2388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endParaRPr lang="en-US" altLang="zh-CN" sz="10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45" name="Rectangle 38"/>
            <p:cNvSpPr>
              <a:spLocks noChangeArrowheads="1"/>
            </p:cNvSpPr>
            <p:nvPr/>
          </p:nvSpPr>
          <p:spPr bwMode="auto">
            <a:xfrm>
              <a:off x="4577" y="2214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  <a:endParaRPr lang="en-US" altLang="zh-CN" sz="10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46" name="Rectangle 42"/>
            <p:cNvSpPr>
              <a:spLocks noChangeArrowheads="1"/>
            </p:cNvSpPr>
            <p:nvPr/>
          </p:nvSpPr>
          <p:spPr bwMode="auto">
            <a:xfrm>
              <a:off x="3409" y="1745"/>
              <a:ext cx="1899" cy="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3047" name="Rectangle 43"/>
            <p:cNvSpPr>
              <a:spLocks noChangeArrowheads="1"/>
            </p:cNvSpPr>
            <p:nvPr/>
          </p:nvSpPr>
          <p:spPr bwMode="auto">
            <a:xfrm>
              <a:off x="3384" y="1596"/>
              <a:ext cx="279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10F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48" name="Rectangle 44"/>
            <p:cNvSpPr>
              <a:spLocks noChangeArrowheads="1"/>
            </p:cNvSpPr>
            <p:nvPr/>
          </p:nvSpPr>
          <p:spPr bwMode="auto">
            <a:xfrm>
              <a:off x="5281" y="1610"/>
              <a:ext cx="213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  <a:r>
                <a:rPr lang="en-US" altLang="zh-CN" sz="12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endParaRPr lang="en-US" altLang="zh-CN" sz="1200" i="1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49" name="Rectangle 45"/>
            <p:cNvSpPr>
              <a:spLocks noChangeArrowheads="1"/>
            </p:cNvSpPr>
            <p:nvPr/>
          </p:nvSpPr>
          <p:spPr bwMode="auto">
            <a:xfrm>
              <a:off x="3287" y="3007"/>
              <a:ext cx="203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  <a:r>
                <a:rPr lang="en-US" altLang="zh-CN" sz="12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endParaRPr lang="en-US" altLang="zh-CN" sz="1200" i="1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50" name="Rectangle 46"/>
            <p:cNvSpPr>
              <a:spLocks noChangeArrowheads="1"/>
            </p:cNvSpPr>
            <p:nvPr/>
          </p:nvSpPr>
          <p:spPr bwMode="auto">
            <a:xfrm>
              <a:off x="3238" y="1720"/>
              <a:ext cx="236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6C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51" name="Rectangle 47"/>
            <p:cNvSpPr>
              <a:spLocks noChangeArrowheads="1"/>
            </p:cNvSpPr>
            <p:nvPr/>
          </p:nvSpPr>
          <p:spPr bwMode="auto">
            <a:xfrm>
              <a:off x="5112" y="3032"/>
              <a:ext cx="279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10F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3052" name="Rectangle 48"/>
            <p:cNvSpPr>
              <a:spLocks noChangeArrowheads="1"/>
            </p:cNvSpPr>
            <p:nvPr/>
          </p:nvSpPr>
          <p:spPr bwMode="auto">
            <a:xfrm>
              <a:off x="5307" y="2907"/>
              <a:ext cx="236" cy="17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6C</a:t>
              </a:r>
              <a:endParaRPr lang="en-US" altLang="zh-CN" sz="12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Contract Curve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403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To find all possible efficient allocations of food and clothing between Karen and James, we would look for all points of tangency between each of their indifference curves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b="1" dirty="0" smtClean="0">
                <a:solidFill>
                  <a:srgbClr val="8D7DFF"/>
                </a:solidFill>
                <a:ea typeface="宋体" charset="-122"/>
              </a:rPr>
              <a:t>contract curve</a:t>
            </a:r>
            <a:r>
              <a:rPr lang="en-US" altLang="zh-CN" dirty="0" smtClean="0">
                <a:ea typeface="宋体" charset="-122"/>
              </a:rPr>
              <a:t> shows all the efficient allocations of goods between two consumers, or of two inputs between two production functions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Contract Curve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2003425" y="2254250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1620838" y="6137275"/>
            <a:ext cx="392112" cy="3635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906463" y="3865563"/>
            <a:ext cx="1004887" cy="577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James’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Clothing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>
            <a:off x="1395413" y="4556125"/>
            <a:ext cx="0" cy="582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1395413" y="3336925"/>
            <a:ext cx="0" cy="582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Rectangle 11"/>
          <p:cNvSpPr>
            <a:spLocks noChangeArrowheads="1"/>
          </p:cNvSpPr>
          <p:nvPr/>
        </p:nvSpPr>
        <p:spPr bwMode="auto">
          <a:xfrm>
            <a:off x="8175625" y="3865563"/>
            <a:ext cx="1004888" cy="577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Karen’s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Clothing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>
            <a:off x="8664575" y="4556125"/>
            <a:ext cx="0" cy="582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8664575" y="3336925"/>
            <a:ext cx="0" cy="582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7943850" y="1871663"/>
            <a:ext cx="417513" cy="3635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endParaRPr lang="en-US" altLang="zh-CN" sz="18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5070" name="Rectangle 29"/>
          <p:cNvSpPr>
            <a:spLocks noChangeArrowheads="1"/>
          </p:cNvSpPr>
          <p:nvPr/>
        </p:nvSpPr>
        <p:spPr bwMode="auto">
          <a:xfrm>
            <a:off x="5581650" y="1795463"/>
            <a:ext cx="1477963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Karen’s Food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5071" name="Rectangle 31"/>
          <p:cNvSpPr>
            <a:spLocks noChangeArrowheads="1"/>
          </p:cNvSpPr>
          <p:nvPr/>
        </p:nvSpPr>
        <p:spPr bwMode="auto">
          <a:xfrm>
            <a:off x="2657475" y="6257925"/>
            <a:ext cx="1422400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James’ Food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5072" name="Line 32"/>
          <p:cNvSpPr>
            <a:spLocks noChangeShapeType="1"/>
          </p:cNvSpPr>
          <p:nvPr/>
        </p:nvSpPr>
        <p:spPr bwMode="auto">
          <a:xfrm flipH="1">
            <a:off x="3898900" y="2027238"/>
            <a:ext cx="162401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8" name="Freeform 4"/>
          <p:cNvSpPr/>
          <p:nvPr/>
        </p:nvSpPr>
        <p:spPr bwMode="auto">
          <a:xfrm>
            <a:off x="2009775" y="2260600"/>
            <a:ext cx="5942013" cy="3960813"/>
          </a:xfrm>
          <a:custGeom>
            <a:avLst/>
            <a:gdLst>
              <a:gd name="T0" fmla="*/ 0 w 3743"/>
              <a:gd name="T1" fmla="*/ 2494 h 2495"/>
              <a:gd name="T2" fmla="*/ 134 w 3743"/>
              <a:gd name="T3" fmla="*/ 2342 h 2495"/>
              <a:gd name="T4" fmla="*/ 261 w 3743"/>
              <a:gd name="T5" fmla="*/ 2203 h 2495"/>
              <a:gd name="T6" fmla="*/ 395 w 3743"/>
              <a:gd name="T7" fmla="*/ 2075 h 2495"/>
              <a:gd name="T8" fmla="*/ 459 w 3743"/>
              <a:gd name="T9" fmla="*/ 2015 h 2495"/>
              <a:gd name="T10" fmla="*/ 522 w 3743"/>
              <a:gd name="T11" fmla="*/ 1966 h 2495"/>
              <a:gd name="T12" fmla="*/ 585 w 3743"/>
              <a:gd name="T13" fmla="*/ 1924 h 2495"/>
              <a:gd name="T14" fmla="*/ 648 w 3743"/>
              <a:gd name="T15" fmla="*/ 1887 h 2495"/>
              <a:gd name="T16" fmla="*/ 767 w 3743"/>
              <a:gd name="T17" fmla="*/ 1826 h 2495"/>
              <a:gd name="T18" fmla="*/ 886 w 3743"/>
              <a:gd name="T19" fmla="*/ 1772 h 2495"/>
              <a:gd name="T20" fmla="*/ 1004 w 3743"/>
              <a:gd name="T21" fmla="*/ 1723 h 2495"/>
              <a:gd name="T22" fmla="*/ 1242 w 3743"/>
              <a:gd name="T23" fmla="*/ 1620 h 2495"/>
              <a:gd name="T24" fmla="*/ 1487 w 3743"/>
              <a:gd name="T25" fmla="*/ 1535 h 2495"/>
              <a:gd name="T26" fmla="*/ 1614 w 3743"/>
              <a:gd name="T27" fmla="*/ 1493 h 2495"/>
              <a:gd name="T28" fmla="*/ 1740 w 3743"/>
              <a:gd name="T29" fmla="*/ 1456 h 2495"/>
              <a:gd name="T30" fmla="*/ 1875 w 3743"/>
              <a:gd name="T31" fmla="*/ 1420 h 2495"/>
              <a:gd name="T32" fmla="*/ 2009 w 3743"/>
              <a:gd name="T33" fmla="*/ 1389 h 2495"/>
              <a:gd name="T34" fmla="*/ 2088 w 3743"/>
              <a:gd name="T35" fmla="*/ 1377 h 2495"/>
              <a:gd name="T36" fmla="*/ 2168 w 3743"/>
              <a:gd name="T37" fmla="*/ 1359 h 2495"/>
              <a:gd name="T38" fmla="*/ 2349 w 3743"/>
              <a:gd name="T39" fmla="*/ 1335 h 2495"/>
              <a:gd name="T40" fmla="*/ 2516 w 3743"/>
              <a:gd name="T41" fmla="*/ 1305 h 2495"/>
              <a:gd name="T42" fmla="*/ 2595 w 3743"/>
              <a:gd name="T43" fmla="*/ 1286 h 2495"/>
              <a:gd name="T44" fmla="*/ 2666 w 3743"/>
              <a:gd name="T45" fmla="*/ 1262 h 2495"/>
              <a:gd name="T46" fmla="*/ 2793 w 3743"/>
              <a:gd name="T47" fmla="*/ 1220 h 2495"/>
              <a:gd name="T48" fmla="*/ 2903 w 3743"/>
              <a:gd name="T49" fmla="*/ 1171 h 2495"/>
              <a:gd name="T50" fmla="*/ 2998 w 3743"/>
              <a:gd name="T51" fmla="*/ 1110 h 2495"/>
              <a:gd name="T52" fmla="*/ 3085 w 3743"/>
              <a:gd name="T53" fmla="*/ 1044 h 2495"/>
              <a:gd name="T54" fmla="*/ 3164 w 3743"/>
              <a:gd name="T55" fmla="*/ 965 h 2495"/>
              <a:gd name="T56" fmla="*/ 3236 w 3743"/>
              <a:gd name="T57" fmla="*/ 874 h 2495"/>
              <a:gd name="T58" fmla="*/ 3362 w 3743"/>
              <a:gd name="T59" fmla="*/ 679 h 2495"/>
              <a:gd name="T60" fmla="*/ 3410 w 3743"/>
              <a:gd name="T61" fmla="*/ 582 h 2495"/>
              <a:gd name="T62" fmla="*/ 3457 w 3743"/>
              <a:gd name="T63" fmla="*/ 485 h 2495"/>
              <a:gd name="T64" fmla="*/ 3497 w 3743"/>
              <a:gd name="T65" fmla="*/ 394 h 2495"/>
              <a:gd name="T66" fmla="*/ 3544 w 3743"/>
              <a:gd name="T67" fmla="*/ 303 h 2495"/>
              <a:gd name="T68" fmla="*/ 3600 w 3743"/>
              <a:gd name="T69" fmla="*/ 218 h 2495"/>
              <a:gd name="T70" fmla="*/ 3655 w 3743"/>
              <a:gd name="T71" fmla="*/ 133 h 2495"/>
              <a:gd name="T72" fmla="*/ 3702 w 3743"/>
              <a:gd name="T73" fmla="*/ 54 h 2495"/>
              <a:gd name="T74" fmla="*/ 3726 w 3743"/>
              <a:gd name="T75" fmla="*/ 24 h 2495"/>
              <a:gd name="T76" fmla="*/ 3742 w 3743"/>
              <a:gd name="T77" fmla="*/ 0 h 249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743"/>
              <a:gd name="T118" fmla="*/ 0 h 2495"/>
              <a:gd name="T119" fmla="*/ 3743 w 3743"/>
              <a:gd name="T120" fmla="*/ 2495 h 249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743" h="2495">
                <a:moveTo>
                  <a:pt x="0" y="2494"/>
                </a:moveTo>
                <a:lnTo>
                  <a:pt x="134" y="2342"/>
                </a:lnTo>
                <a:lnTo>
                  <a:pt x="261" y="2203"/>
                </a:lnTo>
                <a:lnTo>
                  <a:pt x="395" y="2075"/>
                </a:lnTo>
                <a:lnTo>
                  <a:pt x="459" y="2015"/>
                </a:lnTo>
                <a:lnTo>
                  <a:pt x="522" y="1966"/>
                </a:lnTo>
                <a:lnTo>
                  <a:pt x="585" y="1924"/>
                </a:lnTo>
                <a:lnTo>
                  <a:pt x="648" y="1887"/>
                </a:lnTo>
                <a:lnTo>
                  <a:pt x="767" y="1826"/>
                </a:lnTo>
                <a:lnTo>
                  <a:pt x="886" y="1772"/>
                </a:lnTo>
                <a:lnTo>
                  <a:pt x="1004" y="1723"/>
                </a:lnTo>
                <a:lnTo>
                  <a:pt x="1242" y="1620"/>
                </a:lnTo>
                <a:lnTo>
                  <a:pt x="1487" y="1535"/>
                </a:lnTo>
                <a:lnTo>
                  <a:pt x="1614" y="1493"/>
                </a:lnTo>
                <a:lnTo>
                  <a:pt x="1740" y="1456"/>
                </a:lnTo>
                <a:lnTo>
                  <a:pt x="1875" y="1420"/>
                </a:lnTo>
                <a:lnTo>
                  <a:pt x="2009" y="1389"/>
                </a:lnTo>
                <a:lnTo>
                  <a:pt x="2088" y="1377"/>
                </a:lnTo>
                <a:lnTo>
                  <a:pt x="2168" y="1359"/>
                </a:lnTo>
                <a:lnTo>
                  <a:pt x="2349" y="1335"/>
                </a:lnTo>
                <a:lnTo>
                  <a:pt x="2516" y="1305"/>
                </a:lnTo>
                <a:lnTo>
                  <a:pt x="2595" y="1286"/>
                </a:lnTo>
                <a:lnTo>
                  <a:pt x="2666" y="1262"/>
                </a:lnTo>
                <a:lnTo>
                  <a:pt x="2793" y="1220"/>
                </a:lnTo>
                <a:lnTo>
                  <a:pt x="2903" y="1171"/>
                </a:lnTo>
                <a:lnTo>
                  <a:pt x="2998" y="1110"/>
                </a:lnTo>
                <a:lnTo>
                  <a:pt x="3085" y="1044"/>
                </a:lnTo>
                <a:lnTo>
                  <a:pt x="3164" y="965"/>
                </a:lnTo>
                <a:lnTo>
                  <a:pt x="3236" y="874"/>
                </a:lnTo>
                <a:lnTo>
                  <a:pt x="3362" y="679"/>
                </a:lnTo>
                <a:lnTo>
                  <a:pt x="3410" y="582"/>
                </a:lnTo>
                <a:lnTo>
                  <a:pt x="3457" y="485"/>
                </a:lnTo>
                <a:lnTo>
                  <a:pt x="3497" y="394"/>
                </a:lnTo>
                <a:lnTo>
                  <a:pt x="3544" y="303"/>
                </a:lnTo>
                <a:lnTo>
                  <a:pt x="3600" y="218"/>
                </a:lnTo>
                <a:lnTo>
                  <a:pt x="3655" y="133"/>
                </a:lnTo>
                <a:lnTo>
                  <a:pt x="3702" y="54"/>
                </a:lnTo>
                <a:lnTo>
                  <a:pt x="3726" y="24"/>
                </a:lnTo>
                <a:lnTo>
                  <a:pt x="3742" y="0"/>
                </a:lnTo>
              </a:path>
            </a:pathLst>
          </a:custGeom>
          <a:noFill/>
          <a:ln w="50800" cap="rnd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2382838" y="3394075"/>
            <a:ext cx="2216150" cy="2522538"/>
            <a:chOff x="1501" y="2138"/>
            <a:chExt cx="1396" cy="1589"/>
          </a:xfrm>
        </p:grpSpPr>
        <p:sp>
          <p:nvSpPr>
            <p:cNvPr id="45090" name="Freeform 15"/>
            <p:cNvSpPr/>
            <p:nvPr/>
          </p:nvSpPr>
          <p:spPr bwMode="auto">
            <a:xfrm>
              <a:off x="1501" y="2672"/>
              <a:ext cx="1012" cy="1055"/>
            </a:xfrm>
            <a:custGeom>
              <a:avLst/>
              <a:gdLst>
                <a:gd name="T0" fmla="*/ 0 w 1012"/>
                <a:gd name="T1" fmla="*/ 0 h 1055"/>
                <a:gd name="T2" fmla="*/ 35 w 1012"/>
                <a:gd name="T3" fmla="*/ 11 h 1055"/>
                <a:gd name="T4" fmla="*/ 86 w 1012"/>
                <a:gd name="T5" fmla="*/ 28 h 1055"/>
                <a:gd name="T6" fmla="*/ 141 w 1012"/>
                <a:gd name="T7" fmla="*/ 51 h 1055"/>
                <a:gd name="T8" fmla="*/ 204 w 1012"/>
                <a:gd name="T9" fmla="*/ 75 h 1055"/>
                <a:gd name="T10" fmla="*/ 337 w 1012"/>
                <a:gd name="T11" fmla="*/ 132 h 1055"/>
                <a:gd name="T12" fmla="*/ 400 w 1012"/>
                <a:gd name="T13" fmla="*/ 161 h 1055"/>
                <a:gd name="T14" fmla="*/ 455 w 1012"/>
                <a:gd name="T15" fmla="*/ 196 h 1055"/>
                <a:gd name="T16" fmla="*/ 556 w 1012"/>
                <a:gd name="T17" fmla="*/ 265 h 1055"/>
                <a:gd name="T18" fmla="*/ 651 w 1012"/>
                <a:gd name="T19" fmla="*/ 345 h 1055"/>
                <a:gd name="T20" fmla="*/ 741 w 1012"/>
                <a:gd name="T21" fmla="*/ 426 h 1055"/>
                <a:gd name="T22" fmla="*/ 784 w 1012"/>
                <a:gd name="T23" fmla="*/ 472 h 1055"/>
                <a:gd name="T24" fmla="*/ 819 w 1012"/>
                <a:gd name="T25" fmla="*/ 524 h 1055"/>
                <a:gd name="T26" fmla="*/ 854 w 1012"/>
                <a:gd name="T27" fmla="*/ 582 h 1055"/>
                <a:gd name="T28" fmla="*/ 886 w 1012"/>
                <a:gd name="T29" fmla="*/ 645 h 1055"/>
                <a:gd name="T30" fmla="*/ 944 w 1012"/>
                <a:gd name="T31" fmla="*/ 777 h 1055"/>
                <a:gd name="T32" fmla="*/ 968 w 1012"/>
                <a:gd name="T33" fmla="*/ 847 h 1055"/>
                <a:gd name="T34" fmla="*/ 987 w 1012"/>
                <a:gd name="T35" fmla="*/ 916 h 1055"/>
                <a:gd name="T36" fmla="*/ 1003 w 1012"/>
                <a:gd name="T37" fmla="*/ 985 h 1055"/>
                <a:gd name="T38" fmla="*/ 1011 w 1012"/>
                <a:gd name="T39" fmla="*/ 1054 h 10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12"/>
                <a:gd name="T61" fmla="*/ 0 h 1055"/>
                <a:gd name="T62" fmla="*/ 1012 w 1012"/>
                <a:gd name="T63" fmla="*/ 1055 h 105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12" h="1055">
                  <a:moveTo>
                    <a:pt x="0" y="0"/>
                  </a:moveTo>
                  <a:lnTo>
                    <a:pt x="35" y="11"/>
                  </a:lnTo>
                  <a:lnTo>
                    <a:pt x="86" y="28"/>
                  </a:lnTo>
                  <a:lnTo>
                    <a:pt x="141" y="51"/>
                  </a:lnTo>
                  <a:lnTo>
                    <a:pt x="204" y="75"/>
                  </a:lnTo>
                  <a:lnTo>
                    <a:pt x="337" y="132"/>
                  </a:lnTo>
                  <a:lnTo>
                    <a:pt x="400" y="161"/>
                  </a:lnTo>
                  <a:lnTo>
                    <a:pt x="455" y="196"/>
                  </a:lnTo>
                  <a:lnTo>
                    <a:pt x="556" y="265"/>
                  </a:lnTo>
                  <a:lnTo>
                    <a:pt x="651" y="345"/>
                  </a:lnTo>
                  <a:lnTo>
                    <a:pt x="741" y="426"/>
                  </a:lnTo>
                  <a:lnTo>
                    <a:pt x="784" y="472"/>
                  </a:lnTo>
                  <a:lnTo>
                    <a:pt x="819" y="524"/>
                  </a:lnTo>
                  <a:lnTo>
                    <a:pt x="854" y="582"/>
                  </a:lnTo>
                  <a:lnTo>
                    <a:pt x="886" y="645"/>
                  </a:lnTo>
                  <a:lnTo>
                    <a:pt x="944" y="777"/>
                  </a:lnTo>
                  <a:lnTo>
                    <a:pt x="968" y="847"/>
                  </a:lnTo>
                  <a:lnTo>
                    <a:pt x="987" y="916"/>
                  </a:lnTo>
                  <a:lnTo>
                    <a:pt x="1003" y="985"/>
                  </a:lnTo>
                  <a:lnTo>
                    <a:pt x="1011" y="1054"/>
                  </a:lnTo>
                </a:path>
              </a:pathLst>
            </a:custGeom>
            <a:noFill/>
            <a:ln w="50800" cap="rnd">
              <a:solidFill>
                <a:srgbClr val="00808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091" name="Freeform 18"/>
            <p:cNvSpPr/>
            <p:nvPr/>
          </p:nvSpPr>
          <p:spPr bwMode="auto">
            <a:xfrm>
              <a:off x="1985" y="2138"/>
              <a:ext cx="912" cy="1493"/>
            </a:xfrm>
            <a:custGeom>
              <a:avLst/>
              <a:gdLst>
                <a:gd name="T0" fmla="*/ 0 w 912"/>
                <a:gd name="T1" fmla="*/ 0 h 1493"/>
                <a:gd name="T2" fmla="*/ 32 w 912"/>
                <a:gd name="T3" fmla="*/ 253 h 1493"/>
                <a:gd name="T4" fmla="*/ 54 w 912"/>
                <a:gd name="T5" fmla="*/ 370 h 1493"/>
                <a:gd name="T6" fmla="*/ 77 w 912"/>
                <a:gd name="T7" fmla="*/ 494 h 1493"/>
                <a:gd name="T8" fmla="*/ 109 w 912"/>
                <a:gd name="T9" fmla="*/ 606 h 1493"/>
                <a:gd name="T10" fmla="*/ 145 w 912"/>
                <a:gd name="T11" fmla="*/ 712 h 1493"/>
                <a:gd name="T12" fmla="*/ 186 w 912"/>
                <a:gd name="T13" fmla="*/ 819 h 1493"/>
                <a:gd name="T14" fmla="*/ 240 w 912"/>
                <a:gd name="T15" fmla="*/ 914 h 1493"/>
                <a:gd name="T16" fmla="*/ 299 w 912"/>
                <a:gd name="T17" fmla="*/ 1004 h 1493"/>
                <a:gd name="T18" fmla="*/ 372 w 912"/>
                <a:gd name="T19" fmla="*/ 1088 h 1493"/>
                <a:gd name="T20" fmla="*/ 449 w 912"/>
                <a:gd name="T21" fmla="*/ 1161 h 1493"/>
                <a:gd name="T22" fmla="*/ 535 w 912"/>
                <a:gd name="T23" fmla="*/ 1234 h 1493"/>
                <a:gd name="T24" fmla="*/ 621 w 912"/>
                <a:gd name="T25" fmla="*/ 1301 h 1493"/>
                <a:gd name="T26" fmla="*/ 716 w 912"/>
                <a:gd name="T27" fmla="*/ 1369 h 1493"/>
                <a:gd name="T28" fmla="*/ 911 w 912"/>
                <a:gd name="T29" fmla="*/ 1492 h 149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2"/>
                <a:gd name="T46" fmla="*/ 0 h 1493"/>
                <a:gd name="T47" fmla="*/ 912 w 912"/>
                <a:gd name="T48" fmla="*/ 1493 h 149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2" h="1493">
                  <a:moveTo>
                    <a:pt x="0" y="0"/>
                  </a:moveTo>
                  <a:lnTo>
                    <a:pt x="32" y="253"/>
                  </a:lnTo>
                  <a:lnTo>
                    <a:pt x="54" y="370"/>
                  </a:lnTo>
                  <a:lnTo>
                    <a:pt x="77" y="494"/>
                  </a:lnTo>
                  <a:lnTo>
                    <a:pt x="109" y="606"/>
                  </a:lnTo>
                  <a:lnTo>
                    <a:pt x="145" y="712"/>
                  </a:lnTo>
                  <a:lnTo>
                    <a:pt x="186" y="819"/>
                  </a:lnTo>
                  <a:lnTo>
                    <a:pt x="240" y="914"/>
                  </a:lnTo>
                  <a:lnTo>
                    <a:pt x="299" y="1004"/>
                  </a:lnTo>
                  <a:lnTo>
                    <a:pt x="372" y="1088"/>
                  </a:lnTo>
                  <a:lnTo>
                    <a:pt x="449" y="1161"/>
                  </a:lnTo>
                  <a:lnTo>
                    <a:pt x="535" y="1234"/>
                  </a:lnTo>
                  <a:lnTo>
                    <a:pt x="621" y="1301"/>
                  </a:lnTo>
                  <a:lnTo>
                    <a:pt x="716" y="1369"/>
                  </a:lnTo>
                  <a:lnTo>
                    <a:pt x="911" y="1492"/>
                  </a:lnTo>
                </a:path>
              </a:pathLst>
            </a:custGeom>
            <a:noFill/>
            <a:ln w="50800" cap="rnd">
              <a:solidFill>
                <a:srgbClr val="FC0128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092" name="Oval 21"/>
            <p:cNvSpPr>
              <a:spLocks noChangeArrowheads="1"/>
            </p:cNvSpPr>
            <p:nvPr/>
          </p:nvSpPr>
          <p:spPr bwMode="auto">
            <a:xfrm>
              <a:off x="2223" y="3101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093" name="Rectangle 24"/>
            <p:cNvSpPr>
              <a:spLocks noChangeArrowheads="1"/>
            </p:cNvSpPr>
            <p:nvPr/>
          </p:nvSpPr>
          <p:spPr bwMode="auto">
            <a:xfrm>
              <a:off x="2211" y="2788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E</a:t>
              </a:r>
              <a:endParaRPr lang="en-US" altLang="zh-CN" sz="18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" name="Group 41"/>
          <p:cNvGrpSpPr/>
          <p:nvPr/>
        </p:nvGrpSpPr>
        <p:grpSpPr bwMode="auto">
          <a:xfrm>
            <a:off x="3910013" y="2862263"/>
            <a:ext cx="2289175" cy="2444750"/>
            <a:chOff x="2463" y="1803"/>
            <a:chExt cx="1442" cy="1540"/>
          </a:xfrm>
        </p:grpSpPr>
        <p:sp>
          <p:nvSpPr>
            <p:cNvPr id="45086" name="Freeform 16"/>
            <p:cNvSpPr/>
            <p:nvPr/>
          </p:nvSpPr>
          <p:spPr bwMode="auto">
            <a:xfrm>
              <a:off x="2463" y="2287"/>
              <a:ext cx="1010" cy="1056"/>
            </a:xfrm>
            <a:custGeom>
              <a:avLst/>
              <a:gdLst>
                <a:gd name="T0" fmla="*/ 0 w 1010"/>
                <a:gd name="T1" fmla="*/ 0 h 1056"/>
                <a:gd name="T2" fmla="*/ 38 w 1010"/>
                <a:gd name="T3" fmla="*/ 15 h 1056"/>
                <a:gd name="T4" fmla="*/ 82 w 1010"/>
                <a:gd name="T5" fmla="*/ 31 h 1056"/>
                <a:gd name="T6" fmla="*/ 142 w 1010"/>
                <a:gd name="T7" fmla="*/ 56 h 1056"/>
                <a:gd name="T8" fmla="*/ 202 w 1010"/>
                <a:gd name="T9" fmla="*/ 77 h 1056"/>
                <a:gd name="T10" fmla="*/ 333 w 1010"/>
                <a:gd name="T11" fmla="*/ 139 h 1056"/>
                <a:gd name="T12" fmla="*/ 398 w 1010"/>
                <a:gd name="T13" fmla="*/ 170 h 1056"/>
                <a:gd name="T14" fmla="*/ 453 w 1010"/>
                <a:gd name="T15" fmla="*/ 201 h 1056"/>
                <a:gd name="T16" fmla="*/ 556 w 1010"/>
                <a:gd name="T17" fmla="*/ 267 h 1056"/>
                <a:gd name="T18" fmla="*/ 654 w 1010"/>
                <a:gd name="T19" fmla="*/ 345 h 1056"/>
                <a:gd name="T20" fmla="*/ 742 w 1010"/>
                <a:gd name="T21" fmla="*/ 427 h 1056"/>
                <a:gd name="T22" fmla="*/ 818 w 1010"/>
                <a:gd name="T23" fmla="*/ 525 h 1056"/>
                <a:gd name="T24" fmla="*/ 851 w 1010"/>
                <a:gd name="T25" fmla="*/ 581 h 1056"/>
                <a:gd name="T26" fmla="*/ 884 w 1010"/>
                <a:gd name="T27" fmla="*/ 643 h 1056"/>
                <a:gd name="T28" fmla="*/ 944 w 1010"/>
                <a:gd name="T29" fmla="*/ 777 h 1056"/>
                <a:gd name="T30" fmla="*/ 971 w 1010"/>
                <a:gd name="T31" fmla="*/ 849 h 1056"/>
                <a:gd name="T32" fmla="*/ 987 w 1010"/>
                <a:gd name="T33" fmla="*/ 921 h 1056"/>
                <a:gd name="T34" fmla="*/ 1004 w 1010"/>
                <a:gd name="T35" fmla="*/ 988 h 1056"/>
                <a:gd name="T36" fmla="*/ 1009 w 1010"/>
                <a:gd name="T37" fmla="*/ 1055 h 10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10"/>
                <a:gd name="T58" fmla="*/ 0 h 1056"/>
                <a:gd name="T59" fmla="*/ 1010 w 1010"/>
                <a:gd name="T60" fmla="*/ 1056 h 10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10" h="1056">
                  <a:moveTo>
                    <a:pt x="0" y="0"/>
                  </a:moveTo>
                  <a:lnTo>
                    <a:pt x="38" y="15"/>
                  </a:lnTo>
                  <a:lnTo>
                    <a:pt x="82" y="31"/>
                  </a:lnTo>
                  <a:lnTo>
                    <a:pt x="142" y="56"/>
                  </a:lnTo>
                  <a:lnTo>
                    <a:pt x="202" y="77"/>
                  </a:lnTo>
                  <a:lnTo>
                    <a:pt x="333" y="139"/>
                  </a:lnTo>
                  <a:lnTo>
                    <a:pt x="398" y="170"/>
                  </a:lnTo>
                  <a:lnTo>
                    <a:pt x="453" y="201"/>
                  </a:lnTo>
                  <a:lnTo>
                    <a:pt x="556" y="267"/>
                  </a:lnTo>
                  <a:lnTo>
                    <a:pt x="654" y="345"/>
                  </a:lnTo>
                  <a:lnTo>
                    <a:pt x="742" y="427"/>
                  </a:lnTo>
                  <a:lnTo>
                    <a:pt x="818" y="525"/>
                  </a:lnTo>
                  <a:lnTo>
                    <a:pt x="851" y="581"/>
                  </a:lnTo>
                  <a:lnTo>
                    <a:pt x="884" y="643"/>
                  </a:lnTo>
                  <a:lnTo>
                    <a:pt x="944" y="777"/>
                  </a:lnTo>
                  <a:lnTo>
                    <a:pt x="971" y="849"/>
                  </a:lnTo>
                  <a:lnTo>
                    <a:pt x="987" y="921"/>
                  </a:lnTo>
                  <a:lnTo>
                    <a:pt x="1004" y="988"/>
                  </a:lnTo>
                  <a:lnTo>
                    <a:pt x="1009" y="1055"/>
                  </a:lnTo>
                </a:path>
              </a:pathLst>
            </a:custGeom>
            <a:noFill/>
            <a:ln w="50800" cap="rnd">
              <a:solidFill>
                <a:srgbClr val="00808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087" name="Freeform 19"/>
            <p:cNvSpPr/>
            <p:nvPr/>
          </p:nvSpPr>
          <p:spPr bwMode="auto">
            <a:xfrm>
              <a:off x="2988" y="1803"/>
              <a:ext cx="917" cy="1492"/>
            </a:xfrm>
            <a:custGeom>
              <a:avLst/>
              <a:gdLst>
                <a:gd name="T0" fmla="*/ 0 w 917"/>
                <a:gd name="T1" fmla="*/ 0 h 1492"/>
                <a:gd name="T2" fmla="*/ 37 w 917"/>
                <a:gd name="T3" fmla="*/ 249 h 1492"/>
                <a:gd name="T4" fmla="*/ 86 w 917"/>
                <a:gd name="T5" fmla="*/ 487 h 1492"/>
                <a:gd name="T6" fmla="*/ 111 w 917"/>
                <a:gd name="T7" fmla="*/ 604 h 1492"/>
                <a:gd name="T8" fmla="*/ 148 w 917"/>
                <a:gd name="T9" fmla="*/ 715 h 1492"/>
                <a:gd name="T10" fmla="*/ 191 w 917"/>
                <a:gd name="T11" fmla="*/ 817 h 1492"/>
                <a:gd name="T12" fmla="*/ 240 w 917"/>
                <a:gd name="T13" fmla="*/ 913 h 1492"/>
                <a:gd name="T14" fmla="*/ 301 w 917"/>
                <a:gd name="T15" fmla="*/ 1004 h 1492"/>
                <a:gd name="T16" fmla="*/ 375 w 917"/>
                <a:gd name="T17" fmla="*/ 1085 h 1492"/>
                <a:gd name="T18" fmla="*/ 455 w 917"/>
                <a:gd name="T19" fmla="*/ 1161 h 1492"/>
                <a:gd name="T20" fmla="*/ 541 w 917"/>
                <a:gd name="T21" fmla="*/ 1232 h 1492"/>
                <a:gd name="T22" fmla="*/ 725 w 917"/>
                <a:gd name="T23" fmla="*/ 1364 h 1492"/>
                <a:gd name="T24" fmla="*/ 916 w 917"/>
                <a:gd name="T25" fmla="*/ 1491 h 14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17"/>
                <a:gd name="T40" fmla="*/ 0 h 1492"/>
                <a:gd name="T41" fmla="*/ 917 w 917"/>
                <a:gd name="T42" fmla="*/ 1492 h 14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17" h="1492">
                  <a:moveTo>
                    <a:pt x="0" y="0"/>
                  </a:moveTo>
                  <a:lnTo>
                    <a:pt x="37" y="249"/>
                  </a:lnTo>
                  <a:lnTo>
                    <a:pt x="86" y="487"/>
                  </a:lnTo>
                  <a:lnTo>
                    <a:pt x="111" y="604"/>
                  </a:lnTo>
                  <a:lnTo>
                    <a:pt x="148" y="715"/>
                  </a:lnTo>
                  <a:lnTo>
                    <a:pt x="191" y="817"/>
                  </a:lnTo>
                  <a:lnTo>
                    <a:pt x="240" y="913"/>
                  </a:lnTo>
                  <a:lnTo>
                    <a:pt x="301" y="1004"/>
                  </a:lnTo>
                  <a:lnTo>
                    <a:pt x="375" y="1085"/>
                  </a:lnTo>
                  <a:lnTo>
                    <a:pt x="455" y="1161"/>
                  </a:lnTo>
                  <a:lnTo>
                    <a:pt x="541" y="1232"/>
                  </a:lnTo>
                  <a:lnTo>
                    <a:pt x="725" y="1364"/>
                  </a:lnTo>
                  <a:lnTo>
                    <a:pt x="916" y="1491"/>
                  </a:lnTo>
                </a:path>
              </a:pathLst>
            </a:custGeom>
            <a:noFill/>
            <a:ln w="50800" cap="rnd">
              <a:solidFill>
                <a:srgbClr val="FC0128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088" name="Oval 22"/>
            <p:cNvSpPr>
              <a:spLocks noChangeArrowheads="1"/>
            </p:cNvSpPr>
            <p:nvPr/>
          </p:nvSpPr>
          <p:spPr bwMode="auto">
            <a:xfrm>
              <a:off x="3231" y="2765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089" name="Rectangle 25"/>
            <p:cNvSpPr>
              <a:spLocks noChangeArrowheads="1"/>
            </p:cNvSpPr>
            <p:nvPr/>
          </p:nvSpPr>
          <p:spPr bwMode="auto">
            <a:xfrm>
              <a:off x="3228" y="2474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F</a:t>
              </a:r>
              <a:endParaRPr lang="en-US" altLang="zh-CN" sz="18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4" name="Group 42"/>
          <p:cNvGrpSpPr/>
          <p:nvPr/>
        </p:nvGrpSpPr>
        <p:grpSpPr bwMode="auto">
          <a:xfrm>
            <a:off x="5659438" y="2482850"/>
            <a:ext cx="2139950" cy="2366963"/>
            <a:chOff x="3565" y="1564"/>
            <a:chExt cx="1348" cy="1491"/>
          </a:xfrm>
        </p:grpSpPr>
        <p:sp>
          <p:nvSpPr>
            <p:cNvPr id="45082" name="Freeform 17"/>
            <p:cNvSpPr/>
            <p:nvPr/>
          </p:nvSpPr>
          <p:spPr bwMode="auto">
            <a:xfrm>
              <a:off x="3565" y="1995"/>
              <a:ext cx="1012" cy="1060"/>
            </a:xfrm>
            <a:custGeom>
              <a:avLst/>
              <a:gdLst>
                <a:gd name="T0" fmla="*/ 0 w 1012"/>
                <a:gd name="T1" fmla="*/ 0 h 1060"/>
                <a:gd name="T2" fmla="*/ 36 w 1012"/>
                <a:gd name="T3" fmla="*/ 14 h 1060"/>
                <a:gd name="T4" fmla="*/ 87 w 1012"/>
                <a:gd name="T5" fmla="*/ 37 h 1060"/>
                <a:gd name="T6" fmla="*/ 145 w 1012"/>
                <a:gd name="T7" fmla="*/ 56 h 1060"/>
                <a:gd name="T8" fmla="*/ 209 w 1012"/>
                <a:gd name="T9" fmla="*/ 84 h 1060"/>
                <a:gd name="T10" fmla="*/ 339 w 1012"/>
                <a:gd name="T11" fmla="*/ 140 h 1060"/>
                <a:gd name="T12" fmla="*/ 397 w 1012"/>
                <a:gd name="T13" fmla="*/ 169 h 1060"/>
                <a:gd name="T14" fmla="*/ 455 w 1012"/>
                <a:gd name="T15" fmla="*/ 201 h 1060"/>
                <a:gd name="T16" fmla="*/ 556 w 1012"/>
                <a:gd name="T17" fmla="*/ 272 h 1060"/>
                <a:gd name="T18" fmla="*/ 650 w 1012"/>
                <a:gd name="T19" fmla="*/ 347 h 1060"/>
                <a:gd name="T20" fmla="*/ 737 w 1012"/>
                <a:gd name="T21" fmla="*/ 431 h 1060"/>
                <a:gd name="T22" fmla="*/ 816 w 1012"/>
                <a:gd name="T23" fmla="*/ 529 h 1060"/>
                <a:gd name="T24" fmla="*/ 852 w 1012"/>
                <a:gd name="T25" fmla="*/ 586 h 1060"/>
                <a:gd name="T26" fmla="*/ 881 w 1012"/>
                <a:gd name="T27" fmla="*/ 647 h 1060"/>
                <a:gd name="T28" fmla="*/ 946 w 1012"/>
                <a:gd name="T29" fmla="*/ 783 h 1060"/>
                <a:gd name="T30" fmla="*/ 989 w 1012"/>
                <a:gd name="T31" fmla="*/ 923 h 1060"/>
                <a:gd name="T32" fmla="*/ 1011 w 1012"/>
                <a:gd name="T33" fmla="*/ 1059 h 10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12"/>
                <a:gd name="T52" fmla="*/ 0 h 1060"/>
                <a:gd name="T53" fmla="*/ 1012 w 1012"/>
                <a:gd name="T54" fmla="*/ 1060 h 10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12" h="1060">
                  <a:moveTo>
                    <a:pt x="0" y="0"/>
                  </a:moveTo>
                  <a:lnTo>
                    <a:pt x="36" y="14"/>
                  </a:lnTo>
                  <a:lnTo>
                    <a:pt x="87" y="37"/>
                  </a:lnTo>
                  <a:lnTo>
                    <a:pt x="145" y="56"/>
                  </a:lnTo>
                  <a:lnTo>
                    <a:pt x="209" y="84"/>
                  </a:lnTo>
                  <a:lnTo>
                    <a:pt x="339" y="140"/>
                  </a:lnTo>
                  <a:lnTo>
                    <a:pt x="397" y="169"/>
                  </a:lnTo>
                  <a:lnTo>
                    <a:pt x="455" y="201"/>
                  </a:lnTo>
                  <a:lnTo>
                    <a:pt x="556" y="272"/>
                  </a:lnTo>
                  <a:lnTo>
                    <a:pt x="650" y="347"/>
                  </a:lnTo>
                  <a:lnTo>
                    <a:pt x="737" y="431"/>
                  </a:lnTo>
                  <a:lnTo>
                    <a:pt x="816" y="529"/>
                  </a:lnTo>
                  <a:lnTo>
                    <a:pt x="852" y="586"/>
                  </a:lnTo>
                  <a:lnTo>
                    <a:pt x="881" y="647"/>
                  </a:lnTo>
                  <a:lnTo>
                    <a:pt x="946" y="783"/>
                  </a:lnTo>
                  <a:lnTo>
                    <a:pt x="989" y="923"/>
                  </a:lnTo>
                  <a:lnTo>
                    <a:pt x="1011" y="1059"/>
                  </a:lnTo>
                </a:path>
              </a:pathLst>
            </a:custGeom>
            <a:noFill/>
            <a:ln w="50800" cap="rnd">
              <a:solidFill>
                <a:srgbClr val="00808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083" name="Freeform 20"/>
            <p:cNvSpPr/>
            <p:nvPr/>
          </p:nvSpPr>
          <p:spPr bwMode="auto">
            <a:xfrm>
              <a:off x="4051" y="1564"/>
              <a:ext cx="862" cy="1347"/>
            </a:xfrm>
            <a:custGeom>
              <a:avLst/>
              <a:gdLst>
                <a:gd name="T0" fmla="*/ 0 w 862"/>
                <a:gd name="T1" fmla="*/ 0 h 1347"/>
                <a:gd name="T2" fmla="*/ 31 w 862"/>
                <a:gd name="T3" fmla="*/ 223 h 1347"/>
                <a:gd name="T4" fmla="*/ 70 w 862"/>
                <a:gd name="T5" fmla="*/ 441 h 1347"/>
                <a:gd name="T6" fmla="*/ 101 w 862"/>
                <a:gd name="T7" fmla="*/ 544 h 1347"/>
                <a:gd name="T8" fmla="*/ 132 w 862"/>
                <a:gd name="T9" fmla="*/ 642 h 1347"/>
                <a:gd name="T10" fmla="*/ 178 w 862"/>
                <a:gd name="T11" fmla="*/ 736 h 1347"/>
                <a:gd name="T12" fmla="*/ 225 w 862"/>
                <a:gd name="T13" fmla="*/ 825 h 1347"/>
                <a:gd name="T14" fmla="*/ 279 w 862"/>
                <a:gd name="T15" fmla="*/ 905 h 1347"/>
                <a:gd name="T16" fmla="*/ 349 w 862"/>
                <a:gd name="T17" fmla="*/ 981 h 1347"/>
                <a:gd name="T18" fmla="*/ 419 w 862"/>
                <a:gd name="T19" fmla="*/ 1047 h 1347"/>
                <a:gd name="T20" fmla="*/ 504 w 862"/>
                <a:gd name="T21" fmla="*/ 1114 h 1347"/>
                <a:gd name="T22" fmla="*/ 675 w 862"/>
                <a:gd name="T23" fmla="*/ 1235 h 1347"/>
                <a:gd name="T24" fmla="*/ 861 w 862"/>
                <a:gd name="T25" fmla="*/ 1346 h 13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2"/>
                <a:gd name="T40" fmla="*/ 0 h 1347"/>
                <a:gd name="T41" fmla="*/ 862 w 862"/>
                <a:gd name="T42" fmla="*/ 1347 h 13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2" h="1347">
                  <a:moveTo>
                    <a:pt x="0" y="0"/>
                  </a:moveTo>
                  <a:lnTo>
                    <a:pt x="31" y="223"/>
                  </a:lnTo>
                  <a:lnTo>
                    <a:pt x="70" y="441"/>
                  </a:lnTo>
                  <a:lnTo>
                    <a:pt x="101" y="544"/>
                  </a:lnTo>
                  <a:lnTo>
                    <a:pt x="132" y="642"/>
                  </a:lnTo>
                  <a:lnTo>
                    <a:pt x="178" y="736"/>
                  </a:lnTo>
                  <a:lnTo>
                    <a:pt x="225" y="825"/>
                  </a:lnTo>
                  <a:lnTo>
                    <a:pt x="279" y="905"/>
                  </a:lnTo>
                  <a:lnTo>
                    <a:pt x="349" y="981"/>
                  </a:lnTo>
                  <a:lnTo>
                    <a:pt x="419" y="1047"/>
                  </a:lnTo>
                  <a:lnTo>
                    <a:pt x="504" y="1114"/>
                  </a:lnTo>
                  <a:lnTo>
                    <a:pt x="675" y="1235"/>
                  </a:lnTo>
                  <a:lnTo>
                    <a:pt x="861" y="1346"/>
                  </a:lnTo>
                </a:path>
              </a:pathLst>
            </a:custGeom>
            <a:noFill/>
            <a:ln w="50800" cap="rnd">
              <a:solidFill>
                <a:srgbClr val="FC0128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084" name="Oval 23"/>
            <p:cNvSpPr>
              <a:spLocks noChangeArrowheads="1"/>
            </p:cNvSpPr>
            <p:nvPr/>
          </p:nvSpPr>
          <p:spPr bwMode="auto">
            <a:xfrm>
              <a:off x="4287" y="242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5085" name="Rectangle 26"/>
            <p:cNvSpPr>
              <a:spLocks noChangeArrowheads="1"/>
            </p:cNvSpPr>
            <p:nvPr/>
          </p:nvSpPr>
          <p:spPr bwMode="auto">
            <a:xfrm>
              <a:off x="4188" y="2138"/>
              <a:ext cx="226" cy="2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G</a:t>
              </a:r>
              <a:endParaRPr lang="en-US" altLang="zh-CN" sz="18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" name="Group 39"/>
          <p:cNvGrpSpPr/>
          <p:nvPr/>
        </p:nvGrpSpPr>
        <p:grpSpPr bwMode="auto">
          <a:xfrm>
            <a:off x="3221038" y="2633663"/>
            <a:ext cx="1057275" cy="1971675"/>
            <a:chOff x="2029" y="1659"/>
            <a:chExt cx="666" cy="1242"/>
          </a:xfrm>
        </p:grpSpPr>
        <p:sp>
          <p:nvSpPr>
            <p:cNvPr id="45080" name="Rectangle 27"/>
            <p:cNvSpPr>
              <a:spLocks noChangeArrowheads="1"/>
            </p:cNvSpPr>
            <p:nvPr/>
          </p:nvSpPr>
          <p:spPr bwMode="auto">
            <a:xfrm>
              <a:off x="2029" y="1659"/>
              <a:ext cx="640" cy="36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Contract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Curve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5081" name="Line 28"/>
            <p:cNvSpPr>
              <a:spLocks noChangeShapeType="1"/>
            </p:cNvSpPr>
            <p:nvPr/>
          </p:nvSpPr>
          <p:spPr bwMode="auto">
            <a:xfrm>
              <a:off x="2328" y="2150"/>
              <a:ext cx="367" cy="7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1028700" y="2371725"/>
            <a:ext cx="1781175" cy="5937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rPr>
              <a:t>E, F, &amp; G </a:t>
            </a: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are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Pareto efficient. </a:t>
            </a:r>
            <a:endParaRPr lang="en-US" altLang="zh-CN" sz="1600" i="1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5079" name="Line 43"/>
          <p:cNvSpPr>
            <a:spLocks noChangeShapeType="1"/>
          </p:cNvSpPr>
          <p:nvPr/>
        </p:nvSpPr>
        <p:spPr bwMode="auto">
          <a:xfrm>
            <a:off x="4071938" y="6415088"/>
            <a:ext cx="14144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70020" grpId="0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Contract Curve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608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All points of tangency between the indifference curves are efficient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MRS of individuals is the same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No more room for trade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The contract curve shows all allocations that are Pareto efficient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Pareto efficient allocation occurs when further trade will make someone worse off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i="1" dirty="0" smtClean="0">
                <a:ea typeface="宋体" charset="-122"/>
              </a:rPr>
              <a:t>Pareto set itself does not depend on the initial endowment</a:t>
            </a:r>
            <a:endParaRPr lang="en-US" altLang="zh-CN" i="1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zoom dir="in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Market Trade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What would happen if the two persons are in a competitive market?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Both are price-takers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Suppose we have a third party who acts as an “auctioneer” for the two agents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At any prices announced by the auctioneer, if there is excess demand or supply, then she will change the prices such that demand equals demand for any good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charset="-122"/>
              </a:rPr>
              <a:t>Consumer Equilibrium in a Competitive Market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52229" name="Rectangle 20"/>
          <p:cNvSpPr>
            <a:spLocks noChangeArrowheads="1"/>
          </p:cNvSpPr>
          <p:nvPr/>
        </p:nvSpPr>
        <p:spPr bwMode="auto">
          <a:xfrm>
            <a:off x="1903413" y="1878013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3197225" y="1952625"/>
            <a:ext cx="1152525" cy="676275"/>
            <a:chOff x="2014" y="1230"/>
            <a:chExt cx="726" cy="426"/>
          </a:xfrm>
        </p:grpSpPr>
        <p:sp>
          <p:nvSpPr>
            <p:cNvPr id="52275" name="Rectangle 22"/>
            <p:cNvSpPr>
              <a:spLocks noChangeArrowheads="1"/>
            </p:cNvSpPr>
            <p:nvPr/>
          </p:nvSpPr>
          <p:spPr bwMode="auto">
            <a:xfrm>
              <a:off x="2014" y="1230"/>
              <a:ext cx="72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Price Line</a:t>
              </a:r>
              <a:endParaRPr lang="en-US" altLang="zh-CN" sz="16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76" name="Line 23"/>
            <p:cNvSpPr>
              <a:spLocks noChangeShapeType="1"/>
            </p:cNvSpPr>
            <p:nvPr/>
          </p:nvSpPr>
          <p:spPr bwMode="auto">
            <a:xfrm flipH="1">
              <a:off x="2105" y="1481"/>
              <a:ext cx="111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31" name="Rectangle 24"/>
          <p:cNvSpPr>
            <a:spLocks noChangeArrowheads="1"/>
          </p:cNvSpPr>
          <p:nvPr/>
        </p:nvSpPr>
        <p:spPr bwMode="auto">
          <a:xfrm>
            <a:off x="1825625" y="1419225"/>
            <a:ext cx="530225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2" name="Rectangle 25"/>
          <p:cNvSpPr>
            <a:spLocks noChangeArrowheads="1"/>
          </p:cNvSpPr>
          <p:nvPr/>
        </p:nvSpPr>
        <p:spPr bwMode="auto">
          <a:xfrm>
            <a:off x="7767638" y="1460500"/>
            <a:ext cx="395287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6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endParaRPr lang="en-US" altLang="zh-CN" sz="16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3" name="Rectangle 26"/>
          <p:cNvSpPr>
            <a:spLocks noChangeArrowheads="1"/>
          </p:cNvSpPr>
          <p:nvPr/>
        </p:nvSpPr>
        <p:spPr bwMode="auto">
          <a:xfrm>
            <a:off x="1520825" y="5761038"/>
            <a:ext cx="371475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6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endParaRPr lang="en-US" altLang="zh-CN" sz="1600" i="1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4" name="Rectangle 27"/>
          <p:cNvSpPr>
            <a:spLocks noChangeArrowheads="1"/>
          </p:cNvSpPr>
          <p:nvPr/>
        </p:nvSpPr>
        <p:spPr bwMode="auto">
          <a:xfrm>
            <a:off x="1368425" y="1800225"/>
            <a:ext cx="439738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5" name="Rectangle 28"/>
          <p:cNvSpPr>
            <a:spLocks noChangeArrowheads="1"/>
          </p:cNvSpPr>
          <p:nvPr/>
        </p:nvSpPr>
        <p:spPr bwMode="auto">
          <a:xfrm>
            <a:off x="7234238" y="5837238"/>
            <a:ext cx="530225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6" name="Rectangle 29"/>
          <p:cNvSpPr>
            <a:spLocks noChangeArrowheads="1"/>
          </p:cNvSpPr>
          <p:nvPr/>
        </p:nvSpPr>
        <p:spPr bwMode="auto">
          <a:xfrm>
            <a:off x="7843838" y="5456238"/>
            <a:ext cx="439737" cy="333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  <a:endParaRPr lang="en-US" altLang="zh-CN" sz="16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7" name="Rectangle 30"/>
          <p:cNvSpPr>
            <a:spLocks noChangeArrowheads="1"/>
          </p:cNvSpPr>
          <p:nvPr/>
        </p:nvSpPr>
        <p:spPr bwMode="auto">
          <a:xfrm>
            <a:off x="987425" y="3989388"/>
            <a:ext cx="898525" cy="5143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James’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Clothing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38" name="Line 31"/>
          <p:cNvSpPr>
            <a:spLocks noChangeShapeType="1"/>
          </p:cNvSpPr>
          <p:nvPr/>
        </p:nvSpPr>
        <p:spPr bwMode="auto">
          <a:xfrm>
            <a:off x="1423988" y="4679950"/>
            <a:ext cx="0" cy="582613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Line 32"/>
          <p:cNvSpPr>
            <a:spLocks noChangeShapeType="1"/>
          </p:cNvSpPr>
          <p:nvPr/>
        </p:nvSpPr>
        <p:spPr bwMode="auto">
          <a:xfrm>
            <a:off x="1423988" y="3460750"/>
            <a:ext cx="0" cy="582613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Rectangle 33"/>
          <p:cNvSpPr>
            <a:spLocks noChangeArrowheads="1"/>
          </p:cNvSpPr>
          <p:nvPr/>
        </p:nvSpPr>
        <p:spPr bwMode="auto">
          <a:xfrm>
            <a:off x="7885113" y="3417888"/>
            <a:ext cx="898525" cy="5143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Karen’s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Clothing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41" name="Line 34"/>
          <p:cNvSpPr>
            <a:spLocks noChangeShapeType="1"/>
          </p:cNvSpPr>
          <p:nvPr/>
        </p:nvSpPr>
        <p:spPr bwMode="auto">
          <a:xfrm>
            <a:off x="8321675" y="4108450"/>
            <a:ext cx="0" cy="582613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2" name="Line 35"/>
          <p:cNvSpPr>
            <a:spLocks noChangeShapeType="1"/>
          </p:cNvSpPr>
          <p:nvPr/>
        </p:nvSpPr>
        <p:spPr bwMode="auto">
          <a:xfrm>
            <a:off x="8321675" y="2889250"/>
            <a:ext cx="0" cy="582613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Rectangle 36"/>
          <p:cNvSpPr>
            <a:spLocks noChangeArrowheads="1"/>
          </p:cNvSpPr>
          <p:nvPr/>
        </p:nvSpPr>
        <p:spPr bwMode="auto">
          <a:xfrm>
            <a:off x="5367338" y="1504950"/>
            <a:ext cx="1312862" cy="3016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Karen’s Food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44" name="Rectangle 37"/>
          <p:cNvSpPr>
            <a:spLocks noChangeArrowheads="1"/>
          </p:cNvSpPr>
          <p:nvPr/>
        </p:nvSpPr>
        <p:spPr bwMode="auto">
          <a:xfrm>
            <a:off x="2359025" y="5999163"/>
            <a:ext cx="1263650" cy="3016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James’ Food</a:t>
            </a:r>
            <a:endParaRPr lang="en-US" altLang="zh-CN" sz="14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2245" name="Line 38"/>
          <p:cNvSpPr>
            <a:spLocks noChangeShapeType="1"/>
          </p:cNvSpPr>
          <p:nvPr/>
        </p:nvSpPr>
        <p:spPr bwMode="auto">
          <a:xfrm flipH="1">
            <a:off x="3598863" y="1665288"/>
            <a:ext cx="1624012" cy="0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9"/>
          <p:cNvGrpSpPr/>
          <p:nvPr/>
        </p:nvGrpSpPr>
        <p:grpSpPr bwMode="auto">
          <a:xfrm>
            <a:off x="1893888" y="3551238"/>
            <a:ext cx="3305175" cy="2290762"/>
            <a:chOff x="1193" y="2237"/>
            <a:chExt cx="2082" cy="1443"/>
          </a:xfrm>
        </p:grpSpPr>
        <p:sp>
          <p:nvSpPr>
            <p:cNvPr id="52271" name="Rectangle 40"/>
            <p:cNvSpPr>
              <a:spLocks noChangeArrowheads="1"/>
            </p:cNvSpPr>
            <p:nvPr/>
          </p:nvSpPr>
          <p:spPr bwMode="auto">
            <a:xfrm>
              <a:off x="3069" y="2237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72" name="Oval 41"/>
            <p:cNvSpPr>
              <a:spLocks noChangeArrowheads="1"/>
            </p:cNvSpPr>
            <p:nvPr/>
          </p:nvSpPr>
          <p:spPr bwMode="auto">
            <a:xfrm>
              <a:off x="2976" y="248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73" name="Line 42"/>
            <p:cNvSpPr>
              <a:spLocks noChangeShapeType="1"/>
            </p:cNvSpPr>
            <p:nvPr/>
          </p:nvSpPr>
          <p:spPr bwMode="auto">
            <a:xfrm flipH="1">
              <a:off x="1193" y="2536"/>
              <a:ext cx="1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4" name="Line 43"/>
            <p:cNvSpPr>
              <a:spLocks noChangeShapeType="1"/>
            </p:cNvSpPr>
            <p:nvPr/>
          </p:nvSpPr>
          <p:spPr bwMode="auto">
            <a:xfrm>
              <a:off x="3024" y="2593"/>
              <a:ext cx="0" cy="1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47" name="Line 45"/>
          <p:cNvSpPr>
            <a:spLocks noChangeShapeType="1"/>
          </p:cNvSpPr>
          <p:nvPr/>
        </p:nvSpPr>
        <p:spPr bwMode="auto">
          <a:xfrm flipH="1">
            <a:off x="3951288" y="6172200"/>
            <a:ext cx="1624012" cy="0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8"/>
          <p:cNvGrpSpPr/>
          <p:nvPr/>
        </p:nvGrpSpPr>
        <p:grpSpPr bwMode="auto">
          <a:xfrm>
            <a:off x="1893888" y="4887913"/>
            <a:ext cx="4660900" cy="954087"/>
            <a:chOff x="1193" y="3079"/>
            <a:chExt cx="2936" cy="601"/>
          </a:xfrm>
        </p:grpSpPr>
        <p:sp>
          <p:nvSpPr>
            <p:cNvPr id="52267" name="Oval 46"/>
            <p:cNvSpPr>
              <a:spLocks noChangeArrowheads="1"/>
            </p:cNvSpPr>
            <p:nvPr/>
          </p:nvSpPr>
          <p:spPr bwMode="auto">
            <a:xfrm>
              <a:off x="3888" y="334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68" name="Rectangle 47"/>
            <p:cNvSpPr>
              <a:spLocks noChangeArrowheads="1"/>
            </p:cNvSpPr>
            <p:nvPr/>
          </p:nvSpPr>
          <p:spPr bwMode="auto">
            <a:xfrm>
              <a:off x="3923" y="3079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69" name="Line 48"/>
            <p:cNvSpPr>
              <a:spLocks noChangeShapeType="1"/>
            </p:cNvSpPr>
            <p:nvPr/>
          </p:nvSpPr>
          <p:spPr bwMode="auto">
            <a:xfrm flipH="1">
              <a:off x="1193" y="3400"/>
              <a:ext cx="2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0" name="Line 49"/>
            <p:cNvSpPr>
              <a:spLocks noChangeShapeType="1"/>
            </p:cNvSpPr>
            <p:nvPr/>
          </p:nvSpPr>
          <p:spPr bwMode="auto">
            <a:xfrm>
              <a:off x="3936" y="3361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9042" name="Rectangle 50"/>
          <p:cNvSpPr>
            <a:spLocks noChangeArrowheads="1"/>
          </p:cNvSpPr>
          <p:nvPr/>
        </p:nvSpPr>
        <p:spPr bwMode="auto">
          <a:xfrm>
            <a:off x="5316538" y="1949450"/>
            <a:ext cx="2622550" cy="8318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Begin at A:</a:t>
            </a:r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Each James buys 2C and sells 2F</a:t>
            </a:r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moving from U</a:t>
            </a:r>
            <a:r>
              <a:rPr lang="en-US" altLang="zh-CN" sz="12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r>
              <a: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 to U</a:t>
            </a:r>
            <a:r>
              <a:rPr lang="en-US" altLang="zh-CN" sz="12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r>
              <a: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2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, which </a:t>
            </a:r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is preferred (A to C).</a:t>
            </a:r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69043" name="Rectangle 51"/>
          <p:cNvSpPr>
            <a:spLocks noChangeArrowheads="1"/>
          </p:cNvSpPr>
          <p:nvPr/>
        </p:nvSpPr>
        <p:spPr bwMode="auto">
          <a:xfrm>
            <a:off x="425450" y="2273300"/>
            <a:ext cx="2017713" cy="101441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Begin at A:</a:t>
            </a:r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Each Karen buys 2F and sells 2C moving from</a:t>
            </a:r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U</a:t>
            </a:r>
            <a:r>
              <a:rPr lang="en-US" altLang="zh-CN" sz="12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 to U</a:t>
            </a:r>
            <a:r>
              <a:rPr lang="en-US" altLang="zh-CN" sz="12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2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, which </a:t>
            </a:r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is preferred (A to C).</a:t>
            </a:r>
            <a:endParaRPr lang="en-US" altLang="zh-CN" sz="12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5" name="Group 52"/>
          <p:cNvGrpSpPr/>
          <p:nvPr/>
        </p:nvGrpSpPr>
        <p:grpSpPr bwMode="auto">
          <a:xfrm>
            <a:off x="2816225" y="2257425"/>
            <a:ext cx="4181475" cy="3455988"/>
            <a:chOff x="1774" y="1422"/>
            <a:chExt cx="2634" cy="2177"/>
          </a:xfrm>
        </p:grpSpPr>
        <p:sp>
          <p:nvSpPr>
            <p:cNvPr id="52264" name="Line 53"/>
            <p:cNvSpPr>
              <a:spLocks noChangeShapeType="1"/>
            </p:cNvSpPr>
            <p:nvPr/>
          </p:nvSpPr>
          <p:spPr bwMode="auto">
            <a:xfrm>
              <a:off x="2033" y="1633"/>
              <a:ext cx="2127" cy="1935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Rectangle 54"/>
            <p:cNvSpPr>
              <a:spLocks noChangeArrowheads="1"/>
            </p:cNvSpPr>
            <p:nvPr/>
          </p:nvSpPr>
          <p:spPr bwMode="auto">
            <a:xfrm>
              <a:off x="1774" y="1422"/>
              <a:ext cx="199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P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66" name="Rectangle 55"/>
            <p:cNvSpPr>
              <a:spLocks noChangeArrowheads="1"/>
            </p:cNvSpPr>
            <p:nvPr/>
          </p:nvSpPr>
          <p:spPr bwMode="auto">
            <a:xfrm>
              <a:off x="4173" y="338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P’</a:t>
              </a:r>
              <a:endPara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" name="Group 56"/>
          <p:cNvGrpSpPr/>
          <p:nvPr/>
        </p:nvGrpSpPr>
        <p:grpSpPr bwMode="auto">
          <a:xfrm>
            <a:off x="4040188" y="2470150"/>
            <a:ext cx="3249612" cy="2476500"/>
            <a:chOff x="2545" y="1556"/>
            <a:chExt cx="2047" cy="1560"/>
          </a:xfrm>
        </p:grpSpPr>
        <p:sp>
          <p:nvSpPr>
            <p:cNvPr id="52262" name="Freeform 57"/>
            <p:cNvSpPr/>
            <p:nvPr/>
          </p:nvSpPr>
          <p:spPr bwMode="auto">
            <a:xfrm>
              <a:off x="2545" y="1556"/>
              <a:ext cx="1875" cy="1560"/>
            </a:xfrm>
            <a:custGeom>
              <a:avLst/>
              <a:gdLst>
                <a:gd name="T0" fmla="*/ 0 w 1875"/>
                <a:gd name="T1" fmla="*/ 0 h 1560"/>
                <a:gd name="T2" fmla="*/ 85 w 1875"/>
                <a:gd name="T3" fmla="*/ 279 h 1560"/>
                <a:gd name="T4" fmla="*/ 128 w 1875"/>
                <a:gd name="T5" fmla="*/ 418 h 1560"/>
                <a:gd name="T6" fmla="*/ 184 w 1875"/>
                <a:gd name="T7" fmla="*/ 547 h 1560"/>
                <a:gd name="T8" fmla="*/ 248 w 1875"/>
                <a:gd name="T9" fmla="*/ 676 h 1560"/>
                <a:gd name="T10" fmla="*/ 326 w 1875"/>
                <a:gd name="T11" fmla="*/ 795 h 1560"/>
                <a:gd name="T12" fmla="*/ 417 w 1875"/>
                <a:gd name="T13" fmla="*/ 903 h 1560"/>
                <a:gd name="T14" fmla="*/ 524 w 1875"/>
                <a:gd name="T15" fmla="*/ 1007 h 1560"/>
                <a:gd name="T16" fmla="*/ 651 w 1875"/>
                <a:gd name="T17" fmla="*/ 1099 h 1560"/>
                <a:gd name="T18" fmla="*/ 792 w 1875"/>
                <a:gd name="T19" fmla="*/ 1182 h 1560"/>
                <a:gd name="T20" fmla="*/ 948 w 1875"/>
                <a:gd name="T21" fmla="*/ 1260 h 1560"/>
                <a:gd name="T22" fmla="*/ 1117 w 1875"/>
                <a:gd name="T23" fmla="*/ 1327 h 1560"/>
                <a:gd name="T24" fmla="*/ 1301 w 1875"/>
                <a:gd name="T25" fmla="*/ 1389 h 1560"/>
                <a:gd name="T26" fmla="*/ 1485 w 1875"/>
                <a:gd name="T27" fmla="*/ 1451 h 1560"/>
                <a:gd name="T28" fmla="*/ 1874 w 1875"/>
                <a:gd name="T29" fmla="*/ 1559 h 15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5"/>
                <a:gd name="T46" fmla="*/ 0 h 1560"/>
                <a:gd name="T47" fmla="*/ 1875 w 1875"/>
                <a:gd name="T48" fmla="*/ 1560 h 15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5" h="1560">
                  <a:moveTo>
                    <a:pt x="0" y="0"/>
                  </a:moveTo>
                  <a:lnTo>
                    <a:pt x="85" y="279"/>
                  </a:lnTo>
                  <a:lnTo>
                    <a:pt x="128" y="418"/>
                  </a:lnTo>
                  <a:lnTo>
                    <a:pt x="184" y="547"/>
                  </a:lnTo>
                  <a:lnTo>
                    <a:pt x="248" y="676"/>
                  </a:lnTo>
                  <a:lnTo>
                    <a:pt x="326" y="795"/>
                  </a:lnTo>
                  <a:lnTo>
                    <a:pt x="417" y="903"/>
                  </a:lnTo>
                  <a:lnTo>
                    <a:pt x="524" y="1007"/>
                  </a:lnTo>
                  <a:lnTo>
                    <a:pt x="651" y="1099"/>
                  </a:lnTo>
                  <a:lnTo>
                    <a:pt x="792" y="1182"/>
                  </a:lnTo>
                  <a:lnTo>
                    <a:pt x="948" y="1260"/>
                  </a:lnTo>
                  <a:lnTo>
                    <a:pt x="1117" y="1327"/>
                  </a:lnTo>
                  <a:lnTo>
                    <a:pt x="1301" y="1389"/>
                  </a:lnTo>
                  <a:lnTo>
                    <a:pt x="1485" y="1451"/>
                  </a:lnTo>
                  <a:lnTo>
                    <a:pt x="1874" y="1559"/>
                  </a:lnTo>
                </a:path>
              </a:pathLst>
            </a:custGeom>
            <a:noFill/>
            <a:ln w="50800">
              <a:solidFill>
                <a:srgbClr val="CC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63" name="Rectangle 58"/>
            <p:cNvSpPr>
              <a:spLocks noChangeArrowheads="1"/>
            </p:cNvSpPr>
            <p:nvPr/>
          </p:nvSpPr>
          <p:spPr bwMode="auto">
            <a:xfrm>
              <a:off x="4317" y="2861"/>
              <a:ext cx="275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4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 sz="14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59"/>
          <p:cNvGrpSpPr/>
          <p:nvPr/>
        </p:nvGrpSpPr>
        <p:grpSpPr bwMode="auto">
          <a:xfrm>
            <a:off x="3813175" y="2627313"/>
            <a:ext cx="3171825" cy="2851150"/>
            <a:chOff x="2402" y="1655"/>
            <a:chExt cx="1998" cy="1796"/>
          </a:xfrm>
        </p:grpSpPr>
        <p:sp>
          <p:nvSpPr>
            <p:cNvPr id="52260" name="Freeform 60"/>
            <p:cNvSpPr/>
            <p:nvPr/>
          </p:nvSpPr>
          <p:spPr bwMode="auto">
            <a:xfrm>
              <a:off x="2402" y="1655"/>
              <a:ext cx="1769" cy="1796"/>
            </a:xfrm>
            <a:custGeom>
              <a:avLst/>
              <a:gdLst>
                <a:gd name="T0" fmla="*/ 0 w 1769"/>
                <a:gd name="T1" fmla="*/ 0 h 1796"/>
                <a:gd name="T2" fmla="*/ 80 w 1769"/>
                <a:gd name="T3" fmla="*/ 325 h 1796"/>
                <a:gd name="T4" fmla="*/ 120 w 1769"/>
                <a:gd name="T5" fmla="*/ 484 h 1796"/>
                <a:gd name="T6" fmla="*/ 173 w 1769"/>
                <a:gd name="T7" fmla="*/ 638 h 1796"/>
                <a:gd name="T8" fmla="*/ 233 w 1769"/>
                <a:gd name="T9" fmla="*/ 786 h 1796"/>
                <a:gd name="T10" fmla="*/ 300 w 1769"/>
                <a:gd name="T11" fmla="*/ 923 h 1796"/>
                <a:gd name="T12" fmla="*/ 387 w 1769"/>
                <a:gd name="T13" fmla="*/ 1054 h 1796"/>
                <a:gd name="T14" fmla="*/ 487 w 1769"/>
                <a:gd name="T15" fmla="*/ 1174 h 1796"/>
                <a:gd name="T16" fmla="*/ 607 w 1769"/>
                <a:gd name="T17" fmla="*/ 1276 h 1796"/>
                <a:gd name="T18" fmla="*/ 741 w 1769"/>
                <a:gd name="T19" fmla="*/ 1373 h 1796"/>
                <a:gd name="T20" fmla="*/ 894 w 1769"/>
                <a:gd name="T21" fmla="*/ 1459 h 1796"/>
                <a:gd name="T22" fmla="*/ 1054 w 1769"/>
                <a:gd name="T23" fmla="*/ 1533 h 1796"/>
                <a:gd name="T24" fmla="*/ 1221 w 1769"/>
                <a:gd name="T25" fmla="*/ 1607 h 1796"/>
                <a:gd name="T26" fmla="*/ 1401 w 1769"/>
                <a:gd name="T27" fmla="*/ 1670 h 1796"/>
                <a:gd name="T28" fmla="*/ 1768 w 1769"/>
                <a:gd name="T29" fmla="*/ 1795 h 17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69"/>
                <a:gd name="T46" fmla="*/ 0 h 1796"/>
                <a:gd name="T47" fmla="*/ 1769 w 1769"/>
                <a:gd name="T48" fmla="*/ 1796 h 17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69" h="1796">
                  <a:moveTo>
                    <a:pt x="0" y="0"/>
                  </a:moveTo>
                  <a:lnTo>
                    <a:pt x="80" y="325"/>
                  </a:lnTo>
                  <a:lnTo>
                    <a:pt x="120" y="484"/>
                  </a:lnTo>
                  <a:lnTo>
                    <a:pt x="173" y="638"/>
                  </a:lnTo>
                  <a:lnTo>
                    <a:pt x="233" y="786"/>
                  </a:lnTo>
                  <a:lnTo>
                    <a:pt x="300" y="923"/>
                  </a:lnTo>
                  <a:lnTo>
                    <a:pt x="387" y="1054"/>
                  </a:lnTo>
                  <a:lnTo>
                    <a:pt x="487" y="1174"/>
                  </a:lnTo>
                  <a:lnTo>
                    <a:pt x="607" y="1276"/>
                  </a:lnTo>
                  <a:lnTo>
                    <a:pt x="741" y="1373"/>
                  </a:lnTo>
                  <a:lnTo>
                    <a:pt x="894" y="1459"/>
                  </a:lnTo>
                  <a:lnTo>
                    <a:pt x="1054" y="1533"/>
                  </a:lnTo>
                  <a:lnTo>
                    <a:pt x="1221" y="1607"/>
                  </a:lnTo>
                  <a:lnTo>
                    <a:pt x="1401" y="1670"/>
                  </a:lnTo>
                  <a:lnTo>
                    <a:pt x="1768" y="1795"/>
                  </a:lnTo>
                </a:path>
              </a:pathLst>
            </a:custGeom>
            <a:noFill/>
            <a:ln w="50800" cap="rnd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61" name="Rectangle 61"/>
            <p:cNvSpPr>
              <a:spLocks noChangeArrowheads="1"/>
            </p:cNvSpPr>
            <p:nvPr/>
          </p:nvSpPr>
          <p:spPr bwMode="auto">
            <a:xfrm>
              <a:off x="4125" y="3197"/>
              <a:ext cx="275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4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14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" name="Group 62"/>
          <p:cNvGrpSpPr/>
          <p:nvPr/>
        </p:nvGrpSpPr>
        <p:grpSpPr bwMode="auto">
          <a:xfrm>
            <a:off x="3735388" y="2797175"/>
            <a:ext cx="2592387" cy="2960688"/>
            <a:chOff x="2353" y="1762"/>
            <a:chExt cx="1633" cy="1865"/>
          </a:xfrm>
        </p:grpSpPr>
        <p:sp>
          <p:nvSpPr>
            <p:cNvPr id="52258" name="Freeform 63"/>
            <p:cNvSpPr/>
            <p:nvPr/>
          </p:nvSpPr>
          <p:spPr bwMode="auto">
            <a:xfrm>
              <a:off x="2353" y="1762"/>
              <a:ext cx="1633" cy="1776"/>
            </a:xfrm>
            <a:custGeom>
              <a:avLst/>
              <a:gdLst>
                <a:gd name="T0" fmla="*/ 0 w 1633"/>
                <a:gd name="T1" fmla="*/ 0 h 1776"/>
                <a:gd name="T2" fmla="*/ 306 w 1633"/>
                <a:gd name="T3" fmla="*/ 88 h 1776"/>
                <a:gd name="T4" fmla="*/ 459 w 1633"/>
                <a:gd name="T5" fmla="*/ 140 h 1776"/>
                <a:gd name="T6" fmla="*/ 605 w 1633"/>
                <a:gd name="T7" fmla="*/ 193 h 1776"/>
                <a:gd name="T8" fmla="*/ 746 w 1633"/>
                <a:gd name="T9" fmla="*/ 257 h 1776"/>
                <a:gd name="T10" fmla="*/ 873 w 1633"/>
                <a:gd name="T11" fmla="*/ 333 h 1776"/>
                <a:gd name="T12" fmla="*/ 994 w 1633"/>
                <a:gd name="T13" fmla="*/ 420 h 1776"/>
                <a:gd name="T14" fmla="*/ 1103 w 1633"/>
                <a:gd name="T15" fmla="*/ 526 h 1776"/>
                <a:gd name="T16" fmla="*/ 1198 w 1633"/>
                <a:gd name="T17" fmla="*/ 648 h 1776"/>
                <a:gd name="T18" fmla="*/ 1281 w 1633"/>
                <a:gd name="T19" fmla="*/ 777 h 1776"/>
                <a:gd name="T20" fmla="*/ 1358 w 1633"/>
                <a:gd name="T21" fmla="*/ 928 h 1776"/>
                <a:gd name="T22" fmla="*/ 1422 w 1633"/>
                <a:gd name="T23" fmla="*/ 1080 h 1776"/>
                <a:gd name="T24" fmla="*/ 1479 w 1633"/>
                <a:gd name="T25" fmla="*/ 1250 h 1776"/>
                <a:gd name="T26" fmla="*/ 1536 w 1633"/>
                <a:gd name="T27" fmla="*/ 1419 h 1776"/>
                <a:gd name="T28" fmla="*/ 1632 w 1633"/>
                <a:gd name="T29" fmla="*/ 1775 h 17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33"/>
                <a:gd name="T46" fmla="*/ 0 h 1776"/>
                <a:gd name="T47" fmla="*/ 1633 w 1633"/>
                <a:gd name="T48" fmla="*/ 1776 h 17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33" h="1776">
                  <a:moveTo>
                    <a:pt x="0" y="0"/>
                  </a:moveTo>
                  <a:lnTo>
                    <a:pt x="306" y="88"/>
                  </a:lnTo>
                  <a:lnTo>
                    <a:pt x="459" y="140"/>
                  </a:lnTo>
                  <a:lnTo>
                    <a:pt x="605" y="193"/>
                  </a:lnTo>
                  <a:lnTo>
                    <a:pt x="746" y="257"/>
                  </a:lnTo>
                  <a:lnTo>
                    <a:pt x="873" y="333"/>
                  </a:lnTo>
                  <a:lnTo>
                    <a:pt x="994" y="420"/>
                  </a:lnTo>
                  <a:lnTo>
                    <a:pt x="1103" y="526"/>
                  </a:lnTo>
                  <a:lnTo>
                    <a:pt x="1198" y="648"/>
                  </a:lnTo>
                  <a:lnTo>
                    <a:pt x="1281" y="777"/>
                  </a:lnTo>
                  <a:lnTo>
                    <a:pt x="1358" y="928"/>
                  </a:lnTo>
                  <a:lnTo>
                    <a:pt x="1422" y="1080"/>
                  </a:lnTo>
                  <a:lnTo>
                    <a:pt x="1479" y="1250"/>
                  </a:lnTo>
                  <a:lnTo>
                    <a:pt x="1536" y="1419"/>
                  </a:lnTo>
                  <a:lnTo>
                    <a:pt x="1632" y="1775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59" name="Rectangle 64"/>
            <p:cNvSpPr>
              <a:spLocks noChangeArrowheads="1"/>
            </p:cNvSpPr>
            <p:nvPr/>
          </p:nvSpPr>
          <p:spPr bwMode="auto">
            <a:xfrm>
              <a:off x="3597" y="3437"/>
              <a:ext cx="287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4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  <a:endParaRPr lang="en-US" altLang="zh-CN" sz="14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9" name="Group 65"/>
          <p:cNvGrpSpPr/>
          <p:nvPr/>
        </p:nvGrpSpPr>
        <p:grpSpPr bwMode="auto">
          <a:xfrm>
            <a:off x="3195638" y="3325813"/>
            <a:ext cx="2370137" cy="2432050"/>
            <a:chOff x="2013" y="2095"/>
            <a:chExt cx="1493" cy="1532"/>
          </a:xfrm>
        </p:grpSpPr>
        <p:sp>
          <p:nvSpPr>
            <p:cNvPr id="52256" name="Freeform 66"/>
            <p:cNvSpPr/>
            <p:nvPr/>
          </p:nvSpPr>
          <p:spPr bwMode="auto">
            <a:xfrm>
              <a:off x="2013" y="2095"/>
              <a:ext cx="1493" cy="1443"/>
            </a:xfrm>
            <a:custGeom>
              <a:avLst/>
              <a:gdLst>
                <a:gd name="T0" fmla="*/ 0 w 1493"/>
                <a:gd name="T1" fmla="*/ 0 h 1443"/>
                <a:gd name="T2" fmla="*/ 286 w 1493"/>
                <a:gd name="T3" fmla="*/ 70 h 1443"/>
                <a:gd name="T4" fmla="*/ 421 w 1493"/>
                <a:gd name="T5" fmla="*/ 111 h 1443"/>
                <a:gd name="T6" fmla="*/ 555 w 1493"/>
                <a:gd name="T7" fmla="*/ 158 h 1443"/>
                <a:gd name="T8" fmla="*/ 684 w 1493"/>
                <a:gd name="T9" fmla="*/ 210 h 1443"/>
                <a:gd name="T10" fmla="*/ 802 w 1493"/>
                <a:gd name="T11" fmla="*/ 274 h 1443"/>
                <a:gd name="T12" fmla="*/ 909 w 1493"/>
                <a:gd name="T13" fmla="*/ 344 h 1443"/>
                <a:gd name="T14" fmla="*/ 1010 w 1493"/>
                <a:gd name="T15" fmla="*/ 426 h 1443"/>
                <a:gd name="T16" fmla="*/ 1094 w 1493"/>
                <a:gd name="T17" fmla="*/ 525 h 1443"/>
                <a:gd name="T18" fmla="*/ 1172 w 1493"/>
                <a:gd name="T19" fmla="*/ 636 h 1443"/>
                <a:gd name="T20" fmla="*/ 1240 w 1493"/>
                <a:gd name="T21" fmla="*/ 753 h 1443"/>
                <a:gd name="T22" fmla="*/ 1301 w 1493"/>
                <a:gd name="T23" fmla="*/ 882 h 1443"/>
                <a:gd name="T24" fmla="*/ 1352 w 1493"/>
                <a:gd name="T25" fmla="*/ 1016 h 1443"/>
                <a:gd name="T26" fmla="*/ 1402 w 1493"/>
                <a:gd name="T27" fmla="*/ 1156 h 1443"/>
                <a:gd name="T28" fmla="*/ 1492 w 1493"/>
                <a:gd name="T29" fmla="*/ 1442 h 14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93"/>
                <a:gd name="T46" fmla="*/ 0 h 1443"/>
                <a:gd name="T47" fmla="*/ 1493 w 1493"/>
                <a:gd name="T48" fmla="*/ 1443 h 14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93" h="1443">
                  <a:moveTo>
                    <a:pt x="0" y="0"/>
                  </a:moveTo>
                  <a:lnTo>
                    <a:pt x="286" y="70"/>
                  </a:lnTo>
                  <a:lnTo>
                    <a:pt x="421" y="111"/>
                  </a:lnTo>
                  <a:lnTo>
                    <a:pt x="555" y="158"/>
                  </a:lnTo>
                  <a:lnTo>
                    <a:pt x="684" y="210"/>
                  </a:lnTo>
                  <a:lnTo>
                    <a:pt x="802" y="274"/>
                  </a:lnTo>
                  <a:lnTo>
                    <a:pt x="909" y="344"/>
                  </a:lnTo>
                  <a:lnTo>
                    <a:pt x="1010" y="426"/>
                  </a:lnTo>
                  <a:lnTo>
                    <a:pt x="1094" y="525"/>
                  </a:lnTo>
                  <a:lnTo>
                    <a:pt x="1172" y="636"/>
                  </a:lnTo>
                  <a:lnTo>
                    <a:pt x="1240" y="753"/>
                  </a:lnTo>
                  <a:lnTo>
                    <a:pt x="1301" y="882"/>
                  </a:lnTo>
                  <a:lnTo>
                    <a:pt x="1352" y="1016"/>
                  </a:lnTo>
                  <a:lnTo>
                    <a:pt x="1402" y="1156"/>
                  </a:lnTo>
                  <a:lnTo>
                    <a:pt x="1492" y="1442"/>
                  </a:lnTo>
                </a:path>
              </a:pathLst>
            </a:custGeom>
            <a:noFill/>
            <a:ln w="50800">
              <a:solidFill>
                <a:srgbClr val="0000FF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2257" name="Rectangle 67"/>
            <p:cNvSpPr>
              <a:spLocks noChangeArrowheads="1"/>
            </p:cNvSpPr>
            <p:nvPr/>
          </p:nvSpPr>
          <p:spPr bwMode="auto">
            <a:xfrm>
              <a:off x="3117" y="3437"/>
              <a:ext cx="287" cy="19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4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  <a:endParaRPr lang="en-US" altLang="zh-CN" sz="14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42" grpId="0" animBg="1" autoUpdateAnimBg="0"/>
      <p:bldP spid="469043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30235</Words>
  <Application>WPS 演示</Application>
  <PresentationFormat>全屏显示(4:3)</PresentationFormat>
  <Paragraphs>1814</Paragraphs>
  <Slides>134</Slides>
  <Notes>63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36" baseType="lpstr">
      <vt:lpstr>夏至</vt:lpstr>
      <vt:lpstr>Equation.3</vt:lpstr>
      <vt:lpstr>Chapter 12</vt:lpstr>
      <vt:lpstr>Topics to be Discussed</vt:lpstr>
      <vt:lpstr>Topics to be Discussed</vt:lpstr>
      <vt:lpstr>Gaming and Strategic Decisions</vt:lpstr>
      <vt:lpstr>Some Applications of Game Theory</vt:lpstr>
      <vt:lpstr>What is a Game?</vt:lpstr>
      <vt:lpstr>Gaming and Strategic Decisions</vt:lpstr>
      <vt:lpstr>Gaming and Strategic Decisions</vt:lpstr>
      <vt:lpstr>Noncooperative vs. Cooperative Games</vt:lpstr>
      <vt:lpstr>Noncooperative vs. Cooperative Games</vt:lpstr>
      <vt:lpstr>An Example of a Two-Player Game</vt:lpstr>
      <vt:lpstr>Dominant Strategies</vt:lpstr>
      <vt:lpstr>Payoff Matrix for Advertising Game</vt:lpstr>
      <vt:lpstr>Payoff Matrix for Advertising Game</vt:lpstr>
      <vt:lpstr>Payoff Matrix for Advertising Game</vt:lpstr>
      <vt:lpstr>Dominant Strategies</vt:lpstr>
      <vt:lpstr>Dominant Strategies</vt:lpstr>
      <vt:lpstr>Modified Advertising Game</vt:lpstr>
      <vt:lpstr>Modified Advertising Game</vt:lpstr>
      <vt:lpstr>The Nash Equilibrium Revisited</vt:lpstr>
      <vt:lpstr>The Nash Equilibrium Revisited</vt:lpstr>
      <vt:lpstr>The Nash Equilibrium Revisited</vt:lpstr>
      <vt:lpstr>Announcement</vt:lpstr>
      <vt:lpstr>The Nash Equilibrium Revisited</vt:lpstr>
      <vt:lpstr>Product Choice Problem</vt:lpstr>
      <vt:lpstr>Product Choice Problem</vt:lpstr>
      <vt:lpstr>Prisoners’ Dilemma</vt:lpstr>
      <vt:lpstr>Prisoners’ Dilemma</vt:lpstr>
      <vt:lpstr>Applications of Prisoners’ Dilemma</vt:lpstr>
      <vt:lpstr>Beach Location Game</vt:lpstr>
      <vt:lpstr>Location Game: Hotelling Model</vt:lpstr>
      <vt:lpstr>More Applications of Game Theory</vt:lpstr>
      <vt:lpstr>Mixed Strategy</vt:lpstr>
      <vt:lpstr>Matching Pennies</vt:lpstr>
      <vt:lpstr>Matching Pennies</vt:lpstr>
      <vt:lpstr>Matching Pennies</vt:lpstr>
      <vt:lpstr>Solving Mixed Strategies</vt:lpstr>
      <vt:lpstr>Matching Pennies</vt:lpstr>
      <vt:lpstr>Solving Mixed Strategies</vt:lpstr>
      <vt:lpstr>Mixed Strategy</vt:lpstr>
      <vt:lpstr>The Battle of the Sexes</vt:lpstr>
      <vt:lpstr>The Battle of the Sexes</vt:lpstr>
      <vt:lpstr>The Battle of the Sexes</vt:lpstr>
      <vt:lpstr>Repeated Games</vt:lpstr>
      <vt:lpstr>Pricing Problem</vt:lpstr>
      <vt:lpstr>Pricing Problem</vt:lpstr>
      <vt:lpstr>Trigger Strategy</vt:lpstr>
      <vt:lpstr>Trigger Strategy</vt:lpstr>
      <vt:lpstr>Finitely Repeated Games</vt:lpstr>
      <vt:lpstr>Sequential Games</vt:lpstr>
      <vt:lpstr>How to Solve Sequential Game</vt:lpstr>
      <vt:lpstr>Game Rule of Distribution</vt:lpstr>
      <vt:lpstr>How to Solve this Game</vt:lpstr>
      <vt:lpstr>Sequential Games</vt:lpstr>
      <vt:lpstr>Modified Product Choice Problem</vt:lpstr>
      <vt:lpstr>Extensive Form of a Game</vt:lpstr>
      <vt:lpstr>Product Choice Game in Extensive Form</vt:lpstr>
      <vt:lpstr>Subgame Perfect Equilibrium </vt:lpstr>
      <vt:lpstr>Sequential Games</vt:lpstr>
      <vt:lpstr>First Mover Advantage</vt:lpstr>
      <vt:lpstr>First Mover Advantage</vt:lpstr>
      <vt:lpstr>Choosing Output</vt:lpstr>
      <vt:lpstr>Choosing Output</vt:lpstr>
      <vt:lpstr>Threats, Commitments, and Credibility</vt:lpstr>
      <vt:lpstr>Threats, Commitments, and Credibility</vt:lpstr>
      <vt:lpstr>Threats, Commitments, and Credibility</vt:lpstr>
      <vt:lpstr>Threats, Commitments, and Credibility</vt:lpstr>
      <vt:lpstr>Empty Threat</vt:lpstr>
      <vt:lpstr>Strategic Move</vt:lpstr>
      <vt:lpstr>Different Types of Game</vt:lpstr>
      <vt:lpstr>SPNE vs. NE</vt:lpstr>
      <vt:lpstr>To Produce or Not to Produce</vt:lpstr>
      <vt:lpstr>Subgame Perfect Nash Equilibrium </vt:lpstr>
      <vt:lpstr>Stackelberg competition</vt:lpstr>
      <vt:lpstr>Chapter 13</vt:lpstr>
      <vt:lpstr>Topics to be Discussed</vt:lpstr>
      <vt:lpstr>Topics to be Discussed</vt:lpstr>
      <vt:lpstr>General Equilibrium Analysis</vt:lpstr>
      <vt:lpstr>General Equilibrium Analysis</vt:lpstr>
      <vt:lpstr>Efficiency in Exchange</vt:lpstr>
      <vt:lpstr>Efficiency in Exchange</vt:lpstr>
      <vt:lpstr>Gain from Trade</vt:lpstr>
      <vt:lpstr>Gain from Trade</vt:lpstr>
      <vt:lpstr>Gain from Trade</vt:lpstr>
      <vt:lpstr>Gain from Trade</vt:lpstr>
      <vt:lpstr>Gain from Trade</vt:lpstr>
      <vt:lpstr>Gain from Trade</vt:lpstr>
      <vt:lpstr>The Edgeworth Box Diagram</vt:lpstr>
      <vt:lpstr>The Edgeworth Box</vt:lpstr>
      <vt:lpstr>Exchange in an Edgeworth Box</vt:lpstr>
      <vt:lpstr>Gains from Trade</vt:lpstr>
      <vt:lpstr>Efficiency in Exchange</vt:lpstr>
      <vt:lpstr>Efficient Allocations</vt:lpstr>
      <vt:lpstr>Efficiency in Exchange</vt:lpstr>
      <vt:lpstr>The Contract Curve</vt:lpstr>
      <vt:lpstr>The Contract Curve</vt:lpstr>
      <vt:lpstr>Contract Curve</vt:lpstr>
      <vt:lpstr>Market Trade</vt:lpstr>
      <vt:lpstr>Consumer Equilibrium in a Competitive Market</vt:lpstr>
      <vt:lpstr>Walrasian Equilibrium </vt:lpstr>
      <vt:lpstr>Walrasian Equilibrium</vt:lpstr>
      <vt:lpstr>Walrasian Equilibrium</vt:lpstr>
      <vt:lpstr>The Walras’ Law</vt:lpstr>
      <vt:lpstr>Implications</vt:lpstr>
      <vt:lpstr>Equilibrium and Efficiency</vt:lpstr>
      <vt:lpstr>A Proof of Efficiency in Market Equilibrium</vt:lpstr>
      <vt:lpstr>A Proof of Efficiency in Market Equilibrium</vt:lpstr>
      <vt:lpstr>First Theorem of Welfare Economics</vt:lpstr>
      <vt:lpstr>Equilibrium and Efficiency</vt:lpstr>
      <vt:lpstr>Underlying Assumptions</vt:lpstr>
      <vt:lpstr>Equity and Efficiency</vt:lpstr>
      <vt:lpstr>The Utility Possibilities Frontier</vt:lpstr>
      <vt:lpstr>The Utility Possibilities Frontier</vt:lpstr>
      <vt:lpstr>The Utility Possibilities Frontier</vt:lpstr>
      <vt:lpstr>Social Welfare Functions</vt:lpstr>
      <vt:lpstr>Social Welfare Functions</vt:lpstr>
      <vt:lpstr>Social Welfare Functions</vt:lpstr>
      <vt:lpstr>Social Welfare Functions</vt:lpstr>
      <vt:lpstr>Four Views of Equity</vt:lpstr>
      <vt:lpstr>Equity and Perfect Competition</vt:lpstr>
      <vt:lpstr>Efficiency and Equilibrium</vt:lpstr>
      <vt:lpstr>Efficiency and Equilibrium</vt:lpstr>
      <vt:lpstr>Why Are Convex Preferences?</vt:lpstr>
      <vt:lpstr>Implications of the Second Theorem</vt:lpstr>
      <vt:lpstr>Chapter 14</vt:lpstr>
      <vt:lpstr>The Robinson Crusoe Economy</vt:lpstr>
      <vt:lpstr>Leisure vs. Production</vt:lpstr>
      <vt:lpstr>Extended Robinson Crusoe Economy</vt:lpstr>
      <vt:lpstr>The Firm: Profit-max</vt:lpstr>
      <vt:lpstr>Consumer’s Problem</vt:lpstr>
      <vt:lpstr>Consumer’s Problem</vt:lpstr>
      <vt:lpstr>Putting Them Together</vt:lpstr>
      <vt:lpstr>Efficiency in Production</vt:lpstr>
      <vt:lpstr>Production in an Edgeworth Box</vt:lpstr>
    </vt:vector>
  </TitlesOfParts>
  <Company>gsm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ss</dc:creator>
  <cp:lastModifiedBy>YKP</cp:lastModifiedBy>
  <cp:revision>32</cp:revision>
  <dcterms:created xsi:type="dcterms:W3CDTF">2010-12-03T08:42:00Z</dcterms:created>
  <dcterms:modified xsi:type="dcterms:W3CDTF">2016-05-30T01:11:14Z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