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42"/>
  </p:notesMasterIdLst>
  <p:handoutMasterIdLst>
    <p:handoutMasterId r:id="rId43"/>
  </p:handoutMasterIdLst>
  <p:sldIdLst>
    <p:sldId id="430" r:id="rId2"/>
    <p:sldId id="288" r:id="rId3"/>
    <p:sldId id="418" r:id="rId4"/>
    <p:sldId id="419" r:id="rId5"/>
    <p:sldId id="381" r:id="rId6"/>
    <p:sldId id="383" r:id="rId7"/>
    <p:sldId id="382" r:id="rId8"/>
    <p:sldId id="384" r:id="rId9"/>
    <p:sldId id="386" r:id="rId10"/>
    <p:sldId id="388" r:id="rId11"/>
    <p:sldId id="389" r:id="rId12"/>
    <p:sldId id="391" r:id="rId13"/>
    <p:sldId id="393" r:id="rId14"/>
    <p:sldId id="394" r:id="rId15"/>
    <p:sldId id="395" r:id="rId16"/>
    <p:sldId id="397" r:id="rId17"/>
    <p:sldId id="398" r:id="rId18"/>
    <p:sldId id="401" r:id="rId19"/>
    <p:sldId id="402" r:id="rId20"/>
    <p:sldId id="403" r:id="rId21"/>
    <p:sldId id="404" r:id="rId22"/>
    <p:sldId id="428" r:id="rId23"/>
    <p:sldId id="405" r:id="rId24"/>
    <p:sldId id="407" r:id="rId25"/>
    <p:sldId id="399" r:id="rId26"/>
    <p:sldId id="408" r:id="rId27"/>
    <p:sldId id="355" r:id="rId28"/>
    <p:sldId id="413" r:id="rId29"/>
    <p:sldId id="414" r:id="rId30"/>
    <p:sldId id="415" r:id="rId31"/>
    <p:sldId id="416" r:id="rId32"/>
    <p:sldId id="409" r:id="rId33"/>
    <p:sldId id="410" r:id="rId34"/>
    <p:sldId id="426" r:id="rId35"/>
    <p:sldId id="425" r:id="rId36"/>
    <p:sldId id="421" r:id="rId37"/>
    <p:sldId id="422" r:id="rId38"/>
    <p:sldId id="423" r:id="rId39"/>
    <p:sldId id="424" r:id="rId40"/>
    <p:sldId id="429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66"/>
    <a:srgbClr val="FB806B"/>
    <a:srgbClr val="FFFFFF"/>
    <a:srgbClr val="A91607"/>
    <a:srgbClr val="FF0000"/>
    <a:srgbClr val="4E78E0"/>
    <a:srgbClr val="2508F8"/>
    <a:srgbClr val="ECECE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 autoAdjust="0"/>
    <p:restoredTop sz="94655" autoAdjust="0"/>
  </p:normalViewPr>
  <p:slideViewPr>
    <p:cSldViewPr>
      <p:cViewPr varScale="1">
        <p:scale>
          <a:sx n="104" d="100"/>
          <a:sy n="104" d="100"/>
        </p:scale>
        <p:origin x="-135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notesViewPr>
    <p:cSldViewPr>
      <p:cViewPr varScale="1">
        <p:scale>
          <a:sx n="63" d="100"/>
          <a:sy n="63" d="100"/>
        </p:scale>
        <p:origin x="-249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6AE5D67-FA6D-4F34-BD45-1004170A6D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40326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程序设计实习2010</a:t>
            </a:r>
          </a:p>
        </p:txBody>
      </p:sp>
    </p:spTree>
    <p:extLst>
      <p:ext uri="{BB962C8B-B14F-4D97-AF65-F5344CB8AC3E}">
        <p14:creationId xmlns:p14="http://schemas.microsoft.com/office/powerpoint/2010/main" xmlns="" val="936341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程序设计实习2010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4ED3C16-66C0-472D-900F-6090D2BFE1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5576583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29D718B-825F-4A21-ADEA-96CD0AF385C7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程序设计实习2010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ED3C16-66C0-472D-900F-6090D2BFE12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66883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程序设计实习2010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ED3C16-66C0-472D-900F-6090D2BFE12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03457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程序设计实习2010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ED3C16-66C0-472D-900F-6090D2BFE12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82909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程序设计实习2010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ED3C16-66C0-472D-900F-6090D2BFE12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92251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程序设计实习2010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ED3C16-66C0-472D-900F-6090D2BFE12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63258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程序设计实习2010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ED3C16-66C0-472D-900F-6090D2BFE12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38161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程序设计实习2010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ED3C16-66C0-472D-900F-6090D2BFE12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71728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程序设计实习2010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ED3C16-66C0-472D-900F-6090D2BFE12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47941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程序设计实习2010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ED3C16-66C0-472D-900F-6090D2BFE12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53490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程序设计实习2010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ED3C16-66C0-472D-900F-6090D2BFE127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16449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程序设计实习2010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ED3C16-66C0-472D-900F-6090D2BFE12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01139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程序设计实习2010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ED3C16-66C0-472D-900F-6090D2BFE127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14732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程序设计实习2010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ED3C16-66C0-472D-900F-6090D2BFE12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75032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程序设计实习2010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ED3C16-66C0-472D-900F-6090D2BFE12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99511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程序设计实习2010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ED3C16-66C0-472D-900F-6090D2BFE12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5617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程序设计实习2010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ED3C16-66C0-472D-900F-6090D2BFE12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35399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程序设计实习2010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ED3C16-66C0-472D-900F-6090D2BFE12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45908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程序设计实习2010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ED3C16-66C0-472D-900F-6090D2BFE12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83982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程序设计实习2010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ED3C16-66C0-472D-900F-6090D2BFE12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07191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E6E353-A9B9-4B16-BDC0-CF06AE68DFE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lu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7EE8F9-7611-47E7-8C64-73A13C02D5A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lu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1FFBE-68D9-4016-A31E-3E3552DE810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lus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47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1" y="0"/>
            <a:ext cx="23526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 userDrawn="1"/>
        </p:nvSpPr>
        <p:spPr>
          <a:xfrm rot="10800000" flipV="1">
            <a:off x="2928938" y="571500"/>
            <a:ext cx="6215062" cy="44451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楷体" pitchFamily="49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6716184"/>
            <a:ext cx="9144000" cy="141816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楷体" pitchFamily="49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1E5D-8B18-4448-9C74-6A2603C34FC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697103-427B-48A7-A098-7A0440079AE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lu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6B7CB5-642E-448A-BFF2-1C70F596178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lu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F9266-EA35-4B74-A4A2-03E9523A477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lu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C97ED-197F-420D-90A9-31182EC62BE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lu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1D3B1-BF55-4FFE-99B5-B97968FF990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lu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1DC05-E942-4292-9B49-A0585E325D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lu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fld id="{C5A1337E-8575-4289-B53F-60225A3072E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lu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800" b="1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>
              <a:defRPr/>
            </a:pPr>
            <a:fld id="{A0AE31E4-3FD4-47C1-868C-E02772E1858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</p:sldLayoutIdLst>
  <p:transition>
    <p:plus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mywork\sticks_demo.exe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 txBox="1">
            <a:spLocks/>
          </p:cNvSpPr>
          <p:nvPr/>
        </p:nvSpPr>
        <p:spPr bwMode="auto">
          <a:xfrm>
            <a:off x="685800" y="2000251"/>
            <a:ext cx="7772400" cy="147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4400" dirty="0">
                <a:ea typeface="黑体" pitchFamily="2" charset="-122"/>
              </a:rPr>
              <a:t>ACM/ICPC</a:t>
            </a:r>
            <a:r>
              <a:rPr lang="zh-CN" altLang="en-US" sz="4400" dirty="0">
                <a:ea typeface="黑体" pitchFamily="2" charset="-122"/>
              </a:rPr>
              <a:t>竞赛训练</a:t>
            </a:r>
          </a:p>
        </p:txBody>
      </p:sp>
      <p:sp>
        <p:nvSpPr>
          <p:cNvPr id="4099" name="副标题 2"/>
          <p:cNvSpPr txBox="1">
            <a:spLocks/>
          </p:cNvSpPr>
          <p:nvPr/>
        </p:nvSpPr>
        <p:spPr bwMode="auto">
          <a:xfrm>
            <a:off x="539750" y="4004733"/>
            <a:ext cx="75612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zh-CN" altLang="en-US" sz="2400" b="1" smtClean="0">
                <a:latin typeface="楷体" pitchFamily="49" charset="-122"/>
                <a:ea typeface="楷体" pitchFamily="49" charset="-122"/>
              </a:rPr>
              <a:t>北京大学信息学院 郭炜</a:t>
            </a:r>
            <a:r>
              <a:rPr lang="zh-CN" altLang="en-US" sz="2200" b="1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200" b="1" dirty="0" smtClean="0">
                <a:latin typeface="楷体" pitchFamily="49" charset="-122"/>
                <a:ea typeface="楷体" pitchFamily="49" charset="-122"/>
              </a:rPr>
              <a:t> </a:t>
            </a: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zh-CN" altLang="en-US" sz="2200" b="1" dirty="0" smtClean="0">
                <a:latin typeface="楷体" pitchFamily="49" charset="-122"/>
                <a:ea typeface="楷体" pitchFamily="49" charset="-122"/>
              </a:rPr>
              <a:t>微</a:t>
            </a:r>
            <a:r>
              <a:rPr lang="zh-CN" altLang="en-US" sz="2200" b="1" dirty="0">
                <a:latin typeface="楷体" pitchFamily="49" charset="-122"/>
                <a:ea typeface="楷体" pitchFamily="49" charset="-122"/>
              </a:rPr>
              <a:t>博 </a:t>
            </a:r>
            <a:r>
              <a:rPr lang="en-US" altLang="zh-CN" sz="2200" b="1" dirty="0">
                <a:latin typeface="楷体" pitchFamily="49" charset="-122"/>
                <a:ea typeface="楷体" pitchFamily="49" charset="-122"/>
              </a:rPr>
              <a:t>http://weibo.com/guoweiofpku </a:t>
            </a: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altLang="zh-CN" sz="2200" b="1" dirty="0">
                <a:latin typeface="楷体" pitchFamily="49" charset="-122"/>
                <a:ea typeface="楷体" pitchFamily="49" charset="-122"/>
              </a:rPr>
              <a:t>	   http://www.guoweiblog.com </a:t>
            </a: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endParaRPr lang="en-US" altLang="zh-CN" sz="1800" b="1" dirty="0">
              <a:solidFill>
                <a:srgbClr val="404040"/>
              </a:solidFill>
              <a:latin typeface="楷体" pitchFamily="49" charset="-122"/>
              <a:ea typeface="楷体" pitchFamily="49" charset="-122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1800" dirty="0">
                <a:ea typeface="楷体" pitchFamily="49" charset="-122"/>
              </a:rPr>
              <a:t>课程网页：</a:t>
            </a:r>
            <a:r>
              <a:rPr lang="en-US" altLang="zh-CN" sz="1800" dirty="0">
                <a:ea typeface="楷体" pitchFamily="49" charset="-122"/>
              </a:rPr>
              <a:t>http://acm.pku.edu.cn/summerschool/pku_acm_train.htm</a:t>
            </a: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altLang="zh-CN" sz="2200" b="1" dirty="0">
                <a:solidFill>
                  <a:srgbClr val="404040"/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zh-CN" altLang="en-US" sz="2200" b="1" dirty="0">
              <a:solidFill>
                <a:srgbClr val="40404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100" name="灯片编号占位符 4"/>
          <p:cNvSpPr txBox="1">
            <a:spLocks/>
          </p:cNvSpPr>
          <p:nvPr/>
        </p:nvSpPr>
        <p:spPr bwMode="auto">
          <a:xfrm>
            <a:off x="6553200" y="6356351"/>
            <a:ext cx="2133600" cy="36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/>
            <a:fld id="{1E159450-BFF9-47ED-B680-7CE663A4C394}" type="slidenum">
              <a:rPr lang="zh-CN" altLang="en-US">
                <a:solidFill>
                  <a:srgbClr val="898989"/>
                </a:solidFill>
                <a:latin typeface="Times New Roman" pitchFamily="18" charset="0"/>
                <a:ea typeface="楷体" pitchFamily="49" charset="-122"/>
              </a:rPr>
              <a:pPr algn="r" eaLnBrk="1" hangingPunct="1"/>
              <a:t>1</a:t>
            </a:fld>
            <a:endParaRPr lang="zh-CN" altLang="en-US">
              <a:solidFill>
                <a:srgbClr val="898989"/>
              </a:solidFill>
              <a:latin typeface="Times New Roman" pitchFamily="18" charset="0"/>
              <a:ea typeface="楷体" pitchFamily="49" charset="-122"/>
            </a:endParaRPr>
          </a:p>
        </p:txBody>
      </p:sp>
      <p:pic>
        <p:nvPicPr>
          <p:cNvPr id="4101" name="墨迹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1075" y="6493934"/>
            <a:ext cx="19050" cy="2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3357586" cy="86199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解题思路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35726" y="1000108"/>
            <a:ext cx="464347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tabLst/>
              <a:defRPr/>
            </a:pPr>
            <a:r>
              <a:rPr lang="zh-CN" altLang="en-US" b="1" kern="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“状态”之间如何转移</a:t>
            </a:r>
            <a:r>
              <a:rPr lang="en-US" altLang="zh-CN" b="1" kern="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tabLst/>
              <a:defRPr/>
            </a:pPr>
            <a:endParaRPr lang="en-US" altLang="zh-CN" b="1" kern="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77638" y="2081520"/>
            <a:ext cx="1714512" cy="714380"/>
            <a:chOff x="2153586" y="5837572"/>
            <a:chExt cx="928694" cy="385151"/>
          </a:xfrm>
        </p:grpSpPr>
        <p:sp>
          <p:nvSpPr>
            <p:cNvPr id="27" name="圆角矩形 26"/>
            <p:cNvSpPr/>
            <p:nvPr/>
          </p:nvSpPr>
          <p:spPr>
            <a:xfrm>
              <a:off x="2214546" y="5857892"/>
              <a:ext cx="857256" cy="357190"/>
            </a:xfrm>
            <a:prstGeom prst="roundRect">
              <a:avLst>
                <a:gd name="adj" fmla="val 10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extrusionClr>
                <a:schemeClr val="bg1"/>
              </a:extrusionClr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圆角矩形 6"/>
            <p:cNvSpPr/>
            <p:nvPr/>
          </p:nvSpPr>
          <p:spPr>
            <a:xfrm>
              <a:off x="2153586" y="5837572"/>
              <a:ext cx="928694" cy="385151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6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(R, M)</a:t>
              </a:r>
              <a:endParaRPr lang="zh-CN" altLang="en-US" sz="26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601904" y="2071678"/>
            <a:ext cx="1714512" cy="714380"/>
            <a:chOff x="2153586" y="5837572"/>
            <a:chExt cx="928694" cy="385151"/>
          </a:xfrm>
        </p:grpSpPr>
        <p:sp>
          <p:nvSpPr>
            <p:cNvPr id="47" name="圆角矩形 46"/>
            <p:cNvSpPr/>
            <p:nvPr/>
          </p:nvSpPr>
          <p:spPr>
            <a:xfrm>
              <a:off x="2214546" y="5857892"/>
              <a:ext cx="857256" cy="357190"/>
            </a:xfrm>
            <a:prstGeom prst="roundRect">
              <a:avLst>
                <a:gd name="adj" fmla="val 10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extrusionClr>
                <a:schemeClr val="bg1"/>
              </a:extrusionClr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圆角矩形 6"/>
            <p:cNvSpPr/>
            <p:nvPr/>
          </p:nvSpPr>
          <p:spPr>
            <a:xfrm>
              <a:off x="2153586" y="5837572"/>
              <a:ext cx="928694" cy="385151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6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(R-1, M-S)</a:t>
              </a:r>
              <a:endParaRPr lang="zh-CN" altLang="en-US" sz="26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5" name="直接箭头连接符 54"/>
          <p:cNvCxnSpPr/>
          <p:nvPr/>
        </p:nvCxnSpPr>
        <p:spPr bwMode="auto">
          <a:xfrm flipV="1">
            <a:off x="2707428" y="2428868"/>
            <a:ext cx="3786214" cy="9842"/>
          </a:xfrm>
          <a:prstGeom prst="straightConnector1">
            <a:avLst/>
          </a:prstGeom>
          <a:gradFill rotWithShape="1">
            <a:gsLst>
              <a:gs pos="0">
                <a:srgbClr val="FF6600"/>
              </a:gs>
              <a:gs pos="50000">
                <a:srgbClr val="FF6600">
                  <a:gamma/>
                  <a:tint val="9412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3"/>
          <p:cNvSpPr txBox="1">
            <a:spLocks noChangeArrowheads="1"/>
          </p:cNvSpPr>
          <p:nvPr/>
        </p:nvSpPr>
        <p:spPr bwMode="auto">
          <a:xfrm>
            <a:off x="2707428" y="1928802"/>
            <a:ext cx="364333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tabLst/>
              <a:defRPr/>
            </a:pPr>
            <a:r>
              <a:rPr lang="zh-CN" altLang="en-US" sz="2400" kern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拼接一节长度为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的木棒</a:t>
            </a:r>
            <a:endParaRPr lang="en-US" altLang="zh-CN" sz="2400" kern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640814" y="4153222"/>
            <a:ext cx="1714512" cy="714380"/>
            <a:chOff x="2153586" y="5837572"/>
            <a:chExt cx="928694" cy="385151"/>
          </a:xfrm>
        </p:grpSpPr>
        <p:sp>
          <p:nvSpPr>
            <p:cNvPr id="60" name="圆角矩形 59"/>
            <p:cNvSpPr/>
            <p:nvPr/>
          </p:nvSpPr>
          <p:spPr>
            <a:xfrm>
              <a:off x="2214546" y="5857892"/>
              <a:ext cx="857256" cy="357190"/>
            </a:xfrm>
            <a:prstGeom prst="roundRect">
              <a:avLst>
                <a:gd name="adj" fmla="val 10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extrusionClr>
                <a:schemeClr val="bg1"/>
              </a:extrusionClr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圆角矩形 6"/>
            <p:cNvSpPr/>
            <p:nvPr/>
          </p:nvSpPr>
          <p:spPr>
            <a:xfrm>
              <a:off x="2153586" y="5837572"/>
              <a:ext cx="928694" cy="385151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6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(R-1, M-S)</a:t>
              </a:r>
              <a:endParaRPr lang="zh-CN" altLang="en-US" sz="26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565080" y="4143380"/>
            <a:ext cx="1714512" cy="714380"/>
            <a:chOff x="2153586" y="5837572"/>
            <a:chExt cx="928694" cy="385151"/>
          </a:xfrm>
        </p:grpSpPr>
        <p:sp>
          <p:nvSpPr>
            <p:cNvPr id="63" name="圆角矩形 62"/>
            <p:cNvSpPr/>
            <p:nvPr/>
          </p:nvSpPr>
          <p:spPr>
            <a:xfrm>
              <a:off x="2214546" y="5857892"/>
              <a:ext cx="857256" cy="357190"/>
            </a:xfrm>
            <a:prstGeom prst="roundRect">
              <a:avLst>
                <a:gd name="adj" fmla="val 10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extrusionClr>
                <a:schemeClr val="bg1"/>
              </a:extrusionClr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圆角矩形 6"/>
            <p:cNvSpPr/>
            <p:nvPr/>
          </p:nvSpPr>
          <p:spPr>
            <a:xfrm>
              <a:off x="2153586" y="5837572"/>
              <a:ext cx="928694" cy="385151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6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(R, M)</a:t>
              </a:r>
              <a:endParaRPr lang="zh-CN" altLang="en-US" sz="26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5" name="直接箭头连接符 64"/>
          <p:cNvCxnSpPr/>
          <p:nvPr/>
        </p:nvCxnSpPr>
        <p:spPr bwMode="auto">
          <a:xfrm flipV="1">
            <a:off x="2670604" y="4500570"/>
            <a:ext cx="3786214" cy="9842"/>
          </a:xfrm>
          <a:prstGeom prst="straightConnector1">
            <a:avLst/>
          </a:prstGeom>
          <a:gradFill rotWithShape="1">
            <a:gsLst>
              <a:gs pos="0">
                <a:srgbClr val="FF6600"/>
              </a:gs>
              <a:gs pos="50000">
                <a:srgbClr val="FF6600">
                  <a:gamma/>
                  <a:tint val="9412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Rectangle 3"/>
          <p:cNvSpPr txBox="1">
            <a:spLocks noChangeArrowheads="1"/>
          </p:cNvSpPr>
          <p:nvPr/>
        </p:nvSpPr>
        <p:spPr bwMode="auto">
          <a:xfrm>
            <a:off x="2670604" y="4000504"/>
            <a:ext cx="364333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tabLst/>
              <a:defRPr/>
            </a:pPr>
            <a:r>
              <a:rPr lang="zh-CN" altLang="en-US" sz="2400" kern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拆掉一节长度为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的木棒</a:t>
            </a:r>
            <a:endParaRPr lang="en-US" altLang="zh-CN" sz="2400" kern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1E5D-8B18-4448-9C74-6A2603C34FC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14282" y="500042"/>
            <a:ext cx="466666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N=10,L=57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为例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  <a:p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节木棒，假设棍子长度是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57)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071934" y="2071678"/>
            <a:ext cx="931919" cy="621279"/>
            <a:chOff x="1821252" y="1146136"/>
            <a:chExt cx="931919" cy="621279"/>
          </a:xfrm>
          <a:solidFill>
            <a:srgbClr val="92D050"/>
          </a:solidFill>
        </p:grpSpPr>
        <p:sp>
          <p:nvSpPr>
            <p:cNvPr id="19" name="圆角矩形 18"/>
            <p:cNvSpPr/>
            <p:nvPr/>
          </p:nvSpPr>
          <p:spPr>
            <a:xfrm>
              <a:off x="1821252" y="1146136"/>
              <a:ext cx="931919" cy="62127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圆角矩形 6"/>
            <p:cNvSpPr/>
            <p:nvPr/>
          </p:nvSpPr>
          <p:spPr>
            <a:xfrm>
              <a:off x="1839449" y="1192497"/>
              <a:ext cx="890125" cy="55672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6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9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,11</a:t>
              </a:r>
              <a:endParaRPr lang="zh-CN" altLang="en-US" sz="26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7" name="直接箭头连接符 36"/>
          <p:cNvCxnSpPr/>
          <p:nvPr/>
        </p:nvCxnSpPr>
        <p:spPr bwMode="auto">
          <a:xfrm rot="10800000" flipV="1">
            <a:off x="4537894" y="1142984"/>
            <a:ext cx="1443010" cy="928694"/>
          </a:xfrm>
          <a:prstGeom prst="straightConnector1">
            <a:avLst/>
          </a:prstGeom>
          <a:gradFill rotWithShape="1">
            <a:gsLst>
              <a:gs pos="0">
                <a:srgbClr val="FF6600"/>
              </a:gs>
              <a:gs pos="50000">
                <a:srgbClr val="FF6600">
                  <a:gamma/>
                  <a:tint val="9412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28575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AutoShape 40"/>
          <p:cNvSpPr>
            <a:spLocks noChangeArrowheads="1"/>
          </p:cNvSpPr>
          <p:nvPr/>
        </p:nvSpPr>
        <p:spPr bwMode="auto">
          <a:xfrm>
            <a:off x="306040" y="1643050"/>
            <a:ext cx="3312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40"/>
          <p:cNvSpPr>
            <a:spLocks noChangeArrowheads="1"/>
          </p:cNvSpPr>
          <p:nvPr/>
        </p:nvSpPr>
        <p:spPr bwMode="auto">
          <a:xfrm>
            <a:off x="285720" y="2643182"/>
            <a:ext cx="2592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40"/>
          <p:cNvSpPr>
            <a:spLocks noChangeArrowheads="1"/>
          </p:cNvSpPr>
          <p:nvPr/>
        </p:nvSpPr>
        <p:spPr bwMode="auto">
          <a:xfrm>
            <a:off x="306040" y="6143644"/>
            <a:ext cx="936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13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AutoShape 40"/>
          <p:cNvSpPr>
            <a:spLocks noChangeArrowheads="1"/>
          </p:cNvSpPr>
          <p:nvPr/>
        </p:nvSpPr>
        <p:spPr bwMode="auto">
          <a:xfrm>
            <a:off x="285720" y="2143116"/>
            <a:ext cx="3240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45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40"/>
          <p:cNvSpPr>
            <a:spLocks noChangeArrowheads="1"/>
          </p:cNvSpPr>
          <p:nvPr/>
        </p:nvSpPr>
        <p:spPr bwMode="auto">
          <a:xfrm>
            <a:off x="306040" y="3143248"/>
            <a:ext cx="2592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AutoShape 40"/>
          <p:cNvSpPr>
            <a:spLocks noChangeArrowheads="1"/>
          </p:cNvSpPr>
          <p:nvPr/>
        </p:nvSpPr>
        <p:spPr bwMode="auto">
          <a:xfrm>
            <a:off x="306040" y="5643578"/>
            <a:ext cx="1008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14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AutoShape 40"/>
          <p:cNvSpPr>
            <a:spLocks noChangeArrowheads="1"/>
          </p:cNvSpPr>
          <p:nvPr/>
        </p:nvSpPr>
        <p:spPr bwMode="auto">
          <a:xfrm>
            <a:off x="306040" y="3643314"/>
            <a:ext cx="2592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40"/>
          <p:cNvSpPr>
            <a:spLocks noChangeArrowheads="1"/>
          </p:cNvSpPr>
          <p:nvPr/>
        </p:nvSpPr>
        <p:spPr bwMode="auto">
          <a:xfrm>
            <a:off x="306040" y="4143380"/>
            <a:ext cx="1728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24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AutoShape 40"/>
          <p:cNvSpPr>
            <a:spLocks noChangeArrowheads="1"/>
          </p:cNvSpPr>
          <p:nvPr/>
        </p:nvSpPr>
        <p:spPr bwMode="auto">
          <a:xfrm>
            <a:off x="306040" y="4643446"/>
            <a:ext cx="1368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19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40"/>
          <p:cNvSpPr>
            <a:spLocks noChangeArrowheads="1"/>
          </p:cNvSpPr>
          <p:nvPr/>
        </p:nvSpPr>
        <p:spPr bwMode="auto">
          <a:xfrm>
            <a:off x="285720" y="5143512"/>
            <a:ext cx="1152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429256" y="455108"/>
            <a:ext cx="1200161" cy="621279"/>
            <a:chOff x="4849991" y="1146136"/>
            <a:chExt cx="931919" cy="621279"/>
          </a:xfrm>
          <a:solidFill>
            <a:srgbClr val="92D050"/>
          </a:solidFill>
        </p:grpSpPr>
        <p:sp>
          <p:nvSpPr>
            <p:cNvPr id="41" name="圆角矩形 40"/>
            <p:cNvSpPr/>
            <p:nvPr/>
          </p:nvSpPr>
          <p:spPr>
            <a:xfrm>
              <a:off x="4849991" y="1146136"/>
              <a:ext cx="931919" cy="62127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圆角矩形 12"/>
            <p:cNvSpPr/>
            <p:nvPr/>
          </p:nvSpPr>
          <p:spPr>
            <a:xfrm>
              <a:off x="4883129" y="1178333"/>
              <a:ext cx="854404" cy="57088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6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,57</a:t>
              </a:r>
              <a:endParaRPr lang="zh-CN" altLang="en-US" sz="26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6688636" y="47353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初始状态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3067" y="5500702"/>
            <a:ext cx="4527891" cy="37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矩形 21"/>
          <p:cNvSpPr/>
          <p:nvPr/>
        </p:nvSpPr>
        <p:spPr>
          <a:xfrm>
            <a:off x="4071934" y="4857760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棍子长度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57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1E5D-8B18-4448-9C74-6A2603C34FC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2.69195E-6 L 0.29393 0.623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0" y="31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071934" y="2071678"/>
            <a:ext cx="931919" cy="621279"/>
            <a:chOff x="1821252" y="1146136"/>
            <a:chExt cx="931919" cy="621279"/>
          </a:xfrm>
          <a:solidFill>
            <a:srgbClr val="92D050"/>
          </a:solidFill>
        </p:grpSpPr>
        <p:sp>
          <p:nvSpPr>
            <p:cNvPr id="6" name="圆角矩形 5"/>
            <p:cNvSpPr/>
            <p:nvPr/>
          </p:nvSpPr>
          <p:spPr>
            <a:xfrm>
              <a:off x="1821252" y="1146136"/>
              <a:ext cx="931919" cy="62127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839449" y="1192497"/>
              <a:ext cx="890125" cy="55672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6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9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,11</a:t>
              </a:r>
              <a:endParaRPr lang="zh-CN" altLang="en-US" sz="26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500694" y="2071678"/>
            <a:ext cx="1000132" cy="621279"/>
            <a:chOff x="4849991" y="1146136"/>
            <a:chExt cx="931919" cy="621279"/>
          </a:xfrm>
          <a:solidFill>
            <a:srgbClr val="92D050"/>
          </a:solidFill>
        </p:grpSpPr>
        <p:sp>
          <p:nvSpPr>
            <p:cNvPr id="9" name="圆角矩形 8"/>
            <p:cNvSpPr/>
            <p:nvPr/>
          </p:nvSpPr>
          <p:spPr>
            <a:xfrm>
              <a:off x="4849991" y="1146136"/>
              <a:ext cx="931919" cy="62127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圆角矩形 12"/>
            <p:cNvSpPr/>
            <p:nvPr/>
          </p:nvSpPr>
          <p:spPr>
            <a:xfrm>
              <a:off x="4883130" y="1178333"/>
              <a:ext cx="866775" cy="57088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6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9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,12</a:t>
              </a:r>
              <a:endParaRPr lang="zh-CN" altLang="en-US" sz="26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 bwMode="auto">
          <a:xfrm rot="5400000">
            <a:off x="5537206" y="1606538"/>
            <a:ext cx="928696" cy="1588"/>
          </a:xfrm>
          <a:prstGeom prst="straightConnector1">
            <a:avLst/>
          </a:prstGeom>
          <a:gradFill rotWithShape="1">
            <a:gsLst>
              <a:gs pos="0">
                <a:srgbClr val="FF6600"/>
              </a:gs>
              <a:gs pos="50000">
                <a:srgbClr val="FF6600">
                  <a:gamma/>
                  <a:tint val="9412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28575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rot="10800000" flipV="1">
            <a:off x="4537894" y="1142984"/>
            <a:ext cx="1443010" cy="928694"/>
          </a:xfrm>
          <a:prstGeom prst="straightConnector1">
            <a:avLst/>
          </a:prstGeom>
          <a:gradFill rotWithShape="1">
            <a:gsLst>
              <a:gs pos="0">
                <a:srgbClr val="FF6600"/>
              </a:gs>
              <a:gs pos="50000">
                <a:srgbClr val="FF6600">
                  <a:gamma/>
                  <a:tint val="9412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28575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AutoShape 40"/>
          <p:cNvSpPr>
            <a:spLocks noChangeArrowheads="1"/>
          </p:cNvSpPr>
          <p:nvPr/>
        </p:nvSpPr>
        <p:spPr bwMode="auto">
          <a:xfrm>
            <a:off x="285720" y="2643182"/>
            <a:ext cx="2592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40"/>
          <p:cNvSpPr>
            <a:spLocks noChangeArrowheads="1"/>
          </p:cNvSpPr>
          <p:nvPr/>
        </p:nvSpPr>
        <p:spPr bwMode="auto">
          <a:xfrm>
            <a:off x="306040" y="6143644"/>
            <a:ext cx="936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13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AutoShape 40"/>
          <p:cNvSpPr>
            <a:spLocks noChangeArrowheads="1"/>
          </p:cNvSpPr>
          <p:nvPr/>
        </p:nvSpPr>
        <p:spPr bwMode="auto">
          <a:xfrm>
            <a:off x="285720" y="2143116"/>
            <a:ext cx="3240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45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AutoShape 40"/>
          <p:cNvSpPr>
            <a:spLocks noChangeArrowheads="1"/>
          </p:cNvSpPr>
          <p:nvPr/>
        </p:nvSpPr>
        <p:spPr bwMode="auto">
          <a:xfrm>
            <a:off x="306040" y="3143248"/>
            <a:ext cx="2592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AutoShape 40"/>
          <p:cNvSpPr>
            <a:spLocks noChangeArrowheads="1"/>
          </p:cNvSpPr>
          <p:nvPr/>
        </p:nvSpPr>
        <p:spPr bwMode="auto">
          <a:xfrm>
            <a:off x="306040" y="5643578"/>
            <a:ext cx="1008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14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AutoShape 40"/>
          <p:cNvSpPr>
            <a:spLocks noChangeArrowheads="1"/>
          </p:cNvSpPr>
          <p:nvPr/>
        </p:nvSpPr>
        <p:spPr bwMode="auto">
          <a:xfrm>
            <a:off x="306040" y="3643314"/>
            <a:ext cx="2592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AutoShape 40"/>
          <p:cNvSpPr>
            <a:spLocks noChangeArrowheads="1"/>
          </p:cNvSpPr>
          <p:nvPr/>
        </p:nvSpPr>
        <p:spPr bwMode="auto">
          <a:xfrm>
            <a:off x="306040" y="4143380"/>
            <a:ext cx="1728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24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AutoShape 40"/>
          <p:cNvSpPr>
            <a:spLocks noChangeArrowheads="1"/>
          </p:cNvSpPr>
          <p:nvPr/>
        </p:nvSpPr>
        <p:spPr bwMode="auto">
          <a:xfrm>
            <a:off x="306040" y="4643446"/>
            <a:ext cx="1368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19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AutoShape 40"/>
          <p:cNvSpPr>
            <a:spLocks noChangeArrowheads="1"/>
          </p:cNvSpPr>
          <p:nvPr/>
        </p:nvSpPr>
        <p:spPr bwMode="auto">
          <a:xfrm>
            <a:off x="285720" y="5143512"/>
            <a:ext cx="1152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429256" y="455108"/>
            <a:ext cx="1200161" cy="621279"/>
            <a:chOff x="4849991" y="1146136"/>
            <a:chExt cx="931919" cy="621279"/>
          </a:xfrm>
          <a:solidFill>
            <a:srgbClr val="92D050"/>
          </a:solidFill>
        </p:grpSpPr>
        <p:sp>
          <p:nvSpPr>
            <p:cNvPr id="38" name="圆角矩形 37"/>
            <p:cNvSpPr/>
            <p:nvPr/>
          </p:nvSpPr>
          <p:spPr>
            <a:xfrm>
              <a:off x="4849991" y="1146136"/>
              <a:ext cx="931919" cy="62127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圆角矩形 12"/>
            <p:cNvSpPr/>
            <p:nvPr/>
          </p:nvSpPr>
          <p:spPr>
            <a:xfrm>
              <a:off x="4883129" y="1178333"/>
              <a:ext cx="854404" cy="57088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6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,57</a:t>
              </a:r>
              <a:endParaRPr lang="zh-CN" altLang="en-US" sz="26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AutoShape 40"/>
          <p:cNvSpPr>
            <a:spLocks noChangeArrowheads="1"/>
          </p:cNvSpPr>
          <p:nvPr/>
        </p:nvSpPr>
        <p:spPr bwMode="auto">
          <a:xfrm>
            <a:off x="3000364" y="5929330"/>
            <a:ext cx="3312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688636" y="47353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初始状态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3067" y="5500702"/>
            <a:ext cx="4527891" cy="37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矩形 26"/>
          <p:cNvSpPr/>
          <p:nvPr/>
        </p:nvSpPr>
        <p:spPr>
          <a:xfrm>
            <a:off x="4071934" y="4857760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棍子长度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57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4282" y="500042"/>
            <a:ext cx="466666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N=10,L=57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为例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  <a:p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节木棒，假设棍子长度是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57)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1E5D-8B18-4448-9C74-6A2603C34FC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85 L -0.2941 -0.6216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00" y="-3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37 L 0.29271 0.5490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00" y="273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500694" y="2071678"/>
            <a:ext cx="1000132" cy="621279"/>
            <a:chOff x="4849991" y="1146136"/>
            <a:chExt cx="931919" cy="621279"/>
          </a:xfrm>
          <a:solidFill>
            <a:srgbClr val="92D050"/>
          </a:solidFill>
        </p:grpSpPr>
        <p:sp>
          <p:nvSpPr>
            <p:cNvPr id="9" name="圆角矩形 8"/>
            <p:cNvSpPr/>
            <p:nvPr/>
          </p:nvSpPr>
          <p:spPr>
            <a:xfrm>
              <a:off x="4849991" y="1146136"/>
              <a:ext cx="931919" cy="62127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圆角矩形 12"/>
            <p:cNvSpPr/>
            <p:nvPr/>
          </p:nvSpPr>
          <p:spPr>
            <a:xfrm>
              <a:off x="4883130" y="1178333"/>
              <a:ext cx="866775" cy="57088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6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9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,12</a:t>
              </a:r>
              <a:endParaRPr lang="zh-CN" altLang="en-US" sz="26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143768" y="2071678"/>
            <a:ext cx="931919" cy="621279"/>
            <a:chOff x="7272983" y="1146136"/>
            <a:chExt cx="931919" cy="621279"/>
          </a:xfrm>
          <a:solidFill>
            <a:srgbClr val="92D050"/>
          </a:solidFill>
        </p:grpSpPr>
        <p:sp>
          <p:nvSpPr>
            <p:cNvPr id="12" name="圆角矩形 11"/>
            <p:cNvSpPr/>
            <p:nvPr/>
          </p:nvSpPr>
          <p:spPr>
            <a:xfrm>
              <a:off x="7272983" y="1146136"/>
              <a:ext cx="931919" cy="62127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圆角矩形 16"/>
            <p:cNvSpPr/>
            <p:nvPr/>
          </p:nvSpPr>
          <p:spPr>
            <a:xfrm>
              <a:off x="7291180" y="1164333"/>
              <a:ext cx="895525" cy="58488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6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9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,21</a:t>
              </a:r>
              <a:endParaRPr lang="zh-CN" altLang="en-US" sz="26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 bwMode="auto">
          <a:xfrm rot="5400000">
            <a:off x="5537206" y="1606538"/>
            <a:ext cx="928696" cy="1588"/>
          </a:xfrm>
          <a:prstGeom prst="straightConnector1">
            <a:avLst/>
          </a:prstGeom>
          <a:gradFill rotWithShape="1">
            <a:gsLst>
              <a:gs pos="0">
                <a:srgbClr val="FF6600"/>
              </a:gs>
              <a:gs pos="50000">
                <a:srgbClr val="FF6600">
                  <a:gamma/>
                  <a:tint val="9412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28575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rot="16200000" flipH="1">
            <a:off x="6348732" y="810681"/>
            <a:ext cx="950357" cy="1571636"/>
          </a:xfrm>
          <a:prstGeom prst="straightConnector1">
            <a:avLst/>
          </a:prstGeom>
          <a:gradFill rotWithShape="1">
            <a:gsLst>
              <a:gs pos="0">
                <a:srgbClr val="FF6600"/>
              </a:gs>
              <a:gs pos="50000">
                <a:srgbClr val="FF6600">
                  <a:gamma/>
                  <a:tint val="9412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28575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AutoShape 40"/>
          <p:cNvSpPr>
            <a:spLocks noChangeArrowheads="1"/>
          </p:cNvSpPr>
          <p:nvPr/>
        </p:nvSpPr>
        <p:spPr bwMode="auto">
          <a:xfrm>
            <a:off x="306040" y="1643050"/>
            <a:ext cx="3312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AutoShape 40"/>
          <p:cNvSpPr>
            <a:spLocks noChangeArrowheads="1"/>
          </p:cNvSpPr>
          <p:nvPr/>
        </p:nvSpPr>
        <p:spPr bwMode="auto">
          <a:xfrm>
            <a:off x="285720" y="2643182"/>
            <a:ext cx="2592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40"/>
          <p:cNvSpPr>
            <a:spLocks noChangeArrowheads="1"/>
          </p:cNvSpPr>
          <p:nvPr/>
        </p:nvSpPr>
        <p:spPr bwMode="auto">
          <a:xfrm>
            <a:off x="306040" y="6143644"/>
            <a:ext cx="936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13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AutoShape 40"/>
          <p:cNvSpPr>
            <a:spLocks noChangeArrowheads="1"/>
          </p:cNvSpPr>
          <p:nvPr/>
        </p:nvSpPr>
        <p:spPr bwMode="auto">
          <a:xfrm>
            <a:off x="306040" y="3143248"/>
            <a:ext cx="2592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AutoShape 40"/>
          <p:cNvSpPr>
            <a:spLocks noChangeArrowheads="1"/>
          </p:cNvSpPr>
          <p:nvPr/>
        </p:nvSpPr>
        <p:spPr bwMode="auto">
          <a:xfrm>
            <a:off x="306040" y="5643578"/>
            <a:ext cx="1008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14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AutoShape 40"/>
          <p:cNvSpPr>
            <a:spLocks noChangeArrowheads="1"/>
          </p:cNvSpPr>
          <p:nvPr/>
        </p:nvSpPr>
        <p:spPr bwMode="auto">
          <a:xfrm>
            <a:off x="306040" y="3643314"/>
            <a:ext cx="2592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AutoShape 40"/>
          <p:cNvSpPr>
            <a:spLocks noChangeArrowheads="1"/>
          </p:cNvSpPr>
          <p:nvPr/>
        </p:nvSpPr>
        <p:spPr bwMode="auto">
          <a:xfrm>
            <a:off x="306040" y="4143380"/>
            <a:ext cx="1728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24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AutoShape 40"/>
          <p:cNvSpPr>
            <a:spLocks noChangeArrowheads="1"/>
          </p:cNvSpPr>
          <p:nvPr/>
        </p:nvSpPr>
        <p:spPr bwMode="auto">
          <a:xfrm>
            <a:off x="306040" y="4643446"/>
            <a:ext cx="1368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19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AutoShape 40"/>
          <p:cNvSpPr>
            <a:spLocks noChangeArrowheads="1"/>
          </p:cNvSpPr>
          <p:nvPr/>
        </p:nvSpPr>
        <p:spPr bwMode="auto">
          <a:xfrm>
            <a:off x="285720" y="5143512"/>
            <a:ext cx="1152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AutoShape 40"/>
          <p:cNvSpPr>
            <a:spLocks noChangeArrowheads="1"/>
          </p:cNvSpPr>
          <p:nvPr/>
        </p:nvSpPr>
        <p:spPr bwMode="auto">
          <a:xfrm>
            <a:off x="2981934" y="5929330"/>
            <a:ext cx="3240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45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429256" y="455108"/>
            <a:ext cx="1200161" cy="621279"/>
            <a:chOff x="4849991" y="1146136"/>
            <a:chExt cx="931919" cy="621279"/>
          </a:xfrm>
          <a:solidFill>
            <a:srgbClr val="92D050"/>
          </a:solidFill>
        </p:grpSpPr>
        <p:sp>
          <p:nvSpPr>
            <p:cNvPr id="38" name="圆角矩形 37"/>
            <p:cNvSpPr/>
            <p:nvPr/>
          </p:nvSpPr>
          <p:spPr>
            <a:xfrm>
              <a:off x="4849991" y="1146136"/>
              <a:ext cx="931919" cy="62127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圆角矩形 12"/>
            <p:cNvSpPr/>
            <p:nvPr/>
          </p:nvSpPr>
          <p:spPr>
            <a:xfrm>
              <a:off x="4883129" y="1178333"/>
              <a:ext cx="854404" cy="57088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6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,57</a:t>
              </a:r>
              <a:endParaRPr lang="zh-CN" altLang="en-US" sz="26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6688636" y="47353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初始状态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3067" y="5500702"/>
            <a:ext cx="4527891" cy="37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矩形 26"/>
          <p:cNvSpPr/>
          <p:nvPr/>
        </p:nvSpPr>
        <p:spPr>
          <a:xfrm>
            <a:off x="4071934" y="4857760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棍子长度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57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4282" y="500042"/>
            <a:ext cx="466666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N=10,L=57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为例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  <a:p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节木棒，假设棍子长度是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57)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1E5D-8B18-4448-9C74-6A2603C34FC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8.60315E-7 L -0.29445 -0.5568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00" y="-278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0.01133 L 0.29826 0.4787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0" y="234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7143768" y="2071678"/>
            <a:ext cx="931919" cy="621279"/>
            <a:chOff x="7272983" y="1146136"/>
            <a:chExt cx="931919" cy="621279"/>
          </a:xfrm>
          <a:solidFill>
            <a:srgbClr val="92D050"/>
          </a:solidFill>
        </p:grpSpPr>
        <p:sp>
          <p:nvSpPr>
            <p:cNvPr id="12" name="圆角矩形 11"/>
            <p:cNvSpPr/>
            <p:nvPr/>
          </p:nvSpPr>
          <p:spPr>
            <a:xfrm>
              <a:off x="7272983" y="1146136"/>
              <a:ext cx="931919" cy="62127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圆角矩形 16"/>
            <p:cNvSpPr/>
            <p:nvPr/>
          </p:nvSpPr>
          <p:spPr>
            <a:xfrm>
              <a:off x="7291180" y="1164333"/>
              <a:ext cx="895525" cy="58488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6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9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,21</a:t>
              </a:r>
              <a:endParaRPr lang="zh-CN" altLang="en-US" sz="26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 bwMode="auto">
          <a:xfrm rot="16200000" flipH="1">
            <a:off x="6348732" y="810681"/>
            <a:ext cx="950357" cy="1571636"/>
          </a:xfrm>
          <a:prstGeom prst="straightConnector1">
            <a:avLst/>
          </a:prstGeom>
          <a:gradFill rotWithShape="1">
            <a:gsLst>
              <a:gs pos="0">
                <a:srgbClr val="FF6600"/>
              </a:gs>
              <a:gs pos="50000">
                <a:srgbClr val="FF6600">
                  <a:gamma/>
                  <a:tint val="9412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28575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AutoShape 40"/>
          <p:cNvSpPr>
            <a:spLocks noChangeArrowheads="1"/>
          </p:cNvSpPr>
          <p:nvPr/>
        </p:nvSpPr>
        <p:spPr bwMode="auto">
          <a:xfrm>
            <a:off x="306040" y="1643050"/>
            <a:ext cx="3312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40"/>
          <p:cNvSpPr>
            <a:spLocks noChangeArrowheads="1"/>
          </p:cNvSpPr>
          <p:nvPr/>
        </p:nvSpPr>
        <p:spPr bwMode="auto">
          <a:xfrm>
            <a:off x="306040" y="6143644"/>
            <a:ext cx="936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13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AutoShape 40"/>
          <p:cNvSpPr>
            <a:spLocks noChangeArrowheads="1"/>
          </p:cNvSpPr>
          <p:nvPr/>
        </p:nvSpPr>
        <p:spPr bwMode="auto">
          <a:xfrm>
            <a:off x="285720" y="2143116"/>
            <a:ext cx="3240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45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AutoShape 40"/>
          <p:cNvSpPr>
            <a:spLocks noChangeArrowheads="1"/>
          </p:cNvSpPr>
          <p:nvPr/>
        </p:nvSpPr>
        <p:spPr bwMode="auto">
          <a:xfrm>
            <a:off x="306040" y="3143248"/>
            <a:ext cx="2592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AutoShape 40"/>
          <p:cNvSpPr>
            <a:spLocks noChangeArrowheads="1"/>
          </p:cNvSpPr>
          <p:nvPr/>
        </p:nvSpPr>
        <p:spPr bwMode="auto">
          <a:xfrm>
            <a:off x="306040" y="5643578"/>
            <a:ext cx="1008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14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AutoShape 40"/>
          <p:cNvSpPr>
            <a:spLocks noChangeArrowheads="1"/>
          </p:cNvSpPr>
          <p:nvPr/>
        </p:nvSpPr>
        <p:spPr bwMode="auto">
          <a:xfrm>
            <a:off x="306040" y="3643314"/>
            <a:ext cx="2592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AutoShape 40"/>
          <p:cNvSpPr>
            <a:spLocks noChangeArrowheads="1"/>
          </p:cNvSpPr>
          <p:nvPr/>
        </p:nvSpPr>
        <p:spPr bwMode="auto">
          <a:xfrm>
            <a:off x="306040" y="4143380"/>
            <a:ext cx="1728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24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AutoShape 40"/>
          <p:cNvSpPr>
            <a:spLocks noChangeArrowheads="1"/>
          </p:cNvSpPr>
          <p:nvPr/>
        </p:nvSpPr>
        <p:spPr bwMode="auto">
          <a:xfrm>
            <a:off x="285720" y="5143512"/>
            <a:ext cx="1152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3067" y="5500702"/>
            <a:ext cx="4527891" cy="37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直接箭头连接符 27"/>
          <p:cNvCxnSpPr/>
          <p:nvPr/>
        </p:nvCxnSpPr>
        <p:spPr bwMode="auto">
          <a:xfrm rot="10800000" flipV="1">
            <a:off x="6429388" y="2714620"/>
            <a:ext cx="1014382" cy="571504"/>
          </a:xfrm>
          <a:prstGeom prst="straightConnector1">
            <a:avLst/>
          </a:prstGeom>
          <a:gradFill rotWithShape="1">
            <a:gsLst>
              <a:gs pos="0">
                <a:srgbClr val="FF6600"/>
              </a:gs>
              <a:gs pos="50000">
                <a:srgbClr val="FF6600">
                  <a:gamma/>
                  <a:tint val="9412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28575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9" name="组合 28"/>
          <p:cNvGrpSpPr/>
          <p:nvPr/>
        </p:nvGrpSpPr>
        <p:grpSpPr>
          <a:xfrm>
            <a:off x="5929322" y="3286124"/>
            <a:ext cx="1000132" cy="621279"/>
            <a:chOff x="4849991" y="1146136"/>
            <a:chExt cx="931919" cy="621279"/>
          </a:xfrm>
          <a:solidFill>
            <a:srgbClr val="92D050"/>
          </a:solidFill>
        </p:grpSpPr>
        <p:sp>
          <p:nvSpPr>
            <p:cNvPr id="30" name="圆角矩形 29"/>
            <p:cNvSpPr/>
            <p:nvPr/>
          </p:nvSpPr>
          <p:spPr>
            <a:xfrm>
              <a:off x="4849991" y="1146136"/>
              <a:ext cx="931919" cy="62127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12"/>
            <p:cNvSpPr/>
            <p:nvPr/>
          </p:nvSpPr>
          <p:spPr>
            <a:xfrm>
              <a:off x="4883130" y="1178333"/>
              <a:ext cx="866775" cy="57088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6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,2</a:t>
              </a:r>
              <a:endParaRPr lang="zh-CN" altLang="en-US" sz="26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429256" y="455108"/>
            <a:ext cx="1200161" cy="621279"/>
            <a:chOff x="4849991" y="1146136"/>
            <a:chExt cx="931919" cy="621279"/>
          </a:xfrm>
          <a:solidFill>
            <a:srgbClr val="92D050"/>
          </a:solidFill>
        </p:grpSpPr>
        <p:sp>
          <p:nvSpPr>
            <p:cNvPr id="38" name="圆角矩形 37"/>
            <p:cNvSpPr/>
            <p:nvPr/>
          </p:nvSpPr>
          <p:spPr>
            <a:xfrm>
              <a:off x="4849991" y="1146136"/>
              <a:ext cx="931919" cy="62127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圆角矩形 12"/>
            <p:cNvSpPr/>
            <p:nvPr/>
          </p:nvSpPr>
          <p:spPr>
            <a:xfrm>
              <a:off x="4883129" y="1178333"/>
              <a:ext cx="854404" cy="57088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6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,57</a:t>
              </a:r>
              <a:endParaRPr lang="zh-CN" altLang="en-US" sz="26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6688636" y="47353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初始状态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40"/>
          <p:cNvSpPr>
            <a:spLocks noChangeArrowheads="1"/>
          </p:cNvSpPr>
          <p:nvPr/>
        </p:nvSpPr>
        <p:spPr bwMode="auto">
          <a:xfrm>
            <a:off x="298972" y="4643446"/>
            <a:ext cx="1368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19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40"/>
          <p:cNvSpPr>
            <a:spLocks noChangeArrowheads="1"/>
          </p:cNvSpPr>
          <p:nvPr/>
        </p:nvSpPr>
        <p:spPr bwMode="auto">
          <a:xfrm>
            <a:off x="2981934" y="5929330"/>
            <a:ext cx="2592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71934" y="4857760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棍子长度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57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4282" y="500042"/>
            <a:ext cx="466666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N=10,L=57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为例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  <a:p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节木棒，假设棍子长度是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57)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1E5D-8B18-4448-9C74-6A2603C34FC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4 0.0037 L 0.57638 0.188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00" y="9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7143768" y="2071678"/>
            <a:ext cx="931919" cy="621279"/>
            <a:chOff x="7272983" y="1146136"/>
            <a:chExt cx="931919" cy="621279"/>
          </a:xfrm>
          <a:solidFill>
            <a:srgbClr val="92D050"/>
          </a:solidFill>
        </p:grpSpPr>
        <p:sp>
          <p:nvSpPr>
            <p:cNvPr id="12" name="圆角矩形 11"/>
            <p:cNvSpPr/>
            <p:nvPr/>
          </p:nvSpPr>
          <p:spPr>
            <a:xfrm>
              <a:off x="7272983" y="1146136"/>
              <a:ext cx="931919" cy="62127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圆角矩形 16"/>
            <p:cNvSpPr/>
            <p:nvPr/>
          </p:nvSpPr>
          <p:spPr>
            <a:xfrm>
              <a:off x="7291180" y="1164333"/>
              <a:ext cx="895525" cy="58488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6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9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,21</a:t>
              </a:r>
              <a:endParaRPr lang="zh-CN" altLang="en-US" sz="26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 bwMode="auto">
          <a:xfrm rot="16200000" flipH="1">
            <a:off x="6348732" y="810681"/>
            <a:ext cx="950357" cy="1571636"/>
          </a:xfrm>
          <a:prstGeom prst="straightConnector1">
            <a:avLst/>
          </a:prstGeom>
          <a:gradFill rotWithShape="1">
            <a:gsLst>
              <a:gs pos="0">
                <a:srgbClr val="FF6600"/>
              </a:gs>
              <a:gs pos="50000">
                <a:srgbClr val="FF6600">
                  <a:gamma/>
                  <a:tint val="9412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28575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AutoShape 40"/>
          <p:cNvSpPr>
            <a:spLocks noChangeArrowheads="1"/>
          </p:cNvSpPr>
          <p:nvPr/>
        </p:nvSpPr>
        <p:spPr bwMode="auto">
          <a:xfrm>
            <a:off x="306040" y="1643050"/>
            <a:ext cx="3312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AutoShape 40"/>
          <p:cNvSpPr>
            <a:spLocks noChangeArrowheads="1"/>
          </p:cNvSpPr>
          <p:nvPr/>
        </p:nvSpPr>
        <p:spPr bwMode="auto">
          <a:xfrm>
            <a:off x="2973860" y="5929330"/>
            <a:ext cx="2592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40"/>
          <p:cNvSpPr>
            <a:spLocks noChangeArrowheads="1"/>
          </p:cNvSpPr>
          <p:nvPr/>
        </p:nvSpPr>
        <p:spPr bwMode="auto">
          <a:xfrm>
            <a:off x="306040" y="6143644"/>
            <a:ext cx="936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13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AutoShape 40"/>
          <p:cNvSpPr>
            <a:spLocks noChangeArrowheads="1"/>
          </p:cNvSpPr>
          <p:nvPr/>
        </p:nvSpPr>
        <p:spPr bwMode="auto">
          <a:xfrm>
            <a:off x="285720" y="2143116"/>
            <a:ext cx="3240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45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AutoShape 40"/>
          <p:cNvSpPr>
            <a:spLocks noChangeArrowheads="1"/>
          </p:cNvSpPr>
          <p:nvPr/>
        </p:nvSpPr>
        <p:spPr bwMode="auto">
          <a:xfrm>
            <a:off x="306040" y="3143248"/>
            <a:ext cx="2592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AutoShape 40"/>
          <p:cNvSpPr>
            <a:spLocks noChangeArrowheads="1"/>
          </p:cNvSpPr>
          <p:nvPr/>
        </p:nvSpPr>
        <p:spPr bwMode="auto">
          <a:xfrm>
            <a:off x="306040" y="5643578"/>
            <a:ext cx="1008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14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AutoShape 40"/>
          <p:cNvSpPr>
            <a:spLocks noChangeArrowheads="1"/>
          </p:cNvSpPr>
          <p:nvPr/>
        </p:nvSpPr>
        <p:spPr bwMode="auto">
          <a:xfrm>
            <a:off x="306040" y="3643314"/>
            <a:ext cx="2592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AutoShape 40"/>
          <p:cNvSpPr>
            <a:spLocks noChangeArrowheads="1"/>
          </p:cNvSpPr>
          <p:nvPr/>
        </p:nvSpPr>
        <p:spPr bwMode="auto">
          <a:xfrm>
            <a:off x="306040" y="4143380"/>
            <a:ext cx="1728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24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AutoShape 40"/>
          <p:cNvSpPr>
            <a:spLocks noChangeArrowheads="1"/>
          </p:cNvSpPr>
          <p:nvPr/>
        </p:nvSpPr>
        <p:spPr bwMode="auto">
          <a:xfrm>
            <a:off x="5572132" y="5929330"/>
            <a:ext cx="1368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19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AutoShape 40"/>
          <p:cNvSpPr>
            <a:spLocks noChangeArrowheads="1"/>
          </p:cNvSpPr>
          <p:nvPr/>
        </p:nvSpPr>
        <p:spPr bwMode="auto">
          <a:xfrm>
            <a:off x="285720" y="5143512"/>
            <a:ext cx="1152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rot="10800000" flipV="1">
            <a:off x="6429388" y="2714620"/>
            <a:ext cx="1014382" cy="571504"/>
          </a:xfrm>
          <a:prstGeom prst="straightConnector1">
            <a:avLst/>
          </a:prstGeom>
          <a:gradFill rotWithShape="1">
            <a:gsLst>
              <a:gs pos="0">
                <a:srgbClr val="FF6600"/>
              </a:gs>
              <a:gs pos="50000">
                <a:srgbClr val="FF6600">
                  <a:gamma/>
                  <a:tint val="9412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28575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9" name="组合 28"/>
          <p:cNvGrpSpPr/>
          <p:nvPr/>
        </p:nvGrpSpPr>
        <p:grpSpPr>
          <a:xfrm>
            <a:off x="5929322" y="3286124"/>
            <a:ext cx="1000132" cy="621279"/>
            <a:chOff x="4849991" y="1146136"/>
            <a:chExt cx="931919" cy="621279"/>
          </a:xfrm>
          <a:solidFill>
            <a:srgbClr val="92D050"/>
          </a:solidFill>
        </p:grpSpPr>
        <p:sp>
          <p:nvSpPr>
            <p:cNvPr id="30" name="圆角矩形 29"/>
            <p:cNvSpPr/>
            <p:nvPr/>
          </p:nvSpPr>
          <p:spPr>
            <a:xfrm>
              <a:off x="4849991" y="1146136"/>
              <a:ext cx="931919" cy="62127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12"/>
            <p:cNvSpPr/>
            <p:nvPr/>
          </p:nvSpPr>
          <p:spPr>
            <a:xfrm>
              <a:off x="4883130" y="1178333"/>
              <a:ext cx="866775" cy="57088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6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,2</a:t>
              </a:r>
              <a:endParaRPr lang="zh-CN" altLang="en-US" sz="26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" name="直接箭头连接符 31"/>
          <p:cNvCxnSpPr/>
          <p:nvPr/>
        </p:nvCxnSpPr>
        <p:spPr bwMode="auto">
          <a:xfrm rot="5400000">
            <a:off x="7293769" y="2993247"/>
            <a:ext cx="571504" cy="14250"/>
          </a:xfrm>
          <a:prstGeom prst="straightConnector1">
            <a:avLst/>
          </a:prstGeom>
          <a:gradFill rotWithShape="1">
            <a:gsLst>
              <a:gs pos="0">
                <a:srgbClr val="FF6600"/>
              </a:gs>
              <a:gs pos="50000">
                <a:srgbClr val="FF6600">
                  <a:gamma/>
                  <a:tint val="9412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28575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3" name="组合 32"/>
          <p:cNvGrpSpPr/>
          <p:nvPr/>
        </p:nvGrpSpPr>
        <p:grpSpPr>
          <a:xfrm>
            <a:off x="7143768" y="3286124"/>
            <a:ext cx="1000132" cy="621279"/>
            <a:chOff x="4849991" y="1146136"/>
            <a:chExt cx="931919" cy="621279"/>
          </a:xfrm>
          <a:solidFill>
            <a:srgbClr val="92D050"/>
          </a:solidFill>
        </p:grpSpPr>
        <p:sp>
          <p:nvSpPr>
            <p:cNvPr id="34" name="圆角矩形 33"/>
            <p:cNvSpPr/>
            <p:nvPr/>
          </p:nvSpPr>
          <p:spPr>
            <a:xfrm>
              <a:off x="4849991" y="1146136"/>
              <a:ext cx="931919" cy="62127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圆角矩形 12"/>
            <p:cNvSpPr/>
            <p:nvPr/>
          </p:nvSpPr>
          <p:spPr>
            <a:xfrm>
              <a:off x="4883130" y="1178333"/>
              <a:ext cx="866775" cy="57088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6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,5</a:t>
              </a:r>
              <a:endParaRPr lang="zh-CN" altLang="en-US" sz="26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429256" y="455108"/>
            <a:ext cx="1200161" cy="621279"/>
            <a:chOff x="4849991" y="1146136"/>
            <a:chExt cx="931919" cy="621279"/>
          </a:xfrm>
          <a:solidFill>
            <a:srgbClr val="92D050"/>
          </a:solidFill>
        </p:grpSpPr>
        <p:sp>
          <p:nvSpPr>
            <p:cNvPr id="38" name="圆角矩形 37"/>
            <p:cNvSpPr/>
            <p:nvPr/>
          </p:nvSpPr>
          <p:spPr>
            <a:xfrm>
              <a:off x="4849991" y="1146136"/>
              <a:ext cx="931919" cy="62127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圆角矩形 12"/>
            <p:cNvSpPr/>
            <p:nvPr/>
          </p:nvSpPr>
          <p:spPr>
            <a:xfrm>
              <a:off x="4883129" y="1178333"/>
              <a:ext cx="854404" cy="57088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6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,57</a:t>
              </a:r>
              <a:endParaRPr lang="zh-CN" altLang="en-US" sz="26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6688636" y="47353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初始状态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3067" y="5500702"/>
            <a:ext cx="4527891" cy="37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矩形 35"/>
          <p:cNvSpPr/>
          <p:nvPr/>
        </p:nvSpPr>
        <p:spPr>
          <a:xfrm>
            <a:off x="4071934" y="4857760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棍子长度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57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4282" y="500042"/>
            <a:ext cx="466666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N=10,L=57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为例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  <a:p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节木棒，假设棍子长度是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57)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1E5D-8B18-4448-9C74-6A2603C34FC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37 L -0.5743 -0.182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00" y="-9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0.01133 L 0.58021 0.11448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00" y="52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95288" y="1052513"/>
            <a:ext cx="8424862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3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Dfs</a:t>
            </a:r>
            <a:r>
              <a:rPr lang="en-US" altLang="zh-CN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R, </a:t>
            </a:r>
            <a:r>
              <a:rPr lang="en-US" altLang="zh-CN" sz="3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 </a:t>
            </a:r>
            <a:r>
              <a:rPr lang="en-US" altLang="zh-CN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altLang="zh-CN" sz="32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当前</a:t>
            </a:r>
            <a:r>
              <a:rPr lang="zh-CN" altLang="en-US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</a:t>
            </a:r>
            <a:r>
              <a:rPr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未用木棒，而且当前正在拼的那根棍子比假定的棍子</a:t>
            </a:r>
            <a:r>
              <a:rPr lang="zh-CN" altLang="en-US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长度还少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M, </a:t>
            </a:r>
            <a:r>
              <a:rPr lang="zh-CN" altLang="en-US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求在</a:t>
            </a:r>
            <a:r>
              <a:rPr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这种情况下能全部否拼成功。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1E5D-8B18-4448-9C74-6A2603C34FC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50825" y="428604"/>
            <a:ext cx="8893175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Dfs</a:t>
            </a:r>
            <a:r>
              <a:rPr lang="zh-CN" altLang="en-US" sz="3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的基本递推关系：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zh-CN" altLang="en-US" sz="3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000" b="1" dirty="0" err="1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sz="3000" b="1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3000" b="1" dirty="0" err="1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Dfs</a:t>
            </a:r>
            <a:r>
              <a:rPr lang="en-US" altLang="zh-CN" sz="3000" b="1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000" b="1" dirty="0" err="1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3000" b="1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R, </a:t>
            </a:r>
            <a:r>
              <a:rPr lang="en-US" altLang="zh-CN" sz="3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3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M) </a:t>
            </a:r>
            <a:r>
              <a:rPr lang="en-US" altLang="zh-CN" sz="3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if( R == 0 &amp;&amp;  M == 0)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return true; </a:t>
            </a:r>
            <a:r>
              <a:rPr lang="en-US" altLang="zh-CN" sz="30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30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拼接任务完成</a:t>
            </a:r>
            <a:r>
              <a:rPr lang="en-US" altLang="zh-CN" sz="3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3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3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如果能找到一</a:t>
            </a:r>
            <a:r>
              <a:rPr lang="zh-CN" altLang="en-US" sz="3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根长度不</a:t>
            </a:r>
            <a:r>
              <a:rPr lang="zh-CN" altLang="en-US" sz="3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超过</a:t>
            </a:r>
            <a:r>
              <a:rPr lang="en-US" altLang="zh-CN" sz="3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3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的木棒</a:t>
            </a:r>
            <a:r>
              <a:rPr lang="en-US" altLang="zh-CN" sz="3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3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假设</a:t>
            </a:r>
            <a:r>
              <a:rPr lang="zh-CN" altLang="en-US" sz="3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长</a:t>
            </a:r>
            <a:r>
              <a:rPr lang="zh-CN" altLang="en-US" sz="3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3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3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拼在当前棍子上，然后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3000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3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Dfs</a:t>
            </a:r>
            <a:r>
              <a:rPr lang="en-US" altLang="zh-CN" sz="3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(R </a:t>
            </a:r>
            <a:r>
              <a:rPr lang="en-US" altLang="zh-CN" sz="3000" b="1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– </a:t>
            </a:r>
            <a:r>
              <a:rPr lang="en-US" altLang="zh-CN" sz="3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1, M - S);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3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如果找不到：</a:t>
            </a:r>
            <a:endParaRPr lang="en-US" altLang="zh-CN" sz="30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sz="3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3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3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return false;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3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1E5D-8B18-4448-9C74-6A2603C34FC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7585" y="332656"/>
            <a:ext cx="8064896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6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iostream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6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memory.h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#include 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6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cstdlib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en-US" altLang="zh-CN" sz="26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#include &lt;vector&gt;</a:t>
            </a:r>
          </a:p>
          <a:p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#include &lt;algorithm&gt;</a:t>
            </a:r>
          </a:p>
          <a:p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altLang="zh-CN" sz="26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N;</a:t>
            </a:r>
          </a:p>
          <a:p>
            <a:r>
              <a:rPr lang="en-US" altLang="zh-CN" sz="26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L;</a:t>
            </a:r>
          </a:p>
          <a:p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vector&lt;</a:t>
            </a:r>
            <a:r>
              <a:rPr lang="en-US" altLang="zh-CN" sz="26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length;</a:t>
            </a:r>
            <a:endParaRPr lang="en-US" altLang="zh-CN" sz="26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used[65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];  </a:t>
            </a:r>
            <a:r>
              <a:rPr lang="en-US" altLang="zh-CN" sz="26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6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是否用过的标记</a:t>
            </a:r>
          </a:p>
          <a:p>
            <a:r>
              <a:rPr lang="en-US" altLang="zh-CN" sz="26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i,j,k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6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Dfs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6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R, </a:t>
            </a:r>
            <a:r>
              <a:rPr lang="en-US" altLang="zh-CN" sz="26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M);</a:t>
            </a:r>
            <a:endParaRPr lang="en-US" altLang="zh-CN" sz="2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1E5D-8B18-4448-9C74-6A2603C34FC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0"/>
            <a:ext cx="8785225" cy="689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6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main()</a:t>
            </a:r>
          </a:p>
          <a:p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while(1) {</a:t>
            </a:r>
          </a:p>
          <a:p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6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cin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&gt;&gt; N;</a:t>
            </a:r>
          </a:p>
          <a:p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if( N == 0 )</a:t>
            </a:r>
          </a:p>
          <a:p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break;</a:t>
            </a:r>
          </a:p>
          <a:p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6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totalLen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0;</a:t>
            </a:r>
          </a:p>
          <a:p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6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length.clear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for( </a:t>
            </a:r>
            <a:r>
              <a:rPr lang="en-US" altLang="zh-CN" sz="26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sz="26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 N; </a:t>
            </a:r>
            <a:r>
              <a:rPr lang="en-US" altLang="zh-CN" sz="26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++ ) {</a:t>
            </a:r>
          </a:p>
          <a:p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6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n;</a:t>
            </a:r>
          </a:p>
          <a:p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6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cin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&gt;&gt; n;</a:t>
            </a:r>
          </a:p>
          <a:p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6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length.push_back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(n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6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totalLen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+= 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length[</a:t>
            </a:r>
            <a:r>
              <a:rPr lang="en-US" altLang="zh-CN" sz="26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}</a:t>
            </a:r>
          </a:p>
          <a:p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 	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sort(</a:t>
            </a:r>
            <a:r>
              <a:rPr lang="en-US" altLang="zh-CN" sz="26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length.begin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(),</a:t>
            </a:r>
            <a:r>
              <a:rPr lang="en-US" altLang="zh-CN" sz="26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length.end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(),</a:t>
            </a:r>
          </a:p>
          <a:p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greater&lt;</a:t>
            </a:r>
            <a:r>
              <a:rPr lang="en-US" altLang="zh-CN" sz="26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&gt;()); </a:t>
            </a:r>
            <a:r>
              <a:rPr lang="en-US" altLang="zh-CN" sz="26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6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要从长到短进行尝试</a:t>
            </a:r>
            <a:endParaRPr lang="en-US" altLang="zh-CN" sz="2600" b="1" dirty="0" smtClean="0">
              <a:solidFill>
                <a:srgbClr val="92D05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2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1E5D-8B18-4448-9C74-6A2603C34FC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2" y="-214338"/>
            <a:ext cx="8637588" cy="1431925"/>
          </a:xfrm>
        </p:spPr>
        <p:txBody>
          <a:bodyPr/>
          <a:lstStyle/>
          <a:p>
            <a:pPr eaLnBrk="1" hangingPunct="1"/>
            <a:r>
              <a:rPr altLang="en-US" sz="3600" dirty="0" smtClean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拯救少林神棍</a:t>
            </a:r>
            <a:r>
              <a:rPr lang="en-US" altLang="en-US" sz="3600" dirty="0" smtClean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(POJ1011)</a:t>
            </a:r>
            <a:endParaRPr lang="zh-CN" altLang="en-US" sz="3600" dirty="0" smtClean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9445" y="1230488"/>
            <a:ext cx="4104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相传，少林寺的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镇寺之宝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是救秦王李世民的十三棍僧留下的若干根</a:t>
            </a:r>
            <a:r>
              <a:rPr lang="zh-CN" altLang="en-US" b="1" dirty="0" smtClean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相同长度的棍子</a:t>
            </a:r>
            <a:endParaRPr lang="zh-CN" altLang="en-US" dirty="0">
              <a:solidFill>
                <a:srgbClr val="FFC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484784"/>
            <a:ext cx="4315917" cy="358793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1E5D-8B18-4448-9C74-6A2603C34FC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260648"/>
            <a:ext cx="8785225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for( L =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length[0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L &lt;= </a:t>
            </a:r>
            <a:r>
              <a:rPr lang="en-US" altLang="zh-CN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totalLen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2; L ++ ) {</a:t>
            </a:r>
          </a:p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 </a:t>
            </a:r>
            <a:r>
              <a:rPr lang="en-US" altLang="zh-CN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totalLen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L)</a:t>
            </a:r>
          </a:p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continue;</a:t>
            </a:r>
          </a:p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memset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used, 0,sizeof(used));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 </a:t>
            </a:r>
            <a:r>
              <a:rPr lang="en-US" altLang="zh-C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N,L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L &lt;&lt; </a:t>
            </a:r>
            <a:r>
              <a:rPr lang="en-US" altLang="zh-C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break;</a:t>
            </a:r>
          </a:p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}</a:t>
            </a:r>
          </a:p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 L &gt; </a:t>
            </a:r>
            <a:r>
              <a:rPr lang="en-US" altLang="zh-CN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totalLen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2 )</a:t>
            </a:r>
          </a:p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totalLen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altLang="zh-C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// while</a:t>
            </a:r>
          </a:p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1E5D-8B18-4448-9C74-6A2603C34FC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14349" y="0"/>
            <a:ext cx="8429652" cy="675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Dfs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R,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M)  {</a:t>
            </a:r>
          </a:p>
          <a:p>
            <a:pPr>
              <a:lnSpc>
                <a:spcPct val="95000"/>
              </a:lnSpc>
            </a:pPr>
            <a:r>
              <a:rPr lang="en-US" altLang="zh-CN" sz="24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 M</a:t>
            </a:r>
            <a:r>
              <a:rPr lang="zh-CN" altLang="en-US" sz="24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表示当前正在拼的棍子和 </a:t>
            </a:r>
            <a:r>
              <a:rPr lang="en-US" altLang="zh-CN" sz="24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 </a:t>
            </a:r>
            <a:r>
              <a:rPr lang="zh-CN" altLang="en-US" sz="24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比还缺的长度</a:t>
            </a:r>
          </a:p>
          <a:p>
            <a:pPr>
              <a:lnSpc>
                <a:spcPct val="9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if( R == 0 &amp;&amp; M == 0 )</a:t>
            </a:r>
          </a:p>
          <a:p>
            <a:pPr>
              <a:lnSpc>
                <a:spcPct val="9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return true;</a:t>
            </a:r>
          </a:p>
          <a:p>
            <a:pPr>
              <a:lnSpc>
                <a:spcPct val="9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if( M == 0 ) </a:t>
            </a:r>
            <a:r>
              <a:rPr lang="en-US" altLang="zh-CN" sz="24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一根刚刚拼完</a:t>
            </a:r>
          </a:p>
          <a:p>
            <a:pPr>
              <a:lnSpc>
                <a:spcPct val="95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 = L;  </a:t>
            </a:r>
            <a:r>
              <a:rPr lang="en-US" altLang="zh-CN" sz="24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开始拼新的一根</a:t>
            </a:r>
          </a:p>
          <a:p>
            <a:pPr>
              <a:lnSpc>
                <a:spcPct val="95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for(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 N;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++) {</a:t>
            </a:r>
          </a:p>
          <a:p>
            <a:pPr>
              <a:lnSpc>
                <a:spcPct val="9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if(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!used[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&amp;&amp;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length[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&lt;= M) {</a:t>
            </a:r>
          </a:p>
          <a:p>
            <a:pPr>
              <a:lnSpc>
                <a:spcPct val="9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used[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= 1;</a:t>
            </a:r>
          </a:p>
          <a:p>
            <a:pPr>
              <a:lnSpc>
                <a:spcPct val="9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if (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Dfs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R - 1,</a:t>
            </a:r>
          </a:p>
          <a:p>
            <a:pPr>
              <a:lnSpc>
                <a:spcPct val="9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	 M -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length[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]))</a:t>
            </a:r>
          </a:p>
          <a:p>
            <a:pPr>
              <a:lnSpc>
                <a:spcPct val="9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	return true;</a:t>
            </a:r>
          </a:p>
          <a:p>
            <a:pPr>
              <a:lnSpc>
                <a:spcPct val="9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else</a:t>
            </a:r>
          </a:p>
          <a:p>
            <a:pPr>
              <a:lnSpc>
                <a:spcPct val="9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 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used[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= 0; </a:t>
            </a:r>
            <a:r>
              <a:rPr lang="en-US" altLang="zh-CN" sz="24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说明本次不能用第</a:t>
            </a:r>
            <a:r>
              <a:rPr lang="en-US" altLang="zh-CN" sz="2400" b="1" dirty="0" err="1" smtClean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</a:t>
            </a:r>
          </a:p>
          <a:p>
            <a:pPr>
              <a:lnSpc>
                <a:spcPct val="95000"/>
              </a:lnSpc>
            </a:pPr>
            <a:r>
              <a:rPr lang="zh-CN" altLang="en-US" sz="24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		     </a:t>
            </a:r>
            <a:r>
              <a:rPr lang="en-US" altLang="zh-CN" sz="24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400" b="1" dirty="0" err="1" smtClean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 smtClean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根以后还有用</a:t>
            </a:r>
          </a:p>
          <a:p>
            <a:pPr>
              <a:lnSpc>
                <a:spcPct val="9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}</a:t>
            </a:r>
          </a:p>
          <a:p>
            <a:pPr>
              <a:lnSpc>
                <a:spcPct val="9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9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return false;               </a:t>
            </a:r>
          </a:p>
          <a:p>
            <a:pPr>
              <a:lnSpc>
                <a:spcPct val="9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1E5D-8B18-4448-9C74-6A2603C34FC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云形标注 4"/>
          <p:cNvSpPr/>
          <p:nvPr/>
        </p:nvSpPr>
        <p:spPr bwMode="auto">
          <a:xfrm>
            <a:off x="3929058" y="0"/>
            <a:ext cx="3500462" cy="1928826"/>
          </a:xfrm>
          <a:prstGeom prst="cloudCallout">
            <a:avLst>
              <a:gd name="adj1" fmla="val -70439"/>
              <a:gd name="adj2" fmla="val 24000"/>
            </a:avLst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敢问施主，要多久，</a:t>
            </a:r>
            <a:endParaRPr kumimoji="1" lang="en-US" altLang="zh-CN" sz="2000" b="1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才能拼好呢？</a:t>
            </a:r>
            <a:endParaRPr kumimoji="1" lang="en-US" altLang="zh-CN" sz="2000" b="1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有</a:t>
            </a: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100</a:t>
            </a: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多</a:t>
            </a:r>
            <a:r>
              <a:rPr kumimoji="1" lang="zh-CN" altLang="en-US" sz="2000" b="1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节木棒呢！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214422"/>
            <a:ext cx="2097447" cy="3022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4643446"/>
            <a:ext cx="1333500" cy="1724025"/>
          </a:xfrm>
          <a:prstGeom prst="ellipse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14" name="云形标注 13"/>
          <p:cNvSpPr/>
          <p:nvPr/>
        </p:nvSpPr>
        <p:spPr bwMode="auto">
          <a:xfrm>
            <a:off x="3357554" y="3643314"/>
            <a:ext cx="2357454" cy="1714512"/>
          </a:xfrm>
          <a:prstGeom prst="cloudCallout">
            <a:avLst>
              <a:gd name="adj1" fmla="val -71650"/>
              <a:gd name="adj2" fmla="val 19252"/>
            </a:avLst>
          </a:prstGeom>
          <a:noFill/>
          <a:ln w="28575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怎么也得</a:t>
            </a: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10000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年吧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643702" y="2928934"/>
            <a:ext cx="2285984" cy="3452822"/>
            <a:chOff x="6643702" y="2928934"/>
            <a:chExt cx="2285984" cy="3452822"/>
          </a:xfrm>
        </p:grpSpPr>
        <p:sp>
          <p:nvSpPr>
            <p:cNvPr id="16" name="五角星 15"/>
            <p:cNvSpPr/>
            <p:nvPr/>
          </p:nvSpPr>
          <p:spPr>
            <a:xfrm>
              <a:off x="8072462" y="3929066"/>
              <a:ext cx="490542" cy="276228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643702" y="2928934"/>
              <a:ext cx="2285984" cy="3452822"/>
              <a:chOff x="6858016" y="2928934"/>
              <a:chExt cx="2285984" cy="3452822"/>
            </a:xfrm>
          </p:grpSpPr>
          <p:pic>
            <p:nvPicPr>
              <p:cNvPr id="3077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858016" y="4286256"/>
                <a:ext cx="1981200" cy="2095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5" name="五角星 14"/>
              <p:cNvSpPr/>
              <p:nvPr/>
            </p:nvSpPr>
            <p:spPr>
              <a:xfrm>
                <a:off x="7786710" y="3214686"/>
                <a:ext cx="1214446" cy="571504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五角星 16"/>
              <p:cNvSpPr/>
              <p:nvPr/>
            </p:nvSpPr>
            <p:spPr>
              <a:xfrm>
                <a:off x="8653458" y="4357694"/>
                <a:ext cx="490542" cy="276228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五角星 17"/>
              <p:cNvSpPr/>
              <p:nvPr/>
            </p:nvSpPr>
            <p:spPr>
              <a:xfrm>
                <a:off x="7572396" y="2928934"/>
                <a:ext cx="490542" cy="276228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858016" y="3714752"/>
                <a:ext cx="16209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dirty="0" smtClean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咣当！！</a:t>
                </a:r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1E5D-8B18-4448-9C74-6A2603C34FC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94401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1916832"/>
            <a:ext cx="4858175" cy="45005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云形标注 5"/>
          <p:cNvSpPr/>
          <p:nvPr/>
        </p:nvSpPr>
        <p:spPr bwMode="auto">
          <a:xfrm>
            <a:off x="428596" y="785794"/>
            <a:ext cx="4071966" cy="2286016"/>
          </a:xfrm>
          <a:prstGeom prst="cloudCallout">
            <a:avLst>
              <a:gd name="adj1" fmla="val 51712"/>
              <a:gd name="adj2" fmla="val 72268"/>
            </a:avLst>
          </a:prstGeom>
          <a:noFill/>
          <a:ln w="28575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楷体" pitchFamily="49" charset="-122"/>
                <a:ea typeface="楷体" pitchFamily="49" charset="-122"/>
              </a:rPr>
              <a:t>恳请施主稍快一点，</a:t>
            </a:r>
            <a:endParaRPr kumimoji="1" lang="en-US" altLang="zh-CN" sz="2400" b="1" i="0" u="none" strike="noStrike" cap="none" normalizeH="0" baseline="0" dirty="0" smtClean="0">
              <a:ln>
                <a:noFill/>
              </a:ln>
              <a:effectLst/>
              <a:latin typeface="楷体" pitchFamily="49" charset="-122"/>
              <a:ea typeface="楷体" pitchFamily="49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楷体" pitchFamily="49" charset="-122"/>
                <a:ea typeface="楷体" pitchFamily="49" charset="-122"/>
              </a:rPr>
              <a:t>让老衲在有生之年</a:t>
            </a: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effectLst/>
                <a:latin typeface="楷体" pitchFamily="49" charset="-122"/>
                <a:ea typeface="楷体" pitchFamily="49" charset="-122"/>
              </a:rPr>
              <a:t>,</a:t>
            </a: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楷体" pitchFamily="49" charset="-122"/>
                <a:ea typeface="楷体" pitchFamily="49" charset="-122"/>
              </a:rPr>
              <a:t>看到</a:t>
            </a:r>
            <a:endParaRPr kumimoji="1" lang="en-US" altLang="zh-CN" sz="2400" b="1" i="0" u="none" strike="noStrike" cap="none" normalizeH="0" baseline="0" dirty="0" smtClean="0">
              <a:ln>
                <a:noFill/>
              </a:ln>
              <a:effectLst/>
              <a:latin typeface="楷体" pitchFamily="49" charset="-122"/>
              <a:ea typeface="楷体" pitchFamily="49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楷体" pitchFamily="49" charset="-122"/>
                <a:ea typeface="楷体" pitchFamily="49" charset="-122"/>
              </a:rPr>
              <a:t>少林神棍修复完工</a:t>
            </a: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!!!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1E5D-8B18-4448-9C74-6A2603C34FC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423355"/>
            <a:ext cx="3585177" cy="310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云形标注 4"/>
          <p:cNvSpPr/>
          <p:nvPr/>
        </p:nvSpPr>
        <p:spPr bwMode="auto">
          <a:xfrm>
            <a:off x="3203848" y="764704"/>
            <a:ext cx="3349352" cy="1735602"/>
          </a:xfrm>
          <a:prstGeom prst="cloudCallout">
            <a:avLst>
              <a:gd name="adj1" fmla="val -70085"/>
              <a:gd name="adj2" fmla="val 70839"/>
            </a:avLst>
          </a:prstGeom>
          <a:noFill/>
          <a:ln w="28575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楷体" pitchFamily="49" charset="-122"/>
                <a:ea typeface="楷体" pitchFamily="49" charset="-122"/>
              </a:rPr>
              <a:t>没问题！</a:t>
            </a:r>
            <a:endParaRPr kumimoji="1" lang="en-US" altLang="zh-CN" sz="2400" b="1" i="0" u="none" strike="noStrike" cap="none" normalizeH="0" baseline="0" dirty="0" smtClean="0">
              <a:ln>
                <a:noFill/>
              </a:ln>
              <a:effectLst/>
              <a:latin typeface="楷体" pitchFamily="49" charset="-122"/>
              <a:ea typeface="楷体" pitchFamily="49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楷体" pitchFamily="49" charset="-122"/>
                <a:ea typeface="楷体" pitchFamily="49" charset="-122"/>
              </a:rPr>
              <a:t>用“剪枝”可以解决！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878524" y="2875324"/>
            <a:ext cx="414340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搜索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题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，要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解决一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：如何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剪枝。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即尽可能快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地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发现没有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希望的状态，避免从没希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望的状态往下继续尝试。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1E5D-8B18-4448-9C74-6A2603C34FC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 txBox="1">
            <a:spLocks noChangeArrowheads="1"/>
          </p:cNvSpPr>
          <p:nvPr/>
        </p:nvSpPr>
        <p:spPr>
          <a:xfrm>
            <a:off x="756096" y="1628800"/>
            <a:ext cx="8280400" cy="1727200"/>
          </a:xfrm>
          <a:prstGeom prst="rect">
            <a:avLst/>
          </a:prstGeom>
          <a:noFill/>
        </p:spPr>
        <p:txBody>
          <a:bodyPr/>
          <a:lstStyle/>
          <a:p>
            <a:pPr marL="457200" indent="-45720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不要在同一个位置多次尝试相同长度的木棒</a:t>
            </a: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即：</a:t>
            </a:r>
            <a:endParaRPr lang="en-US" altLang="zh-CN" sz="3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如果某次拼接选择长度为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S 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的木棒，导致最终失败，则在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同一位置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尝试下一根木棒时，要跳过所有长度为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S 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的木棒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857224" y="428604"/>
            <a:ext cx="47863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第一种剪枝方案</a:t>
            </a:r>
            <a:r>
              <a:rPr lang="en-US" altLang="zh-CN" sz="3600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3600" dirty="0">
              <a:solidFill>
                <a:srgbClr val="FFC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1D3B1-BF55-4FFE-99B5-B97968FF9905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857224" y="428604"/>
            <a:ext cx="47863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zh-CN" altLang="en-US" sz="3600" dirty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</a:t>
            </a:r>
            <a:r>
              <a:rPr lang="zh-CN" altLang="en-US" sz="3600" dirty="0" smtClean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种</a:t>
            </a:r>
            <a:r>
              <a:rPr lang="zh-CN" altLang="en-US" sz="3600" dirty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剪枝方案</a:t>
            </a:r>
            <a:r>
              <a:rPr lang="en-US" altLang="zh-CN" sz="3600" dirty="0">
                <a:solidFill>
                  <a:srgbClr val="FFC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3600" dirty="0">
              <a:solidFill>
                <a:srgbClr val="FFC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35038" y="-458788"/>
            <a:ext cx="8208962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zh-CN" altLang="zh-CN" sz="30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57224" y="1196752"/>
            <a:ext cx="7858180" cy="30531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如果由于以后</a:t>
            </a:r>
            <a:r>
              <a:rPr lang="zh-CN" altLang="en-US" sz="2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的拼接失败，需要重新调整第</a:t>
            </a:r>
            <a:r>
              <a:rPr lang="en-US" altLang="zh-CN" sz="26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根棍子</a:t>
            </a:r>
            <a:r>
              <a:rPr lang="zh-CN" altLang="en-US" sz="2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的拼法，则不会</a:t>
            </a:r>
            <a:r>
              <a:rPr lang="zh-CN" altLang="en-US" sz="2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考虑替换第</a:t>
            </a:r>
            <a:r>
              <a:rPr lang="en-US" altLang="zh-CN" sz="26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根棍子中的第一根木棒（换了也没用</a:t>
            </a:r>
            <a:r>
              <a:rPr lang="zh-CN" altLang="en-US" sz="2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6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如果在不替换第一根木棒的情况下怎么</a:t>
            </a:r>
            <a:r>
              <a:rPr lang="zh-CN" altLang="en-US" sz="2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都无法成功，那么就要推翻第</a:t>
            </a:r>
            <a:r>
              <a:rPr lang="en-US" altLang="zh-CN" sz="2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i-1</a:t>
            </a:r>
            <a:r>
              <a:rPr lang="zh-CN" altLang="en-US" sz="2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根棍子</a:t>
            </a:r>
            <a:r>
              <a:rPr lang="zh-CN" altLang="en-US" sz="2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的拼法</a:t>
            </a:r>
            <a:endParaRPr lang="en-US" altLang="zh-CN" sz="26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zh-CN" altLang="en-US" sz="2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不存在第</a:t>
            </a:r>
            <a:r>
              <a:rPr lang="en-US" altLang="zh-CN" sz="2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i-1</a:t>
            </a:r>
            <a:r>
              <a:rPr lang="zh-CN" altLang="en-US" sz="2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根棍子，那么就推翻本次假设的棍子长度，尝试下一个</a:t>
            </a:r>
            <a:r>
              <a:rPr lang="zh-CN" altLang="en-US" sz="2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长度</a:t>
            </a:r>
            <a:endParaRPr lang="zh-CN" altLang="en-US" sz="2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829998" y="4400427"/>
            <a:ext cx="585929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  <a:r>
              <a:rPr lang="zh-CN" altLang="en-US" sz="2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棍子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如下</a:t>
            </a:r>
            <a:r>
              <a:rPr lang="zh-CN" altLang="en-US" sz="2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拼法导致最后不能成功</a:t>
            </a:r>
            <a:r>
              <a:rPr lang="en-US" altLang="zh-CN" sz="2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811809" y="5547673"/>
            <a:ext cx="8001056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可以考虑把木棒</a:t>
            </a:r>
            <a:r>
              <a:rPr lang="en-US" altLang="zh-CN" sz="2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3</a:t>
            </a:r>
            <a:r>
              <a:rPr lang="zh-CN" altLang="en-US" sz="2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换掉重拼棍子</a:t>
            </a:r>
            <a:r>
              <a:rPr lang="en-US" altLang="zh-CN" sz="26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但是把</a:t>
            </a:r>
            <a:r>
              <a:rPr lang="en-US" altLang="zh-CN" sz="2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2, 3</a:t>
            </a:r>
            <a:r>
              <a:rPr lang="zh-CN" altLang="en-US" sz="2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都去掉后，换</a:t>
            </a:r>
            <a:r>
              <a:rPr lang="en-US" altLang="zh-CN" sz="2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是没有意义</a:t>
            </a:r>
            <a:r>
              <a:rPr lang="zh-CN" altLang="en-US" sz="2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endParaRPr lang="zh-CN" altLang="en-US" sz="2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AutoShape 40"/>
          <p:cNvSpPr>
            <a:spLocks noChangeArrowheads="1"/>
          </p:cNvSpPr>
          <p:nvPr/>
        </p:nvSpPr>
        <p:spPr bwMode="auto">
          <a:xfrm>
            <a:off x="1089236" y="4958450"/>
            <a:ext cx="3500462" cy="442674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zh-CN" altLang="en-US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木棒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1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AutoShape 40"/>
          <p:cNvSpPr>
            <a:spLocks noChangeArrowheads="1"/>
          </p:cNvSpPr>
          <p:nvPr/>
        </p:nvSpPr>
        <p:spPr bwMode="auto">
          <a:xfrm>
            <a:off x="4617592" y="4958450"/>
            <a:ext cx="2071702" cy="442674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zh-CN" altLang="en-US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木棒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AutoShape 40"/>
          <p:cNvSpPr>
            <a:spLocks noChangeArrowheads="1"/>
          </p:cNvSpPr>
          <p:nvPr/>
        </p:nvSpPr>
        <p:spPr bwMode="auto">
          <a:xfrm>
            <a:off x="6728074" y="4958450"/>
            <a:ext cx="1714512" cy="442674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zh-CN" altLang="en-US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木棒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1D3B1-BF55-4FFE-99B5-B97968FF9905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328613" y="1484313"/>
            <a:ext cx="8208962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zh-CN" altLang="zh-CN" sz="30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328613" y="1142984"/>
            <a:ext cx="8815387" cy="28807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sz="3000" b="1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为什么替换第</a:t>
            </a:r>
            <a:r>
              <a:rPr lang="en-US" altLang="zh-CN" sz="3000" b="1" dirty="0" err="1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3000" b="1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根棍子的第一根木棒是没用</a:t>
            </a:r>
            <a:r>
              <a:rPr lang="zh-CN" altLang="en-US" sz="3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3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  <a:endParaRPr lang="zh-CN" altLang="en-US" sz="3000" b="1" dirty="0">
              <a:solidFill>
                <a:srgbClr val="FFFF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因为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假设替换后能全部拼成功，那么这被换下来的第一根木棒，必然会出现在以后拼好的某根棍子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</a:t>
            </a:r>
            <a:endParaRPr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那么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我们原先拼第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根棍子时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就可以用和棍子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同样的构成法来拼，照这种构成法拼好第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根棍子，继续下去最终也应该能够全部拼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成功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24" name="Rectangle 13"/>
          <p:cNvSpPr>
            <a:spLocks noChangeArrowheads="1"/>
          </p:cNvSpPr>
          <p:nvPr/>
        </p:nvSpPr>
        <p:spPr bwMode="auto">
          <a:xfrm>
            <a:off x="642910" y="4143380"/>
            <a:ext cx="117211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棍子 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31" name="Rectangle 13"/>
          <p:cNvSpPr>
            <a:spLocks noChangeArrowheads="1"/>
          </p:cNvSpPr>
          <p:nvPr/>
        </p:nvSpPr>
        <p:spPr bwMode="auto">
          <a:xfrm>
            <a:off x="670804" y="5418378"/>
            <a:ext cx="109196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棍子 </a:t>
            </a:r>
            <a:r>
              <a:rPr lang="en-US" altLang="zh-CN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AutoShape 40"/>
          <p:cNvSpPr>
            <a:spLocks noChangeArrowheads="1"/>
          </p:cNvSpPr>
          <p:nvPr/>
        </p:nvSpPr>
        <p:spPr bwMode="auto">
          <a:xfrm>
            <a:off x="785786" y="6000768"/>
            <a:ext cx="3500462" cy="442674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zh-CN" altLang="en-US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木棒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1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AutoShape 40"/>
          <p:cNvSpPr>
            <a:spLocks noChangeArrowheads="1"/>
          </p:cNvSpPr>
          <p:nvPr/>
        </p:nvSpPr>
        <p:spPr bwMode="auto">
          <a:xfrm>
            <a:off x="4286248" y="6000768"/>
            <a:ext cx="2071702" cy="442674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zh-CN" altLang="en-US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木棒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AutoShape 40"/>
          <p:cNvSpPr>
            <a:spLocks noChangeArrowheads="1"/>
          </p:cNvSpPr>
          <p:nvPr/>
        </p:nvSpPr>
        <p:spPr bwMode="auto">
          <a:xfrm>
            <a:off x="6357950" y="6000768"/>
            <a:ext cx="1714512" cy="442674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zh-CN" altLang="en-US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木棒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AutoShape 40"/>
          <p:cNvSpPr>
            <a:spLocks noChangeArrowheads="1"/>
          </p:cNvSpPr>
          <p:nvPr/>
        </p:nvSpPr>
        <p:spPr bwMode="auto">
          <a:xfrm>
            <a:off x="2857488" y="4857760"/>
            <a:ext cx="3500462" cy="442674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zh-CN" altLang="en-US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木棒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1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AutoShape 40"/>
          <p:cNvSpPr>
            <a:spLocks noChangeArrowheads="1"/>
          </p:cNvSpPr>
          <p:nvPr/>
        </p:nvSpPr>
        <p:spPr bwMode="auto">
          <a:xfrm>
            <a:off x="785786" y="4857760"/>
            <a:ext cx="2071702" cy="442674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zh-CN" altLang="en-US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木棒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AutoShape 40"/>
          <p:cNvSpPr>
            <a:spLocks noChangeArrowheads="1"/>
          </p:cNvSpPr>
          <p:nvPr/>
        </p:nvSpPr>
        <p:spPr bwMode="auto">
          <a:xfrm>
            <a:off x="6357950" y="4857760"/>
            <a:ext cx="1714512" cy="442674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zh-CN" altLang="en-US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木棒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1928794" y="5357826"/>
            <a:ext cx="3143274" cy="571506"/>
          </a:xfrm>
          <a:prstGeom prst="straightConnector1">
            <a:avLst/>
          </a:prstGeom>
          <a:gradFill rotWithShape="1">
            <a:gsLst>
              <a:gs pos="0">
                <a:srgbClr val="FF6600"/>
              </a:gs>
              <a:gs pos="50000">
                <a:srgbClr val="FF6600">
                  <a:gamma/>
                  <a:tint val="9412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28575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 rot="16200000" flipH="1">
            <a:off x="6822297" y="5629631"/>
            <a:ext cx="642944" cy="2"/>
          </a:xfrm>
          <a:prstGeom prst="straightConnector1">
            <a:avLst/>
          </a:prstGeom>
          <a:gradFill rotWithShape="1">
            <a:gsLst>
              <a:gs pos="0">
                <a:srgbClr val="FF6600"/>
              </a:gs>
              <a:gs pos="50000">
                <a:srgbClr val="FF6600">
                  <a:gamma/>
                  <a:tint val="9412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28575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1D3B1-BF55-4FFE-99B5-B97968FF990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857224" y="428604"/>
            <a:ext cx="47863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zh-CN" altLang="en-US" sz="3600" dirty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</a:t>
            </a:r>
            <a:r>
              <a:rPr lang="zh-CN" altLang="en-US" sz="3600" dirty="0" smtClean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种</a:t>
            </a:r>
            <a:r>
              <a:rPr lang="zh-CN" altLang="en-US" sz="3600" dirty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剪枝方案</a:t>
            </a:r>
            <a:r>
              <a:rPr lang="en-US" altLang="zh-CN" sz="3600" dirty="0">
                <a:solidFill>
                  <a:srgbClr val="FFC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3600" dirty="0">
              <a:solidFill>
                <a:srgbClr val="FFC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" grpId="0"/>
      <p:bldP spid="34831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14282" y="500042"/>
            <a:ext cx="466666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N=10,L=57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为例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  <a:p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节木棒，假设棍子长度是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57)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4071934" y="2071678"/>
            <a:ext cx="931919" cy="621279"/>
            <a:chOff x="1821252" y="1146136"/>
            <a:chExt cx="931919" cy="621279"/>
          </a:xfrm>
          <a:solidFill>
            <a:srgbClr val="92D050"/>
          </a:solidFill>
        </p:grpSpPr>
        <p:sp>
          <p:nvSpPr>
            <p:cNvPr id="19" name="圆角矩形 18"/>
            <p:cNvSpPr/>
            <p:nvPr/>
          </p:nvSpPr>
          <p:spPr>
            <a:xfrm>
              <a:off x="1821252" y="1146136"/>
              <a:ext cx="931919" cy="62127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圆角矩形 6"/>
            <p:cNvSpPr/>
            <p:nvPr/>
          </p:nvSpPr>
          <p:spPr>
            <a:xfrm>
              <a:off x="1839449" y="1192497"/>
              <a:ext cx="890125" cy="55672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6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9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,11</a:t>
              </a:r>
              <a:endParaRPr lang="zh-CN" altLang="en-US" sz="26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7" name="直接箭头连接符 36"/>
          <p:cNvCxnSpPr/>
          <p:nvPr/>
        </p:nvCxnSpPr>
        <p:spPr bwMode="auto">
          <a:xfrm rot="10800000" flipV="1">
            <a:off x="4537894" y="1142984"/>
            <a:ext cx="1443010" cy="928694"/>
          </a:xfrm>
          <a:prstGeom prst="straightConnector1">
            <a:avLst/>
          </a:prstGeom>
          <a:gradFill rotWithShape="1">
            <a:gsLst>
              <a:gs pos="0">
                <a:srgbClr val="FF6600"/>
              </a:gs>
              <a:gs pos="50000">
                <a:srgbClr val="FF6600">
                  <a:gamma/>
                  <a:tint val="9412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28575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AutoShape 40"/>
          <p:cNvSpPr>
            <a:spLocks noChangeArrowheads="1"/>
          </p:cNvSpPr>
          <p:nvPr/>
        </p:nvSpPr>
        <p:spPr bwMode="auto">
          <a:xfrm>
            <a:off x="306040" y="1643050"/>
            <a:ext cx="3312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40"/>
          <p:cNvSpPr>
            <a:spLocks noChangeArrowheads="1"/>
          </p:cNvSpPr>
          <p:nvPr/>
        </p:nvSpPr>
        <p:spPr bwMode="auto">
          <a:xfrm>
            <a:off x="285720" y="2643182"/>
            <a:ext cx="2592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40"/>
          <p:cNvSpPr>
            <a:spLocks noChangeArrowheads="1"/>
          </p:cNvSpPr>
          <p:nvPr/>
        </p:nvSpPr>
        <p:spPr bwMode="auto">
          <a:xfrm>
            <a:off x="306040" y="6143644"/>
            <a:ext cx="936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13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AutoShape 40"/>
          <p:cNvSpPr>
            <a:spLocks noChangeArrowheads="1"/>
          </p:cNvSpPr>
          <p:nvPr/>
        </p:nvSpPr>
        <p:spPr bwMode="auto">
          <a:xfrm>
            <a:off x="285720" y="2143116"/>
            <a:ext cx="3240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45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40"/>
          <p:cNvSpPr>
            <a:spLocks noChangeArrowheads="1"/>
          </p:cNvSpPr>
          <p:nvPr/>
        </p:nvSpPr>
        <p:spPr bwMode="auto">
          <a:xfrm>
            <a:off x="306040" y="3143248"/>
            <a:ext cx="2592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AutoShape 40"/>
          <p:cNvSpPr>
            <a:spLocks noChangeArrowheads="1"/>
          </p:cNvSpPr>
          <p:nvPr/>
        </p:nvSpPr>
        <p:spPr bwMode="auto">
          <a:xfrm>
            <a:off x="306040" y="5643578"/>
            <a:ext cx="1008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14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AutoShape 40"/>
          <p:cNvSpPr>
            <a:spLocks noChangeArrowheads="1"/>
          </p:cNvSpPr>
          <p:nvPr/>
        </p:nvSpPr>
        <p:spPr bwMode="auto">
          <a:xfrm>
            <a:off x="306040" y="3643314"/>
            <a:ext cx="2592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40"/>
          <p:cNvSpPr>
            <a:spLocks noChangeArrowheads="1"/>
          </p:cNvSpPr>
          <p:nvPr/>
        </p:nvSpPr>
        <p:spPr bwMode="auto">
          <a:xfrm>
            <a:off x="306040" y="4143380"/>
            <a:ext cx="1728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24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AutoShape 40"/>
          <p:cNvSpPr>
            <a:spLocks noChangeArrowheads="1"/>
          </p:cNvSpPr>
          <p:nvPr/>
        </p:nvSpPr>
        <p:spPr bwMode="auto">
          <a:xfrm>
            <a:off x="306040" y="4643446"/>
            <a:ext cx="1368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19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40"/>
          <p:cNvSpPr>
            <a:spLocks noChangeArrowheads="1"/>
          </p:cNvSpPr>
          <p:nvPr/>
        </p:nvSpPr>
        <p:spPr bwMode="auto">
          <a:xfrm>
            <a:off x="285720" y="5143512"/>
            <a:ext cx="1152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39"/>
          <p:cNvGrpSpPr/>
          <p:nvPr/>
        </p:nvGrpSpPr>
        <p:grpSpPr>
          <a:xfrm>
            <a:off x="5429256" y="455108"/>
            <a:ext cx="1200161" cy="621279"/>
            <a:chOff x="4849991" y="1146136"/>
            <a:chExt cx="931919" cy="621279"/>
          </a:xfrm>
          <a:solidFill>
            <a:srgbClr val="92D050"/>
          </a:solidFill>
        </p:grpSpPr>
        <p:sp>
          <p:nvSpPr>
            <p:cNvPr id="41" name="圆角矩形 40"/>
            <p:cNvSpPr/>
            <p:nvPr/>
          </p:nvSpPr>
          <p:spPr>
            <a:xfrm>
              <a:off x="4849991" y="1146136"/>
              <a:ext cx="931919" cy="62127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圆角矩形 12"/>
            <p:cNvSpPr/>
            <p:nvPr/>
          </p:nvSpPr>
          <p:spPr>
            <a:xfrm>
              <a:off x="4883129" y="1178333"/>
              <a:ext cx="854404" cy="57088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6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,57</a:t>
              </a:r>
              <a:endParaRPr lang="zh-CN" altLang="en-US" sz="26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6688636" y="47353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初始状态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3067" y="5500702"/>
            <a:ext cx="4527891" cy="37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矩形 21"/>
          <p:cNvSpPr/>
          <p:nvPr/>
        </p:nvSpPr>
        <p:spPr>
          <a:xfrm>
            <a:off x="4071934" y="4857760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棍子长度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57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1E5D-8B18-4448-9C74-6A2603C34FC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2.69195E-6 L 0.29393 0.623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0" y="31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4071934" y="2071678"/>
            <a:ext cx="931919" cy="621279"/>
            <a:chOff x="1821252" y="1146136"/>
            <a:chExt cx="931919" cy="621279"/>
          </a:xfrm>
          <a:solidFill>
            <a:srgbClr val="92D050"/>
          </a:solidFill>
        </p:grpSpPr>
        <p:sp>
          <p:nvSpPr>
            <p:cNvPr id="6" name="圆角矩形 5"/>
            <p:cNvSpPr/>
            <p:nvPr/>
          </p:nvSpPr>
          <p:spPr>
            <a:xfrm>
              <a:off x="1821252" y="1146136"/>
              <a:ext cx="931919" cy="62127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圆角矩形 6"/>
            <p:cNvSpPr/>
            <p:nvPr/>
          </p:nvSpPr>
          <p:spPr>
            <a:xfrm>
              <a:off x="1839449" y="1192497"/>
              <a:ext cx="890125" cy="55672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6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9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,11</a:t>
              </a:r>
              <a:endParaRPr lang="zh-CN" altLang="en-US" sz="26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7"/>
          <p:cNvGrpSpPr/>
          <p:nvPr/>
        </p:nvGrpSpPr>
        <p:grpSpPr>
          <a:xfrm>
            <a:off x="5500694" y="2071678"/>
            <a:ext cx="1000132" cy="621279"/>
            <a:chOff x="4849991" y="1146136"/>
            <a:chExt cx="931919" cy="621279"/>
          </a:xfrm>
          <a:solidFill>
            <a:srgbClr val="92D050"/>
          </a:solidFill>
        </p:grpSpPr>
        <p:sp>
          <p:nvSpPr>
            <p:cNvPr id="9" name="圆角矩形 8"/>
            <p:cNvSpPr/>
            <p:nvPr/>
          </p:nvSpPr>
          <p:spPr>
            <a:xfrm>
              <a:off x="4849991" y="1146136"/>
              <a:ext cx="931919" cy="62127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12"/>
            <p:cNvSpPr/>
            <p:nvPr/>
          </p:nvSpPr>
          <p:spPr>
            <a:xfrm>
              <a:off x="4883130" y="1178333"/>
              <a:ext cx="866775" cy="57088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6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9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,12</a:t>
              </a:r>
              <a:endParaRPr lang="zh-CN" altLang="en-US" sz="26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 bwMode="auto">
          <a:xfrm rot="5400000">
            <a:off x="5537206" y="1606538"/>
            <a:ext cx="928696" cy="1588"/>
          </a:xfrm>
          <a:prstGeom prst="straightConnector1">
            <a:avLst/>
          </a:prstGeom>
          <a:gradFill rotWithShape="1">
            <a:gsLst>
              <a:gs pos="0">
                <a:srgbClr val="FF6600"/>
              </a:gs>
              <a:gs pos="50000">
                <a:srgbClr val="FF6600">
                  <a:gamma/>
                  <a:tint val="9412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28575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rot="10800000" flipV="1">
            <a:off x="4537894" y="1142984"/>
            <a:ext cx="1443010" cy="928694"/>
          </a:xfrm>
          <a:prstGeom prst="straightConnector1">
            <a:avLst/>
          </a:prstGeom>
          <a:gradFill rotWithShape="1">
            <a:gsLst>
              <a:gs pos="0">
                <a:srgbClr val="FF6600"/>
              </a:gs>
              <a:gs pos="50000">
                <a:srgbClr val="FF6600">
                  <a:gamma/>
                  <a:tint val="9412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28575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AutoShape 40"/>
          <p:cNvSpPr>
            <a:spLocks noChangeArrowheads="1"/>
          </p:cNvSpPr>
          <p:nvPr/>
        </p:nvSpPr>
        <p:spPr bwMode="auto">
          <a:xfrm>
            <a:off x="285720" y="2643182"/>
            <a:ext cx="2592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40"/>
          <p:cNvSpPr>
            <a:spLocks noChangeArrowheads="1"/>
          </p:cNvSpPr>
          <p:nvPr/>
        </p:nvSpPr>
        <p:spPr bwMode="auto">
          <a:xfrm>
            <a:off x="306040" y="6143644"/>
            <a:ext cx="936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13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AutoShape 40"/>
          <p:cNvSpPr>
            <a:spLocks noChangeArrowheads="1"/>
          </p:cNvSpPr>
          <p:nvPr/>
        </p:nvSpPr>
        <p:spPr bwMode="auto">
          <a:xfrm>
            <a:off x="285720" y="2143116"/>
            <a:ext cx="3240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45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AutoShape 40"/>
          <p:cNvSpPr>
            <a:spLocks noChangeArrowheads="1"/>
          </p:cNvSpPr>
          <p:nvPr/>
        </p:nvSpPr>
        <p:spPr bwMode="auto">
          <a:xfrm>
            <a:off x="306040" y="3143248"/>
            <a:ext cx="2592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AutoShape 40"/>
          <p:cNvSpPr>
            <a:spLocks noChangeArrowheads="1"/>
          </p:cNvSpPr>
          <p:nvPr/>
        </p:nvSpPr>
        <p:spPr bwMode="auto">
          <a:xfrm>
            <a:off x="306040" y="5643578"/>
            <a:ext cx="1008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14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AutoShape 40"/>
          <p:cNvSpPr>
            <a:spLocks noChangeArrowheads="1"/>
          </p:cNvSpPr>
          <p:nvPr/>
        </p:nvSpPr>
        <p:spPr bwMode="auto">
          <a:xfrm>
            <a:off x="306040" y="3643314"/>
            <a:ext cx="2592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AutoShape 40"/>
          <p:cNvSpPr>
            <a:spLocks noChangeArrowheads="1"/>
          </p:cNvSpPr>
          <p:nvPr/>
        </p:nvSpPr>
        <p:spPr bwMode="auto">
          <a:xfrm>
            <a:off x="306040" y="4143380"/>
            <a:ext cx="1728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24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AutoShape 40"/>
          <p:cNvSpPr>
            <a:spLocks noChangeArrowheads="1"/>
          </p:cNvSpPr>
          <p:nvPr/>
        </p:nvSpPr>
        <p:spPr bwMode="auto">
          <a:xfrm>
            <a:off x="306040" y="4643446"/>
            <a:ext cx="1368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19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AutoShape 40"/>
          <p:cNvSpPr>
            <a:spLocks noChangeArrowheads="1"/>
          </p:cNvSpPr>
          <p:nvPr/>
        </p:nvSpPr>
        <p:spPr bwMode="auto">
          <a:xfrm>
            <a:off x="285720" y="5143512"/>
            <a:ext cx="1152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6"/>
          <p:cNvGrpSpPr/>
          <p:nvPr/>
        </p:nvGrpSpPr>
        <p:grpSpPr>
          <a:xfrm>
            <a:off x="5429256" y="455108"/>
            <a:ext cx="1200161" cy="621279"/>
            <a:chOff x="4849991" y="1146136"/>
            <a:chExt cx="931919" cy="621279"/>
          </a:xfrm>
          <a:solidFill>
            <a:srgbClr val="92D050"/>
          </a:solidFill>
        </p:grpSpPr>
        <p:sp>
          <p:nvSpPr>
            <p:cNvPr id="38" name="圆角矩形 37"/>
            <p:cNvSpPr/>
            <p:nvPr/>
          </p:nvSpPr>
          <p:spPr>
            <a:xfrm>
              <a:off x="4849991" y="1146136"/>
              <a:ext cx="931919" cy="62127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圆角矩形 12"/>
            <p:cNvSpPr/>
            <p:nvPr/>
          </p:nvSpPr>
          <p:spPr>
            <a:xfrm>
              <a:off x="4883129" y="1178333"/>
              <a:ext cx="854404" cy="57088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6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,57</a:t>
              </a:r>
              <a:endParaRPr lang="zh-CN" altLang="en-US" sz="26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AutoShape 40"/>
          <p:cNvSpPr>
            <a:spLocks noChangeArrowheads="1"/>
          </p:cNvSpPr>
          <p:nvPr/>
        </p:nvSpPr>
        <p:spPr bwMode="auto">
          <a:xfrm>
            <a:off x="3000364" y="5929330"/>
            <a:ext cx="3312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688636" y="47353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初始状态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3067" y="5500702"/>
            <a:ext cx="4527891" cy="37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矩形 26"/>
          <p:cNvSpPr/>
          <p:nvPr/>
        </p:nvSpPr>
        <p:spPr>
          <a:xfrm>
            <a:off x="4071934" y="4857760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棍子长度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57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4282" y="500042"/>
            <a:ext cx="466666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N=10,L=57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为例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  <a:p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节木棒，假设棍子长度是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57)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1E5D-8B18-4448-9C74-6A2603C34FC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85 L -0.2941 -0.6216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00" y="-3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37 L 0.29271 0.5490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00" y="273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435364"/>
            <a:ext cx="5832648" cy="3895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11560" y="836712"/>
            <a:ext cx="7786742" cy="131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在民国某年，少林寺被军阀炮轰，这些棍子被炸成 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节长度各异的小</a:t>
            </a:r>
            <a:r>
              <a:rPr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木棒</a:t>
            </a:r>
            <a:endParaRPr lang="zh-CN" altLang="en-US" b="1" dirty="0">
              <a:solidFill>
                <a:srgbClr val="FFC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1E5D-8B18-4448-9C74-6A2603C34FC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06412" y="-214338"/>
            <a:ext cx="8637588" cy="14319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3600" dirty="0" smtClean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拯救少林神棍</a:t>
            </a:r>
            <a:r>
              <a:rPr lang="en-US" altLang="zh-CN" sz="3600" dirty="0" smtClean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sz="3600" dirty="0" smtClean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POJ1011)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5500694" y="2071678"/>
            <a:ext cx="1000132" cy="621279"/>
            <a:chOff x="4849991" y="1146136"/>
            <a:chExt cx="931919" cy="621279"/>
          </a:xfrm>
          <a:solidFill>
            <a:srgbClr val="92D050"/>
          </a:solidFill>
        </p:grpSpPr>
        <p:sp>
          <p:nvSpPr>
            <p:cNvPr id="9" name="圆角矩形 8"/>
            <p:cNvSpPr/>
            <p:nvPr/>
          </p:nvSpPr>
          <p:spPr>
            <a:xfrm>
              <a:off x="4849991" y="1146136"/>
              <a:ext cx="931919" cy="62127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12"/>
            <p:cNvSpPr/>
            <p:nvPr/>
          </p:nvSpPr>
          <p:spPr>
            <a:xfrm>
              <a:off x="4883130" y="1178333"/>
              <a:ext cx="866775" cy="57088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6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9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,12</a:t>
              </a:r>
              <a:endParaRPr lang="zh-CN" altLang="en-US" sz="26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7143768" y="2071678"/>
            <a:ext cx="931919" cy="621279"/>
            <a:chOff x="7272983" y="1146136"/>
            <a:chExt cx="931919" cy="621279"/>
          </a:xfrm>
          <a:solidFill>
            <a:srgbClr val="92D050"/>
          </a:solidFill>
        </p:grpSpPr>
        <p:sp>
          <p:nvSpPr>
            <p:cNvPr id="12" name="圆角矩形 11"/>
            <p:cNvSpPr/>
            <p:nvPr/>
          </p:nvSpPr>
          <p:spPr>
            <a:xfrm>
              <a:off x="7272983" y="1146136"/>
              <a:ext cx="931919" cy="62127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圆角矩形 16"/>
            <p:cNvSpPr/>
            <p:nvPr/>
          </p:nvSpPr>
          <p:spPr>
            <a:xfrm>
              <a:off x="7291180" y="1164333"/>
              <a:ext cx="895525" cy="58488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6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9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,21</a:t>
              </a:r>
              <a:endParaRPr lang="zh-CN" altLang="en-US" sz="26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 bwMode="auto">
          <a:xfrm rot="5400000">
            <a:off x="5537206" y="1606538"/>
            <a:ext cx="928696" cy="1588"/>
          </a:xfrm>
          <a:prstGeom prst="straightConnector1">
            <a:avLst/>
          </a:prstGeom>
          <a:gradFill rotWithShape="1">
            <a:gsLst>
              <a:gs pos="0">
                <a:srgbClr val="FF6600"/>
              </a:gs>
              <a:gs pos="50000">
                <a:srgbClr val="FF6600">
                  <a:gamma/>
                  <a:tint val="9412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28575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rot="16200000" flipH="1">
            <a:off x="6348732" y="810681"/>
            <a:ext cx="950357" cy="1571636"/>
          </a:xfrm>
          <a:prstGeom prst="straightConnector1">
            <a:avLst/>
          </a:prstGeom>
          <a:gradFill rotWithShape="1">
            <a:gsLst>
              <a:gs pos="0">
                <a:srgbClr val="FF6600"/>
              </a:gs>
              <a:gs pos="50000">
                <a:srgbClr val="FF6600">
                  <a:gamma/>
                  <a:tint val="9412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28575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AutoShape 40"/>
          <p:cNvSpPr>
            <a:spLocks noChangeArrowheads="1"/>
          </p:cNvSpPr>
          <p:nvPr/>
        </p:nvSpPr>
        <p:spPr bwMode="auto">
          <a:xfrm>
            <a:off x="306040" y="1643050"/>
            <a:ext cx="3312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AutoShape 40"/>
          <p:cNvSpPr>
            <a:spLocks noChangeArrowheads="1"/>
          </p:cNvSpPr>
          <p:nvPr/>
        </p:nvSpPr>
        <p:spPr bwMode="auto">
          <a:xfrm>
            <a:off x="285720" y="2643182"/>
            <a:ext cx="2592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40"/>
          <p:cNvSpPr>
            <a:spLocks noChangeArrowheads="1"/>
          </p:cNvSpPr>
          <p:nvPr/>
        </p:nvSpPr>
        <p:spPr bwMode="auto">
          <a:xfrm>
            <a:off x="306040" y="6143644"/>
            <a:ext cx="936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13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AutoShape 40"/>
          <p:cNvSpPr>
            <a:spLocks noChangeArrowheads="1"/>
          </p:cNvSpPr>
          <p:nvPr/>
        </p:nvSpPr>
        <p:spPr bwMode="auto">
          <a:xfrm>
            <a:off x="306040" y="3143248"/>
            <a:ext cx="2592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AutoShape 40"/>
          <p:cNvSpPr>
            <a:spLocks noChangeArrowheads="1"/>
          </p:cNvSpPr>
          <p:nvPr/>
        </p:nvSpPr>
        <p:spPr bwMode="auto">
          <a:xfrm>
            <a:off x="306040" y="5643578"/>
            <a:ext cx="1008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14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AutoShape 40"/>
          <p:cNvSpPr>
            <a:spLocks noChangeArrowheads="1"/>
          </p:cNvSpPr>
          <p:nvPr/>
        </p:nvSpPr>
        <p:spPr bwMode="auto">
          <a:xfrm>
            <a:off x="306040" y="3643314"/>
            <a:ext cx="2592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AutoShape 40"/>
          <p:cNvSpPr>
            <a:spLocks noChangeArrowheads="1"/>
          </p:cNvSpPr>
          <p:nvPr/>
        </p:nvSpPr>
        <p:spPr bwMode="auto">
          <a:xfrm>
            <a:off x="306040" y="4143380"/>
            <a:ext cx="1728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24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AutoShape 40"/>
          <p:cNvSpPr>
            <a:spLocks noChangeArrowheads="1"/>
          </p:cNvSpPr>
          <p:nvPr/>
        </p:nvSpPr>
        <p:spPr bwMode="auto">
          <a:xfrm>
            <a:off x="306040" y="4643446"/>
            <a:ext cx="1368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19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AutoShape 40"/>
          <p:cNvSpPr>
            <a:spLocks noChangeArrowheads="1"/>
          </p:cNvSpPr>
          <p:nvPr/>
        </p:nvSpPr>
        <p:spPr bwMode="auto">
          <a:xfrm>
            <a:off x="285720" y="5143512"/>
            <a:ext cx="1152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AutoShape 40"/>
          <p:cNvSpPr>
            <a:spLocks noChangeArrowheads="1"/>
          </p:cNvSpPr>
          <p:nvPr/>
        </p:nvSpPr>
        <p:spPr bwMode="auto">
          <a:xfrm>
            <a:off x="2981934" y="5929330"/>
            <a:ext cx="3240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45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6"/>
          <p:cNvGrpSpPr/>
          <p:nvPr/>
        </p:nvGrpSpPr>
        <p:grpSpPr>
          <a:xfrm>
            <a:off x="5429256" y="455108"/>
            <a:ext cx="1200161" cy="621279"/>
            <a:chOff x="4849991" y="1146136"/>
            <a:chExt cx="931919" cy="621279"/>
          </a:xfrm>
          <a:solidFill>
            <a:srgbClr val="92D050"/>
          </a:solidFill>
        </p:grpSpPr>
        <p:sp>
          <p:nvSpPr>
            <p:cNvPr id="38" name="圆角矩形 37"/>
            <p:cNvSpPr/>
            <p:nvPr/>
          </p:nvSpPr>
          <p:spPr>
            <a:xfrm>
              <a:off x="4849991" y="1146136"/>
              <a:ext cx="931919" cy="62127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圆角矩形 12"/>
            <p:cNvSpPr/>
            <p:nvPr/>
          </p:nvSpPr>
          <p:spPr>
            <a:xfrm>
              <a:off x="4883129" y="1178333"/>
              <a:ext cx="854404" cy="57088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6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,57</a:t>
              </a:r>
              <a:endParaRPr lang="zh-CN" altLang="en-US" sz="26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6688636" y="47353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初始状态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3067" y="5500702"/>
            <a:ext cx="4527891" cy="37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矩形 26"/>
          <p:cNvSpPr/>
          <p:nvPr/>
        </p:nvSpPr>
        <p:spPr>
          <a:xfrm>
            <a:off x="4071934" y="4857760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棍子长度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57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4282" y="500042"/>
            <a:ext cx="466666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N=10,L=57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为例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  <a:p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节木棒，假设棍子长度是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57)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1E5D-8B18-4448-9C74-6A2603C34FC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8.60315E-7 L -0.29445 -0.5568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00" y="-278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0.01133 L 0.29826 0.4787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0" y="234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>
          <a:xfrm>
            <a:off x="7143768" y="2071678"/>
            <a:ext cx="931919" cy="621279"/>
            <a:chOff x="7272983" y="1146136"/>
            <a:chExt cx="931919" cy="621279"/>
          </a:xfrm>
          <a:solidFill>
            <a:srgbClr val="92D050"/>
          </a:solidFill>
        </p:grpSpPr>
        <p:sp>
          <p:nvSpPr>
            <p:cNvPr id="12" name="圆角矩形 11"/>
            <p:cNvSpPr/>
            <p:nvPr/>
          </p:nvSpPr>
          <p:spPr>
            <a:xfrm>
              <a:off x="7272983" y="1146136"/>
              <a:ext cx="931919" cy="62127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圆角矩形 16"/>
            <p:cNvSpPr/>
            <p:nvPr/>
          </p:nvSpPr>
          <p:spPr>
            <a:xfrm>
              <a:off x="7291180" y="1164333"/>
              <a:ext cx="895525" cy="58488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6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9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,21</a:t>
              </a:r>
              <a:endParaRPr lang="zh-CN" altLang="en-US" sz="26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 bwMode="auto">
          <a:xfrm rot="16200000" flipH="1">
            <a:off x="6348732" y="810681"/>
            <a:ext cx="950357" cy="1571636"/>
          </a:xfrm>
          <a:prstGeom prst="straightConnector1">
            <a:avLst/>
          </a:prstGeom>
          <a:gradFill rotWithShape="1">
            <a:gsLst>
              <a:gs pos="0">
                <a:srgbClr val="FF6600"/>
              </a:gs>
              <a:gs pos="50000">
                <a:srgbClr val="FF6600">
                  <a:gamma/>
                  <a:tint val="9412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28575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AutoShape 40"/>
          <p:cNvSpPr>
            <a:spLocks noChangeArrowheads="1"/>
          </p:cNvSpPr>
          <p:nvPr/>
        </p:nvSpPr>
        <p:spPr bwMode="auto">
          <a:xfrm>
            <a:off x="306040" y="1643050"/>
            <a:ext cx="3312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40"/>
          <p:cNvSpPr>
            <a:spLocks noChangeArrowheads="1"/>
          </p:cNvSpPr>
          <p:nvPr/>
        </p:nvSpPr>
        <p:spPr bwMode="auto">
          <a:xfrm>
            <a:off x="306040" y="6143644"/>
            <a:ext cx="936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13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AutoShape 40"/>
          <p:cNvSpPr>
            <a:spLocks noChangeArrowheads="1"/>
          </p:cNvSpPr>
          <p:nvPr/>
        </p:nvSpPr>
        <p:spPr bwMode="auto">
          <a:xfrm>
            <a:off x="285720" y="2143116"/>
            <a:ext cx="3240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45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AutoShape 40"/>
          <p:cNvSpPr>
            <a:spLocks noChangeArrowheads="1"/>
          </p:cNvSpPr>
          <p:nvPr/>
        </p:nvSpPr>
        <p:spPr bwMode="auto">
          <a:xfrm>
            <a:off x="306040" y="3143248"/>
            <a:ext cx="2592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AutoShape 40"/>
          <p:cNvSpPr>
            <a:spLocks noChangeArrowheads="1"/>
          </p:cNvSpPr>
          <p:nvPr/>
        </p:nvSpPr>
        <p:spPr bwMode="auto">
          <a:xfrm>
            <a:off x="306040" y="5643578"/>
            <a:ext cx="1008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14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AutoShape 40"/>
          <p:cNvSpPr>
            <a:spLocks noChangeArrowheads="1"/>
          </p:cNvSpPr>
          <p:nvPr/>
        </p:nvSpPr>
        <p:spPr bwMode="auto">
          <a:xfrm>
            <a:off x="306040" y="3643314"/>
            <a:ext cx="2592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AutoShape 40"/>
          <p:cNvSpPr>
            <a:spLocks noChangeArrowheads="1"/>
          </p:cNvSpPr>
          <p:nvPr/>
        </p:nvSpPr>
        <p:spPr bwMode="auto">
          <a:xfrm>
            <a:off x="306040" y="4143380"/>
            <a:ext cx="1728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24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AutoShape 40"/>
          <p:cNvSpPr>
            <a:spLocks noChangeArrowheads="1"/>
          </p:cNvSpPr>
          <p:nvPr/>
        </p:nvSpPr>
        <p:spPr bwMode="auto">
          <a:xfrm>
            <a:off x="285720" y="5143512"/>
            <a:ext cx="1152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3067" y="5500702"/>
            <a:ext cx="4527891" cy="37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直接箭头连接符 27"/>
          <p:cNvCxnSpPr/>
          <p:nvPr/>
        </p:nvCxnSpPr>
        <p:spPr bwMode="auto">
          <a:xfrm rot="10800000" flipV="1">
            <a:off x="6429388" y="2714620"/>
            <a:ext cx="1014382" cy="571504"/>
          </a:xfrm>
          <a:prstGeom prst="straightConnector1">
            <a:avLst/>
          </a:prstGeom>
          <a:gradFill rotWithShape="1">
            <a:gsLst>
              <a:gs pos="0">
                <a:srgbClr val="FF6600"/>
              </a:gs>
              <a:gs pos="50000">
                <a:srgbClr val="FF6600">
                  <a:gamma/>
                  <a:tint val="9412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28575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" name="组合 28"/>
          <p:cNvGrpSpPr/>
          <p:nvPr/>
        </p:nvGrpSpPr>
        <p:grpSpPr>
          <a:xfrm>
            <a:off x="5929322" y="3286124"/>
            <a:ext cx="1000132" cy="621279"/>
            <a:chOff x="4849991" y="1146136"/>
            <a:chExt cx="931919" cy="621279"/>
          </a:xfrm>
          <a:solidFill>
            <a:srgbClr val="92D050"/>
          </a:solidFill>
        </p:grpSpPr>
        <p:sp>
          <p:nvSpPr>
            <p:cNvPr id="30" name="圆角矩形 29"/>
            <p:cNvSpPr/>
            <p:nvPr/>
          </p:nvSpPr>
          <p:spPr>
            <a:xfrm>
              <a:off x="4849991" y="1146136"/>
              <a:ext cx="931919" cy="62127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圆角矩形 12"/>
            <p:cNvSpPr/>
            <p:nvPr/>
          </p:nvSpPr>
          <p:spPr>
            <a:xfrm>
              <a:off x="4883130" y="1178333"/>
              <a:ext cx="866775" cy="57088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6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,2</a:t>
              </a:r>
              <a:endParaRPr lang="zh-CN" altLang="en-US" sz="26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6"/>
          <p:cNvGrpSpPr/>
          <p:nvPr/>
        </p:nvGrpSpPr>
        <p:grpSpPr>
          <a:xfrm>
            <a:off x="5429256" y="455108"/>
            <a:ext cx="1200161" cy="621279"/>
            <a:chOff x="4849991" y="1146136"/>
            <a:chExt cx="931919" cy="621279"/>
          </a:xfrm>
          <a:solidFill>
            <a:srgbClr val="92D050"/>
          </a:solidFill>
        </p:grpSpPr>
        <p:sp>
          <p:nvSpPr>
            <p:cNvPr id="38" name="圆角矩形 37"/>
            <p:cNvSpPr/>
            <p:nvPr/>
          </p:nvSpPr>
          <p:spPr>
            <a:xfrm>
              <a:off x="4849991" y="1146136"/>
              <a:ext cx="931919" cy="621279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圆角矩形 12"/>
            <p:cNvSpPr/>
            <p:nvPr/>
          </p:nvSpPr>
          <p:spPr>
            <a:xfrm>
              <a:off x="4883129" y="1178333"/>
              <a:ext cx="854404" cy="57088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6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10</a:t>
              </a:r>
              <a:r>
                <a:rPr lang="en-US" altLang="zh-CN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,57</a:t>
              </a:r>
              <a:endParaRPr lang="zh-CN" altLang="en-US" sz="26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6688636" y="47353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初始状态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40"/>
          <p:cNvSpPr>
            <a:spLocks noChangeArrowheads="1"/>
          </p:cNvSpPr>
          <p:nvPr/>
        </p:nvSpPr>
        <p:spPr bwMode="auto">
          <a:xfrm>
            <a:off x="298972" y="4643446"/>
            <a:ext cx="1368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19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40"/>
          <p:cNvSpPr>
            <a:spLocks noChangeArrowheads="1"/>
          </p:cNvSpPr>
          <p:nvPr/>
        </p:nvSpPr>
        <p:spPr bwMode="auto">
          <a:xfrm>
            <a:off x="2981934" y="5929330"/>
            <a:ext cx="2592000" cy="340519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71934" y="4857760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棍子长度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57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4282" y="500042"/>
            <a:ext cx="466666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N=10,L=57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为例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  <a:p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节木棒，假设棍子长度是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57)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1E5D-8B18-4448-9C74-6A2603C34FC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4 0.0037 L 0.57638 0.188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00" y="9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71472" y="285728"/>
            <a:ext cx="878522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Dfs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R,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M) {</a:t>
            </a:r>
          </a:p>
          <a:p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 M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表示当前正在拼的棍子和 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 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比还缺的长度</a:t>
            </a:r>
          </a:p>
          <a:p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if( R == 0 &amp;&amp; M == 0 )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return true;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if( M == 0 ) 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一根刚刚拼完</a:t>
            </a:r>
          </a:p>
          <a:p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 = L;  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开始拼新的一根</a:t>
            </a:r>
          </a:p>
          <a:p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for(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0;i &lt;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N;i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++) {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if(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!used[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&amp;&amp;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length[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&lt;= M) {</a:t>
            </a:r>
          </a:p>
          <a:p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if( </a:t>
            </a:r>
            <a:r>
              <a:rPr lang="en-US" altLang="zh-CN" sz="2400" b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&gt; 0 ) {</a:t>
            </a:r>
          </a:p>
          <a:p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	if( </a:t>
            </a:r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used[i-1</a:t>
            </a:r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== false </a:t>
            </a:r>
          </a:p>
          <a:p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	   &amp;&amp; </a:t>
            </a:r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length[</a:t>
            </a:r>
            <a:r>
              <a:rPr lang="en-US" altLang="zh-CN" sz="2400" b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== </a:t>
            </a:r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length[i-1</a:t>
            </a:r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])</a:t>
            </a:r>
          </a:p>
          <a:p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		continue; //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剪枝</a:t>
            </a:r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}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used[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= 1;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1D3B1-BF55-4FFE-99B5-B97968FF9905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8775" y="1071546"/>
            <a:ext cx="878522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if (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Dfs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R - 1,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	 M -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length[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]))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	return true;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else {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used[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= 0;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说明本次不能用第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</a:t>
            </a:r>
          </a:p>
          <a:p>
            <a:r>
              <a:rPr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			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根以后还有用</a:t>
            </a:r>
          </a:p>
          <a:p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if( M == L)</a:t>
            </a:r>
          </a:p>
          <a:p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		return false; 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剪枝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}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}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return false;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  <a:p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84368" y="1000108"/>
            <a:ext cx="104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  <a:hlinkClick r:id="rId2" action="ppaction://program"/>
              </a:rPr>
              <a:t>演示</a:t>
            </a:r>
            <a:endParaRPr lang="zh-CN" altLang="en-US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1D3B1-BF55-4FFE-99B5-B97968FF9905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11560" y="620713"/>
            <a:ext cx="8064128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000" dirty="0">
                <a:latin typeface="Arial" charset="0"/>
              </a:rPr>
              <a:t>	</a:t>
            </a:r>
            <a:endParaRPr lang="zh-CN" altLang="en-US" sz="3600" dirty="0" smtClean="0">
              <a:solidFill>
                <a:srgbClr val="FB806B"/>
              </a:solidFill>
              <a:latin typeface="隶书" pitchFamily="49" charset="-122"/>
              <a:ea typeface="隶书" pitchFamily="49" charset="-122"/>
            </a:endParaRPr>
          </a:p>
          <a:p>
            <a:pPr marL="342900" indent="-342900"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不要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希望通过仅仅替换已拼好棍子的最后一根木棒就能够改变失败的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局面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zh-CN" altLang="en-US" sz="30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60809" y="2205038"/>
            <a:ext cx="86756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3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假设</a:t>
            </a:r>
            <a:r>
              <a:rPr lang="zh-CN" altLang="en-US" sz="3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由于后续拼接无法成功，导致准备拆除的某根棍子如下：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51520" y="4741386"/>
            <a:ext cx="900539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 </a:t>
            </a:r>
            <a:r>
              <a:rPr lang="en-US" altLang="zh-CN" sz="3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sz="3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拆掉，留下的空用其他短木棒来填，是徒劳的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684213" y="3357563"/>
            <a:ext cx="100219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棍子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1D3B1-BF55-4FFE-99B5-B97968FF990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16" name="AutoShape 40"/>
          <p:cNvSpPr>
            <a:spLocks noChangeArrowheads="1"/>
          </p:cNvSpPr>
          <p:nvPr/>
        </p:nvSpPr>
        <p:spPr bwMode="auto">
          <a:xfrm>
            <a:off x="953142" y="3994389"/>
            <a:ext cx="3500462" cy="442674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zh-CN" altLang="en-US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木棒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1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AutoShape 40"/>
          <p:cNvSpPr>
            <a:spLocks noChangeArrowheads="1"/>
          </p:cNvSpPr>
          <p:nvPr/>
        </p:nvSpPr>
        <p:spPr bwMode="auto">
          <a:xfrm>
            <a:off x="4481498" y="3994389"/>
            <a:ext cx="1386646" cy="442674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zh-CN" altLang="en-US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木棒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AutoShape 40"/>
          <p:cNvSpPr>
            <a:spLocks noChangeArrowheads="1"/>
          </p:cNvSpPr>
          <p:nvPr/>
        </p:nvSpPr>
        <p:spPr bwMode="auto">
          <a:xfrm>
            <a:off x="5868144" y="3986769"/>
            <a:ext cx="2425412" cy="442674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zh-CN" altLang="en-US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木棒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857224" y="428604"/>
            <a:ext cx="47863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第三种</a:t>
            </a:r>
            <a:r>
              <a:rPr lang="zh-CN" altLang="en-US" sz="3600" dirty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剪枝方案</a:t>
            </a:r>
            <a:r>
              <a:rPr lang="en-US" altLang="zh-CN" sz="3600" dirty="0">
                <a:solidFill>
                  <a:srgbClr val="FFC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3600" dirty="0">
              <a:solidFill>
                <a:srgbClr val="FFC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652120" y="1916113"/>
            <a:ext cx="1367805" cy="4318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323831" y="1844675"/>
            <a:ext cx="13684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88800" y="4194266"/>
            <a:ext cx="86756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假设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替换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后最终能够成功，那么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必然出现在后面的某个棍子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里</a:t>
            </a:r>
            <a:endParaRPr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棍子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和棍子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中用来替换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的几根木棒对调，结果当然一样是成功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endParaRPr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就和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原来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的拼法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会导致不成功矛盾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55650" y="1268413"/>
            <a:ext cx="100219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棍子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857250" y="3499619"/>
            <a:ext cx="1986558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4997172" y="3499618"/>
            <a:ext cx="1187728" cy="441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855663" y="2924944"/>
            <a:ext cx="1073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棍子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6184900" y="3501206"/>
            <a:ext cx="1655763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7019925" y="1916113"/>
            <a:ext cx="504825" cy="4318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7524750" y="1916113"/>
            <a:ext cx="287338" cy="4318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AutoShape 24"/>
          <p:cNvSpPr>
            <a:spLocks/>
          </p:cNvSpPr>
          <p:nvPr/>
        </p:nvSpPr>
        <p:spPr bwMode="auto">
          <a:xfrm rot="16200000">
            <a:off x="6876257" y="1701006"/>
            <a:ext cx="287338" cy="1584325"/>
          </a:xfrm>
          <a:prstGeom prst="leftBrace">
            <a:avLst>
              <a:gd name="adj1" fmla="val 45948"/>
              <a:gd name="adj2" fmla="val 5130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 flipV="1">
            <a:off x="4644008" y="2565400"/>
            <a:ext cx="2015555" cy="7915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 flipH="1">
            <a:off x="4788024" y="2636838"/>
            <a:ext cx="1944563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1D3B1-BF55-4FFE-99B5-B97968FF9905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22" name="AutoShape 40"/>
          <p:cNvSpPr>
            <a:spLocks noChangeArrowheads="1"/>
          </p:cNvSpPr>
          <p:nvPr/>
        </p:nvSpPr>
        <p:spPr bwMode="auto">
          <a:xfrm>
            <a:off x="611560" y="1910108"/>
            <a:ext cx="3500462" cy="442674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zh-CN" altLang="en-US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木棒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1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AutoShape 40"/>
          <p:cNvSpPr>
            <a:spLocks noChangeArrowheads="1"/>
          </p:cNvSpPr>
          <p:nvPr/>
        </p:nvSpPr>
        <p:spPr bwMode="auto">
          <a:xfrm>
            <a:off x="4139916" y="1910108"/>
            <a:ext cx="1512204" cy="442674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zh-CN" altLang="en-US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木棒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AutoShape 40"/>
          <p:cNvSpPr>
            <a:spLocks noChangeArrowheads="1"/>
          </p:cNvSpPr>
          <p:nvPr/>
        </p:nvSpPr>
        <p:spPr bwMode="auto">
          <a:xfrm>
            <a:off x="2843808" y="3501008"/>
            <a:ext cx="2153364" cy="442674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zh-CN" altLang="en-US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木棒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857224" y="428604"/>
            <a:ext cx="47863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zh-CN" altLang="en-US" sz="3600" dirty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</a:t>
            </a:r>
            <a:r>
              <a:rPr lang="zh-CN" altLang="en-US" sz="3600" dirty="0" smtClean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种</a:t>
            </a:r>
            <a:r>
              <a:rPr lang="zh-CN" altLang="en-US" sz="3600" dirty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剪枝方案</a:t>
            </a:r>
            <a:r>
              <a:rPr lang="en-US" altLang="zh-CN" sz="3600" dirty="0">
                <a:solidFill>
                  <a:srgbClr val="FFC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3600" dirty="0">
              <a:solidFill>
                <a:srgbClr val="FFC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28613" y="1484313"/>
            <a:ext cx="8208962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zh-CN" altLang="zh-CN" sz="3000">
              <a:latin typeface="Arial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12204" y="1197768"/>
            <a:ext cx="8496300" cy="1373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拼每一根棍子的时候，应该确保已经拼好的部分，长度是从长到短排列的，即拼的过程中要排除类似下面这种情况：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972566" y="2637631"/>
            <a:ext cx="24955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未完成的棍子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12204" y="3933031"/>
            <a:ext cx="8496300" cy="180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木棒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比木棒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长，这种情况的出现是一种浪费。因为要是这样往下能成功，那么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2, 3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对调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的拼法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肯定也能成功。由于取木棒是从长到短的，所以能走到这一步，就意味着当初将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放在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的位置时，是不成功的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1D3B1-BF55-4FFE-99B5-B97968FF9905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17" name="AutoShape 40"/>
          <p:cNvSpPr>
            <a:spLocks noChangeArrowheads="1"/>
          </p:cNvSpPr>
          <p:nvPr/>
        </p:nvSpPr>
        <p:spPr bwMode="auto">
          <a:xfrm>
            <a:off x="1188392" y="3367373"/>
            <a:ext cx="3500462" cy="442674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zh-CN" altLang="en-US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木棒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1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AutoShape 40"/>
          <p:cNvSpPr>
            <a:spLocks noChangeArrowheads="1"/>
          </p:cNvSpPr>
          <p:nvPr/>
        </p:nvSpPr>
        <p:spPr bwMode="auto">
          <a:xfrm>
            <a:off x="4716748" y="3367373"/>
            <a:ext cx="1223404" cy="442674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zh-CN" altLang="en-US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木棒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40"/>
          <p:cNvSpPr>
            <a:spLocks noChangeArrowheads="1"/>
          </p:cNvSpPr>
          <p:nvPr/>
        </p:nvSpPr>
        <p:spPr bwMode="auto">
          <a:xfrm>
            <a:off x="5940152" y="3359753"/>
            <a:ext cx="2588654" cy="442674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zh-CN" altLang="en-US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木棒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857224" y="428604"/>
            <a:ext cx="47863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第四种</a:t>
            </a:r>
            <a:r>
              <a:rPr lang="zh-CN" altLang="en-US" sz="3600" dirty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剪枝方案</a:t>
            </a:r>
            <a:r>
              <a:rPr lang="en-US" altLang="zh-CN" sz="3600" dirty="0">
                <a:solidFill>
                  <a:srgbClr val="FFC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3600" dirty="0">
              <a:solidFill>
                <a:srgbClr val="FFC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28613" y="1484313"/>
            <a:ext cx="8208962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zh-CN" altLang="zh-CN" sz="3000">
              <a:latin typeface="Arial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40196" y="1259755"/>
            <a:ext cx="8496300" cy="180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排除办法：每次找一根木棒的时候，只要这不是一根棍子的第一条木棒，就不应该从下标为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的木棒开始找，而应该从刚刚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最近）接上去的那条木棒的下一条开始找。这样，就不会往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后面接更长的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了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540196" y="3995018"/>
            <a:ext cx="84963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为此，要设置一个全局变量 </a:t>
            </a:r>
            <a:r>
              <a:rPr lang="en-US" altLang="zh-CN" sz="2600" b="1" dirty="0" err="1" smtClean="0">
                <a:solidFill>
                  <a:srgbClr val="FF5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lastStickNo</a:t>
            </a:r>
            <a:r>
              <a:rPr lang="en-US" altLang="zh-CN" sz="2600" b="1" dirty="0" smtClean="0">
                <a:solidFill>
                  <a:srgbClr val="FF5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600" b="1" dirty="0" smtClean="0">
                <a:solidFill>
                  <a:srgbClr val="FF5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初值</a:t>
            </a:r>
            <a:r>
              <a:rPr lang="en-US" altLang="zh-CN" sz="2600" b="1" dirty="0" smtClean="0">
                <a:solidFill>
                  <a:srgbClr val="FF5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-1)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记住最近拼上去的那条木棒的下标。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1D3B1-BF55-4FFE-99B5-B97968FF9905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13" name="AutoShape 40"/>
          <p:cNvSpPr>
            <a:spLocks noChangeArrowheads="1"/>
          </p:cNvSpPr>
          <p:nvPr/>
        </p:nvSpPr>
        <p:spPr bwMode="auto">
          <a:xfrm>
            <a:off x="1116420" y="3436614"/>
            <a:ext cx="3500462" cy="442674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zh-CN" altLang="en-US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木棒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1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AutoShape 40"/>
          <p:cNvSpPr>
            <a:spLocks noChangeArrowheads="1"/>
          </p:cNvSpPr>
          <p:nvPr/>
        </p:nvSpPr>
        <p:spPr bwMode="auto">
          <a:xfrm>
            <a:off x="4644776" y="3436614"/>
            <a:ext cx="2071702" cy="442674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zh-CN" altLang="en-US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木棒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AutoShape 40"/>
          <p:cNvSpPr>
            <a:spLocks noChangeArrowheads="1"/>
          </p:cNvSpPr>
          <p:nvPr/>
        </p:nvSpPr>
        <p:spPr bwMode="auto">
          <a:xfrm>
            <a:off x="6950174" y="3125987"/>
            <a:ext cx="1714512" cy="442674"/>
          </a:xfrm>
          <a:prstGeom prst="roundRect">
            <a:avLst>
              <a:gd name="adj" fmla="val 16667"/>
            </a:avLst>
          </a:prstGeom>
          <a:blipFill>
            <a:blip r:embed="rId2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zh-CN" altLang="en-US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木棒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857224" y="428604"/>
            <a:ext cx="47863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第四种</a:t>
            </a:r>
            <a:r>
              <a:rPr lang="zh-CN" altLang="en-US" sz="3600" dirty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剪枝方案</a:t>
            </a:r>
            <a:r>
              <a:rPr lang="en-US" altLang="zh-CN" sz="3600" dirty="0">
                <a:solidFill>
                  <a:srgbClr val="FFC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3600" dirty="0">
              <a:solidFill>
                <a:srgbClr val="FFC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79388" y="115888"/>
            <a:ext cx="8785225" cy="683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Dfs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R, 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M)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FFFF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sz="2400" b="1" dirty="0" smtClean="0">
                <a:solidFill>
                  <a:srgbClr val="FFFF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dirty="0" smtClean="0">
                <a:solidFill>
                  <a:srgbClr val="FFFF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</a:t>
            </a:r>
            <a:r>
              <a:rPr lang="zh-CN" altLang="en-US" sz="2400" b="1" dirty="0">
                <a:solidFill>
                  <a:srgbClr val="FFFF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当前正在拼的棍子和 </a:t>
            </a:r>
            <a:r>
              <a:rPr lang="en-US" altLang="zh-CN" sz="2400" b="1" dirty="0">
                <a:solidFill>
                  <a:srgbClr val="FFFF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 </a:t>
            </a:r>
            <a:r>
              <a:rPr lang="zh-CN" altLang="en-US" sz="2400" b="1" dirty="0">
                <a:solidFill>
                  <a:srgbClr val="FFFF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比还缺的长度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if(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== 0 &amp;&amp;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== 0 )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return true;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if(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== 0 ) </a:t>
            </a:r>
            <a:r>
              <a:rPr lang="en-US" altLang="zh-CN" sz="2400" b="1" dirty="0">
                <a:solidFill>
                  <a:srgbClr val="FFFF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FFFF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一根刚刚拼完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L; 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FF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FFFF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开始拼新的一根</a:t>
            </a:r>
          </a:p>
          <a:p>
            <a:r>
              <a:rPr lang="zh-CN" altLang="zh-CN" sz="2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2600" b="1" dirty="0">
                <a:solidFill>
                  <a:srgbClr val="FF5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sz="2600" b="1" dirty="0" err="1" smtClean="0">
                <a:solidFill>
                  <a:srgbClr val="FF5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startNo</a:t>
            </a:r>
            <a:r>
              <a:rPr lang="zh-CN" altLang="zh-CN" sz="2600" b="1" dirty="0" smtClean="0">
                <a:solidFill>
                  <a:srgbClr val="FF5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solidFill>
                  <a:srgbClr val="FF5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0; </a:t>
            </a:r>
          </a:p>
          <a:p>
            <a:r>
              <a:rPr lang="zh-CN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2600" b="1" dirty="0">
                <a:solidFill>
                  <a:srgbClr val="FF5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if( </a:t>
            </a:r>
            <a:r>
              <a:rPr lang="en-US" altLang="zh-CN" sz="2600" b="1" dirty="0" smtClean="0">
                <a:solidFill>
                  <a:srgbClr val="FF5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2600" b="1" dirty="0" smtClean="0">
                <a:solidFill>
                  <a:srgbClr val="FF5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solidFill>
                  <a:srgbClr val="FF5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!= L )</a:t>
            </a:r>
            <a:r>
              <a:rPr lang="zh-CN" altLang="zh-CN" sz="2600" b="1" dirty="0">
                <a:solidFill>
                  <a:srgbClr val="00B0F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dirty="0">
                <a:solidFill>
                  <a:srgbClr val="FFFF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//剪枝4</a:t>
            </a:r>
          </a:p>
          <a:p>
            <a:r>
              <a:rPr lang="zh-CN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600" b="1" dirty="0" err="1" smtClean="0">
                <a:solidFill>
                  <a:srgbClr val="FF5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startNo</a:t>
            </a:r>
            <a:r>
              <a:rPr lang="zh-CN" altLang="zh-CN" sz="2600" b="1" dirty="0" smtClean="0">
                <a:solidFill>
                  <a:srgbClr val="FF5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solidFill>
                  <a:srgbClr val="FF5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600" b="1" dirty="0" err="1" smtClean="0">
                <a:solidFill>
                  <a:srgbClr val="FF5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lastStickNo</a:t>
            </a:r>
            <a:r>
              <a:rPr lang="zh-CN" altLang="zh-CN" sz="2600" b="1" dirty="0" smtClean="0">
                <a:solidFill>
                  <a:srgbClr val="FF5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solidFill>
                  <a:srgbClr val="FF5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+ 1;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for( 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600" b="1" dirty="0" err="1" smtClean="0">
                <a:solidFill>
                  <a:srgbClr val="FF5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startNo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N;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++) {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if(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!used[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&amp;&amp;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length[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&lt;=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M)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if( 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&gt; 0 ) {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	if(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used[i-1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== false 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	   &amp;&amp;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length[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==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length[i-1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])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		continue; </a:t>
            </a:r>
            <a:r>
              <a:rPr lang="en-US" altLang="zh-CN" sz="2400" b="1" dirty="0">
                <a:solidFill>
                  <a:srgbClr val="FFFF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 smtClean="0">
                <a:solidFill>
                  <a:srgbClr val="FFFF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剪枝</a:t>
            </a:r>
            <a:r>
              <a:rPr lang="en-US" altLang="zh-CN" sz="2400" b="1" dirty="0" smtClean="0">
                <a:solidFill>
                  <a:srgbClr val="FFFF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rgbClr val="FFFF66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}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used[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= 1;  </a:t>
            </a:r>
            <a:r>
              <a:rPr lang="en-US" altLang="zh-CN" sz="2600" b="1" dirty="0" err="1" smtClean="0">
                <a:solidFill>
                  <a:srgbClr val="FF5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lastStickNo</a:t>
            </a:r>
            <a:r>
              <a:rPr lang="en-US" altLang="zh-CN" sz="2600" b="1" dirty="0" smtClean="0">
                <a:solidFill>
                  <a:srgbClr val="FF5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solidFill>
                  <a:srgbClr val="FF5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600" b="1" dirty="0" err="1">
                <a:solidFill>
                  <a:srgbClr val="FF5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dirty="0">
                <a:solidFill>
                  <a:srgbClr val="FF5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1D3B1-BF55-4FFE-99B5-B97968FF9905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8775" y="225439"/>
            <a:ext cx="878522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if ( 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Dfs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R-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1,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	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length[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]))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	return true;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else {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used[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= 0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400" b="1" dirty="0" smtClean="0">
                <a:solidFill>
                  <a:srgbClr val="FFFF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FFFF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说明本次不能用第</a:t>
            </a:r>
            <a:r>
              <a:rPr lang="en-US" altLang="zh-CN" sz="2400" b="1" dirty="0" err="1">
                <a:solidFill>
                  <a:srgbClr val="FFFF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rgbClr val="FFFF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</a:t>
            </a:r>
          </a:p>
          <a:p>
            <a:r>
              <a:rPr lang="zh-CN" altLang="en-US" sz="2400" b="1" dirty="0">
                <a:solidFill>
                  <a:srgbClr val="FFFF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			</a:t>
            </a:r>
            <a:r>
              <a:rPr lang="zh-CN" altLang="en-US" sz="2400" b="1" dirty="0" smtClean="0">
                <a:solidFill>
                  <a:srgbClr val="FFFF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FFFF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FFFF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400" b="1" dirty="0" err="1">
                <a:solidFill>
                  <a:srgbClr val="FFFF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rgbClr val="FFFF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根以后还有用</a:t>
            </a:r>
          </a:p>
          <a:p>
            <a:endParaRPr lang="zh-CN" altLang="en-US" sz="2400" b="1" dirty="0">
              <a:solidFill>
                <a:srgbClr val="2508F8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if(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length[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==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 || M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== L)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		return false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400" b="1" dirty="0" smtClean="0">
                <a:solidFill>
                  <a:srgbClr val="FFFF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 smtClean="0">
                <a:solidFill>
                  <a:srgbClr val="FFFF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剪枝</a:t>
            </a:r>
            <a:r>
              <a:rPr lang="en-US" altLang="zh-CN" sz="2400" b="1" dirty="0" smtClean="0">
                <a:solidFill>
                  <a:srgbClr val="FFFF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3, 2</a:t>
            </a:r>
            <a:endParaRPr lang="en-US" altLang="zh-CN" sz="2400" b="1" dirty="0">
              <a:solidFill>
                <a:srgbClr val="FFFF66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}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}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return false;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1D3B1-BF55-4FFE-99B5-B97968FF9905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46376" y="954359"/>
            <a:ext cx="8002088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lnSpc>
                <a:spcPct val="120000"/>
              </a:lnSpc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战火过后，少林方丈想要用这些木棒拼回原来的</a:t>
            </a:r>
            <a:r>
              <a:rPr lang="zh-CN" altLang="en-US" b="1" dirty="0" smtClean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棍子</a:t>
            </a:r>
            <a:endParaRPr lang="en-US" altLang="zh-CN" b="1" dirty="0" smtClean="0">
              <a:solidFill>
                <a:srgbClr val="FFC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可他记不得原来到底有几根棍子了，只知道古人比较矮，且为了携带方便，棍子一定比较短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他想知道这些棍子</a:t>
            </a:r>
            <a:r>
              <a:rPr lang="zh-CN" altLang="en-US" b="1" dirty="0" smtClean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最短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可能有多短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8916" y="3576795"/>
            <a:ext cx="3000396" cy="27795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1E5D-8B18-4448-9C74-6A2603C34FC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06412" y="-214338"/>
            <a:ext cx="8637588" cy="14319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3600" dirty="0" smtClean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拯救少林神棍</a:t>
            </a:r>
            <a:r>
              <a:rPr lang="en-US" altLang="zh-CN" sz="3600" dirty="0" smtClean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sz="3600" dirty="0" smtClean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POJ1011)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1D3B1-BF55-4FFE-99B5-B97968FF9905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55576" y="225439"/>
            <a:ext cx="8136904" cy="548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总  结</a:t>
            </a:r>
            <a:r>
              <a:rPr lang="en-US" altLang="zh-CN" sz="3600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</a:pP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要选择合适的搜索顺序 </a:t>
            </a:r>
            <a:endParaRPr lang="en-US" altLang="zh-CN" sz="26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如果一个任务分为 </a:t>
            </a:r>
            <a:r>
              <a:rPr lang="en-US" altLang="zh-CN" sz="2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 B, C…..</a:t>
            </a:r>
            <a:r>
              <a:rPr lang="zh-CN" altLang="en-US" sz="2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等步骤</a:t>
            </a:r>
            <a:r>
              <a:rPr lang="en-US" altLang="zh-CN" sz="2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60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先后次序无关），</a:t>
            </a:r>
            <a:r>
              <a:rPr lang="zh-CN" altLang="en-US" sz="2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</a:t>
            </a:r>
            <a:r>
              <a:rPr lang="zh-CN" altLang="en-US" sz="2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优先尝试可能性少的步骤</a:t>
            </a:r>
            <a:endParaRPr lang="en-US" altLang="zh-CN" sz="2600" dirty="0" smtClean="0">
              <a:solidFill>
                <a:srgbClr val="FFC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6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要发现表面上不同，实质相同的重复状态，避免重复的搜索</a:t>
            </a:r>
            <a:endParaRPr lang="en-US" altLang="zh-CN" sz="26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6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 </a:t>
            </a:r>
            <a:r>
              <a:rPr lang="zh-CN" altLang="en-US" sz="2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要根据实际问题发掘剪枝方案</a:t>
            </a:r>
            <a:endParaRPr lang="en-US" altLang="zh-CN" sz="26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7868540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0"/>
          <p:cNvSpPr>
            <a:spLocks noChangeArrowheads="1"/>
          </p:cNvSpPr>
          <p:nvPr/>
        </p:nvSpPr>
        <p:spPr bwMode="auto">
          <a:xfrm>
            <a:off x="571472" y="1142984"/>
            <a:ext cx="3312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AutoShape 40"/>
          <p:cNvSpPr>
            <a:spLocks noChangeArrowheads="1"/>
          </p:cNvSpPr>
          <p:nvPr/>
        </p:nvSpPr>
        <p:spPr bwMode="auto">
          <a:xfrm>
            <a:off x="571472" y="2143116"/>
            <a:ext cx="2592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AutoShape 40"/>
          <p:cNvSpPr>
            <a:spLocks noChangeArrowheads="1"/>
          </p:cNvSpPr>
          <p:nvPr/>
        </p:nvSpPr>
        <p:spPr bwMode="auto">
          <a:xfrm>
            <a:off x="571472" y="5643578"/>
            <a:ext cx="936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13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40"/>
          <p:cNvSpPr>
            <a:spLocks noChangeArrowheads="1"/>
          </p:cNvSpPr>
          <p:nvPr/>
        </p:nvSpPr>
        <p:spPr bwMode="auto">
          <a:xfrm>
            <a:off x="571472" y="1643050"/>
            <a:ext cx="3240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45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AutoShape 40"/>
          <p:cNvSpPr>
            <a:spLocks noChangeArrowheads="1"/>
          </p:cNvSpPr>
          <p:nvPr/>
        </p:nvSpPr>
        <p:spPr bwMode="auto">
          <a:xfrm>
            <a:off x="571472" y="2643182"/>
            <a:ext cx="2592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AutoShape 40"/>
          <p:cNvSpPr>
            <a:spLocks noChangeArrowheads="1"/>
          </p:cNvSpPr>
          <p:nvPr/>
        </p:nvSpPr>
        <p:spPr bwMode="auto">
          <a:xfrm>
            <a:off x="571472" y="5143512"/>
            <a:ext cx="1008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14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AutoShape 40"/>
          <p:cNvSpPr>
            <a:spLocks noChangeArrowheads="1"/>
          </p:cNvSpPr>
          <p:nvPr/>
        </p:nvSpPr>
        <p:spPr bwMode="auto">
          <a:xfrm>
            <a:off x="571472" y="3143248"/>
            <a:ext cx="2592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AutoShape 40"/>
          <p:cNvSpPr>
            <a:spLocks noChangeArrowheads="1"/>
          </p:cNvSpPr>
          <p:nvPr/>
        </p:nvSpPr>
        <p:spPr bwMode="auto">
          <a:xfrm>
            <a:off x="571472" y="3643314"/>
            <a:ext cx="1728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24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AutoShape 40"/>
          <p:cNvSpPr>
            <a:spLocks noChangeArrowheads="1"/>
          </p:cNvSpPr>
          <p:nvPr/>
        </p:nvSpPr>
        <p:spPr bwMode="auto">
          <a:xfrm>
            <a:off x="571472" y="4143380"/>
            <a:ext cx="1368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19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AutoShape 40"/>
          <p:cNvSpPr>
            <a:spLocks noChangeArrowheads="1"/>
          </p:cNvSpPr>
          <p:nvPr/>
        </p:nvSpPr>
        <p:spPr bwMode="auto">
          <a:xfrm>
            <a:off x="551152" y="4643446"/>
            <a:ext cx="1152000" cy="340519"/>
          </a:xfrm>
          <a:prstGeom prst="roundRect">
            <a:avLst>
              <a:gd name="adj" fmla="val 16667"/>
            </a:avLst>
          </a:prstGeom>
          <a:blipFill>
            <a:blip r:embed="rId3" cstate="print"/>
            <a:tile tx="0" ty="0" sx="100000" sy="100000" flip="none" algn="tl"/>
          </a:blipFill>
          <a:ln w="12700" cap="sq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scene3d>
            <a:camera prst="orthographicFront"/>
            <a:lightRig rig="sunset" dir="t"/>
          </a:scene3d>
          <a:sp3d/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altLang="zh-CN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16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081830" y="3857628"/>
            <a:ext cx="6919326" cy="980445"/>
            <a:chOff x="2081830" y="3857628"/>
            <a:chExt cx="6919326" cy="980445"/>
          </a:xfrm>
        </p:grpSpPr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81830" y="4561848"/>
              <a:ext cx="6919326" cy="27622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</p:pic>
        <p:sp>
          <p:nvSpPr>
            <p:cNvPr id="17" name="Rectangle 2"/>
            <p:cNvSpPr txBox="1">
              <a:spLocks noChangeArrowheads="1"/>
            </p:cNvSpPr>
            <p:nvPr/>
          </p:nvSpPr>
          <p:spPr bwMode="auto">
            <a:xfrm>
              <a:off x="3857620" y="3857628"/>
              <a:ext cx="3429056" cy="503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棍子长度：</a:t>
              </a:r>
              <a:r>
                <a:rPr kumimoji="0" lang="en-US" altLang="zh-CN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95</a:t>
              </a:r>
              <a:endPara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1E5D-8B18-4448-9C74-6A2603C34FC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506412" y="-214338"/>
            <a:ext cx="8637588" cy="14319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3600" dirty="0" smtClean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拯救少林神棍</a:t>
            </a:r>
            <a:r>
              <a:rPr lang="en-US" altLang="zh-CN" sz="3600" dirty="0" smtClean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sz="3600" dirty="0" smtClean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POJ1011)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4.81481E-6 L 0.1677 0.56064 " pathEditMode="fixed" rAng="0" ptsTypes="AA">
                                      <p:cBhvr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0" y="2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53211 0.41481 " pathEditMode="fixed" rAng="0" ptsTypes="AA"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00" y="2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4.81481E-6 L 0.81822 -0.09561 " pathEditMode="fixed" rAng="0" ptsTypes="AA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00" y="-4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1.85185E-6 L 0.16598 0.56111 " pathEditMode="fixed" rAng="0" ptsTypes="AA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2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4.81481E-6 L 0.52205 0.41527 " pathEditMode="fixed" rAng="0" ptsTypes="AA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00" y="2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48148E-6 L 0.80764 0.05069 " pathEditMode="fixed" rAng="0" ptsTypes="AA">
                                      <p:cBhvr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0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2 -1.85185E-6 L 0.16527 0.40533 " pathEditMode="fixed" rAng="0" ptsTypes="AA">
                                      <p:cBhvr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0" y="20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1.48148E-6 L 0.45122 0.33241 " pathEditMode="fixed" rAng="0" ptsTypes="AA"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00" y="1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4.81481E-6 L 0.64201 0.25949 " pathEditMode="fixed" rAng="0" ptsTypes="AA">
                                      <p:cBhvr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300" y="1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1.85185E-6 L 0.79549 0.18658 " pathEditMode="fixed" rAng="0" ptsTypes="AA">
                                      <p:cBhvr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0" y="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45128" y="1571612"/>
            <a:ext cx="771530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kern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用程序解决：</a:t>
            </a:r>
            <a:endParaRPr lang="en-US" altLang="zh-CN" sz="2600" kern="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输入：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节木棒的长度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输出：能拼成的最小的棍子长度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1E5D-8B18-4448-9C74-6A2603C34FC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6412" y="-214338"/>
            <a:ext cx="8637588" cy="14319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3600" dirty="0" smtClean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拯救少林神棍</a:t>
            </a:r>
            <a:r>
              <a:rPr lang="en-US" altLang="zh-CN" sz="3600" dirty="0" smtClean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sz="3600" dirty="0" smtClean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POJ1011)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-142900"/>
            <a:ext cx="7543800" cy="129540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解题思路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34888" y="1214422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tabLst>
                <a:tab pos="1341438" algn="l"/>
              </a:tabLst>
              <a:defRPr/>
            </a:pPr>
            <a:r>
              <a:rPr kumimoji="0" lang="zh-CN" altLang="en-US" sz="3000" b="1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尝试 </a:t>
            </a:r>
            <a:r>
              <a:rPr kumimoji="0" lang="en-US" altLang="zh-CN" sz="3000" b="1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3000" b="1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枚举</a:t>
            </a:r>
            <a:r>
              <a:rPr kumimoji="0" lang="en-US" altLang="zh-CN" sz="3000" b="1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3000" b="1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000" b="1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什么</a:t>
            </a:r>
            <a:r>
              <a:rPr lang="en-US" altLang="zh-CN" sz="3000" b="1" kern="0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  <a:endParaRPr kumimoji="0" lang="zh-CN" altLang="en-US" sz="3000" b="1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3000" kern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枚举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所有可能的棍子长度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从最长的那根木棒的长度一直枚举到木棒长度总和的一半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对每个假设的棍子长度，试试看能否拼齐若干根棍子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zh-CN" altLang="en-US" sz="3000" b="1" kern="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真的要每个长度都试吗</a:t>
            </a:r>
            <a:r>
              <a:rPr lang="en-US" altLang="zh-CN" sz="3000" b="1" kern="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</a:p>
          <a:p>
            <a:pPr marL="457200" indent="-4572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3000" kern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对于</a:t>
            </a:r>
            <a:r>
              <a:rPr lang="zh-CN" altLang="en-US" sz="3000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不是木棒总长度的因子的长度，可以直接否定，不需</a:t>
            </a:r>
            <a:r>
              <a:rPr lang="zh-CN" altLang="en-US" sz="3000" kern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尝试</a:t>
            </a:r>
            <a:endParaRPr lang="zh-CN" altLang="en-US" sz="3000" kern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1E5D-8B18-4448-9C74-6A2603C34FC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-214338"/>
            <a:ext cx="7543800" cy="129540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解题思路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34888" y="1321594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tabLst/>
              <a:defRPr/>
            </a:pPr>
            <a:r>
              <a:rPr lang="zh-CN" altLang="en-US" sz="3000" b="1" kern="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假设了一个棍子长度的前提下，</a:t>
            </a:r>
            <a:r>
              <a:rPr kumimoji="0" lang="zh-CN" altLang="en-US" sz="3000" b="1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如何尝试</a:t>
            </a:r>
            <a:r>
              <a:rPr lang="zh-CN" altLang="en-US" sz="3000" b="1" kern="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去拼成若干根该长度的棍子</a:t>
            </a:r>
            <a:r>
              <a:rPr kumimoji="0" lang="en-US" altLang="zh-CN" sz="3000" b="1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  <a:endParaRPr kumimoji="0" lang="zh-CN" altLang="en-US" sz="3000" b="1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一根一根地拼棍子</a:t>
            </a:r>
            <a:endParaRPr lang="en-US" altLang="zh-CN" sz="3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如果拼好前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根棍子，结果发现第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i+1</a:t>
            </a:r>
            <a:r>
              <a:rPr lang="zh-CN" altLang="en-US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根无论如何拼不成了</a:t>
            </a:r>
            <a:endParaRPr lang="en-US" altLang="zh-CN" sz="3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tabLst/>
              <a:defRPr/>
            </a:pPr>
            <a:r>
              <a:rPr lang="en-US" altLang="zh-CN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  </a:t>
            </a:r>
            <a:r>
              <a:rPr lang="zh-CN" altLang="en-US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推翻第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根的拼法，重拼第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…..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直至有可能推翻第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根棍子的拼法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zh-CN" alt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1E5D-8B18-4448-9C74-6A2603C34FC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46352" y="-50800"/>
            <a:ext cx="3357586" cy="86199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解题思路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33714" y="836276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tabLst/>
              <a:defRPr/>
            </a:pPr>
            <a:r>
              <a:rPr lang="zh-CN" altLang="en-US" b="1" kern="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本题的“状态”是什么</a:t>
            </a:r>
            <a:r>
              <a:rPr lang="en-US" altLang="zh-CN" b="1" kern="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状态可以是一个二元组 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(R, M)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 : 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还没被用掉的木棒数目</a:t>
            </a:r>
            <a:endParaRPr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M :  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当前正在拼的棍子还缺少的长度</a:t>
            </a:r>
            <a:endParaRPr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zh-CN" altLang="en-US" b="1" kern="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初始状态和搜索的终止状态</a:t>
            </a:r>
            <a:r>
              <a:rPr lang="en-US" altLang="zh-CN" b="1" kern="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kern="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解状态）是什么</a:t>
            </a:r>
            <a:r>
              <a:rPr lang="en-US" altLang="zh-CN" b="1" kern="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假设共有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节木棒，假定的棍子长度是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初始状态： 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(N, L)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终止状态： 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(0, 0)</a:t>
            </a:r>
          </a:p>
        </p:txBody>
      </p:sp>
      <p:sp>
        <p:nvSpPr>
          <p:cNvPr id="7" name="矩形 6"/>
          <p:cNvSpPr/>
          <p:nvPr/>
        </p:nvSpPr>
        <p:spPr>
          <a:xfrm>
            <a:off x="750258" y="5139189"/>
            <a:ext cx="7936542" cy="112646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所谓“成功拼出若干根长度为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的棍子”，就是要在状态空间中找到一条从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(N,L)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(0,0)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的路径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1E5D-8B18-4448-9C74-6A2603C34FC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34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build="allAtOnce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10633</TotalTime>
  <Words>1768</Words>
  <Application>Microsoft Office PowerPoint</Application>
  <PresentationFormat>全屏显示(4:3)</PresentationFormat>
  <Paragraphs>509</Paragraphs>
  <Slides>40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凤舞九天</vt:lpstr>
      <vt:lpstr>幻灯片 1</vt:lpstr>
      <vt:lpstr>拯救少林神棍(POJ1011)</vt:lpstr>
      <vt:lpstr>幻灯片 3</vt:lpstr>
      <vt:lpstr>幻灯片 4</vt:lpstr>
      <vt:lpstr>幻灯片 5</vt:lpstr>
      <vt:lpstr>幻灯片 6</vt:lpstr>
      <vt:lpstr>解题思路</vt:lpstr>
      <vt:lpstr>解题思路</vt:lpstr>
      <vt:lpstr>解题思路</vt:lpstr>
      <vt:lpstr>解题思路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</vt:vector>
  </TitlesOfParts>
  <Company>pku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yingfuchen</dc:creator>
  <cp:lastModifiedBy>guowei</cp:lastModifiedBy>
  <cp:revision>481</cp:revision>
  <dcterms:created xsi:type="dcterms:W3CDTF">2003-06-28T15:03:44Z</dcterms:created>
  <dcterms:modified xsi:type="dcterms:W3CDTF">2017-05-31T02:02:04Z</dcterms:modified>
</cp:coreProperties>
</file>