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4"/>
  </p:notesMasterIdLst>
  <p:sldIdLst>
    <p:sldId id="378" r:id="rId2"/>
    <p:sldId id="391" r:id="rId3"/>
    <p:sldId id="413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40" r:id="rId25"/>
    <p:sldId id="442" r:id="rId26"/>
    <p:sldId id="443" r:id="rId27"/>
    <p:sldId id="444" r:id="rId28"/>
    <p:sldId id="445" r:id="rId29"/>
    <p:sldId id="438" r:id="rId30"/>
    <p:sldId id="456" r:id="rId31"/>
    <p:sldId id="446" r:id="rId32"/>
    <p:sldId id="448" r:id="rId33"/>
    <p:sldId id="449" r:id="rId34"/>
    <p:sldId id="450" r:id="rId35"/>
    <p:sldId id="447" r:id="rId36"/>
    <p:sldId id="452" r:id="rId37"/>
    <p:sldId id="453" r:id="rId38"/>
    <p:sldId id="454" r:id="rId39"/>
    <p:sldId id="455" r:id="rId40"/>
    <p:sldId id="457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67" r:id="rId51"/>
    <p:sldId id="468" r:id="rId52"/>
    <p:sldId id="469" r:id="rId53"/>
    <p:sldId id="470" r:id="rId54"/>
    <p:sldId id="471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483" r:id="rId67"/>
    <p:sldId id="484" r:id="rId68"/>
    <p:sldId id="485" r:id="rId69"/>
    <p:sldId id="486" r:id="rId70"/>
    <p:sldId id="487" r:id="rId71"/>
    <p:sldId id="488" r:id="rId72"/>
    <p:sldId id="489" r:id="rId73"/>
    <p:sldId id="490" r:id="rId74"/>
    <p:sldId id="491" r:id="rId75"/>
    <p:sldId id="492" r:id="rId76"/>
    <p:sldId id="493" r:id="rId77"/>
    <p:sldId id="494" r:id="rId78"/>
    <p:sldId id="495" r:id="rId79"/>
    <p:sldId id="496" r:id="rId80"/>
    <p:sldId id="497" r:id="rId81"/>
    <p:sldId id="498" r:id="rId82"/>
    <p:sldId id="499" r:id="rId83"/>
    <p:sldId id="500" r:id="rId84"/>
    <p:sldId id="501" r:id="rId85"/>
    <p:sldId id="502" r:id="rId86"/>
    <p:sldId id="503" r:id="rId87"/>
    <p:sldId id="504" r:id="rId88"/>
    <p:sldId id="505" r:id="rId89"/>
    <p:sldId id="506" r:id="rId90"/>
    <p:sldId id="507" r:id="rId91"/>
    <p:sldId id="508" r:id="rId92"/>
    <p:sldId id="509" r:id="rId9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00FF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9848" autoAdjust="0"/>
  </p:normalViewPr>
  <p:slideViewPr>
    <p:cSldViewPr>
      <p:cViewPr varScale="1">
        <p:scale>
          <a:sx n="152" d="100"/>
          <a:sy n="152" d="100"/>
        </p:scale>
        <p:origin x="-43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AEB2942D-4D6B-427B-A07F-87B25CCAC26A}" type="datetimeFigureOut">
              <a:rPr lang="zh-CN" altLang="en-US"/>
              <a:pPr>
                <a:defRPr/>
              </a:pPr>
              <a:t>2017/6/3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楷体" pitchFamily="49" charset="-122"/>
              </a:defRPr>
            </a:lvl1pPr>
          </a:lstStyle>
          <a:p>
            <a:pPr>
              <a:defRPr/>
            </a:pPr>
            <a:fld id="{92420D11-F391-4BF5-8274-55990D34B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0E8CD8-D0A1-4B08-B3BC-CB0B20B88385}" type="slidenum">
              <a:rPr lang="zh-CN" altLang="en-US" smtClean="0">
                <a:latin typeface="Arial" pitchFamily="34" charset="0"/>
              </a:rPr>
              <a:pPr/>
              <a:t>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780975-1E51-4D09-8AAA-2C98064093A8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672917-B905-46F3-929A-620B087EC6E6}" type="slidenum">
              <a:rPr lang="zh-CN" altLang="en-US" smtClean="0">
                <a:latin typeface="Arial" pitchFamily="34" charset="0"/>
              </a:rPr>
              <a:pPr/>
              <a:t>11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BA6E90-6F1A-4CFE-9956-55FBE28C4103}" type="slidenum">
              <a:rPr lang="zh-CN" altLang="en-US" smtClean="0">
                <a:latin typeface="Arial" pitchFamily="34" charset="0"/>
              </a:rPr>
              <a:pPr/>
              <a:t>12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083CD0-4FE9-450B-BBDE-31B7E61CD5AD}" type="slidenum">
              <a:rPr lang="zh-CN" altLang="en-US" smtClean="0">
                <a:latin typeface="Arial" pitchFamily="34" charset="0"/>
              </a:rPr>
              <a:pPr/>
              <a:t>13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1FB0A4-53E0-42B0-9199-25FF469AEDFA}" type="slidenum">
              <a:rPr lang="zh-CN" altLang="en-US" smtClean="0">
                <a:latin typeface="Arial" pitchFamily="34" charset="0"/>
              </a:rPr>
              <a:pPr/>
              <a:t>14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4B365B-45BC-422B-9FDE-D522F97BCD19}" type="slidenum">
              <a:rPr lang="zh-CN" altLang="en-US" smtClean="0">
                <a:latin typeface="Arial" pitchFamily="34" charset="0"/>
              </a:rPr>
              <a:pPr/>
              <a:t>15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9FFD11-4322-4F23-980B-674931C81ECF}" type="slidenum">
              <a:rPr lang="zh-CN" altLang="en-US" smtClean="0">
                <a:latin typeface="Arial" pitchFamily="34" charset="0"/>
              </a:rPr>
              <a:pPr/>
              <a:t>16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87E1DB-9C97-4BD8-9EA4-868C5531CE07}" type="slidenum">
              <a:rPr lang="zh-CN" altLang="en-US" smtClean="0">
                <a:latin typeface="Arial" pitchFamily="34" charset="0"/>
              </a:rPr>
              <a:pPr/>
              <a:t>17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C174CA-BCB0-4A8D-A6FD-4768396E8E83}" type="slidenum">
              <a:rPr lang="zh-CN" altLang="en-US" smtClean="0">
                <a:latin typeface="Arial" pitchFamily="34" charset="0"/>
              </a:rPr>
              <a:pPr/>
              <a:t>18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FCCAA5-3CC8-49E6-A198-24E6E3A87583}" type="slidenum">
              <a:rPr lang="zh-CN" altLang="en-US" smtClean="0">
                <a:latin typeface="Arial" pitchFamily="34" charset="0"/>
              </a:rPr>
              <a:pPr/>
              <a:t>19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8110CE-E9D7-4E43-AC6A-17FDC6D8CDA6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C617B-0611-4C64-BE35-7A8117780FFE}" type="slidenum">
              <a:rPr lang="zh-CN" altLang="en-US" smtClean="0">
                <a:latin typeface="Arial" pitchFamily="34" charset="0"/>
              </a:rPr>
              <a:pPr/>
              <a:t>20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D6D11B-CDCB-4F8A-9639-84FA7AC6125C}" type="slidenum">
              <a:rPr lang="zh-CN" altLang="en-US" smtClean="0">
                <a:latin typeface="Arial" pitchFamily="34" charset="0"/>
              </a:rPr>
              <a:pPr/>
              <a:t>21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1AF879-D0B9-4BD0-A81C-12F7725A89C5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7C4A16-EE08-4DBA-A135-1B8C00FD4E69}" type="slidenum">
              <a:rPr lang="zh-CN" altLang="en-US" smtClean="0"/>
              <a:pPr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8C9A87-3790-47C8-9753-3A7E2CA24ADB}" type="slidenum">
              <a:rPr lang="zh-CN" altLang="en-US" smtClean="0"/>
              <a:pPr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CE9708-E361-4E49-9EAE-690328197AD1}" type="slidenum">
              <a:rPr lang="zh-CN" altLang="en-US" smtClean="0"/>
              <a:pPr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6384F1-5996-42F8-9D6D-BF5ADB826437}" type="slidenum">
              <a:rPr lang="zh-CN" altLang="en-US" smtClean="0"/>
              <a:pPr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7588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程序设计实习2007</a:t>
            </a:r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830BE9-40E0-42AC-ADC9-AAB88D825295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38F566-40CD-4439-9AD2-051394642B29}" type="slidenum">
              <a:rPr lang="zh-CN" altLang="en-US" smtClean="0"/>
              <a:pPr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22FF1F-B396-46AA-9AD6-7B7830496801}" type="slidenum">
              <a:rPr lang="zh-CN" altLang="en-US" smtClean="0"/>
              <a:pPr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83C7CA-7FD9-477B-A8A7-3A87A5FBC6BF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AFF6E-D0E3-460E-B7C8-CE6F1DB32D09}" type="slidenum">
              <a:rPr lang="zh-CN" altLang="en-US" smtClean="0"/>
              <a:pPr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54F97D-D09B-4654-8370-A3096DF63022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4CC11F-0119-4A1E-B7D5-D0B1FE5F08A7}" type="slidenum">
              <a:rPr lang="zh-CN" altLang="en-US" smtClean="0"/>
              <a:pPr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C255DC-B054-42E8-B6F8-FC540AB38345}" type="slidenum">
              <a:rPr lang="zh-CN" altLang="en-US" smtClean="0"/>
              <a:pPr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6F89E-5026-4E6A-8F8C-309601BA3A54}" type="slidenum">
              <a:rPr lang="zh-CN" altLang="en-US" smtClean="0"/>
              <a:pPr/>
              <a:t>52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15B200-FC09-48B0-8737-A2C091535A8E}" type="slidenum">
              <a:rPr lang="zh-CN" altLang="en-US" smtClean="0"/>
              <a:pPr/>
              <a:t>53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FC3F68-3098-4B19-BC8F-D0334AD17086}" type="slidenum">
              <a:rPr lang="zh-CN" altLang="en-US" smtClean="0"/>
              <a:pPr/>
              <a:t>54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586455-8B2E-4E20-8C2C-25B060248C24}" type="slidenum">
              <a:rPr lang="zh-CN" altLang="en-US" smtClean="0"/>
              <a:pPr/>
              <a:t>55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D71944-E1AD-473C-9474-082ED79B07B0}" type="slidenum">
              <a:rPr lang="zh-CN" altLang="en-US" smtClean="0"/>
              <a:pPr/>
              <a:t>56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5C4FFA-4A3C-42F1-9610-F8CFE10BA103}" type="slidenum">
              <a:rPr lang="zh-CN" altLang="en-US" smtClean="0"/>
              <a:pPr/>
              <a:t>57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14DEC5-2762-41C3-AAC5-BAC0CC45DF39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7CACDC-6B71-4FE4-8DCB-78D156D67A10}" type="slidenum">
              <a:rPr lang="zh-CN" altLang="en-US" smtClean="0"/>
              <a:pPr/>
              <a:t>58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E62F95-F262-45CA-803D-310BAC5264A4}" type="slidenum">
              <a:rPr lang="zh-CN" altLang="en-US" smtClean="0"/>
              <a:pPr/>
              <a:t>59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5FCE9E-DE82-4DB9-BAD6-FE5BA106F542}" type="slidenum">
              <a:rPr lang="zh-CN" altLang="en-US" smtClean="0"/>
              <a:pPr/>
              <a:t>60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5F2D87-021B-4C90-8627-38D4AD3EA970}" type="slidenum">
              <a:rPr lang="zh-CN" altLang="en-US" smtClean="0"/>
              <a:pPr/>
              <a:t>61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FB6484-B157-4119-BEA4-D3FFBC3849FF}" type="slidenum">
              <a:rPr lang="zh-CN" altLang="en-US" smtClean="0"/>
              <a:pPr/>
              <a:t>62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010987-7F94-4901-9660-58F724A0EF72}" type="slidenum">
              <a:rPr lang="zh-CN" altLang="en-US" smtClean="0"/>
              <a:pPr/>
              <a:t>63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54DC53-3625-4244-A06D-7B0960C4D572}" type="slidenum">
              <a:rPr lang="zh-CN" altLang="en-US" smtClean="0"/>
              <a:pPr/>
              <a:t>64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05264D-945F-4AAD-A205-AC35F3DB1574}" type="slidenum">
              <a:rPr lang="zh-CN" altLang="en-US" smtClean="0"/>
              <a:pPr/>
              <a:t>65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2D0417-AA51-401A-80E0-15ECD6AC02EF}" type="slidenum">
              <a:rPr lang="zh-CN" altLang="en-US" smtClean="0"/>
              <a:pPr/>
              <a:t>66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1C2214-88B7-49AE-9D5A-FBC4E8CB7E78}" type="slidenum">
              <a:rPr lang="zh-CN" altLang="en-US" smtClean="0"/>
              <a:pPr/>
              <a:t>67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FCAC2C-CDEE-45C5-B0F3-31402752AF4F}" type="slidenum">
              <a:rPr lang="zh-CN" altLang="en-US" smtClean="0">
                <a:latin typeface="Arial" pitchFamily="34" charset="0"/>
              </a:rPr>
              <a:pPr/>
              <a:t>5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053566-54B5-4A2F-9269-8A5121D194C6}" type="slidenum">
              <a:rPr lang="zh-CN" altLang="en-US" smtClean="0"/>
              <a:pPr/>
              <a:t>68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53CC3B-4F21-4D77-A551-08E79126BE71}" type="slidenum">
              <a:rPr lang="zh-CN" altLang="en-US" smtClean="0"/>
              <a:pPr/>
              <a:t>69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E7111E-42B8-4288-9B0C-E0219BB775F7}" type="slidenum">
              <a:rPr lang="zh-CN" altLang="en-US" smtClean="0"/>
              <a:pPr/>
              <a:t>70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E41875-2949-4FD9-9E50-4937AC398287}" type="slidenum">
              <a:rPr lang="zh-CN" altLang="en-US" smtClean="0"/>
              <a:pPr/>
              <a:t>71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17541F-9905-4E3E-BDD9-D834885F2512}" type="slidenum">
              <a:rPr lang="zh-CN" altLang="en-US" smtClean="0"/>
              <a:pPr/>
              <a:t>72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9F59B1-8AD1-48D2-97DB-6ADAAC0556FB}" type="slidenum">
              <a:rPr lang="zh-CN" altLang="en-US" smtClean="0"/>
              <a:pPr/>
              <a:t>73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E932F5-FECC-43FA-AD06-9EFC0C90BCA3}" type="slidenum">
              <a:rPr lang="zh-CN" altLang="en-US" smtClean="0"/>
              <a:pPr/>
              <a:t>74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394FAE-A9F6-43C8-9DBF-1E332D963E00}" type="slidenum">
              <a:rPr lang="zh-CN" altLang="en-US" smtClean="0"/>
              <a:pPr/>
              <a:t>75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8CF9B0-22D3-479A-97EB-DE072B200563}" type="slidenum">
              <a:rPr lang="zh-CN" altLang="en-US" smtClean="0"/>
              <a:pPr/>
              <a:t>76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7D2CC8-928C-4E16-97D6-7E4D1832C123}" type="slidenum">
              <a:rPr lang="zh-CN" altLang="en-US" smtClean="0"/>
              <a:pPr/>
              <a:t>77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A0D48F-8BEF-4C3D-8ED4-4E3F6AEC556F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0B87EF-4F9A-4442-893D-E3176565FF7A}" type="slidenum">
              <a:rPr lang="zh-CN" altLang="en-US" smtClean="0"/>
              <a:pPr/>
              <a:t>81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734A4F-7171-4297-9EEC-7940FB2A8FBB}" type="slidenum">
              <a:rPr lang="zh-CN" altLang="en-US" smtClean="0"/>
              <a:pPr/>
              <a:t>82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C6ECCE-BCC3-4DA1-8413-0EDD42C172EC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75A14A-2470-403D-9649-DEEA8B67E214}" type="slidenum">
              <a:rPr lang="zh-CN" altLang="en-US" smtClean="0">
                <a:latin typeface="Arial" pitchFamily="34" charset="0"/>
              </a:rPr>
              <a:pPr/>
              <a:t>8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A35DEB-B400-4857-8117-3413B3CCEAF0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/>
          <a:p>
            <a:pPr algn="r" eaLnBrk="1" hangingPunct="1">
              <a:defRPr/>
            </a:pPr>
            <a:fld id="{EFCF7F7C-DA47-4327-90D3-73CCFD84EC10}" type="slidenum">
              <a:rPr lang="zh-CN" altLang="en-US" b="1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>
                <a:defRPr/>
              </a:pPr>
              <a:t>‹#›</a:t>
            </a:fld>
            <a:endParaRPr lang="zh-CN" altLang="en-US" b="1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楷体" pitchFamily="49" charset="-122"/>
              </a:defRPr>
            </a:lvl1pPr>
          </a:lstStyle>
          <a:p>
            <a:pPr>
              <a:defRPr/>
            </a:pPr>
            <a:fld id="{92FADB38-EF92-42AA-A4CC-EAB99BEC4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 txBox="1">
            <a:spLocks/>
          </p:cNvSpPr>
          <p:nvPr/>
        </p:nvSpPr>
        <p:spPr bwMode="auto">
          <a:xfrm>
            <a:off x="685800" y="1500188"/>
            <a:ext cx="77724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4400">
                <a:solidFill>
                  <a:srgbClr val="1F497D"/>
                </a:solidFill>
                <a:ea typeface="黑体" pitchFamily="49" charset="-122"/>
              </a:rPr>
              <a:t>程序设计实习</a:t>
            </a:r>
          </a:p>
        </p:txBody>
      </p:sp>
      <p:sp>
        <p:nvSpPr>
          <p:cNvPr id="4099" name="副标题 2"/>
          <p:cNvSpPr txBox="1">
            <a:spLocks/>
          </p:cNvSpPr>
          <p:nvPr/>
        </p:nvSpPr>
        <p:spPr bwMode="auto">
          <a:xfrm>
            <a:off x="539750" y="3003550"/>
            <a:ext cx="75612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b="1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郭炜</a:t>
            </a:r>
            <a:r>
              <a:rPr lang="zh-CN" altLang="en-US" sz="2200" b="1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200" b="1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200" b="1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微博 </a:t>
            </a:r>
            <a:r>
              <a:rPr lang="en-US" altLang="zh-CN" sz="2200" b="1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http://weibo.com/guoweiofpku </a:t>
            </a:r>
          </a:p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200" b="1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	   http://blog.sina.com.cn/u/3266490431 	</a:t>
            </a:r>
          </a:p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endParaRPr lang="zh-CN" altLang="en-US" sz="2200" b="1">
              <a:solidFill>
                <a:srgbClr val="40404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信息科学技术学院</a:t>
            </a:r>
          </a:p>
        </p:txBody>
      </p:sp>
      <p:sp>
        <p:nvSpPr>
          <p:cNvPr id="4101" name="灯片编号占位符 4"/>
          <p:cNvSpPr txBox="1">
            <a:spLocks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fld id="{3E83F9AF-BF91-49FD-B281-EFC9174D0BE5}" type="slidenum">
              <a:rPr lang="zh-CN" altLang="en-US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/>
              <a:t>1</a:t>
            </a:fld>
            <a:endParaRPr lang="zh-CN" altLang="en-US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  <p:pic>
        <p:nvPicPr>
          <p:cNvPr id="4102" name="墨迹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1075" y="4870450"/>
            <a:ext cx="19050" cy="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TextBox 19"/>
          <p:cNvSpPr txBox="1">
            <a:spLocks noChangeArrowheads="1"/>
          </p:cNvSpPr>
          <p:nvPr/>
        </p:nvSpPr>
        <p:spPr bwMode="auto">
          <a:xfrm>
            <a:off x="4643438" y="1500188"/>
            <a:ext cx="3673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）广度优先搜索：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搜索过程（节点扩展过程）：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3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2 4 6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1 5</a:t>
            </a: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问题解决。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扩展时，不能扩展出已经走过的节点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要判重） 。</a:t>
            </a:r>
            <a:endParaRPr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30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643438" y="1500188"/>
            <a:ext cx="367347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）广度优先搜索：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可确保找到最优解，但是因扩展出来的节点较多，且多数节点都需要保存，因此需要的存储空间较大。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用队列存节点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354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/>
        </p:nvSpPr>
        <p:spPr bwMode="auto">
          <a:xfrm>
            <a:off x="179388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深搜 </a:t>
            </a:r>
            <a:r>
              <a: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vs. 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广搜</a:t>
            </a:r>
          </a:p>
        </p:txBody>
      </p:sp>
      <p:pic>
        <p:nvPicPr>
          <p:cNvPr id="15363" name="Picture 8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08038"/>
            <a:ext cx="4725987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/>
          <p:cNvSpPr>
            <a:spLocks noGrp="1" noChangeArrowheads="1"/>
          </p:cNvSpPr>
          <p:nvPr/>
        </p:nvSpPr>
        <p:spPr bwMode="auto">
          <a:xfrm>
            <a:off x="5219700" y="1708150"/>
            <a:ext cx="36306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若要遍历所有节点：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dirty="0" smtClean="0"/>
              <a:t>深搜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1-2-4-8-5-6-3-7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广搜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1-2-3-4-5-6-7-8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 bwMode="auto">
          <a:xfrm>
            <a:off x="107950" y="-92075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广搜算法</a:t>
            </a:r>
          </a:p>
        </p:txBody>
      </p:sp>
      <p:sp>
        <p:nvSpPr>
          <p:cNvPr id="16387" name="内容占位符 2"/>
          <p:cNvSpPr>
            <a:spLocks noGrp="1"/>
          </p:cNvSpPr>
          <p:nvPr/>
        </p:nvSpPr>
        <p:spPr bwMode="auto">
          <a:xfrm>
            <a:off x="255588" y="771525"/>
            <a:ext cx="480218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广度优先搜索算法如下：（用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QUEUE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）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    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(1) 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把初始节点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S0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放入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Open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表中；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    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(2) 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如果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Open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表为空，则问题无解，失败退出；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    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(3) 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把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Open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表的第一个节点取出放入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Closed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表，并记该节点为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；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(4)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考察节点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是否为目标节点。若是，则得到问题的解，成功退出；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    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(5) 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若节点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不可扩展，则转第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(2)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步；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    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(6) 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扩展节点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，将其不在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Closed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表和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Open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表中的子节点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判重）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放入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Open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表的尾部，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并为每一个子节点设置指向父节点的指针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alibri" pitchFamily="34" charset="0"/>
              </a:rPr>
              <a:t>或记录节点的层次）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，然后转第</a:t>
            </a:r>
            <a:r>
              <a:rPr lang="en-US" altLang="zh-CN">
                <a:latin typeface="楷体" pitchFamily="49" charset="-122"/>
                <a:ea typeface="楷体" pitchFamily="49" charset="-122"/>
                <a:cs typeface="Calibri" pitchFamily="34" charset="0"/>
              </a:rPr>
              <a:t>(2)</a:t>
            </a:r>
            <a:r>
              <a:rPr lang="zh-CN" altLang="en-US">
                <a:latin typeface="楷体" pitchFamily="49" charset="-122"/>
                <a:ea typeface="楷体" pitchFamily="49" charset="-122"/>
                <a:cs typeface="Calibri" pitchFamily="34" charset="0"/>
              </a:rPr>
              <a:t>步。</a:t>
            </a:r>
          </a:p>
        </p:txBody>
      </p:sp>
      <p:pic>
        <p:nvPicPr>
          <p:cNvPr id="16388" name="Picture 3" descr="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6525" y="123825"/>
            <a:ext cx="362426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TextBox 17"/>
          <p:cNvSpPr txBox="1">
            <a:spLocks noChangeArrowheads="1"/>
          </p:cNvSpPr>
          <p:nvPr/>
        </p:nvSpPr>
        <p:spPr bwMode="auto">
          <a:xfrm>
            <a:off x="4427538" y="1676400"/>
            <a:ext cx="452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广度优先搜索队列变化过程：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3438" y="2657475"/>
            <a:ext cx="33178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3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7427" name="TextBox 20"/>
          <p:cNvSpPr txBox="1">
            <a:spLocks noChangeArrowheads="1"/>
          </p:cNvSpPr>
          <p:nvPr/>
        </p:nvSpPr>
        <p:spPr bwMode="auto">
          <a:xfrm>
            <a:off x="7740650" y="2719388"/>
            <a:ext cx="982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Open</a:t>
            </a:r>
            <a:endParaRPr lang="zh-CN" altLang="en-US" sz="1600"/>
          </a:p>
        </p:txBody>
      </p:sp>
      <p:sp>
        <p:nvSpPr>
          <p:cNvPr id="17428" name="TextBox 21"/>
          <p:cNvSpPr txBox="1">
            <a:spLocks noChangeArrowheads="1"/>
          </p:cNvSpPr>
          <p:nvPr/>
        </p:nvSpPr>
        <p:spPr bwMode="auto">
          <a:xfrm>
            <a:off x="7740650" y="22479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Closed</a:t>
            </a:r>
            <a:endParaRPr lang="zh-CN" altLang="en-US" sz="1600"/>
          </a:p>
        </p:txBody>
      </p:sp>
      <p:sp>
        <p:nvSpPr>
          <p:cNvPr id="17429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TextBox 17"/>
          <p:cNvSpPr txBox="1">
            <a:spLocks noChangeArrowheads="1"/>
          </p:cNvSpPr>
          <p:nvPr/>
        </p:nvSpPr>
        <p:spPr bwMode="auto">
          <a:xfrm>
            <a:off x="4427538" y="1676400"/>
            <a:ext cx="452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广度优先搜索队列变化过程：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5225" y="2657475"/>
            <a:ext cx="33337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2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8600" y="2659063"/>
            <a:ext cx="331788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4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0388" y="2657475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3438" y="2236788"/>
            <a:ext cx="33178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3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454" name="TextBox 23"/>
          <p:cNvSpPr txBox="1">
            <a:spLocks noChangeArrowheads="1"/>
          </p:cNvSpPr>
          <p:nvPr/>
        </p:nvSpPr>
        <p:spPr bwMode="auto">
          <a:xfrm>
            <a:off x="7740650" y="2719388"/>
            <a:ext cx="982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Open</a:t>
            </a:r>
            <a:endParaRPr lang="zh-CN" altLang="en-US" sz="1600"/>
          </a:p>
        </p:txBody>
      </p:sp>
      <p:sp>
        <p:nvSpPr>
          <p:cNvPr id="18455" name="TextBox 24"/>
          <p:cNvSpPr txBox="1">
            <a:spLocks noChangeArrowheads="1"/>
          </p:cNvSpPr>
          <p:nvPr/>
        </p:nvSpPr>
        <p:spPr bwMode="auto">
          <a:xfrm>
            <a:off x="7740650" y="22479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Closed</a:t>
            </a:r>
            <a:endParaRPr lang="zh-CN" altLang="en-US" sz="1600"/>
          </a:p>
        </p:txBody>
      </p:sp>
      <p:sp>
        <p:nvSpPr>
          <p:cNvPr id="18456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17"/>
          <p:cNvSpPr txBox="1">
            <a:spLocks noChangeArrowheads="1"/>
          </p:cNvSpPr>
          <p:nvPr/>
        </p:nvSpPr>
        <p:spPr bwMode="auto">
          <a:xfrm>
            <a:off x="4427538" y="1676400"/>
            <a:ext cx="452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广度优先搜索队列变化过程：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5225" y="2236788"/>
            <a:ext cx="33337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2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8600" y="2659063"/>
            <a:ext cx="331788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4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0388" y="2657475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9477" name="TextBox 24"/>
          <p:cNvSpPr txBox="1">
            <a:spLocks noChangeArrowheads="1"/>
          </p:cNvSpPr>
          <p:nvPr/>
        </p:nvSpPr>
        <p:spPr bwMode="auto">
          <a:xfrm>
            <a:off x="5972175" y="2659063"/>
            <a:ext cx="331788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4643438" y="2236788"/>
            <a:ext cx="33178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3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9479" name="TextBox 27"/>
          <p:cNvSpPr txBox="1">
            <a:spLocks noChangeArrowheads="1"/>
          </p:cNvSpPr>
          <p:nvPr/>
        </p:nvSpPr>
        <p:spPr bwMode="auto">
          <a:xfrm>
            <a:off x="7740650" y="2719388"/>
            <a:ext cx="982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Open</a:t>
            </a:r>
            <a:endParaRPr lang="zh-CN" altLang="en-US" sz="1600"/>
          </a:p>
        </p:txBody>
      </p:sp>
      <p:sp>
        <p:nvSpPr>
          <p:cNvPr id="19480" name="TextBox 28"/>
          <p:cNvSpPr txBox="1">
            <a:spLocks noChangeArrowheads="1"/>
          </p:cNvSpPr>
          <p:nvPr/>
        </p:nvSpPr>
        <p:spPr bwMode="auto">
          <a:xfrm>
            <a:off x="7740650" y="22479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Closed</a:t>
            </a:r>
            <a:endParaRPr lang="zh-CN" altLang="en-US" sz="1600"/>
          </a:p>
        </p:txBody>
      </p:sp>
      <p:sp>
        <p:nvSpPr>
          <p:cNvPr id="19481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17"/>
          <p:cNvSpPr txBox="1">
            <a:spLocks noChangeArrowheads="1"/>
          </p:cNvSpPr>
          <p:nvPr/>
        </p:nvSpPr>
        <p:spPr bwMode="auto">
          <a:xfrm>
            <a:off x="4427538" y="1676400"/>
            <a:ext cx="452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广度优先搜索队列变化过程：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8600" y="2238375"/>
            <a:ext cx="331788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4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0388" y="2657475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0500" name="TextBox 24"/>
          <p:cNvSpPr txBox="1">
            <a:spLocks noChangeArrowheads="1"/>
          </p:cNvSpPr>
          <p:nvPr/>
        </p:nvSpPr>
        <p:spPr bwMode="auto">
          <a:xfrm>
            <a:off x="5975350" y="2663825"/>
            <a:ext cx="331788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0501" name="TextBox 25"/>
          <p:cNvSpPr txBox="1">
            <a:spLocks noChangeArrowheads="1"/>
          </p:cNvSpPr>
          <p:nvPr/>
        </p:nvSpPr>
        <p:spPr bwMode="auto">
          <a:xfrm>
            <a:off x="6308725" y="2660650"/>
            <a:ext cx="331788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4975225" y="2236788"/>
            <a:ext cx="33337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2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3438" y="2236788"/>
            <a:ext cx="33178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3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740650" y="2719388"/>
            <a:ext cx="982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Open</a:t>
            </a:r>
            <a:endParaRPr lang="zh-CN" altLang="en-US" sz="1600"/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>
            <a:off x="7740650" y="22479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Closed</a:t>
            </a:r>
            <a:endParaRPr lang="zh-CN" altLang="en-US" sz="1600"/>
          </a:p>
        </p:txBody>
      </p:sp>
      <p:sp>
        <p:nvSpPr>
          <p:cNvPr id="20506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17"/>
          <p:cNvSpPr txBox="1">
            <a:spLocks noChangeArrowheads="1"/>
          </p:cNvSpPr>
          <p:nvPr/>
        </p:nvSpPr>
        <p:spPr bwMode="auto">
          <a:xfrm>
            <a:off x="4427538" y="1676400"/>
            <a:ext cx="452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广度优先搜索队列变化过程：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0388" y="2246313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1523" name="TextBox 24"/>
          <p:cNvSpPr txBox="1">
            <a:spLocks noChangeArrowheads="1"/>
          </p:cNvSpPr>
          <p:nvPr/>
        </p:nvSpPr>
        <p:spPr bwMode="auto">
          <a:xfrm>
            <a:off x="5984875" y="2663825"/>
            <a:ext cx="331788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1524" name="TextBox 25"/>
          <p:cNvSpPr txBox="1">
            <a:spLocks noChangeArrowheads="1"/>
          </p:cNvSpPr>
          <p:nvPr/>
        </p:nvSpPr>
        <p:spPr bwMode="auto">
          <a:xfrm>
            <a:off x="6316663" y="2660650"/>
            <a:ext cx="333375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5308600" y="2246313"/>
            <a:ext cx="331788" cy="401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4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5225" y="2246313"/>
            <a:ext cx="33337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2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3438" y="2246313"/>
            <a:ext cx="33178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3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1528" name="TextBox 27"/>
          <p:cNvSpPr txBox="1">
            <a:spLocks noChangeArrowheads="1"/>
          </p:cNvSpPr>
          <p:nvPr/>
        </p:nvSpPr>
        <p:spPr bwMode="auto">
          <a:xfrm>
            <a:off x="7740650" y="2719388"/>
            <a:ext cx="982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Open</a:t>
            </a:r>
            <a:endParaRPr lang="zh-CN" altLang="en-US" sz="1600"/>
          </a:p>
        </p:txBody>
      </p:sp>
      <p:sp>
        <p:nvSpPr>
          <p:cNvPr id="21529" name="TextBox 28"/>
          <p:cNvSpPr txBox="1">
            <a:spLocks noChangeArrowheads="1"/>
          </p:cNvSpPr>
          <p:nvPr/>
        </p:nvSpPr>
        <p:spPr bwMode="auto">
          <a:xfrm>
            <a:off x="7740650" y="22479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Closed</a:t>
            </a:r>
            <a:endParaRPr lang="zh-CN" altLang="en-US" sz="1600"/>
          </a:p>
        </p:txBody>
      </p:sp>
      <p:sp>
        <p:nvSpPr>
          <p:cNvPr id="21530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5" name="TextBox 17"/>
          <p:cNvSpPr txBox="1">
            <a:spLocks noChangeArrowheads="1"/>
          </p:cNvSpPr>
          <p:nvPr/>
        </p:nvSpPr>
        <p:spPr bwMode="auto">
          <a:xfrm>
            <a:off x="4427538" y="1676400"/>
            <a:ext cx="452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广度优先搜索队列变化过程：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0388" y="2246313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547" name="TextBox 24"/>
          <p:cNvSpPr txBox="1">
            <a:spLocks noChangeArrowheads="1"/>
          </p:cNvSpPr>
          <p:nvPr/>
        </p:nvSpPr>
        <p:spPr bwMode="auto">
          <a:xfrm>
            <a:off x="5972175" y="2246313"/>
            <a:ext cx="331788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2548" name="TextBox 25"/>
          <p:cNvSpPr txBox="1">
            <a:spLocks noChangeArrowheads="1"/>
          </p:cNvSpPr>
          <p:nvPr/>
        </p:nvSpPr>
        <p:spPr bwMode="auto">
          <a:xfrm>
            <a:off x="6326188" y="2660650"/>
            <a:ext cx="331787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5640388" y="2246313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8600" y="2246313"/>
            <a:ext cx="331788" cy="401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4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5225" y="2246313"/>
            <a:ext cx="33337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2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3438" y="2246313"/>
            <a:ext cx="33178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3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2553" name="TextBox 29"/>
          <p:cNvSpPr txBox="1">
            <a:spLocks noChangeArrowheads="1"/>
          </p:cNvSpPr>
          <p:nvPr/>
        </p:nvSpPr>
        <p:spPr bwMode="auto">
          <a:xfrm>
            <a:off x="6657975" y="2660650"/>
            <a:ext cx="331788" cy="4016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22554" name="TextBox 30"/>
          <p:cNvSpPr txBox="1">
            <a:spLocks noChangeArrowheads="1"/>
          </p:cNvSpPr>
          <p:nvPr/>
        </p:nvSpPr>
        <p:spPr bwMode="auto">
          <a:xfrm>
            <a:off x="7740650" y="2719388"/>
            <a:ext cx="982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Open</a:t>
            </a:r>
            <a:endParaRPr lang="zh-CN" altLang="en-US" sz="1600"/>
          </a:p>
        </p:txBody>
      </p:sp>
      <p:sp>
        <p:nvSpPr>
          <p:cNvPr id="22555" name="TextBox 31"/>
          <p:cNvSpPr txBox="1">
            <a:spLocks noChangeArrowheads="1"/>
          </p:cNvSpPr>
          <p:nvPr/>
        </p:nvSpPr>
        <p:spPr bwMode="auto">
          <a:xfrm>
            <a:off x="7740650" y="22479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Closed</a:t>
            </a:r>
            <a:endParaRPr lang="zh-CN" altLang="en-US" sz="1600"/>
          </a:p>
        </p:txBody>
      </p:sp>
      <p:sp>
        <p:nvSpPr>
          <p:cNvPr id="22556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 txBox="1">
            <a:spLocks/>
          </p:cNvSpPr>
          <p:nvPr/>
        </p:nvSpPr>
        <p:spPr bwMode="auto">
          <a:xfrm>
            <a:off x="685800" y="1500188"/>
            <a:ext cx="77724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4000">
                <a:solidFill>
                  <a:srgbClr val="1F497D"/>
                </a:solidFill>
                <a:ea typeface="黑体" pitchFamily="49" charset="-122"/>
              </a:rPr>
              <a:t>广度优先搜索</a:t>
            </a:r>
            <a:endParaRPr lang="en-US" altLang="zh-CN" sz="4000">
              <a:solidFill>
                <a:srgbClr val="1F497D"/>
              </a:solidFill>
              <a:ea typeface="黑体" pitchFamily="49" charset="-122"/>
            </a:endParaRPr>
          </a:p>
          <a:p>
            <a:pPr algn="ctr" eaLnBrk="1" hangingPunct="1"/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入门：抓住那头牛</a:t>
            </a:r>
            <a:endParaRPr lang="en-US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4454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信息科学技术学院</a:t>
            </a:r>
            <a:r>
              <a:rPr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程序设计实习</a:t>
            </a:r>
            <a:r>
              <a:rPr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》 </a:t>
            </a:r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郭炜</a:t>
            </a:r>
          </a:p>
        </p:txBody>
      </p:sp>
      <p:sp>
        <p:nvSpPr>
          <p:cNvPr id="5124" name="灯片编号占位符 3"/>
          <p:cNvSpPr txBox="1">
            <a:spLocks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fld id="{B1FAF52B-04FA-4A17-B840-F8BBB4E179F4}" type="slidenum">
              <a:rPr lang="zh-CN" altLang="en-US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/>
              <a:t>2</a:t>
            </a:fld>
            <a:endParaRPr lang="zh-CN" altLang="en-US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9" name="TextBox 17"/>
          <p:cNvSpPr txBox="1">
            <a:spLocks noChangeArrowheads="1"/>
          </p:cNvSpPr>
          <p:nvPr/>
        </p:nvSpPr>
        <p:spPr bwMode="auto">
          <a:xfrm>
            <a:off x="4427538" y="1676400"/>
            <a:ext cx="452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广度优先搜索队列变化过程：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0388" y="2246313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3571" name="TextBox 24"/>
          <p:cNvSpPr txBox="1">
            <a:spLocks noChangeArrowheads="1"/>
          </p:cNvSpPr>
          <p:nvPr/>
        </p:nvSpPr>
        <p:spPr bwMode="auto">
          <a:xfrm>
            <a:off x="5972175" y="2246313"/>
            <a:ext cx="331788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3572" name="TextBox 25"/>
          <p:cNvSpPr txBox="1">
            <a:spLocks noChangeArrowheads="1"/>
          </p:cNvSpPr>
          <p:nvPr/>
        </p:nvSpPr>
        <p:spPr bwMode="auto">
          <a:xfrm>
            <a:off x="6303963" y="2246313"/>
            <a:ext cx="331787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5640388" y="2246313"/>
            <a:ext cx="331787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6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8600" y="2246313"/>
            <a:ext cx="331788" cy="401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4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5225" y="2246313"/>
            <a:ext cx="333375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2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3438" y="2246313"/>
            <a:ext cx="331787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charset="0"/>
              </a:rPr>
              <a:t>3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23577" name="TextBox 29"/>
          <p:cNvSpPr txBox="1">
            <a:spLocks noChangeArrowheads="1"/>
          </p:cNvSpPr>
          <p:nvPr/>
        </p:nvSpPr>
        <p:spPr bwMode="auto">
          <a:xfrm>
            <a:off x="6657975" y="2660650"/>
            <a:ext cx="331788" cy="4016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23578" name="TextBox 28"/>
          <p:cNvSpPr txBox="1">
            <a:spLocks noChangeArrowheads="1"/>
          </p:cNvSpPr>
          <p:nvPr/>
        </p:nvSpPr>
        <p:spPr bwMode="auto">
          <a:xfrm>
            <a:off x="7740650" y="2719388"/>
            <a:ext cx="982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Open</a:t>
            </a:r>
            <a:endParaRPr lang="zh-CN" altLang="en-US" sz="1600"/>
          </a:p>
        </p:txBody>
      </p:sp>
      <p:sp>
        <p:nvSpPr>
          <p:cNvPr id="23579" name="TextBox 30"/>
          <p:cNvSpPr txBox="1">
            <a:spLocks noChangeArrowheads="1"/>
          </p:cNvSpPr>
          <p:nvPr/>
        </p:nvSpPr>
        <p:spPr bwMode="auto">
          <a:xfrm>
            <a:off x="7740650" y="2247900"/>
            <a:ext cx="9826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Closed</a:t>
            </a:r>
            <a:endParaRPr lang="zh-CN" altLang="en-US" sz="1600"/>
          </a:p>
        </p:txBody>
      </p:sp>
      <p:sp>
        <p:nvSpPr>
          <p:cNvPr id="23580" name="TextBox 31"/>
          <p:cNvSpPr txBox="1">
            <a:spLocks noChangeArrowheads="1"/>
          </p:cNvSpPr>
          <p:nvPr/>
        </p:nvSpPr>
        <p:spPr bwMode="auto">
          <a:xfrm>
            <a:off x="4173538" y="3992563"/>
            <a:ext cx="4646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目标节点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出队列，问题解决！</a:t>
            </a:r>
          </a:p>
        </p:txBody>
      </p:sp>
      <p:sp>
        <p:nvSpPr>
          <p:cNvPr id="23581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0"/>
          <p:cNvSpPr>
            <a:spLocks noChangeArrowheads="1"/>
          </p:cNvSpPr>
          <p:nvPr/>
        </p:nvSpPr>
        <p:spPr bwMode="auto">
          <a:xfrm>
            <a:off x="11113" y="50800"/>
            <a:ext cx="886460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//poj3278 Catch That Cow</a:t>
            </a:r>
          </a:p>
          <a:p>
            <a:r>
              <a:rPr lang="en-US" altLang="zh-CN" sz="1000"/>
              <a:t>#include &lt;iostream&gt;</a:t>
            </a:r>
          </a:p>
          <a:p>
            <a:r>
              <a:rPr lang="en-US" altLang="zh-CN" sz="1000"/>
              <a:t>#include &lt;cstring&gt;</a:t>
            </a:r>
          </a:p>
          <a:p>
            <a:r>
              <a:rPr lang="en-US" altLang="zh-CN" sz="1000"/>
              <a:t>#include &lt;queue&gt;</a:t>
            </a:r>
          </a:p>
          <a:p>
            <a:r>
              <a:rPr lang="en-US" altLang="zh-CN" sz="1000"/>
              <a:t>using namespace std;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int N,K;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const int MAXN = 100000;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int visited[MAXN+10];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判重标记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,visited[i] = true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已经扩展过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struct Step{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int x;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位置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int steps;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到达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所需的步数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Step(int xx,int s):x(xx),steps(s) { }	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queue&lt;Step&gt; q;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队列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即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int main()   {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cin &gt;&gt; N &gt;&gt; K;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memset(visited,0,sizeof(visited));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q.push(Step(N,0));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visited[N] =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11113" y="50800"/>
            <a:ext cx="88646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while(!q.empty()) {</a:t>
            </a:r>
          </a:p>
          <a:p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Step s = q.front();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if( s.x == K ) {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找到目标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cout &lt;&lt; s.steps &lt;&lt;endl;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return 0;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else {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if( s.x - 1 &gt;= 0 &amp;&amp; !visited[s.x-1] ) {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	q.push(Step(s.x-1,s.steps+1));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	visited[s.x-1] = 1;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if( s.x + 1 &lt;= MAXN &amp;&amp; !visited[s.x+1] ) {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	q.push(Step(s.x+1,s.steps+1));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	visited[s.x+1] = 1;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11113" y="50800"/>
            <a:ext cx="8864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if( s.x * 2 &lt;= MAXN &amp;&amp;!visited[s.x*2]  ) {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	q.push(Step(s.x*2,s.steps+1));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	visited[s.x*2]  = 1;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q.pop();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return 0; 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250825" y="796925"/>
            <a:ext cx="875188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定义一个二维数组： </a:t>
            </a:r>
            <a:br>
              <a:rPr lang="zh-CN" altLang="en-US" sz="2000">
                <a:latin typeface="楷体" pitchFamily="49" charset="-122"/>
                <a:ea typeface="楷体" pitchFamily="49" charset="-122"/>
              </a:rPr>
            </a:br>
            <a:r>
              <a:rPr lang="zh-CN" altLang="en-US" sz="2000"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sz="2000">
                <a:latin typeface="楷体" pitchFamily="49" charset="-122"/>
                <a:ea typeface="楷体" pitchFamily="49" charset="-122"/>
              </a:rPr>
            </a:br>
            <a:r>
              <a:rPr lang="en-US" altLang="zh-CN" sz="2000">
                <a:latin typeface="楷体" pitchFamily="49" charset="-122"/>
                <a:ea typeface="楷体" pitchFamily="49" charset="-122"/>
              </a:rPr>
              <a:t>int maze[5][5] = { </a:t>
            </a:r>
            <a:br>
              <a:rPr lang="en-US" altLang="zh-CN" sz="2000">
                <a:latin typeface="楷体" pitchFamily="49" charset="-122"/>
                <a:ea typeface="楷体" pitchFamily="49" charset="-122"/>
              </a:rPr>
            </a:br>
            <a:r>
              <a:rPr lang="en-US" altLang="zh-CN" sz="2000">
                <a:latin typeface="楷体" pitchFamily="49" charset="-122"/>
                <a:ea typeface="楷体" pitchFamily="49" charset="-122"/>
              </a:rPr>
              <a:t>	0, 1, 0, 0, 0, </a:t>
            </a:r>
            <a:br>
              <a:rPr lang="en-US" altLang="zh-CN" sz="2000">
                <a:latin typeface="楷体" pitchFamily="49" charset="-122"/>
                <a:ea typeface="楷体" pitchFamily="49" charset="-122"/>
              </a:rPr>
            </a:br>
            <a:r>
              <a:rPr lang="en-US" altLang="zh-CN" sz="2000">
                <a:latin typeface="楷体" pitchFamily="49" charset="-122"/>
                <a:ea typeface="楷体" pitchFamily="49" charset="-122"/>
              </a:rPr>
              <a:t>	0, 1, 0, 1, 0, </a:t>
            </a:r>
            <a:br>
              <a:rPr lang="en-US" altLang="zh-CN" sz="2000">
                <a:latin typeface="楷体" pitchFamily="49" charset="-122"/>
                <a:ea typeface="楷体" pitchFamily="49" charset="-122"/>
              </a:rPr>
            </a:br>
            <a:r>
              <a:rPr lang="en-US" altLang="zh-CN" sz="2000">
                <a:latin typeface="楷体" pitchFamily="49" charset="-122"/>
                <a:ea typeface="楷体" pitchFamily="49" charset="-122"/>
              </a:rPr>
              <a:t>	0, 0, 0, 0, 0, </a:t>
            </a:r>
            <a:br>
              <a:rPr lang="en-US" altLang="zh-CN" sz="2000">
                <a:latin typeface="楷体" pitchFamily="49" charset="-122"/>
                <a:ea typeface="楷体" pitchFamily="49" charset="-122"/>
              </a:rPr>
            </a:br>
            <a:r>
              <a:rPr lang="en-US" altLang="zh-CN" sz="2000">
                <a:latin typeface="楷体" pitchFamily="49" charset="-122"/>
                <a:ea typeface="楷体" pitchFamily="49" charset="-122"/>
              </a:rPr>
              <a:t>	0, 1, 1, 1, 0, </a:t>
            </a:r>
            <a:br>
              <a:rPr lang="en-US" altLang="zh-CN" sz="2000">
                <a:latin typeface="楷体" pitchFamily="49" charset="-122"/>
                <a:ea typeface="楷体" pitchFamily="49" charset="-122"/>
              </a:rPr>
            </a:br>
            <a:r>
              <a:rPr lang="en-US" altLang="zh-CN" sz="2000">
                <a:latin typeface="楷体" pitchFamily="49" charset="-122"/>
                <a:ea typeface="楷体" pitchFamily="49" charset="-122"/>
              </a:rPr>
              <a:t>	0, 0, 0, 1, 0, </a:t>
            </a:r>
            <a:br>
              <a:rPr lang="en-US" altLang="zh-CN" sz="2000">
                <a:latin typeface="楷体" pitchFamily="49" charset="-122"/>
                <a:ea typeface="楷体" pitchFamily="49" charset="-122"/>
              </a:rPr>
            </a:br>
            <a:r>
              <a:rPr lang="en-US" altLang="zh-CN" sz="2000">
                <a:latin typeface="楷体" pitchFamily="49" charset="-122"/>
                <a:ea typeface="楷体" pitchFamily="49" charset="-122"/>
              </a:rPr>
              <a:t>};</a:t>
            </a:r>
          </a:p>
          <a:p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它表示一个迷宫，其中的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表示墙壁，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表示可以走的路，只能横着走或竖着走，不能斜着走，要求编程序找出从左上角到右下角的最短路线。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 bwMode="auto">
          <a:xfrm>
            <a:off x="107950" y="-92075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POJ3984 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50825" y="842963"/>
            <a:ext cx="8751888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 广搜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 不能使用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STL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queue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，要自己用数组来实现队列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新的节点要进入队列时，需在该节点内部用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father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指针记录其父节点在队列中的下标（到达迷宫中某个位置的时候，要记录刚才是从哪个位置过来的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 当目标节点出队列时，沿着节点的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father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指针链，就能倒着找到从起点到目标的路径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sz="2000">
                <a:latin typeface="楷体" pitchFamily="49" charset="-122"/>
                <a:ea typeface="楷体" pitchFamily="49" charset="-122"/>
              </a:rPr>
            </a:b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POJ3984 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214313" y="123825"/>
            <a:ext cx="8929687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800" b="1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r>
              <a:rPr lang="en-US" altLang="zh-CN" sz="800" b="1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altLang="zh-CN" sz="800" b="1">
                <a:latin typeface="Courier New" pitchFamily="49" charset="0"/>
                <a:cs typeface="Courier New" pitchFamily="49" charset="0"/>
              </a:rPr>
              <a:t>#include &lt;cstring&gt;</a:t>
            </a:r>
          </a:p>
          <a:p>
            <a:r>
              <a:rPr lang="en-US" altLang="zh-CN" sz="8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struct Pos  {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int r,c;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int father;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父节点在队列中的下标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,-1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表示本节点是起点</a:t>
            </a:r>
          </a:p>
          <a:p>
            <a:r>
              <a:rPr lang="zh-CN" alt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Pos(int rr=0,int cc=0,int ff=0):r(rr),c(cc),father(ff) { }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int maze[8][8];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Pos que[100]; 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int head,tail;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队列头尾指针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Pos dir[4] = {Pos(-1,0),Pos(1,0),Pos(0,-1),Pos(0,1)};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移动方向 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memset(maze,0xff,sizeof(maze)); 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for( int i = 1;i &lt;= 5; ++i)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for (int j = 1; j &lt;= 5; ++j )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cin &gt;&gt; maze[i][j];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head = 0; 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tail = 1;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que[0] = Pos(1,1,-1);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/>
          <p:cNvSpPr>
            <a:spLocks noChangeArrowheads="1"/>
          </p:cNvSpPr>
          <p:nvPr/>
        </p:nvSpPr>
        <p:spPr bwMode="auto">
          <a:xfrm>
            <a:off x="214313" y="123825"/>
            <a:ext cx="8929687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while( head != tail ) {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队列不为空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Pos ps = que[head];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if( ps.r == 5 &amp;&amp; ps.c == 5 ) { 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目标节点出队列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vector&lt;Pos&gt; vt;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while(true) {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vt.push_back(Pos(ps.r,ps.c,0));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if( ps.father == -1 )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起点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	break;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 = que[ps.father];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};  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for( int i = vt.size()-1; i &gt;= 0; -- i )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cout &lt;&lt; "(" &lt;&lt; vt[i].r-1 &lt;&lt; ", " &lt;&lt; 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                              vt[i].c-1 &lt;&lt; ")" &lt;&lt; endl;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return 0;					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214313" y="123825"/>
            <a:ext cx="8929687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else {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队头节点不是目标节点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int r = ps.r, c = ps.c;	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for( int i = 0;i &lt; 4; ++i)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if(! maze[r+dir[i].r][c+dir[i].c]) {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	que[tail++] = 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                                       Pos(r+dir[i].r,c+dir[i].c,head);</a:t>
            </a:r>
          </a:p>
          <a:p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新扩展出来的节点的父节点在队列里的下标是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head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	maze[r+dir[i].r][c+dir[i].c] = 1;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	}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	++head;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sz="16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250825" y="987425"/>
            <a:ext cx="45720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要从迷宫中的起点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走到终点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a,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迷宫中各个字符代表道路（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）、墙壁（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#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）、和守卫（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）。 </a:t>
            </a:r>
            <a:br>
              <a:rPr lang="zh-CN" altLang="en-US">
                <a:latin typeface="楷体" pitchFamily="49" charset="-122"/>
                <a:ea typeface="楷体" pitchFamily="49" charset="-122"/>
              </a:rPr>
            </a:b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能向上下左右四个方向走。不能走到墙壁。每走一步需要花费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分钟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行走过程中一旦遇到守卫，必须杀死守卫才能继续前进。 杀死一个守卫需要花费额外的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分钟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求到达目的地最少用时</a:t>
            </a: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5651500" y="915988"/>
            <a:ext cx="37861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#@#####@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#@@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#@@#x@@@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@@#@@#@#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#@@@##@@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@#@@@@@@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@@@@@@@@ </a:t>
            </a:r>
          </a:p>
          <a:p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迷宫问题变形一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百练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4980,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拯救行动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41275" y="238125"/>
            <a:ext cx="8785225" cy="4827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抓住那头牛</a:t>
            </a:r>
            <a:r>
              <a:rPr kumimoji="1"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(POJ3278)</a:t>
            </a:r>
            <a:endParaRPr kumimoji="1" lang="zh-CN" altLang="en-US" sz="28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indent="268288"/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indent="268288"/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indent="268288"/>
            <a:r>
              <a:rPr lang="zh-CN" altLang="en-US" sz="2400">
                <a:latin typeface="楷体" pitchFamily="49" charset="-122"/>
                <a:ea typeface="楷体" pitchFamily="49" charset="-122"/>
              </a:rPr>
              <a:t>农夫知道一头牛的位置，想要抓住它。农夫和牛都位于数轴上，农夫起始位于点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N(0&lt;=N&lt;=100000)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，牛位于点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K(0&lt;=K&lt;=100000)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。农夫有两种移动方式：</a:t>
            </a:r>
          </a:p>
          <a:p>
            <a:pPr indent="268288"/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indent="268288"/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、从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移动到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X-1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X+1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，每次移动花费一分钟</a:t>
            </a:r>
          </a:p>
          <a:p>
            <a:pPr indent="268288"/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、从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移动到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2*X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，每次移动花费一分钟</a:t>
            </a:r>
          </a:p>
          <a:p>
            <a:pPr indent="268288"/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indent="268288"/>
            <a:r>
              <a:rPr lang="en-US" altLang="zh-CN" sz="240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假设牛没有意识到农夫的行动，站在原地不动。农夫最少要花多少时间才能抓住牛？</a:t>
            </a:r>
          </a:p>
        </p:txBody>
      </p:sp>
      <p:pic>
        <p:nvPicPr>
          <p:cNvPr id="6147" name="Picture 4" descr="插画牛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3600" y="2571750"/>
            <a:ext cx="125095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214313" y="1071563"/>
            <a:ext cx="66436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解法一：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队列里放以下结构：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struct Position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{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	int r,c; </a:t>
            </a: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int steps;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}; </a:t>
            </a: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将‘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x’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对应的节点放入队列时，直接将其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steps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多加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7358063" y="1285875"/>
            <a:ext cx="13573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2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7 8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#@#####@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#@a#@@r@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#@@#x@@@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@@#@@#@#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#@@@##@@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@#@@@@@@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@@@@@@@@ </a:t>
            </a:r>
          </a:p>
          <a:p>
            <a:endParaRPr lang="en-US" altLang="zh-CN">
              <a:ea typeface="楷体" pitchFamily="49" charset="-122"/>
            </a:endParaRPr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142875" y="214313"/>
            <a:ext cx="3236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百练</a:t>
            </a:r>
            <a:r>
              <a:rPr kumimoji="1"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4980 </a:t>
            </a:r>
            <a:r>
              <a:rPr kumimoji="1"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拯救行动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250825" y="771525"/>
            <a:ext cx="864235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解法二：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状态表示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struct Pos {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	int r,c; 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本节点的位置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  	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bool kill;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是否杀死过守卫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	int t;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走到本节点花的时间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};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迷宫问题变形一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百练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4980,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拯救行动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250825" y="771525"/>
            <a:ext cx="864235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状态表示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struct Pos {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	int r,c; 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本节点的位置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  	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bool kill;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是否杀死过守卫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	int t;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走到本节点花的时间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};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处没有守卫，则由状态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(r,c,0,t)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可以扩展出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(r+1,c,0,t+1), (r-1,c,0,t+1), (r,c+1,0,t+1), (r,c-1,0,t+1)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迷宫问题变形一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百练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4980,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拯救行动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250825" y="771525"/>
            <a:ext cx="86423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状态表示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struct Pos {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	int r,c; 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本节点的位置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  	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bool kill;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是否杀死过守卫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	int t;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走到本节点花的时间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};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处没有守卫，则由状态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(r,c,0,t)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可以扩展出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(r+1,c,0,t+1), (r-1,c,0,t+1), (r,c+1,0,t+1), (r,c-1,0,t+1)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处有守卫，则由状态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(r,c,0,t)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只能扩展出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(r,c,1,t+1)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迷宫问题变形一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250825" y="771525"/>
            <a:ext cx="86423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状态表示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struct Pos {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	int r,c; 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本节点的位置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  	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bool kill;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是否杀死过守卫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	int t;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走到本节点花的时间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};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处没有守卫，则由状态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(r,c,0,t)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可以扩展出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(r+1,c,0,t+1), (r-1,c,0,t+1), (r,c+1,0,t+1), (r,c-1,0,t+1)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处有守卫，则由状态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(r,c,0,t)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只能扩展出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(r,c,1,t+1)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由状态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(r,c,1,t)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可以扩展出：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(r+1,c,0,t+1), (r-1,c,0,t+1), (r,c+1,0,t+1), (r,c-1,0,t+1)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迷宫问题变形一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250825" y="771525"/>
            <a:ext cx="86423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判重数组：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int flag[M][N][2];</a:t>
            </a: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flag[r][c][0]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表示在坐标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，尚未杀死守卫的情况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flag[r][c][1]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表示在坐标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，已经杀死守卫的情况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迷宫问题变形一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百练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4980,</a:t>
            </a:r>
            <a:r>
              <a:rPr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拯救行动</a:t>
            </a:r>
            <a:r>
              <a:rPr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250825" y="987425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要从迷宫中的起点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走到终点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a,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迷宫中各个字符代表道路（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）、墙壁（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#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）、和守卫（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）。 </a:t>
            </a:r>
            <a:br>
              <a:rPr lang="zh-CN" altLang="en-US">
                <a:latin typeface="楷体" pitchFamily="49" charset="-122"/>
                <a:ea typeface="楷体" pitchFamily="49" charset="-122"/>
              </a:rPr>
            </a:b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能向上下左右四个方向走。不能走到墙壁。每走一步需要花费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分钟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行走过程中一旦遇到守卫，必须杀死守卫才能继续前进。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杀死一个守卫需要花费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块钱，最开始有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块钱。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求到达目的地最少用时</a:t>
            </a:r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5651500" y="915988"/>
            <a:ext cx="37861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#@#####@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#@@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#@@#x@@@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@@#@@#@#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#@@@##@@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@#@@@@@@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@@@@@@@@ </a:t>
            </a:r>
          </a:p>
          <a:p>
            <a:endParaRPr lang="en-US" altLang="zh-CN"/>
          </a:p>
        </p:txBody>
      </p:sp>
      <p:sp>
        <p:nvSpPr>
          <p:cNvPr id="39940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迷宫问题变形二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百练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6044,</a:t>
            </a:r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鸣人和佐助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50825" y="987425"/>
            <a:ext cx="4572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状态表示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struct Pos {</a:t>
            </a: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	int r,c; 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本节点的位置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  	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int m;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钱数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	int t; </a:t>
            </a:r>
            <a:r>
              <a:rPr lang="en-US" altLang="zh-CN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走到本节点花的时间</a:t>
            </a:r>
            <a:endParaRPr lang="en-US" altLang="zh-CN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};</a:t>
            </a:r>
          </a:p>
          <a:p>
            <a:pPr>
              <a:buFont typeface="Wingdings" pitchFamily="2" charset="2"/>
              <a:buChar char="l"/>
            </a:pP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判重数组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   flag[r][c][m]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表示到达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(r,c)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时，钱数为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这种状态是否扩展过。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5651500" y="915988"/>
            <a:ext cx="37861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#@#####@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#@@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#@@#x@@@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@@#@@#@#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#@@@##@@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@#@@@@@@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@@@@@@@@ </a:t>
            </a:r>
          </a:p>
          <a:p>
            <a:endParaRPr lang="en-US" altLang="zh-CN"/>
          </a:p>
        </p:txBody>
      </p:sp>
      <p:sp>
        <p:nvSpPr>
          <p:cNvPr id="40964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迷宫问题变形二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百练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6044,</a:t>
            </a:r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鸣人和佐助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250825" y="619125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要从迷宫中的起点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走到终点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a,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迷宫中各个字符代表道路（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）、墙壁（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#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）、和守卫（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），放有钥匙的道路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(1--9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，表示有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种钥匙）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行走过程中一旦遇到守卫，必须杀死守卫才能继续前进。 杀死一个守卫需要花费额外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分钟。最多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个守卫。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走到终点时，必须要每种钥匙至少有一把才算完成任务。钥匙不全，也可以经过终点。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想拿第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种钥匙，必须手里已经有第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k-1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种钥匙。拿不了钥匙，也可以经过放钥匙的地方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求完成任务最少用时</a:t>
            </a:r>
          </a:p>
        </p:txBody>
      </p:sp>
      <p:sp>
        <p:nvSpPr>
          <p:cNvPr id="41987" name="矩形 2"/>
          <p:cNvSpPr>
            <a:spLocks noChangeArrowheads="1"/>
          </p:cNvSpPr>
          <p:nvPr/>
        </p:nvSpPr>
        <p:spPr bwMode="auto">
          <a:xfrm>
            <a:off x="5651500" y="915988"/>
            <a:ext cx="37861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#@#####@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#@@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#@@#x@@@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@@#@@#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#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#@@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##@@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@#@@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@@@</a:t>
            </a:r>
          </a:p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@@@@@@@@ </a:t>
            </a:r>
          </a:p>
          <a:p>
            <a:endParaRPr lang="en-US" altLang="zh-CN"/>
          </a:p>
        </p:txBody>
      </p:sp>
      <p:sp>
        <p:nvSpPr>
          <p:cNvPr id="41988" name="标题 1"/>
          <p:cNvSpPr>
            <a:spLocks noGrp="1"/>
          </p:cNvSpPr>
          <p:nvPr/>
        </p:nvSpPr>
        <p:spPr bwMode="auto">
          <a:xfrm>
            <a:off x="107950" y="0"/>
            <a:ext cx="8001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迷宫问题变形三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百练</a:t>
            </a:r>
            <a:r>
              <a:rPr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8436, Saving Tang Monk)</a:t>
            </a:r>
            <a:endParaRPr lang="zh-CN" altLang="en-US" sz="28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179388" y="268288"/>
            <a:ext cx="8640762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struct Status 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short r,c;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short keys;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short fighted;	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守卫是否打过 </a:t>
            </a:r>
          </a:p>
          <a:p>
            <a:r>
              <a:rPr lang="zh-CN" alt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int steps;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	short layout; 	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守卫的局面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哪些被杀，哪些还没被杀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}; </a:t>
            </a: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char flags[100][100][10][33];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判重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>
                <a:latin typeface="Courier New" pitchFamily="49" charset="0"/>
                <a:cs typeface="Courier New" pitchFamily="49" charset="0"/>
              </a:rPr>
              <a:t>flags[r][c][k][x] 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对应的状态是：</a:t>
            </a:r>
            <a:endParaRPr lang="en-US" altLang="zh-CN" b="1">
              <a:latin typeface="Courier New" pitchFamily="49" charset="0"/>
              <a:cs typeface="Courier New" pitchFamily="49" charset="0"/>
            </a:endParaRPr>
          </a:p>
          <a:p>
            <a:endParaRPr lang="en-US" altLang="zh-CN" b="1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>
                <a:latin typeface="Courier New" pitchFamily="49" charset="0"/>
                <a:cs typeface="Courier New" pitchFamily="49" charset="0"/>
              </a:rPr>
              <a:t>在位置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(r,c)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，手里有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k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把钥匙，守卫的局面是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x</a:t>
            </a:r>
          </a:p>
          <a:p>
            <a:endParaRPr lang="en-US" altLang="zh-CN" b="1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>
                <a:latin typeface="Courier New" pitchFamily="49" charset="0"/>
                <a:cs typeface="Courier New" pitchFamily="49" charset="0"/>
              </a:rPr>
              <a:t>一共只有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5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个守卫，他们被杀或没被杀的情况一共有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32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种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可以用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5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个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表示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/>
          </p:cNvSpPr>
          <p:nvPr/>
        </p:nvSpPr>
        <p:spPr bwMode="auto">
          <a:xfrm>
            <a:off x="685800" y="1500188"/>
            <a:ext cx="77724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4000">
                <a:solidFill>
                  <a:srgbClr val="1F497D"/>
                </a:solidFill>
                <a:ea typeface="黑体" pitchFamily="49" charset="-122"/>
              </a:rPr>
              <a:t>广度优先搜索</a:t>
            </a:r>
            <a:endParaRPr lang="en-US" altLang="zh-CN" sz="4000">
              <a:solidFill>
                <a:srgbClr val="1F497D"/>
              </a:solidFill>
              <a:ea typeface="黑体" pitchFamily="49" charset="-122"/>
            </a:endParaRPr>
          </a:p>
          <a:p>
            <a:pPr algn="ctr" eaLnBrk="1" hangingPunct="1"/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八数码问题</a:t>
            </a:r>
            <a:endParaRPr lang="en-US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526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信息科学技术学院</a:t>
            </a:r>
            <a:r>
              <a:rPr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程序设计实习</a:t>
            </a:r>
            <a:r>
              <a:rPr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》 </a:t>
            </a:r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郭炜 刘家瑛</a:t>
            </a:r>
          </a:p>
        </p:txBody>
      </p:sp>
      <p:sp>
        <p:nvSpPr>
          <p:cNvPr id="6148" name="灯片编号占位符 3"/>
          <p:cNvSpPr txBox="1">
            <a:spLocks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fld id="{E3399457-9902-4D2D-99DC-9D5983CDE865}" type="slidenum">
              <a:rPr lang="zh-CN" altLang="en-US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/>
              <a:t>40</a:t>
            </a:fld>
            <a:endParaRPr lang="zh-CN" altLang="en-US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-4763" y="19050"/>
            <a:ext cx="8785226" cy="763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八数码 </a:t>
            </a:r>
            <a:r>
              <a:rPr kumimoji="1" lang="en-US" altLang="zh-CN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(POJ1077)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1" name="内容占位符 5"/>
          <p:cNvSpPr>
            <a:spLocks noGrp="1"/>
          </p:cNvSpPr>
          <p:nvPr/>
        </p:nvSpPr>
        <p:spPr bwMode="auto">
          <a:xfrm>
            <a:off x="249238" y="1001713"/>
            <a:ext cx="8001000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八数码问题是人工智能中的经典问题</a:t>
            </a:r>
            <a:endParaRPr lang="en-US" altLang="zh-CN" sz="2800">
              <a:latin typeface="楷体" pitchFamily="49" charset="-122"/>
              <a:ea typeface="楷体" pitchFamily="49" charset="-122"/>
            </a:endParaRPr>
          </a:p>
          <a:p>
            <a:pPr marL="469900" lvl="1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  <a:p>
            <a:pPr marL="469900" lvl="1" eaLnBrk="1" hangingPunct="1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有一个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3*3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的棋盘，其中有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0-8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共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个数字，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表示空格，其他的数字可以和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交换位置。求由初始状态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到达目标状态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1 2 3</a:t>
            </a:r>
            <a:b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4 5 6</a:t>
            </a:r>
            <a:b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7 8 0</a:t>
            </a:r>
            <a:b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的步数最少的解。</a:t>
            </a:r>
          </a:p>
        </p:txBody>
      </p:sp>
      <p:pic>
        <p:nvPicPr>
          <p:cNvPr id="7172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738" y="3363913"/>
            <a:ext cx="13779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tabl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3357563"/>
            <a:ext cx="13779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Line 40"/>
          <p:cNvSpPr>
            <a:spLocks noChangeShapeType="1"/>
          </p:cNvSpPr>
          <p:nvPr/>
        </p:nvSpPr>
        <p:spPr bwMode="auto">
          <a:xfrm flipV="1">
            <a:off x="5664200" y="4087813"/>
            <a:ext cx="889000" cy="20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06475"/>
            <a:ext cx="8001000" cy="3725863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kumimoji="1" lang="zh-CN" altLang="en-US" sz="2800" kern="12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状态空间</a:t>
            </a:r>
          </a:p>
        </p:txBody>
      </p:sp>
      <p:graphicFrame>
        <p:nvGraphicFramePr>
          <p:cNvPr id="542724" name="Group 4"/>
          <p:cNvGraphicFramePr>
            <a:graphicFrameLocks noGrp="1"/>
          </p:cNvGraphicFramePr>
          <p:nvPr/>
        </p:nvGraphicFramePr>
        <p:xfrm>
          <a:off x="4654550" y="1608138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742" name="Group 22"/>
          <p:cNvGraphicFramePr>
            <a:graphicFrameLocks noGrp="1"/>
          </p:cNvGraphicFramePr>
          <p:nvPr/>
        </p:nvGraphicFramePr>
        <p:xfrm>
          <a:off x="4046538" y="2352675"/>
          <a:ext cx="652462" cy="525534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760" name="Group 40"/>
          <p:cNvGraphicFramePr>
            <a:graphicFrameLocks noGrp="1"/>
          </p:cNvGraphicFramePr>
          <p:nvPr/>
        </p:nvGraphicFramePr>
        <p:xfrm>
          <a:off x="5184775" y="2354263"/>
          <a:ext cx="652463" cy="528639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 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778" name="Group 58"/>
          <p:cNvGraphicFramePr>
            <a:graphicFrameLocks noGrp="1"/>
          </p:cNvGraphicFramePr>
          <p:nvPr/>
        </p:nvGraphicFramePr>
        <p:xfrm>
          <a:off x="5259388" y="3268663"/>
          <a:ext cx="652462" cy="525534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796" name="Group 76"/>
          <p:cNvGraphicFramePr>
            <a:graphicFrameLocks noGrp="1"/>
          </p:cNvGraphicFramePr>
          <p:nvPr/>
        </p:nvGraphicFramePr>
        <p:xfrm>
          <a:off x="4044950" y="3267075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814" name="Group 94"/>
          <p:cNvGraphicFramePr>
            <a:graphicFrameLocks noGrp="1"/>
          </p:cNvGraphicFramePr>
          <p:nvPr/>
        </p:nvGraphicFramePr>
        <p:xfrm>
          <a:off x="2838450" y="3227388"/>
          <a:ext cx="652463" cy="534638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3" name="Line 112"/>
          <p:cNvSpPr>
            <a:spLocks noChangeShapeType="1"/>
          </p:cNvSpPr>
          <p:nvPr/>
        </p:nvSpPr>
        <p:spPr bwMode="auto">
          <a:xfrm flipH="1">
            <a:off x="4354513" y="2136775"/>
            <a:ext cx="636587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04" name="Line 113"/>
          <p:cNvSpPr>
            <a:spLocks noChangeShapeType="1"/>
          </p:cNvSpPr>
          <p:nvPr/>
        </p:nvSpPr>
        <p:spPr bwMode="auto">
          <a:xfrm>
            <a:off x="4991100" y="2136775"/>
            <a:ext cx="569913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05" name="Line 114"/>
          <p:cNvSpPr>
            <a:spLocks noChangeShapeType="1"/>
          </p:cNvSpPr>
          <p:nvPr/>
        </p:nvSpPr>
        <p:spPr bwMode="auto">
          <a:xfrm flipH="1">
            <a:off x="3268663" y="2862263"/>
            <a:ext cx="11001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06" name="Line 115"/>
          <p:cNvSpPr>
            <a:spLocks noChangeShapeType="1"/>
          </p:cNvSpPr>
          <p:nvPr/>
        </p:nvSpPr>
        <p:spPr bwMode="auto">
          <a:xfrm>
            <a:off x="4341813" y="286226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07" name="Line 116"/>
          <p:cNvSpPr>
            <a:spLocks noChangeShapeType="1"/>
          </p:cNvSpPr>
          <p:nvPr/>
        </p:nvSpPr>
        <p:spPr bwMode="auto">
          <a:xfrm>
            <a:off x="4341813" y="2871788"/>
            <a:ext cx="13398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08" name="Line 117"/>
          <p:cNvSpPr>
            <a:spLocks noChangeShapeType="1"/>
          </p:cNvSpPr>
          <p:nvPr/>
        </p:nvSpPr>
        <p:spPr bwMode="auto">
          <a:xfrm>
            <a:off x="5521325" y="2871788"/>
            <a:ext cx="1550988" cy="427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09" name="Line 118"/>
          <p:cNvSpPr>
            <a:spLocks noChangeShapeType="1"/>
          </p:cNvSpPr>
          <p:nvPr/>
        </p:nvSpPr>
        <p:spPr bwMode="auto">
          <a:xfrm flipH="1">
            <a:off x="2433638" y="3746500"/>
            <a:ext cx="768350" cy="596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10" name="Line 119"/>
          <p:cNvSpPr>
            <a:spLocks noChangeShapeType="1"/>
          </p:cNvSpPr>
          <p:nvPr/>
        </p:nvSpPr>
        <p:spPr bwMode="auto">
          <a:xfrm>
            <a:off x="3175000" y="3727450"/>
            <a:ext cx="676275" cy="646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3038" y="377825"/>
            <a:ext cx="7639050" cy="4354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广度优先搜索（</a:t>
            </a:r>
            <a:r>
              <a:rPr lang="en-US" altLang="zh-CN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bfs</a:t>
            </a:r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pPr lvl="1" algn="just" eaLnBrk="1" hangingPunct="1"/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优先扩展浅层节点</a:t>
            </a:r>
            <a:r>
              <a:rPr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状态）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，逐渐深入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181350" y="2124075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Book Antiqua" pitchFamily="18" charset="0"/>
                <a:ea typeface="黑体" pitchFamily="49" charset="-122"/>
              </a:rPr>
              <a:t>第一层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2506663" y="2828925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Book Antiqua" pitchFamily="18" charset="0"/>
                <a:ea typeface="黑体" pitchFamily="49" charset="-122"/>
              </a:rPr>
              <a:t>第二层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316038" y="3733800"/>
            <a:ext cx="98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Book Antiqua" pitchFamily="18" charset="0"/>
                <a:ea typeface="黑体" pitchFamily="49" charset="-122"/>
              </a:rPr>
              <a:t>第三层</a:t>
            </a:r>
          </a:p>
        </p:txBody>
      </p:sp>
      <p:graphicFrame>
        <p:nvGraphicFramePr>
          <p:cNvPr id="543751" name="Group 7"/>
          <p:cNvGraphicFramePr>
            <a:graphicFrameLocks noGrp="1"/>
          </p:cNvGraphicFramePr>
          <p:nvPr/>
        </p:nvGraphicFramePr>
        <p:xfrm>
          <a:off x="4154488" y="1982788"/>
          <a:ext cx="652462" cy="525534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769" name="Group 25"/>
          <p:cNvGraphicFramePr>
            <a:graphicFrameLocks noGrp="1"/>
          </p:cNvGraphicFramePr>
          <p:nvPr/>
        </p:nvGraphicFramePr>
        <p:xfrm>
          <a:off x="3546475" y="2727325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787" name="Group 43"/>
          <p:cNvGraphicFramePr>
            <a:graphicFrameLocks noGrp="1"/>
          </p:cNvGraphicFramePr>
          <p:nvPr/>
        </p:nvGraphicFramePr>
        <p:xfrm>
          <a:off x="4684713" y="2730500"/>
          <a:ext cx="652462" cy="525534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805" name="Group 61"/>
          <p:cNvGraphicFramePr>
            <a:graphicFrameLocks noGrp="1"/>
          </p:cNvGraphicFramePr>
          <p:nvPr/>
        </p:nvGraphicFramePr>
        <p:xfrm>
          <a:off x="4759325" y="3643313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823" name="Group 79"/>
          <p:cNvGraphicFramePr>
            <a:graphicFrameLocks noGrp="1"/>
          </p:cNvGraphicFramePr>
          <p:nvPr/>
        </p:nvGraphicFramePr>
        <p:xfrm>
          <a:off x="3544888" y="3641725"/>
          <a:ext cx="652462" cy="525534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841" name="Group 97"/>
          <p:cNvGraphicFramePr>
            <a:graphicFrameLocks noGrp="1"/>
          </p:cNvGraphicFramePr>
          <p:nvPr/>
        </p:nvGraphicFramePr>
        <p:xfrm>
          <a:off x="2338388" y="3603625"/>
          <a:ext cx="652462" cy="534638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30" name="Line 115"/>
          <p:cNvSpPr>
            <a:spLocks noChangeShapeType="1"/>
          </p:cNvSpPr>
          <p:nvPr/>
        </p:nvSpPr>
        <p:spPr bwMode="auto">
          <a:xfrm flipH="1">
            <a:off x="3854450" y="2513013"/>
            <a:ext cx="636588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" name="Line 116"/>
          <p:cNvSpPr>
            <a:spLocks noChangeShapeType="1"/>
          </p:cNvSpPr>
          <p:nvPr/>
        </p:nvSpPr>
        <p:spPr bwMode="auto">
          <a:xfrm>
            <a:off x="4491038" y="2513013"/>
            <a:ext cx="569912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" name="Line 117"/>
          <p:cNvSpPr>
            <a:spLocks noChangeShapeType="1"/>
          </p:cNvSpPr>
          <p:nvPr/>
        </p:nvSpPr>
        <p:spPr bwMode="auto">
          <a:xfrm flipH="1">
            <a:off x="2768600" y="3236913"/>
            <a:ext cx="11001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3" name="Line 118"/>
          <p:cNvSpPr>
            <a:spLocks noChangeShapeType="1"/>
          </p:cNvSpPr>
          <p:nvPr/>
        </p:nvSpPr>
        <p:spPr bwMode="auto">
          <a:xfrm>
            <a:off x="3841750" y="32369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4" name="Line 119"/>
          <p:cNvSpPr>
            <a:spLocks noChangeShapeType="1"/>
          </p:cNvSpPr>
          <p:nvPr/>
        </p:nvSpPr>
        <p:spPr bwMode="auto">
          <a:xfrm>
            <a:off x="3841750" y="3246438"/>
            <a:ext cx="13398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5" name="Line 120"/>
          <p:cNvSpPr>
            <a:spLocks noChangeShapeType="1"/>
          </p:cNvSpPr>
          <p:nvPr/>
        </p:nvSpPr>
        <p:spPr bwMode="auto">
          <a:xfrm>
            <a:off x="5021263" y="3246438"/>
            <a:ext cx="1550987" cy="428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9388" y="339725"/>
            <a:ext cx="8001000" cy="3725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广度优先搜索</a:t>
            </a:r>
            <a:endParaRPr lang="en-US" altLang="zh-CN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1" algn="just" eaLnBrk="1" hangingPunct="1"/>
            <a:endParaRPr lang="en-US" altLang="zh-CN" smtClean="0">
              <a:latin typeface="楷体" pitchFamily="49" charset="-122"/>
              <a:ea typeface="楷体" pitchFamily="49" charset="-122"/>
            </a:endParaRPr>
          </a:p>
          <a:p>
            <a:pPr lvl="1" algn="just"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保存待扩展的节点</a:t>
            </a:r>
            <a:endParaRPr lang="en-US" altLang="zh-CN" smtClean="0">
              <a:latin typeface="楷体" pitchFamily="49" charset="-122"/>
              <a:ea typeface="楷体" pitchFamily="49" charset="-122"/>
            </a:endParaRPr>
          </a:p>
          <a:p>
            <a:pPr lvl="1" algn="just"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从队首队取出节点，扩展出的新节点放入队尾，直到队首出现目标节点（问题的解）</a:t>
            </a:r>
          </a:p>
        </p:txBody>
      </p:sp>
      <p:graphicFrame>
        <p:nvGraphicFramePr>
          <p:cNvPr id="544772" name="Group 4"/>
          <p:cNvGraphicFramePr>
            <a:graphicFrameLocks noGrp="1"/>
          </p:cNvGraphicFramePr>
          <p:nvPr/>
        </p:nvGraphicFramePr>
        <p:xfrm>
          <a:off x="1560513" y="3106738"/>
          <a:ext cx="652462" cy="528639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1" name="Rectangle 22"/>
          <p:cNvSpPr>
            <a:spLocks noChangeArrowheads="1"/>
          </p:cNvSpPr>
          <p:nvPr/>
        </p:nvSpPr>
        <p:spPr bwMode="auto">
          <a:xfrm>
            <a:off x="1365250" y="3036888"/>
            <a:ext cx="47577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 flipH="1">
            <a:off x="238125" y="3036888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 flipH="1">
            <a:off x="290513" y="3714750"/>
            <a:ext cx="1127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5"/>
          <p:cNvSpPr>
            <a:spLocks noChangeShapeType="1"/>
          </p:cNvSpPr>
          <p:nvPr/>
        </p:nvSpPr>
        <p:spPr bwMode="auto">
          <a:xfrm>
            <a:off x="2359025" y="30273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4794" name="Group 26"/>
          <p:cNvGraphicFramePr>
            <a:graphicFrameLocks noGrp="1"/>
          </p:cNvGraphicFramePr>
          <p:nvPr/>
        </p:nvGraphicFramePr>
        <p:xfrm>
          <a:off x="2508250" y="3113088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3" name="Line 44"/>
          <p:cNvSpPr>
            <a:spLocks noChangeShapeType="1"/>
          </p:cNvSpPr>
          <p:nvPr/>
        </p:nvSpPr>
        <p:spPr bwMode="auto">
          <a:xfrm>
            <a:off x="3306763" y="30337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4813" name="Group 45"/>
          <p:cNvGraphicFramePr>
            <a:graphicFrameLocks noGrp="1"/>
          </p:cNvGraphicFramePr>
          <p:nvPr/>
        </p:nvGraphicFramePr>
        <p:xfrm>
          <a:off x="3462338" y="3101975"/>
          <a:ext cx="652462" cy="528639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373" marB="343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373" marB="343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2" name="Line 63"/>
          <p:cNvSpPr>
            <a:spLocks noChangeShapeType="1"/>
          </p:cNvSpPr>
          <p:nvPr/>
        </p:nvSpPr>
        <p:spPr bwMode="auto">
          <a:xfrm>
            <a:off x="4260850" y="302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3" name="Line 64"/>
          <p:cNvSpPr>
            <a:spLocks noChangeShapeType="1"/>
          </p:cNvSpPr>
          <p:nvPr/>
        </p:nvSpPr>
        <p:spPr bwMode="auto">
          <a:xfrm>
            <a:off x="1881188" y="22939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4833" name="Group 65"/>
          <p:cNvGraphicFramePr>
            <a:graphicFrameLocks noGrp="1"/>
          </p:cNvGraphicFramePr>
          <p:nvPr/>
        </p:nvGraphicFramePr>
        <p:xfrm>
          <a:off x="857250" y="4040188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4851" name="Group 83"/>
          <p:cNvGraphicFramePr>
            <a:graphicFrameLocks noGrp="1"/>
          </p:cNvGraphicFramePr>
          <p:nvPr/>
        </p:nvGraphicFramePr>
        <p:xfrm>
          <a:off x="1863725" y="4038600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0" name="Line 101"/>
          <p:cNvSpPr>
            <a:spLocks noChangeShapeType="1"/>
          </p:cNvSpPr>
          <p:nvPr/>
        </p:nvSpPr>
        <p:spPr bwMode="auto">
          <a:xfrm flipH="1">
            <a:off x="1258888" y="3643313"/>
            <a:ext cx="58261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1" name="Line 102"/>
          <p:cNvSpPr>
            <a:spLocks noChangeShapeType="1"/>
          </p:cNvSpPr>
          <p:nvPr/>
        </p:nvSpPr>
        <p:spPr bwMode="auto">
          <a:xfrm>
            <a:off x="1881188" y="3643313"/>
            <a:ext cx="344487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2" name="Line 103"/>
          <p:cNvSpPr>
            <a:spLocks noChangeShapeType="1"/>
          </p:cNvSpPr>
          <p:nvPr/>
        </p:nvSpPr>
        <p:spPr bwMode="auto">
          <a:xfrm flipV="1">
            <a:off x="2743200" y="3792538"/>
            <a:ext cx="1868488" cy="527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" name="Line 105"/>
          <p:cNvSpPr>
            <a:spLocks noChangeShapeType="1"/>
          </p:cNvSpPr>
          <p:nvPr/>
        </p:nvSpPr>
        <p:spPr bwMode="auto">
          <a:xfrm>
            <a:off x="6110288" y="3036888"/>
            <a:ext cx="286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4" name="Line 106"/>
          <p:cNvSpPr>
            <a:spLocks noChangeShapeType="1"/>
          </p:cNvSpPr>
          <p:nvPr/>
        </p:nvSpPr>
        <p:spPr bwMode="auto">
          <a:xfrm>
            <a:off x="6057900" y="3713163"/>
            <a:ext cx="291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07950" y="484188"/>
            <a:ext cx="8001000" cy="37258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广度优先搜索的代码框架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84213" y="1131888"/>
            <a:ext cx="69977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Book Antiqua" pitchFamily="18" charset="0"/>
                <a:ea typeface="黑体" pitchFamily="49" charset="-122"/>
              </a:rPr>
              <a:t>BFS()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Book Antiqua" pitchFamily="18" charset="0"/>
                <a:ea typeface="黑体" pitchFamily="49" charset="-122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Book Antiqua" pitchFamily="18" charset="0"/>
                <a:ea typeface="黑体" pitchFamily="49" charset="-122"/>
              </a:rPr>
              <a:t>	</a:t>
            </a:r>
            <a:r>
              <a:rPr lang="zh-CN" altLang="en-US">
                <a:latin typeface="Book Antiqua" pitchFamily="18" charset="0"/>
                <a:ea typeface="黑体" pitchFamily="49" charset="-122"/>
              </a:rPr>
              <a:t>初始化队列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Book Antiqua" pitchFamily="18" charset="0"/>
                <a:ea typeface="黑体" pitchFamily="49" charset="-122"/>
              </a:rPr>
              <a:t>	</a:t>
            </a:r>
            <a:r>
              <a:rPr lang="en-US" altLang="zh-CN">
                <a:latin typeface="Book Antiqua" pitchFamily="18" charset="0"/>
                <a:ea typeface="黑体" pitchFamily="49" charset="-122"/>
              </a:rPr>
              <a:t>while(</a:t>
            </a:r>
            <a:r>
              <a:rPr lang="zh-CN" altLang="en-US">
                <a:latin typeface="Book Antiqua" pitchFamily="18" charset="0"/>
                <a:ea typeface="黑体" pitchFamily="49" charset="-122"/>
              </a:rPr>
              <a:t>队列不为空且未找到目标节点</a:t>
            </a:r>
            <a:r>
              <a:rPr lang="en-US" altLang="zh-CN">
                <a:latin typeface="Book Antiqua" pitchFamily="18" charset="0"/>
                <a:ea typeface="黑体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Book Antiqua" pitchFamily="18" charset="0"/>
                <a:ea typeface="黑体" pitchFamily="49" charset="-122"/>
              </a:rPr>
              <a:t>	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Book Antiqua" pitchFamily="18" charset="0"/>
                <a:ea typeface="黑体" pitchFamily="49" charset="-122"/>
              </a:rPr>
              <a:t>	  </a:t>
            </a:r>
            <a:r>
              <a:rPr lang="zh-CN" altLang="en-US">
                <a:latin typeface="Book Antiqua" pitchFamily="18" charset="0"/>
                <a:ea typeface="黑体" pitchFamily="49" charset="-122"/>
              </a:rPr>
              <a:t>取队首节点扩展，并将扩展出的非重复节点放入队尾；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Book Antiqua" pitchFamily="18" charset="0"/>
                <a:ea typeface="黑体" pitchFamily="49" charset="-122"/>
              </a:rPr>
              <a:t>		必要时要记住每个节点的父节点；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Book Antiqua" pitchFamily="18" charset="0"/>
                <a:ea typeface="黑体" pitchFamily="49" charset="-122"/>
              </a:rPr>
              <a:t>	</a:t>
            </a:r>
            <a:r>
              <a:rPr lang="en-US" altLang="zh-CN">
                <a:latin typeface="Book Antiqua" pitchFamily="18" charset="0"/>
                <a:ea typeface="黑体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Book Antiqua" pitchFamily="18" charset="0"/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025" y="268288"/>
            <a:ext cx="8001000" cy="508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30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关键问题：判重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-323850" y="1128713"/>
            <a:ext cx="8001000" cy="37258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新扩展出的节点如果和以前扩展出的节点相同，则则个新节点就不必再考虑</a:t>
            </a:r>
          </a:p>
          <a:p>
            <a:pPr lvl="1"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如何判重？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16075" y="3251200"/>
            <a:ext cx="979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Book Antiqua" pitchFamily="18" charset="0"/>
                <a:ea typeface="楷体" pitchFamily="49" charset="-122"/>
              </a:rPr>
              <a:t>重复</a:t>
            </a:r>
            <a:r>
              <a:rPr lang="en-US" altLang="zh-CN">
                <a:latin typeface="Book Antiqua" pitchFamily="18" charset="0"/>
                <a:ea typeface="楷体" pitchFamily="49" charset="-122"/>
              </a:rPr>
              <a:t>?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2239963" y="2773363"/>
            <a:ext cx="1709737" cy="436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935163" y="3589338"/>
            <a:ext cx="330200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5015" name="Group 7"/>
          <p:cNvGraphicFramePr>
            <a:graphicFrameLocks noGrp="1"/>
          </p:cNvGraphicFramePr>
          <p:nvPr/>
        </p:nvGraphicFramePr>
        <p:xfrm>
          <a:off x="4181475" y="2441575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5033" name="Group 25"/>
          <p:cNvGraphicFramePr>
            <a:graphicFrameLocks noGrp="1"/>
          </p:cNvGraphicFramePr>
          <p:nvPr/>
        </p:nvGraphicFramePr>
        <p:xfrm>
          <a:off x="3573463" y="3187700"/>
          <a:ext cx="652462" cy="525534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5051" name="Group 43"/>
          <p:cNvGraphicFramePr>
            <a:graphicFrameLocks noGrp="1"/>
          </p:cNvGraphicFramePr>
          <p:nvPr/>
        </p:nvGraphicFramePr>
        <p:xfrm>
          <a:off x="4711700" y="3189288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0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5069" name="Group 61"/>
          <p:cNvGraphicFramePr>
            <a:graphicFrameLocks noGrp="1"/>
          </p:cNvGraphicFramePr>
          <p:nvPr/>
        </p:nvGraphicFramePr>
        <p:xfrm>
          <a:off x="4786313" y="4103688"/>
          <a:ext cx="652462" cy="525534"/>
        </p:xfrm>
        <a:graphic>
          <a:graphicData uri="http://schemas.openxmlformats.org/drawingml/2006/table">
            <a:tbl>
              <a:tblPr/>
              <a:tblGrid>
                <a:gridCol w="217487"/>
                <a:gridCol w="217488"/>
                <a:gridCol w="217487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5087" name="Group 79"/>
          <p:cNvGraphicFramePr>
            <a:graphicFrameLocks noGrp="1"/>
          </p:cNvGraphicFramePr>
          <p:nvPr/>
        </p:nvGraphicFramePr>
        <p:xfrm>
          <a:off x="3571875" y="4102100"/>
          <a:ext cx="652463" cy="525534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49" marB="342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49" marB="342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5105" name="Group 97"/>
          <p:cNvGraphicFramePr>
            <a:graphicFrameLocks noGrp="1"/>
          </p:cNvGraphicFramePr>
          <p:nvPr/>
        </p:nvGraphicFramePr>
        <p:xfrm>
          <a:off x="2365375" y="4062413"/>
          <a:ext cx="652463" cy="534638"/>
        </p:xfrm>
        <a:graphic>
          <a:graphicData uri="http://schemas.openxmlformats.org/drawingml/2006/table">
            <a:tbl>
              <a:tblPr/>
              <a:tblGrid>
                <a:gridCol w="217488"/>
                <a:gridCol w="217487"/>
                <a:gridCol w="217488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03" name="Line 115"/>
          <p:cNvSpPr>
            <a:spLocks noChangeShapeType="1"/>
          </p:cNvSpPr>
          <p:nvPr/>
        </p:nvSpPr>
        <p:spPr bwMode="auto">
          <a:xfrm flipH="1">
            <a:off x="3881438" y="2971800"/>
            <a:ext cx="636587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04" name="Line 116"/>
          <p:cNvSpPr>
            <a:spLocks noChangeShapeType="1"/>
          </p:cNvSpPr>
          <p:nvPr/>
        </p:nvSpPr>
        <p:spPr bwMode="auto">
          <a:xfrm>
            <a:off x="4518025" y="2971800"/>
            <a:ext cx="569913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05" name="Line 117"/>
          <p:cNvSpPr>
            <a:spLocks noChangeShapeType="1"/>
          </p:cNvSpPr>
          <p:nvPr/>
        </p:nvSpPr>
        <p:spPr bwMode="auto">
          <a:xfrm flipH="1">
            <a:off x="2795588" y="3697288"/>
            <a:ext cx="11001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06" name="Line 118"/>
          <p:cNvSpPr>
            <a:spLocks noChangeShapeType="1"/>
          </p:cNvSpPr>
          <p:nvPr/>
        </p:nvSpPr>
        <p:spPr bwMode="auto">
          <a:xfrm>
            <a:off x="3868738" y="3697288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07" name="Line 119"/>
          <p:cNvSpPr>
            <a:spLocks noChangeShapeType="1"/>
          </p:cNvSpPr>
          <p:nvPr/>
        </p:nvSpPr>
        <p:spPr bwMode="auto">
          <a:xfrm>
            <a:off x="3868738" y="3706813"/>
            <a:ext cx="13398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08" name="Line 120"/>
          <p:cNvSpPr>
            <a:spLocks noChangeShapeType="1"/>
          </p:cNvSpPr>
          <p:nvPr/>
        </p:nvSpPr>
        <p:spPr bwMode="auto">
          <a:xfrm>
            <a:off x="5048250" y="3706813"/>
            <a:ext cx="1550988" cy="427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268288"/>
            <a:ext cx="8001000" cy="508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30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关键问题：判重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006475"/>
            <a:ext cx="8001000" cy="3725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节点）数目巨大，如何存储？</a:t>
            </a:r>
          </a:p>
          <a:p>
            <a:pPr lvl="1"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怎样才能较快判断一个状态是否重复？</a:t>
            </a:r>
          </a:p>
        </p:txBody>
      </p:sp>
      <p:pic>
        <p:nvPicPr>
          <p:cNvPr id="13316" name="Picture 4" descr="wenhuayongpinyi2_06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2549525"/>
            <a:ext cx="3579812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076825" y="3940175"/>
            <a:ext cx="136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时间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164388" y="3354388"/>
            <a:ext cx="13652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方案一：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3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7078" name="Text Box 22"/>
          <p:cNvSpPr txBox="1">
            <a:spLocks noChangeArrowheads="1"/>
          </p:cNvSpPr>
          <p:nvPr/>
        </p:nvSpPr>
        <p:spPr bwMode="auto">
          <a:xfrm>
            <a:off x="1619250" y="1563688"/>
            <a:ext cx="712946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latin typeface="Book Antiqua" pitchFamily="18" charset="0"/>
                <a:ea typeface="黑体" pitchFamily="49" charset="-122"/>
              </a:rPr>
              <a:t>每个状态用一个字符串存储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900">
                <a:latin typeface="Book Antiqua" pitchFamily="18" charset="0"/>
                <a:ea typeface="黑体" pitchFamily="49" charset="-122"/>
              </a:rPr>
              <a:t>要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9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个字节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, 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太浪费了！！！</a:t>
            </a:r>
            <a:endParaRPr lang="en-US" altLang="zh-CN" sz="1900">
              <a:latin typeface="Book Antiqua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900">
              <a:latin typeface="Book Antiqua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方案二：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2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7078" name="Text Box 22"/>
          <p:cNvSpPr txBox="1">
            <a:spLocks noChangeArrowheads="1"/>
          </p:cNvSpPr>
          <p:nvPr/>
        </p:nvSpPr>
        <p:spPr bwMode="auto">
          <a:xfrm>
            <a:off x="1624013" y="1708150"/>
            <a:ext cx="7129462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1900">
                <a:latin typeface="Book Antiqua" pitchFamily="18" charset="0"/>
                <a:ea typeface="黑体" pitchFamily="49" charset="-122"/>
              </a:rPr>
              <a:t>每个状态对应于一个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9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位数，则该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9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位数最大为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876,543,210,  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小于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2</a:t>
            </a:r>
            <a:r>
              <a:rPr lang="en-US" altLang="zh-CN" sz="1900" baseline="30000">
                <a:latin typeface="Book Antiqua" pitchFamily="18" charset="0"/>
                <a:ea typeface="黑体" pitchFamily="49" charset="-122"/>
              </a:rPr>
              <a:t>31 </a:t>
            </a:r>
            <a:r>
              <a:rPr lang="en-US" altLang="zh-CN" sz="19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, </a:t>
            </a:r>
            <a:r>
              <a:rPr lang="zh-CN" altLang="en-US" sz="19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则</a:t>
            </a:r>
            <a:r>
              <a:rPr lang="en-US" altLang="zh-CN" sz="19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int </a:t>
            </a:r>
            <a:r>
              <a:rPr lang="zh-CN" altLang="en-US" sz="19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就能表示一个状态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。</a:t>
            </a: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1900">
                <a:latin typeface="Book Antiqua" pitchFamily="18" charset="0"/>
                <a:ea typeface="黑体" pitchFamily="49" charset="-122"/>
              </a:rPr>
              <a:t>判重需要一个</a:t>
            </a:r>
            <a:r>
              <a:rPr lang="zh-CN" altLang="en-US" sz="19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标志位序列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，每个状态对应于标志位序列中的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1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位，标志位为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0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表示该状态尚未扩展，为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1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则说明已经扩展过了</a:t>
            </a: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1900">
                <a:latin typeface="Book Antiqua" pitchFamily="18" charset="0"/>
                <a:ea typeface="黑体" pitchFamily="49" charset="-122"/>
              </a:rPr>
              <a:t>标志位序列可以用字符数组</a:t>
            </a:r>
            <a:r>
              <a:rPr lang="en-US" altLang="zh-CN" sz="19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存放。</a:t>
            </a:r>
            <a:r>
              <a:rPr lang="en-US" altLang="zh-CN" sz="19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的每个元素存放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8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个状态的标志位。最多需要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876,543,210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位，因此</a:t>
            </a:r>
            <a:r>
              <a:rPr lang="en-US" altLang="zh-CN" sz="19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数组需要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876,543,210 /8 + 1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个元素，即 </a:t>
            </a:r>
            <a:r>
              <a:rPr lang="en-US" altLang="zh-CN" sz="19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109,567,902 </a:t>
            </a:r>
            <a:r>
              <a:rPr lang="zh-CN" altLang="en-US" sz="19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字节</a:t>
            </a: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1900">
                <a:latin typeface="Book Antiqua" pitchFamily="18" charset="0"/>
                <a:ea typeface="黑体" pitchFamily="49" charset="-122"/>
              </a:rPr>
              <a:t>如果某个状态对应于数</a:t>
            </a:r>
            <a:r>
              <a:rPr lang="en-US" altLang="zh-CN" sz="19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 ,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则其标志位就是</a:t>
            </a:r>
            <a:r>
              <a:rPr lang="en-US" altLang="zh-CN" sz="19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a[x/8]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的第</a:t>
            </a:r>
            <a:r>
              <a:rPr lang="en-US" altLang="zh-CN" sz="19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x%8</a:t>
            </a:r>
            <a:r>
              <a:rPr lang="zh-CN" altLang="en-US" sz="1900">
                <a:latin typeface="Book Antiqua" pitchFamily="18" charset="0"/>
                <a:ea typeface="黑体" pitchFamily="49" charset="-122"/>
              </a:rPr>
              <a:t>位</a:t>
            </a:r>
            <a:endParaRPr lang="en-US" altLang="zh-CN" sz="19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1900">
                <a:latin typeface="Book Antiqua" pitchFamily="18" charset="0"/>
                <a:ea typeface="黑体" pitchFamily="49" charset="-122"/>
              </a:rPr>
              <a:t>空间要求还是太大</a:t>
            </a:r>
            <a:r>
              <a:rPr lang="en-US" altLang="zh-CN" sz="1900">
                <a:latin typeface="Book Antiqua" pitchFamily="18" charset="0"/>
                <a:ea typeface="黑体" pitchFamily="49" charset="-122"/>
              </a:rPr>
              <a:t>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TextBox 17"/>
          <p:cNvSpPr txBox="1">
            <a:spLocks noChangeArrowheads="1"/>
          </p:cNvSpPr>
          <p:nvPr/>
        </p:nvSpPr>
        <p:spPr bwMode="auto">
          <a:xfrm>
            <a:off x="4500563" y="1858963"/>
            <a:ext cx="41751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）深度优先搜索：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从起点出发，随机挑一个方向，能往前走就往前走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扩展），走不动了则回溯。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不能走已经走过的点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要判重）。</a:t>
            </a:r>
          </a:p>
        </p:txBody>
      </p:sp>
      <p:sp>
        <p:nvSpPr>
          <p:cNvPr id="8210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方案三：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2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7078" name="Text Box 22"/>
          <p:cNvSpPr txBox="1">
            <a:spLocks noChangeArrowheads="1"/>
          </p:cNvSpPr>
          <p:nvPr/>
        </p:nvSpPr>
        <p:spPr bwMode="auto">
          <a:xfrm>
            <a:off x="1619250" y="1563688"/>
            <a:ext cx="7129463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9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9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>
                <a:latin typeface="Book Antiqua" pitchFamily="18" charset="0"/>
                <a:ea typeface="黑体" pitchFamily="49" charset="-122"/>
              </a:rPr>
              <a:t>将每个状态的字符串形式看作一个</a:t>
            </a:r>
            <a:r>
              <a:rPr lang="en-US" altLang="zh-CN" sz="20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9</a:t>
            </a:r>
            <a:r>
              <a:rPr lang="zh-CN" altLang="en-US" sz="20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位九进制数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，则该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9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位数最大为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876543210</a:t>
            </a:r>
            <a:r>
              <a:rPr lang="en-US" altLang="zh-CN" sz="2000" baseline="-25000">
                <a:latin typeface="Book Antiqua" pitchFamily="18" charset="0"/>
                <a:ea typeface="黑体" pitchFamily="49" charset="-122"/>
              </a:rPr>
              <a:t>(9)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, 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即 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381367044</a:t>
            </a:r>
            <a:r>
              <a:rPr lang="en-US" altLang="zh-CN" sz="2000" baseline="-25000">
                <a:latin typeface="Book Antiqua" pitchFamily="18" charset="0"/>
                <a:ea typeface="黑体" pitchFamily="49" charset="-122"/>
              </a:rPr>
              <a:t>(10)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  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需要的标志位数目也降为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381367044</a:t>
            </a:r>
            <a:r>
              <a:rPr lang="en-US" altLang="zh-CN" sz="2000" baseline="-25000">
                <a:latin typeface="Book Antiqua" pitchFamily="18" charset="0"/>
                <a:ea typeface="黑体" pitchFamily="49" charset="-122"/>
              </a:rPr>
              <a:t>(10)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 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比特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,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即</a:t>
            </a:r>
            <a:r>
              <a:rPr lang="en-US" altLang="zh-CN" sz="20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47,670,881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字节。</a:t>
            </a:r>
            <a:endParaRPr lang="en-US" altLang="zh-CN" sz="20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>
                <a:latin typeface="Book Antiqua" pitchFamily="18" charset="0"/>
                <a:ea typeface="黑体" pitchFamily="49" charset="-122"/>
              </a:rPr>
              <a:t>如果某个状态对应于数</a:t>
            </a:r>
            <a:r>
              <a:rPr lang="en-US" altLang="zh-CN" sz="20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</a:t>
            </a:r>
            <a:r>
              <a:rPr lang="en-US" altLang="zh-CN" sz="2000">
                <a:latin typeface="Book Antiqua" pitchFamily="18" charset="0"/>
                <a:ea typeface="黑体" pitchFamily="49" charset="-122"/>
              </a:rPr>
              <a:t> ,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则其标志位就是</a:t>
            </a:r>
            <a:r>
              <a:rPr lang="en-US" altLang="zh-CN" sz="20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a[x/8]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的第</a:t>
            </a:r>
            <a:r>
              <a:rPr lang="en-US" altLang="zh-CN" sz="20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x%8</a:t>
            </a:r>
            <a:r>
              <a:rPr lang="zh-CN" altLang="en-US" sz="2000">
                <a:latin typeface="Book Antiqua" pitchFamily="18" charset="0"/>
                <a:ea typeface="黑体" pitchFamily="49" charset="-122"/>
              </a:rPr>
              <a:t>位</a:t>
            </a:r>
            <a:endParaRPr lang="en-US" altLang="zh-CN" sz="20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>
                <a:latin typeface="Book Antiqua" pitchFamily="18" charset="0"/>
                <a:ea typeface="黑体" pitchFamily="49" charset="-122"/>
              </a:rPr>
              <a:t>空间要求还是有点大！！！！</a:t>
            </a:r>
            <a:endParaRPr lang="en-US" altLang="zh-CN" sz="2000">
              <a:latin typeface="Book Antiqua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方案三：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2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7078" name="Text Box 22"/>
          <p:cNvSpPr txBox="1">
            <a:spLocks noChangeArrowheads="1"/>
          </p:cNvSpPr>
          <p:nvPr/>
        </p:nvSpPr>
        <p:spPr bwMode="auto">
          <a:xfrm>
            <a:off x="1619250" y="1563688"/>
            <a:ext cx="7129463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状态数目一共只有</a:t>
            </a:r>
            <a:r>
              <a:rPr lang="en-US" altLang="zh-CN" sz="24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9! 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个，即</a:t>
            </a:r>
            <a:r>
              <a:rPr lang="en-US" altLang="zh-CN" sz="2400">
                <a:solidFill>
                  <a:srgbClr val="FF0000"/>
                </a:solidFill>
                <a:latin typeface="Book Antiqua" pitchFamily="18" charset="0"/>
                <a:ea typeface="楷体" pitchFamily="49" charset="-122"/>
              </a:rPr>
              <a:t>362880</a:t>
            </a:r>
            <a:r>
              <a:rPr lang="en-US" altLang="zh-CN" sz="2400" baseline="-250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(10)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个，怎么会需要 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876543210</a:t>
            </a:r>
            <a:r>
              <a:rPr lang="en-US" altLang="zh-CN" sz="2400" baseline="-25000">
                <a:latin typeface="Book Antiqua" pitchFamily="18" charset="0"/>
                <a:ea typeface="黑体" pitchFamily="49" charset="-122"/>
              </a:rPr>
              <a:t>(9) 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即 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381367044</a:t>
            </a:r>
            <a:r>
              <a:rPr lang="en-US" altLang="zh-CN" sz="2400" baseline="-25000">
                <a:latin typeface="Book Antiqua" pitchFamily="18" charset="0"/>
                <a:ea typeface="黑体" pitchFamily="49" charset="-122"/>
              </a:rPr>
              <a:t>(10)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 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个标志位呢？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2400">
              <a:latin typeface="Book Antiqua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方案三：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2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619250" y="1563688"/>
            <a:ext cx="7129463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9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状态数目一共只有</a:t>
            </a:r>
            <a:r>
              <a:rPr lang="en-US" altLang="zh-CN" sz="24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9! 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个，即</a:t>
            </a:r>
            <a:r>
              <a:rPr lang="en-US" altLang="zh-CN" sz="2400">
                <a:solidFill>
                  <a:srgbClr val="FF0000"/>
                </a:solidFill>
                <a:latin typeface="Book Antiqua" pitchFamily="18" charset="0"/>
                <a:ea typeface="楷体" pitchFamily="49" charset="-122"/>
              </a:rPr>
              <a:t>362880</a:t>
            </a:r>
            <a:r>
              <a:rPr lang="en-US" altLang="zh-CN" sz="2400" baseline="-25000">
                <a:solidFill>
                  <a:srgbClr val="FF0000"/>
                </a:solidFill>
                <a:latin typeface="Book Antiqua" pitchFamily="18" charset="0"/>
                <a:ea typeface="黑体" pitchFamily="49" charset="-122"/>
              </a:rPr>
              <a:t>(10)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个，怎么会需要 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876543210</a:t>
            </a:r>
            <a:r>
              <a:rPr lang="en-US" altLang="zh-CN" sz="2400" baseline="-25000">
                <a:latin typeface="Book Antiqua" pitchFamily="18" charset="0"/>
                <a:ea typeface="黑体" pitchFamily="49" charset="-122"/>
              </a:rPr>
              <a:t>(9) 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即 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381367044</a:t>
            </a:r>
            <a:r>
              <a:rPr lang="en-US" altLang="zh-CN" sz="2400" baseline="-25000">
                <a:latin typeface="Book Antiqua" pitchFamily="18" charset="0"/>
                <a:ea typeface="黑体" pitchFamily="49" charset="-122"/>
              </a:rPr>
              <a:t>(10)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 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个标志位呢？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如果某个状态对应于数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 ,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则其标志位就是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a[x/8]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的第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x%8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位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因为有浪费！例如，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666666666</a:t>
            </a:r>
            <a:r>
              <a:rPr lang="en-US" altLang="zh-CN" sz="2400" baseline="-25000">
                <a:latin typeface="Book Antiqua" pitchFamily="18" charset="0"/>
                <a:ea typeface="黑体" pitchFamily="49" charset="-122"/>
              </a:rPr>
              <a:t>(9)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 根本不对应于任何状态，也为其准备了标志位！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2400" baseline="-25000">
              <a:latin typeface="Book Antiqua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方案四：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2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1584325" y="1779588"/>
            <a:ext cx="7129463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把每个状态都看做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’0’-’8’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的一个排列，以此排列在全部排列中的位置作为其序号。状态用其排列序号来表示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>
                <a:latin typeface="Book Antiqua" pitchFamily="18" charset="0"/>
                <a:ea typeface="黑体" pitchFamily="49" charset="-122"/>
              </a:rPr>
              <a:t>012345678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是第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0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个排列，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876543210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是第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9!-1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个</a:t>
            </a: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状态总数即排列总数：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9!=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362880</a:t>
            </a: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判重用的标志数组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只需要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362,880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比特即可。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如果某个状态的序号是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 ,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则其标志位就是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a[x/8]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的第</a:t>
            </a:r>
            <a:r>
              <a:rPr lang="en-US" altLang="zh-CN" sz="2400">
                <a:solidFill>
                  <a:srgbClr val="0000FF"/>
                </a:solidFill>
                <a:latin typeface="Book Antiqua" pitchFamily="18" charset="0"/>
                <a:ea typeface="黑体" pitchFamily="49" charset="-122"/>
              </a:rPr>
              <a:t>x%8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位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方案四：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2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1584325" y="1779588"/>
            <a:ext cx="71294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在进行状态间转移，即一个状态通过某个移动变化到另一个状态时，需要先把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int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形式的状态（排列序号） ，转变成字符串形式的状态，然后在字符串形式的状态上进行移动，得到字符串形式的新状态，再把新状态转换成</a:t>
            </a:r>
            <a:r>
              <a:rPr lang="en-US" altLang="zh-CN" sz="2400">
                <a:latin typeface="Book Antiqua" pitchFamily="18" charset="0"/>
                <a:ea typeface="黑体" pitchFamily="49" charset="-122"/>
              </a:rPr>
              <a:t>int</a:t>
            </a:r>
            <a:r>
              <a:rPr lang="zh-CN" altLang="en-US" sz="2400">
                <a:latin typeface="Book Antiqua" pitchFamily="18" charset="0"/>
                <a:ea typeface="黑体" pitchFamily="49" charset="-122"/>
              </a:rPr>
              <a:t>形式（排列序号）。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用合理的编码表示“状态”，减小存储代价</a:t>
            </a:r>
          </a:p>
          <a:p>
            <a:pPr lvl="1" eaLnBrk="1" hangingPunct="1"/>
            <a:r>
              <a:rPr lang="zh-CN" altLang="en-US" sz="2800" smtClean="0">
                <a:latin typeface="Book Antiqua" pitchFamily="18" charset="0"/>
                <a:ea typeface="黑体" pitchFamily="49" charset="-122"/>
              </a:rPr>
              <a:t>方案四：</a:t>
            </a:r>
            <a:endParaRPr lang="en-US" altLang="zh-CN" smtClean="0"/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/>
        </p:nvGraphicFramePr>
        <p:xfrm>
          <a:off x="323850" y="1779588"/>
          <a:ext cx="1220788" cy="912812"/>
        </p:xfrm>
        <a:graphic>
          <a:graphicData uri="http://schemas.openxmlformats.org/drawingml/2006/table">
            <a:tbl>
              <a:tblPr/>
              <a:tblGrid>
                <a:gridCol w="388938"/>
                <a:gridCol w="447675"/>
                <a:gridCol w="3841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8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2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3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4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1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6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5</a:t>
                      </a:r>
                    </a:p>
                  </a:txBody>
                  <a:tcPr marT="34275" marB="34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" pitchFamily="49" charset="-122"/>
                        </a:rPr>
                        <a:t>7</a:t>
                      </a: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" pitchFamily="49" charset="-122"/>
                      </a:endParaRPr>
                    </a:p>
                  </a:txBody>
                  <a:tcPr marT="34275" marB="34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1584325" y="2355850"/>
            <a:ext cx="7451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需要编写给定排列（字符串形式）求序号的函数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endParaRPr lang="en-US" altLang="zh-CN" sz="2400">
              <a:latin typeface="Book Antiqua" pitchFamily="18" charset="0"/>
              <a:ea typeface="黑体" pitchFamily="49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>
                <a:latin typeface="Book Antiqua" pitchFamily="18" charset="0"/>
                <a:ea typeface="黑体" pitchFamily="49" charset="-122"/>
              </a:rPr>
              <a:t>需要编写给定序号，求该序号的排列（字符串形式）的函数</a:t>
            </a:r>
            <a:endParaRPr lang="en-US" altLang="zh-CN" sz="2400">
              <a:latin typeface="Book Antiqua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5263"/>
            <a:ext cx="8229600" cy="3287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lvl="1" indent="0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给定排列求序号：</a:t>
            </a:r>
            <a:endParaRPr lang="en-US" altLang="zh-CN" sz="240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7078" name="Text Box 22"/>
          <p:cNvSpPr txBox="1">
            <a:spLocks noChangeArrowheads="1"/>
          </p:cNvSpPr>
          <p:nvPr/>
        </p:nvSpPr>
        <p:spPr bwMode="auto">
          <a:xfrm>
            <a:off x="161925" y="842963"/>
            <a:ext cx="82184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整数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1,2…k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的一个排列：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 a2 a3 …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ak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求其序号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基本思想：算出有多少个排列比给定排列小。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先算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放在第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位，会有多少个排列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(a1-1)* ((k-1)!)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再算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不变，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a2-1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放在第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左边出现过的不能再用），会有多少个排列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(a2-1)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((k-2)!)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再算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不变，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a3-1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放在第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位，会有多少个排列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全加起来。 时间复杂度：</a:t>
            </a:r>
            <a:r>
              <a:rPr lang="en-US" altLang="zh-CN" dirty="0" smtClean="0">
                <a:latin typeface="+mj-lt"/>
                <a:ea typeface="黑体" panose="02010609060101010101" pitchFamily="49" charset="-122"/>
              </a:rPr>
              <a:t>O(n</a:t>
            </a:r>
            <a:r>
              <a:rPr lang="en-US" altLang="zh-CN" baseline="30000" dirty="0" smtClean="0">
                <a:latin typeface="+mj-lt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latin typeface="+mj-lt"/>
                <a:ea typeface="黑体" panose="02010609060101010101" pitchFamily="49" charset="-122"/>
              </a:rPr>
              <a:t>)	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3241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1,2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放在第一位，有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2*3! = 12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在第一位，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放在第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位，有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2! = 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放在第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位，有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前面共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12+2+1 = 15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种。所以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3241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个排列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203325"/>
            <a:ext cx="8001000" cy="3725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1234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的排列的第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号</a:t>
            </a: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第一位假定是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，共有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3!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种，没有到达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9,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所以第一位至少是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第一位是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一共能数到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3!+3!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号，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&gt;= 9,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所以第一位是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第二位是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21??,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一共能数到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3!+2! = 8 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不到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，所以第二位至少是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第二位是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23??,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一共能数到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3!+2!+2! &gt;= 9,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因此第二位是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第三位是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，一共能数到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3!+2!+1 = 9,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所以第三位是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，第四位是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答案：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2314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时间复杂度：</a:t>
            </a:r>
            <a:r>
              <a:rPr lang="en-US" altLang="zh-CN" sz="2000" smtClean="0">
                <a:ea typeface="黑体" pitchFamily="49" charset="-122"/>
              </a:rPr>
              <a:t>O(n</a:t>
            </a:r>
            <a:r>
              <a:rPr lang="en-US" altLang="zh-CN" sz="2000" baseline="30000" smtClean="0">
                <a:ea typeface="黑体" pitchFamily="49" charset="-122"/>
              </a:rPr>
              <a:t>2</a:t>
            </a:r>
            <a:r>
              <a:rPr lang="en-US" altLang="zh-CN" sz="2000" smtClean="0">
                <a:ea typeface="黑体" pitchFamily="49" charset="-122"/>
              </a:rPr>
              <a:t>)	</a:t>
            </a: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-323850" y="195263"/>
            <a:ext cx="3184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给定序号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求排列</a:t>
            </a:r>
            <a:r>
              <a:rPr lang="zh-CN" altLang="en-US"/>
              <a:t>：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06475"/>
            <a:ext cx="8001000" cy="37258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2400" kern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时间与空间的权衡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对于状态数较小的问题，可以用最直接的方式编码以空间换时间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对于状态数太大的问题，需要利用好的编码方法以时间换空间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具体问题具体分析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23850" y="1081088"/>
            <a:ext cx="3960813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  <a:ea typeface="黑体" pitchFamily="2" charset="-122"/>
              </a:rPr>
              <a:t>输入数据：</a:t>
            </a: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  <a:ea typeface="黑体" pitchFamily="2" charset="-122"/>
              </a:rPr>
              <a:t>2 3 4 1 5 0 7 6 8</a:t>
            </a:r>
          </a:p>
          <a:p>
            <a:pPr>
              <a:defRPr/>
            </a:pPr>
            <a:r>
              <a:rPr lang="zh-CN" altLang="en-US" dirty="0">
                <a:latin typeface="+mj-lt"/>
                <a:ea typeface="黑体" pitchFamily="2" charset="-122"/>
              </a:rPr>
              <a:t>输出结果：</a:t>
            </a:r>
          </a:p>
          <a:p>
            <a:pPr>
              <a:defRPr/>
            </a:pPr>
            <a:r>
              <a:rPr lang="en-US" altLang="zh-CN" dirty="0" err="1">
                <a:solidFill>
                  <a:srgbClr val="0000FF"/>
                </a:solidFill>
                <a:latin typeface="+mj-lt"/>
                <a:ea typeface="黑体" pitchFamily="2" charset="-122"/>
              </a:rPr>
              <a:t>ullddrurdllurdruldr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黑体" pitchFamily="2" charset="-122"/>
              </a:rPr>
              <a:t>  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755650" y="3114675"/>
            <a:ext cx="762000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2 3 4 </a:t>
            </a:r>
            <a:br>
              <a:rPr lang="en-US" altLang="zh-CN" dirty="0">
                <a:latin typeface="+mj-lt"/>
                <a:ea typeface="黑体" pitchFamily="2" charset="-122"/>
              </a:rPr>
            </a:br>
            <a:r>
              <a:rPr lang="en-US" altLang="zh-CN" dirty="0">
                <a:latin typeface="+mj-lt"/>
                <a:ea typeface="黑体" pitchFamily="2" charset="-122"/>
              </a:rPr>
              <a:t>1 5 </a:t>
            </a:r>
            <a:br>
              <a:rPr lang="en-US" altLang="zh-CN" dirty="0">
                <a:latin typeface="+mj-lt"/>
                <a:ea typeface="黑体" pitchFamily="2" charset="-122"/>
              </a:rPr>
            </a:br>
            <a:r>
              <a:rPr lang="en-US" altLang="zh-CN" dirty="0">
                <a:latin typeface="+mj-lt"/>
                <a:ea typeface="黑体" pitchFamily="2" charset="-122"/>
              </a:rPr>
              <a:t>7 6 8 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95288" y="2635250"/>
            <a:ext cx="47513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  <a:ea typeface="黑体" pitchFamily="2" charset="-122"/>
              </a:rPr>
              <a:t>输入样例：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2843213" y="3378200"/>
            <a:ext cx="3357562" cy="147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atin typeface="+mj-lt"/>
                <a:ea typeface="黑体" pitchFamily="2" charset="-122"/>
              </a:rPr>
              <a:t>移动序列中</a:t>
            </a:r>
          </a:p>
          <a:p>
            <a:pPr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u </a:t>
            </a:r>
            <a:r>
              <a:rPr lang="zh-CN" altLang="en-US" dirty="0">
                <a:latin typeface="+mj-lt"/>
                <a:ea typeface="黑体" pitchFamily="2" charset="-122"/>
              </a:rPr>
              <a:t>表示使空格上移</a:t>
            </a:r>
          </a:p>
          <a:p>
            <a:pPr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d </a:t>
            </a:r>
            <a:r>
              <a:rPr lang="zh-CN" altLang="en-US" dirty="0">
                <a:latin typeface="+mj-lt"/>
                <a:ea typeface="黑体" pitchFamily="2" charset="-122"/>
              </a:rPr>
              <a:t>表示使空格下移</a:t>
            </a:r>
          </a:p>
          <a:p>
            <a:pPr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r </a:t>
            </a:r>
            <a:r>
              <a:rPr lang="zh-CN" altLang="en-US" dirty="0">
                <a:latin typeface="+mj-lt"/>
                <a:ea typeface="黑体" pitchFamily="2" charset="-122"/>
              </a:rPr>
              <a:t>表示使空格右移</a:t>
            </a:r>
          </a:p>
          <a:p>
            <a:pPr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l </a:t>
            </a:r>
            <a:r>
              <a:rPr lang="zh-CN" altLang="en-US" dirty="0">
                <a:latin typeface="+mj-lt"/>
                <a:ea typeface="黑体" pitchFamily="2" charset="-122"/>
              </a:rPr>
              <a:t>表示使空格左移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3760788" y="2187575"/>
            <a:ext cx="762000" cy="922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1 2 3 </a:t>
            </a:r>
            <a:br>
              <a:rPr lang="en-US" altLang="zh-CN" dirty="0">
                <a:latin typeface="+mj-lt"/>
                <a:ea typeface="黑体" pitchFamily="2" charset="-122"/>
              </a:rPr>
            </a:br>
            <a:r>
              <a:rPr lang="en-US" altLang="zh-CN" dirty="0">
                <a:latin typeface="+mj-lt"/>
                <a:ea typeface="黑体" pitchFamily="2" charset="-122"/>
              </a:rPr>
              <a:t>4 5 6 </a:t>
            </a:r>
            <a:br>
              <a:rPr lang="en-US" altLang="zh-CN" dirty="0">
                <a:latin typeface="+mj-lt"/>
                <a:ea typeface="黑体" pitchFamily="2" charset="-122"/>
              </a:rPr>
            </a:br>
            <a:r>
              <a:rPr lang="en-US" altLang="zh-CN" dirty="0">
                <a:latin typeface="+mj-lt"/>
                <a:ea typeface="黑体" pitchFamily="2" charset="-122"/>
              </a:rPr>
              <a:t>7 8  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2755900" y="1327150"/>
            <a:ext cx="475138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000">
                <a:latin typeface="黑体" pitchFamily="49" charset="-122"/>
                <a:ea typeface="黑体" pitchFamily="49" charset="-122"/>
              </a:rPr>
              <a:t>输出数据是一个移动序列，使得移动后结果变成</a:t>
            </a:r>
          </a:p>
        </p:txBody>
      </p:sp>
      <p:sp>
        <p:nvSpPr>
          <p:cNvPr id="33800" name="标题 8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001000" cy="508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2400" b="0" kern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用广搜解决八数码问题</a:t>
            </a:r>
            <a:r>
              <a:rPr lang="en-US" altLang="zh-CN" sz="2400" b="0" kern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(POJ1077)</a:t>
            </a:r>
            <a:endParaRPr lang="zh-CN" altLang="en-US" sz="2400" b="0" kern="12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TextBox 17"/>
          <p:cNvSpPr txBox="1">
            <a:spLocks noChangeArrowheads="1"/>
          </p:cNvSpPr>
          <p:nvPr/>
        </p:nvSpPr>
        <p:spPr bwMode="auto">
          <a:xfrm>
            <a:off x="4395788" y="2657475"/>
            <a:ext cx="36718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运气好的话：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3-&gt;4-&gt;5</a:t>
            </a:r>
          </a:p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或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3-&gt;6-&gt;5 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问题解决！</a:t>
            </a:r>
          </a:p>
        </p:txBody>
      </p:sp>
      <p:sp>
        <p:nvSpPr>
          <p:cNvPr id="9234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388" y="228600"/>
            <a:ext cx="8001000" cy="508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4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八数码问题有解性的判定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7950" y="1408113"/>
            <a:ext cx="8713788" cy="3725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八数码问题的一个状态实际上是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0~8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的一个排列，对于任意给定的初始状态和目标，不一定有解，即从初始状态不一定能到达目标状态。</a:t>
            </a: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因为排列有奇排列和偶排列两类，</a:t>
            </a:r>
            <a:r>
              <a:rPr lang="zh-CN" altLang="en-US" sz="19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从奇排列不能转化成偶排列或相反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如果一个数字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0~8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的随机排列，用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F(X) (</a:t>
            </a:r>
            <a:r>
              <a:rPr lang="en-US" altLang="zh-CN" sz="19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X!=0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表示数字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前面比它小的数（不包括</a:t>
            </a:r>
            <a:r>
              <a:rPr lang="en-US" altLang="zh-CN" sz="1900" kern="0" smtClean="0">
                <a:latin typeface="楷体" panose="02010609060101010101" pitchFamily="49" charset="-122"/>
                <a:ea typeface="楷体" panose="02010609060101010101" pitchFamily="49" charset="-122"/>
              </a:rPr>
              <a:t>0)</a:t>
            </a:r>
            <a:r>
              <a:rPr lang="zh-CN" altLang="en-US" sz="1900" kern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个数，全部数字的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F(X)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之和为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Y=∑(F(X))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，如果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为奇数则称该排列是奇排列，如果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为偶数则称该排列是偶排列。</a:t>
            </a: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871526340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排列的 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Y=0+0+0+1+1+3+2+3=10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是偶数，所以是偶排列。</a:t>
            </a: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871625340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排列的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Y=0+0+0+1+1+2+2+3=9 9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是奇数，所以是奇排列。 </a:t>
            </a: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defRPr/>
            </a:pP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因此，</a:t>
            </a:r>
            <a:r>
              <a:rPr lang="zh-CN" altLang="en-US" sz="19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可以在运行程序前检查初始状态和目标状态的奇偶性是否相同，相同则问题可解，应当能搜索到路径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。否则无解。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388" y="228600"/>
            <a:ext cx="8001000" cy="508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4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八数码问题有解性的判定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7950" y="1408113"/>
            <a:ext cx="8713788" cy="3725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证明：移动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的位置，不改变排列的奇偶性</a:t>
            </a:r>
            <a:endParaRPr lang="en-US" altLang="zh-CN" sz="19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kern="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kern="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a1 a2 a3 a4 0 a5 a6 a7 a8 a9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19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向上移动：</a:t>
            </a: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kern="0" dirty="0">
                <a:latin typeface="楷体" panose="02010609060101010101" pitchFamily="49" charset="-122"/>
                <a:ea typeface="楷体" panose="02010609060101010101" pitchFamily="49" charset="-122"/>
              </a:rPr>
              <a:t>		a1 </a:t>
            </a:r>
            <a:r>
              <a:rPr lang="en-US" altLang="zh-CN" sz="19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900" kern="0" dirty="0">
                <a:latin typeface="楷体" panose="02010609060101010101" pitchFamily="49" charset="-122"/>
                <a:ea typeface="楷体" panose="02010609060101010101" pitchFamily="49" charset="-122"/>
              </a:rPr>
              <a:t>a3 a4 </a:t>
            </a:r>
            <a:r>
              <a:rPr lang="en-US" altLang="zh-CN" sz="19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r>
              <a:rPr lang="en-US" altLang="zh-CN" sz="19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900" kern="0" dirty="0">
                <a:latin typeface="楷体" panose="02010609060101010101" pitchFamily="49" charset="-122"/>
                <a:ea typeface="楷体" panose="02010609060101010101" pitchFamily="49" charset="-122"/>
              </a:rPr>
              <a:t>a5 a6 a7 a8 a9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19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19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3"/>
          <p:cNvSpPr>
            <a:spLocks noChangeArrowheads="1"/>
          </p:cNvSpPr>
          <p:nvPr/>
        </p:nvSpPr>
        <p:spPr bwMode="auto">
          <a:xfrm>
            <a:off x="107950" y="0"/>
            <a:ext cx="89281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八数码问题 ，单向广搜，用</a:t>
            </a:r>
            <a:r>
              <a:rPr lang="en-US" altLang="zh-CN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set</a:t>
            </a: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判重</a:t>
            </a:r>
            <a:r>
              <a:rPr lang="en-US" altLang="zh-CN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,</a:t>
            </a:r>
          </a:p>
          <a:p>
            <a:pPr eaLnBrk="1" hangingPunct="1"/>
            <a:r>
              <a:rPr lang="en-US" altLang="zh-CN" sz="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#include &lt;iostream&gt;</a:t>
            </a:r>
          </a:p>
          <a:p>
            <a:pPr eaLnBrk="1" hangingPunct="1"/>
            <a:r>
              <a:rPr lang="en-US" altLang="zh-CN" sz="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#include &lt;bitset&gt;</a:t>
            </a:r>
          </a:p>
          <a:p>
            <a:pPr eaLnBrk="1" hangingPunct="1"/>
            <a:r>
              <a:rPr lang="en-US" altLang="zh-CN" sz="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#include &lt;cstring&gt;</a:t>
            </a:r>
          </a:p>
          <a:p>
            <a:pPr eaLnBrk="1" hangingPunct="1"/>
            <a:r>
              <a:rPr lang="en-US" altLang="zh-CN" sz="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#include &lt;cstdio&gt;</a:t>
            </a:r>
          </a:p>
          <a:p>
            <a:pPr eaLnBrk="1" hangingPunct="1"/>
            <a:r>
              <a:rPr lang="en-US" altLang="zh-CN" sz="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#include &lt;cstdlib&gt;</a:t>
            </a:r>
          </a:p>
          <a:p>
            <a:pPr eaLnBrk="1" hangingPunct="1"/>
            <a:r>
              <a:rPr lang="en-US" altLang="zh-CN" sz="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#include &lt;set&gt;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using namespace std;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goalStatus = 123456780;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目标状态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const int MAXS = 400000;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char result[MAXS]; 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要输出的移动方案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struct Node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int status;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状态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father;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父节点指针，即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myQueue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的下标 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char move; 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父节点到本节点的移动方式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u/d/r/l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Node(int s,int f,char m):status(s), father(f),move(m) { 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Node() { 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Node myQueue[MAXS];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状态队列，状态总数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362880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int qHead = 0;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队头指针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int qTail = 1;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队尾指针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char moves[] = "udrl";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四种移动</a:t>
            </a:r>
          </a:p>
          <a:p>
            <a:pPr eaLnBrk="1" hangingPunct="1"/>
            <a:endParaRPr lang="en-US" altLang="zh-CN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endParaRPr lang="zh-CN" altLang="en-US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"/>
          <p:cNvSpPr>
            <a:spLocks noChangeArrowheads="1"/>
          </p:cNvSpPr>
          <p:nvPr/>
        </p:nvSpPr>
        <p:spPr bwMode="auto">
          <a:xfrm>
            <a:off x="107950" y="-26988"/>
            <a:ext cx="8928100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NewStatus( int status, char move) {</a:t>
            </a:r>
          </a:p>
          <a:p>
            <a:pPr eaLnBrk="1" hangingPunct="1"/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求从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status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经过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move 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移动后得到的新状态。若移动不可行则返回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-1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char tmp[20];  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int zeroPos;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字符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'0'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的位置 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sprintf(tmp,"%09d",status);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需要保留前导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0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for( int i = 0;i &lt; 9; ++ i )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if( tmp[i] == '0' ) {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zeroPos = i;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返回空格的位置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switch( move) {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'u':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zeroPos - 3 &lt; 0 )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return -1;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空格在第一行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tmp[zeroPos] = tmp[zeroPos - 3];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 - 3] = '0';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3"/>
          <p:cNvSpPr>
            <a:spLocks noChangeArrowheads="1"/>
          </p:cNvSpPr>
          <p:nvPr/>
        </p:nvSpPr>
        <p:spPr bwMode="auto">
          <a:xfrm>
            <a:off x="107950" y="-26988"/>
            <a:ext cx="8928100" cy="454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1700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'd':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zeroPos + 3 &gt; 8 )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return -1;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空格在第三行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   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tmp[zeroPos] = tmp[zeroPos + 3];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 + 3] = '0';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'l':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zeroPos % 3 == 0)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return -1;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空格在第一列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tmp[zeroPos] = tmp[zeroPos -1];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 -1 ] = '0';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3"/>
          <p:cNvSpPr>
            <a:spLocks noChangeArrowheads="1"/>
          </p:cNvSpPr>
          <p:nvPr/>
        </p:nvSpPr>
        <p:spPr bwMode="auto">
          <a:xfrm>
            <a:off x="107950" y="-26988"/>
            <a:ext cx="89281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1700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endParaRPr lang="en-US" altLang="zh-CN" sz="1700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'r':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zeroPos % 3 == 2)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return -1;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空格在第三列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tmp[zeroPos] = tmp[zeroPos + 1];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tmp[zeroPos + 1 ] = '0';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return atoi(tmp);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zh-CN" sz="1700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"/>
          <p:cNvSpPr>
            <a:spLocks noChangeArrowheads="1"/>
          </p:cNvSpPr>
          <p:nvPr/>
        </p:nvSpPr>
        <p:spPr bwMode="auto">
          <a:xfrm>
            <a:off x="107950" y="123825"/>
            <a:ext cx="89281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bool Bfs(int status) { </a:t>
            </a:r>
          </a:p>
          <a:p>
            <a:pPr eaLnBrk="1" hangingPunct="1"/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寻找从初始状态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status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到目标的路径，找不到则返回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false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int newStatus; 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set&lt;int&gt; expanded;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myQueue[qHead] = Node(status,-1,0);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expanded.insert(status);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while ( qHead != qTail) {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队列不为空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status = myQueue[qHead].status;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if( status == goalStatus )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找到目标状态 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return true;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for( int i = 0;i &lt; 4;i ++ ) {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尝试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4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种移动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newStatus = NewStatus(status,moves[i]);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newStatus == -1 ) 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continue;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不可移，试下一种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if(expanded.find(newStatus)!=expanded.end())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continue;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已扩展过，试下一种 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expanded.insert(newStatus);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3"/>
          <p:cNvSpPr>
            <a:spLocks noChangeArrowheads="1"/>
          </p:cNvSpPr>
          <p:nvPr/>
        </p:nvSpPr>
        <p:spPr bwMode="auto">
          <a:xfrm>
            <a:off x="107950" y="123825"/>
            <a:ext cx="8928100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1700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myQueue[qTail++] =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       Node(newStatus,qHead,moves[i]);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新节点入队列 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qHead ++;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return false;	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3"/>
          <p:cNvSpPr>
            <a:spLocks noChangeArrowheads="1"/>
          </p:cNvSpPr>
          <p:nvPr/>
        </p:nvSpPr>
        <p:spPr bwMode="auto">
          <a:xfrm>
            <a:off x="107950" y="123825"/>
            <a:ext cx="89281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main(){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char line1[50];  char line2[20];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while( cin.getline(line1,48)) {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int i,j;</a:t>
            </a:r>
          </a:p>
          <a:p>
            <a:pPr eaLnBrk="1" hangingPunct="1"/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		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将输入的原始字符串变为数字字符串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for( i = 0, j = 0; line1[i]; i ++ ) {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line1[i] != ' ' ) {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if( line1[i] == 'x' )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	line2[j++] = '0';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else 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	line2[j++] = line1[i];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line2[j] = 0;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字符串形式的初始状态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3"/>
          <p:cNvSpPr>
            <a:spLocks noChangeArrowheads="1"/>
          </p:cNvSpPr>
          <p:nvPr/>
        </p:nvSpPr>
        <p:spPr bwMode="auto">
          <a:xfrm>
            <a:off x="107950" y="123825"/>
            <a:ext cx="89281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1700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if( Bfs(atoi(line2))) {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int moves = 0;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int pos = qHead;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do { 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通过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father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找到成功的状态序列，输出相应步骤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result[moves++] = myQueue[pos].move;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pos = myQueue[pos].father;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 while( pos); </a:t>
            </a:r>
            <a:r>
              <a:rPr lang="en-US" altLang="zh-CN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//pos = 0 </a:t>
            </a:r>
            <a:r>
              <a:rPr lang="zh-CN" altLang="en-US" sz="17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说明已经回退到初始状态了</a:t>
            </a:r>
          </a:p>
          <a:p>
            <a:pPr eaLnBrk="1" hangingPunct="1"/>
            <a:r>
              <a:rPr lang="zh-CN" altLang="en-US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for( int i = moves -1; i &gt;= 0; i -- )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cout &lt;&lt; result[i];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else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cout &lt;&lt; "unsolvable" &lt;&lt; endl; 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sz="17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7" name="TextBox 17"/>
          <p:cNvSpPr txBox="1">
            <a:spLocks noChangeArrowheads="1"/>
          </p:cNvSpPr>
          <p:nvPr/>
        </p:nvSpPr>
        <p:spPr bwMode="auto">
          <a:xfrm>
            <a:off x="4067175" y="1582738"/>
            <a:ext cx="50768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运气不太好的话：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3-&gt;2-&gt;4-&gt;5</a:t>
            </a: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运气最坏的话：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3-&gt;2-&gt;1-&gt;0-&gt;4-&gt;5</a:t>
            </a:r>
          </a:p>
          <a:p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要想求最优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短）解，则要遍历所有走法。可以用各种手段优化，比如，若已经找到路径长度为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的解，则所有长度大于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的走法就不必尝试。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运算过程中需要存储路径上的节点，数量较少。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用栈存节点。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58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3"/>
          <p:cNvSpPr>
            <a:spLocks noChangeArrowheads="1"/>
          </p:cNvSpPr>
          <p:nvPr/>
        </p:nvSpPr>
        <p:spPr bwMode="auto">
          <a:xfrm>
            <a:off x="107950" y="0"/>
            <a:ext cx="89281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八数码问题 ，单向广搜，用排列判重</a:t>
            </a:r>
            <a:r>
              <a:rPr lang="en-US" altLang="zh-CN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, POJ 891MS HDU TLE </a:t>
            </a:r>
          </a:p>
          <a:p>
            <a:pPr eaLnBrk="1" hangingPunct="1"/>
            <a:r>
              <a:rPr lang="en-US" altLang="zh-CN" sz="800">
                <a:ea typeface="楷体" pitchFamily="49" charset="-122"/>
                <a:cs typeface="Arial" pitchFamily="34" charset="0"/>
              </a:rPr>
              <a:t>#include &lt;iostream&gt;</a:t>
            </a:r>
          </a:p>
          <a:p>
            <a:pPr eaLnBrk="1" hangingPunct="1"/>
            <a:r>
              <a:rPr lang="en-US" altLang="zh-CN" sz="800">
                <a:ea typeface="楷体" pitchFamily="49" charset="-122"/>
                <a:cs typeface="Arial" pitchFamily="34" charset="0"/>
              </a:rPr>
              <a:t>#include &lt;bitset&gt;</a:t>
            </a:r>
          </a:p>
          <a:p>
            <a:pPr eaLnBrk="1" hangingPunct="1"/>
            <a:r>
              <a:rPr lang="en-US" altLang="zh-CN" sz="800">
                <a:ea typeface="楷体" pitchFamily="49" charset="-122"/>
                <a:cs typeface="Arial" pitchFamily="34" charset="0"/>
              </a:rPr>
              <a:t>#include &lt;cstring&gt;</a:t>
            </a:r>
          </a:p>
          <a:p>
            <a:pPr eaLnBrk="1" hangingPunct="1"/>
            <a:r>
              <a:rPr lang="en-US" altLang="zh-CN" sz="800">
                <a:ea typeface="楷体" pitchFamily="49" charset="-122"/>
                <a:cs typeface="Arial" pitchFamily="34" charset="0"/>
              </a:rPr>
              <a:t>using namespace std;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goalStatus;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目标状态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bitset&lt;362880&gt; Flags;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节点是否扩展的标记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const int MAXS = 400000;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char result[MAXS]; 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结果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struct Node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int status;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状态 ，即排列的编号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father;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父节点指针 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char move; 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父节点到本节点的移动方式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u/d/r/l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Node(int s,int f,char m):status(s), father(f),move(m) { 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Node() { 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Node myQueue[MAXS];  /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状态队列，状态总数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362880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qHead;    int qTail;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队头指针和队尾指针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char sz4Moves[] = "udrl";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四种动作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unsigned int factorial[21];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存放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0-20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的阶乘。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21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的阶乘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unsigned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放不下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"/>
          <p:cNvSpPr>
            <a:spLocks noChangeArrowheads="1"/>
          </p:cNvSpPr>
          <p:nvPr/>
        </p:nvSpPr>
        <p:spPr bwMode="auto">
          <a:xfrm>
            <a:off x="107950" y="0"/>
            <a:ext cx="87852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unsigned int GetPermutationNumForInt(int * perInt,int len)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//perInt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里放着整数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0 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到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len-1 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的一个排列，求它是第几个排列 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//len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不能超过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21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unsigned int num = 0;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bool used[21];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memset(used,0,sizeof(bool)*len);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for( int i = 0;i &lt; len; ++ i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unsigned int n = 0;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for( int j = 0; j &lt; perInt[i]; ++ j)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if(! used[j] )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++n;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num += n * factorial[len-i-1];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used[perInt[i]] = true;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return num;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3"/>
          <p:cNvSpPr>
            <a:spLocks noChangeArrowheads="1"/>
          </p:cNvSpPr>
          <p:nvPr/>
        </p:nvSpPr>
        <p:spPr bwMode="auto">
          <a:xfrm>
            <a:off x="107950" y="0"/>
            <a:ext cx="87852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template&lt; class T&gt;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unsigned int GetPermutationNum( T s1, T s2,int len)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给定排列，求序号 。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[s1,s1+len)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里面放着第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0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号排列，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[s2,s2+len)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是要求序号的排列 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两者必须一样长 ，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len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不能超过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21 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排列的每个元素都不一样。返回排列的编号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{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int perInt[21];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要转换成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[0,len-1] 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的整数的排列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for( int i = 0;i &lt; len; ++i )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for( int j = 0; j &lt; len; ++j ) 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* ( s2 + i )  == * (s1+j))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perInt[i] = j;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break;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unsigned int num = GetPermutationNumForInt(perInt,len);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return num;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"/>
          <p:cNvSpPr>
            <a:spLocks noChangeArrowheads="1"/>
          </p:cNvSpPr>
          <p:nvPr/>
        </p:nvSpPr>
        <p:spPr bwMode="auto">
          <a:xfrm>
            <a:off x="107950" y="0"/>
            <a:ext cx="87852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template &lt;class T&gt;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void GenPermutationByNum(T   s1, T  s2,int len, unsigned int No)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根据排列编号，生成排列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len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不能超过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21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{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//[s1,s1+len) 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里面放着第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0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号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permutation,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，排列的每个元素都不一样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perInt[21];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要转换成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[0,len-1] 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的整数的排列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bool used[21];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memset(used,0,sizeof(bool)*len);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for(int i = 0;i &lt; len; ++ i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unsigned int tmp;  int n = 0;int j;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for( j = 0; j &lt; len; ++j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!used[j]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   if( factorial[len-i-1] &gt;= No+1)  break;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   else No -= factorial[len - i - 1];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perInt[i] = j;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used[j] = true;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"/>
          <p:cNvSpPr>
            <a:spLocks noChangeArrowheads="1"/>
          </p:cNvSpPr>
          <p:nvPr/>
        </p:nvSpPr>
        <p:spPr bwMode="auto">
          <a:xfrm>
            <a:off x="107950" y="0"/>
            <a:ext cx="87852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for( int i = 0;i &lt; len; ++i )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* ( s2 + i ) = * ( s1 + perInt[i]);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StrStatusToIntStatus( const char * strStatus)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{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字符串形式的状态，转换为整数形式的状态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排列序号）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return GetPermutationNum( "012345678",strStatus,9);  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void IntStatusToStrStatus( int n, char * strStatus)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{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整数形式的状态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排列序号），转换为字符串形式的状态</a:t>
            </a:r>
            <a:endParaRPr lang="en-US" altLang="zh-CN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GenPermutationByNum((char*)"012345678",strStatus,9,n);  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zh-CN"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3"/>
          <p:cNvSpPr>
            <a:spLocks noChangeArrowheads="1"/>
          </p:cNvSpPr>
          <p:nvPr/>
        </p:nvSpPr>
        <p:spPr bwMode="auto">
          <a:xfrm>
            <a:off x="0" y="0"/>
            <a:ext cx="903605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NewStatus( int nStatus, char cMove) {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求从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nStatus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经过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cMove 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移动后得到的新状态。若移动不可行则返回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-1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char szTmp[20];    int nZeroPos;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IntStatusToStrStatus(nStatus,szTmp);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for( int i = 0;i &lt; 9; ++ i )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if( szTmp[i] == '0'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nZeroPos = i;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返回空格的位置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switch( cMove)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'u':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                      if( nZeroPos - 3 &lt; 0 ) 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return -1;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空格在第一行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szTmp[nZeroPos] = szTmp[nZeroPos - 3];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szTmp[nZeroPos - 3] = '0';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107950" y="0"/>
            <a:ext cx="903605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'd':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                if( nZeroPos + 3 &gt; 8 )  return -1;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空格在第三行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   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     szTmp[nZeroPos] = szTmp[nZeroPos + 3];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szTmp[nZeroPos + 3] = '0';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  <a:endParaRPr lang="zh-CN" altLang="en-US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'l':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                 if( nZeroPos % 3 == 0)  return -1;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空格在第一列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    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	szTmp[nZeroPos] = szTmp[nZeroPos -1];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szTmp[nZeroPos -1 ] = '0';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case 'r':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                 if( nZeroPos % 3 == 2)  return -1;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空格在第三列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    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else {	szTmp[nZeroPos] = szTmp[nZeroPos + 1];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szTmp[nZeroPos + 1 ] = '0';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break;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return StrStatusToIntStatus(szTmp);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3"/>
          <p:cNvSpPr>
            <a:spLocks noChangeArrowheads="1"/>
          </p:cNvSpPr>
          <p:nvPr/>
        </p:nvSpPr>
        <p:spPr bwMode="auto">
          <a:xfrm>
            <a:off x="107950" y="123825"/>
            <a:ext cx="903605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bool Bfs(int nStatus) {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寻找从初始状态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nStatus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到目标的路径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int nNewStatus;   	Flags.reset();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清除所有扩展标记</a:t>
            </a:r>
            <a:endParaRPr lang="en-US" altLang="zh-CN" sz="1600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qHead = 0;	qTail = 1;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myQueue[qHead] = Node(nStatus,-1,0);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while ( qHead != qTail) {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队列不为空</a:t>
            </a:r>
          </a:p>
          <a:p>
            <a:pPr eaLnBrk="1" hangingPunct="1"/>
            <a:r>
              <a:rPr lang="zh-CN" altLang="en-US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nStatus = myQueue[qHead].status;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if( nStatus == goalStatus ) return true;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找到目标状态 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for( int i = 0;i &lt; 4;i ++ ) {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尝试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4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种移动</a:t>
            </a:r>
          </a:p>
          <a:p>
            <a:pPr eaLnBrk="1" hangingPunct="1"/>
            <a:r>
              <a:rPr lang="zh-CN" altLang="en-US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      </a:t>
            </a:r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nNewStatus = NewStatus(nStatus,sz4Moves[i]);	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      if( nNewStatus == -1)  continue;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不可移，试下一种</a:t>
            </a:r>
          </a:p>
          <a:p>
            <a:pPr eaLnBrk="1" hangingPunct="1"/>
            <a:r>
              <a:rPr lang="zh-CN" altLang="en-US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</a:t>
            </a:r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if( Flags[nNewStatus])  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                           continue;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扩展标记已经存在，则不入队</a:t>
            </a:r>
          </a:p>
          <a:p>
            <a:pPr eaLnBrk="1" hangingPunct="1"/>
            <a:r>
              <a:rPr lang="zh-CN" altLang="en-US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      </a:t>
            </a:r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Flags.set(nNewStatus,true);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设上已扩展标记</a:t>
            </a:r>
          </a:p>
          <a:p>
            <a:pPr eaLnBrk="1" hangingPunct="1"/>
            <a:r>
              <a:rPr lang="zh-CN" altLang="en-US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      </a:t>
            </a:r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myQueue[qTail++] = 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			 Node(nNewStatus,qHead,sz4Moves[i]); </a:t>
            </a:r>
            <a:r>
              <a:rPr lang="en-US" altLang="zh-CN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sz="1600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新节点入队列 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qHead ++; 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return false;	</a:t>
            </a:r>
          </a:p>
          <a:p>
            <a:pPr eaLnBrk="1" hangingPunct="1"/>
            <a:r>
              <a:rPr lang="en-US" altLang="zh-CN" sz="16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3"/>
          <p:cNvSpPr>
            <a:spLocks noChangeArrowheads="1"/>
          </p:cNvSpPr>
          <p:nvPr/>
        </p:nvSpPr>
        <p:spPr bwMode="auto">
          <a:xfrm>
            <a:off x="107950" y="0"/>
            <a:ext cx="87852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int main(){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factorial[0] = factorial[1] =1;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for(int i = 2;i &lt; 21; ++i )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factorial[i] = i * factorial[i-1];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goalStatus = 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StrStatusToIntStatus("123456780");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char szLine[50];  char szLine2[20];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while( cin.getline(szLine,48))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int i,j;</a:t>
            </a:r>
          </a:p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		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将输入的原始字符串变为数字字符串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for( i = 0, j = 0; szLine[i]; i ++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szLine[i] != ' '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if( szLine[i] == 'x' ) 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	szLine2[j++] = '0';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else  szLine2[j++] = szLine[i];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szLine2[j] = 0;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字符串形式的初始状态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int sumGoal = 0; 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从此往后用奇偶性判断是否有解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107950" y="0"/>
            <a:ext cx="8785225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b="1"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for( int i = 0;i &lt; 8; ++i )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sumGoal += i -1;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int sumOri = 0;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for( int i = 0;i &lt; 9 ; ++i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if( szLine2[i] == '0')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continue;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for( int j = 0; j &lt; i; ++j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if( szLine2[j] &lt; szLine2[i] &amp;&amp;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                                    szLine2[j] != '0' )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	sumOri ++;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if( sumOri %2 != sumGoal %2 )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cout &lt;&lt; "unsolvable" &lt;&lt; endl;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continue;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上面用奇偶性判断是否有解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endParaRPr lang="en-US" altLang="zh-CN"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TextBox 19"/>
          <p:cNvSpPr txBox="1">
            <a:spLocks noChangeArrowheads="1"/>
          </p:cNvSpPr>
          <p:nvPr/>
        </p:nvSpPr>
        <p:spPr bwMode="auto">
          <a:xfrm>
            <a:off x="4643438" y="1500188"/>
            <a:ext cx="36734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）广度优先搜索：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给节点分层。起点是第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层。从起点最少需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步就能到达的点属于第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层。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层：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2,4,6</a:t>
            </a: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层：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1,5</a:t>
            </a: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层：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0</a:t>
            </a:r>
          </a:p>
        </p:txBody>
      </p:sp>
      <p:sp>
        <p:nvSpPr>
          <p:cNvPr id="11282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107950" y="0"/>
            <a:ext cx="89281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>
              <a:ea typeface="楷体" pitchFamily="49" charset="-122"/>
              <a:cs typeface="Arial" pitchFamily="34" charset="0"/>
            </a:endParaRPr>
          </a:p>
          <a:p>
            <a:pPr eaLnBrk="1" hangingPunct="1"/>
            <a:endParaRPr lang="en-US" altLang="zh-CN">
              <a:ea typeface="楷体" pitchFamily="49" charset="-122"/>
              <a:cs typeface="Arial" pitchFamily="34" charset="0"/>
            </a:endParaRP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if( Bfs(StrStatusToIntStatus(szLine2))) {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int nMoves = 0;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int nPos = qHead;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do {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通过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father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找到成功的状态序列，输出相应步骤</a:t>
            </a:r>
          </a:p>
          <a:p>
            <a:pPr eaLnBrk="1" hangingPunct="1"/>
            <a:r>
              <a:rPr lang="zh-CN" altLang="en-US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</a:t>
            </a:r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result[nMoves++] = myQueue[nPos].move;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nPos = myQueue[nPos].father;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} while( nPos); </a:t>
            </a:r>
            <a:r>
              <a:rPr lang="en-US" altLang="zh-CN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//nPos=0 </a:t>
            </a:r>
            <a:r>
              <a:rPr lang="zh-CN" altLang="en-US" b="1">
                <a:solidFill>
                  <a:srgbClr val="00B05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说明已经回退到初始状态</a:t>
            </a:r>
            <a:endParaRPr lang="en-US" altLang="zh-CN" b="1">
              <a:solidFill>
                <a:srgbClr val="00B05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for( int i = nMoves -1; i &gt;= 0; i -- )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	cout &lt;&lt; result[i];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else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		cout &lt;&lt; "unsolvable" &lt;&lt; endl; 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}</a:t>
            </a:r>
          </a:p>
          <a:p>
            <a:pPr eaLnBrk="1" hangingPunct="1"/>
            <a:r>
              <a:rPr lang="zh-CN" altLang="en-US">
                <a:ea typeface="楷体" pitchFamily="49" charset="-122"/>
                <a:cs typeface="Arial" pitchFamily="34" charset="0"/>
              </a:rPr>
              <a:t>时间复杂度，就是状态总数</a:t>
            </a:r>
            <a:r>
              <a:rPr lang="en-US" altLang="zh-CN">
                <a:ea typeface="楷体" pitchFamily="49" charset="-122"/>
                <a:cs typeface="Arial" pitchFamily="34" charset="0"/>
              </a:rPr>
              <a:t>*</a:t>
            </a:r>
            <a:r>
              <a:rPr lang="zh-CN" altLang="en-US">
                <a:ea typeface="楷体" pitchFamily="49" charset="-122"/>
                <a:cs typeface="Arial" pitchFamily="34" charset="0"/>
              </a:rPr>
              <a:t>计算每个状态所需的时间</a:t>
            </a:r>
            <a:endParaRPr lang="en-US" altLang="zh-CN"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 txBox="1">
            <a:spLocks/>
          </p:cNvSpPr>
          <p:nvPr/>
        </p:nvSpPr>
        <p:spPr bwMode="auto">
          <a:xfrm>
            <a:off x="685800" y="1500188"/>
            <a:ext cx="77724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4000">
                <a:solidFill>
                  <a:srgbClr val="1F497D"/>
                </a:solidFill>
                <a:ea typeface="黑体" pitchFamily="49" charset="-122"/>
              </a:rPr>
              <a:t>广度优先搜索</a:t>
            </a:r>
            <a:endParaRPr lang="en-US" altLang="zh-CN" sz="4000">
              <a:solidFill>
                <a:srgbClr val="1F497D"/>
              </a:solidFill>
              <a:ea typeface="黑体" pitchFamily="49" charset="-122"/>
            </a:endParaRPr>
          </a:p>
          <a:p>
            <a:pPr algn="ctr" eaLnBrk="1" hangingPunct="1"/>
            <a:r>
              <a:rPr lang="zh-CN" altLang="en-US" sz="2000">
                <a:solidFill>
                  <a:srgbClr val="FF0000"/>
                </a:solidFill>
                <a:ea typeface="黑体" pitchFamily="49" charset="-122"/>
              </a:rPr>
              <a:t>八数码问题进一步讨论</a:t>
            </a:r>
            <a:endParaRPr lang="en-US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4454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信息科学技术学院</a:t>
            </a:r>
            <a:r>
              <a:rPr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程序设计实习</a:t>
            </a:r>
            <a:r>
              <a:rPr lang="en-US" altLang="zh-CN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》 </a:t>
            </a:r>
            <a:r>
              <a:rPr lang="zh-CN" altLang="en-US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郭炜</a:t>
            </a:r>
          </a:p>
        </p:txBody>
      </p:sp>
      <p:sp>
        <p:nvSpPr>
          <p:cNvPr id="48132" name="灯片编号占位符 3"/>
          <p:cNvSpPr txBox="1">
            <a:spLocks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fld id="{B85F55BB-F037-43BE-A324-E25573C840A3}" type="slidenum">
              <a:rPr lang="zh-CN" altLang="en-US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/>
              <a:t>81</a:t>
            </a:fld>
            <a:endParaRPr lang="zh-CN" altLang="en-US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950" y="195263"/>
            <a:ext cx="80010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广搜与深搜的比较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006475"/>
            <a:ext cx="8001000" cy="3725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sz="2000" smtClean="0">
              <a:ea typeface="楷体" pitchFamily="49" charset="-122"/>
            </a:endParaRPr>
          </a:p>
          <a:p>
            <a:pPr eaLnBrk="1" hangingPunct="1"/>
            <a:endParaRPr lang="en-US" altLang="zh-CN" sz="2000" smtClean="0">
              <a:ea typeface="楷体" pitchFamily="49" charset="-122"/>
            </a:endParaRPr>
          </a:p>
          <a:p>
            <a:pPr eaLnBrk="1" hangingPunct="1"/>
            <a:r>
              <a:rPr lang="zh-CN" altLang="en-US" sz="2000" smtClean="0">
                <a:ea typeface="楷体" pitchFamily="49" charset="-122"/>
              </a:rPr>
              <a:t>广搜一般用于</a:t>
            </a:r>
            <a:r>
              <a:rPr lang="zh-CN" altLang="en-US" sz="2000" smtClean="0">
                <a:solidFill>
                  <a:srgbClr val="FF0000"/>
                </a:solidFill>
                <a:ea typeface="楷体" pitchFamily="49" charset="-122"/>
              </a:rPr>
              <a:t>状态表示比较简单</a:t>
            </a:r>
            <a:r>
              <a:rPr lang="zh-CN" altLang="en-US" sz="2000" smtClean="0">
                <a:ea typeface="楷体" pitchFamily="49" charset="-122"/>
              </a:rPr>
              <a:t>、求最优策略的问题</a:t>
            </a:r>
          </a:p>
          <a:p>
            <a:pPr lvl="1"/>
            <a:r>
              <a:rPr lang="zh-CN" altLang="en-US" sz="2000" smtClean="0">
                <a:solidFill>
                  <a:srgbClr val="0066FF"/>
                </a:solidFill>
                <a:latin typeface="黑体" pitchFamily="49" charset="-122"/>
                <a:ea typeface="楷体" pitchFamily="49" charset="-122"/>
              </a:rPr>
              <a:t>优点：</a:t>
            </a:r>
            <a:r>
              <a:rPr lang="zh-CN" altLang="en-US" sz="2000" smtClean="0">
                <a:solidFill>
                  <a:srgbClr val="FF5050"/>
                </a:solidFill>
                <a:latin typeface="黑体" pitchFamily="49" charset="-122"/>
                <a:ea typeface="楷体" pitchFamily="49" charset="-122"/>
              </a:rPr>
              <a:t>是一种完备策略</a:t>
            </a:r>
            <a:r>
              <a:rPr lang="zh-CN" altLang="en-US" sz="2000" smtClean="0">
                <a:latin typeface="黑体" pitchFamily="49" charset="-122"/>
                <a:ea typeface="楷体" pitchFamily="49" charset="-122"/>
              </a:rPr>
              <a:t>，即只要问题有解，它就一定可以找到解。并且，广度优先搜索找到的解，还</a:t>
            </a:r>
            <a:r>
              <a:rPr lang="zh-CN" altLang="en-US" sz="2000" smtClean="0">
                <a:solidFill>
                  <a:srgbClr val="FF5050"/>
                </a:solidFill>
                <a:latin typeface="黑体" pitchFamily="49" charset="-122"/>
                <a:ea typeface="楷体" pitchFamily="49" charset="-122"/>
              </a:rPr>
              <a:t>一定是路径最短的解</a:t>
            </a:r>
            <a:r>
              <a:rPr lang="zh-CN" altLang="en-US" sz="2000" smtClean="0">
                <a:latin typeface="黑体" pitchFamily="49" charset="-122"/>
                <a:ea typeface="楷体" pitchFamily="49" charset="-122"/>
              </a:rPr>
              <a:t>。</a:t>
            </a:r>
          </a:p>
          <a:p>
            <a:pPr lvl="1"/>
            <a:r>
              <a:rPr lang="zh-CN" altLang="en-US" sz="2000" smtClean="0">
                <a:solidFill>
                  <a:srgbClr val="0066FF"/>
                </a:solidFill>
                <a:latin typeface="黑体" pitchFamily="49" charset="-122"/>
                <a:ea typeface="楷体" pitchFamily="49" charset="-122"/>
              </a:rPr>
              <a:t>缺点：</a:t>
            </a:r>
            <a:r>
              <a:rPr lang="zh-CN" altLang="en-US" sz="2000" smtClean="0">
                <a:solidFill>
                  <a:srgbClr val="FF5050"/>
                </a:solidFill>
                <a:latin typeface="黑体" pitchFamily="49" charset="-122"/>
                <a:ea typeface="楷体" pitchFamily="49" charset="-122"/>
              </a:rPr>
              <a:t>盲目性较大</a:t>
            </a:r>
            <a:r>
              <a:rPr lang="zh-CN" altLang="en-US" sz="2000" smtClean="0">
                <a:latin typeface="黑体" pitchFamily="49" charset="-122"/>
                <a:ea typeface="楷体" pitchFamily="49" charset="-122"/>
              </a:rPr>
              <a:t>，尤其是当目标节点距初始节点较远时，将产生许多无用的节点，因此其搜索效率较低。</a:t>
            </a:r>
            <a:r>
              <a:rPr lang="zh-CN" altLang="en-US" sz="2000" smtClean="0">
                <a:ea typeface="楷体" pitchFamily="49" charset="-122"/>
              </a:rPr>
              <a:t>需要保存所有扩展出的状态，</a:t>
            </a:r>
            <a:r>
              <a:rPr lang="zh-CN" altLang="en-US" sz="2000" smtClean="0">
                <a:solidFill>
                  <a:srgbClr val="FF0000"/>
                </a:solidFill>
                <a:ea typeface="楷体" pitchFamily="49" charset="-122"/>
              </a:rPr>
              <a:t>占用的空间大</a:t>
            </a:r>
          </a:p>
          <a:p>
            <a:pPr eaLnBrk="1" hangingPunct="1"/>
            <a:r>
              <a:rPr lang="zh-CN" altLang="en-US" sz="2000" smtClean="0">
                <a:ea typeface="楷体" pitchFamily="49" charset="-122"/>
              </a:rPr>
              <a:t>深搜几乎可以用于任何问题</a:t>
            </a:r>
          </a:p>
          <a:p>
            <a:pPr lvl="1" eaLnBrk="1" hangingPunct="1"/>
            <a:r>
              <a:rPr lang="zh-CN" altLang="en-US" sz="2000" smtClean="0">
                <a:ea typeface="楷体" pitchFamily="49" charset="-122"/>
              </a:rPr>
              <a:t>只需要保存</a:t>
            </a:r>
            <a:r>
              <a:rPr lang="zh-CN" altLang="en-US" sz="2000" smtClean="0">
                <a:solidFill>
                  <a:srgbClr val="FF0000"/>
                </a:solidFill>
                <a:ea typeface="楷体" pitchFamily="49" charset="-122"/>
              </a:rPr>
              <a:t>从起始状态到当前状态路径上的节点</a:t>
            </a:r>
          </a:p>
          <a:p>
            <a:pPr eaLnBrk="1" hangingPunct="1"/>
            <a:r>
              <a:rPr lang="zh-CN" altLang="en-US" sz="2000" smtClean="0">
                <a:ea typeface="楷体" pitchFamily="49" charset="-122"/>
              </a:rPr>
              <a:t>根据题目要求凭借自己的经验和对两个搜索的熟练程度做出选择</a:t>
            </a:r>
          </a:p>
        </p:txBody>
      </p:sp>
      <p:sp>
        <p:nvSpPr>
          <p:cNvPr id="49156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7191375" y="4786313"/>
            <a:ext cx="1952625" cy="357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fld id="{AA9180EB-1A1B-4AE6-8AC3-B7BD8AFE829A}" type="slidenum">
              <a:rPr lang="en-US" altLang="zh-CN" sz="1200">
                <a:latin typeface="Verdana" pitchFamily="34" charset="0"/>
                <a:ea typeface="楷体" pitchFamily="49" charset="-122"/>
              </a:rPr>
              <a:pPr eaLnBrk="1" hangingPunct="1"/>
              <a:t>82</a:t>
            </a:fld>
            <a:endParaRPr lang="en-US" altLang="zh-CN" sz="1200">
              <a:latin typeface="Verdana" pitchFamily="34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006475"/>
            <a:ext cx="8001000" cy="3725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楷体" pitchFamily="49" charset="-122"/>
              </a:rPr>
              <a:t>POJ 1077</a:t>
            </a:r>
            <a:r>
              <a:rPr lang="zh-CN" altLang="en-US" smtClean="0">
                <a:ea typeface="楷体" pitchFamily="49" charset="-122"/>
              </a:rPr>
              <a:t>为单组数据</a:t>
            </a:r>
            <a:endParaRPr lang="en-US" altLang="zh-CN" smtClean="0"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楷体" pitchFamily="49" charset="-122"/>
              </a:rPr>
              <a:t>HDU 1043 </a:t>
            </a:r>
            <a:r>
              <a:rPr lang="zh-CN" altLang="en-US" smtClean="0">
                <a:ea typeface="楷体" pitchFamily="49" charset="-122"/>
              </a:rPr>
              <a:t>为多组数据</a:t>
            </a:r>
            <a:endParaRPr lang="en-US" altLang="zh-CN" smtClean="0"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mtClean="0"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楷体" pitchFamily="49" charset="-122"/>
              </a:rPr>
              <a:t>裸的广搜在</a:t>
            </a:r>
            <a:r>
              <a:rPr lang="en-US" altLang="zh-CN" smtClean="0">
                <a:ea typeface="楷体" pitchFamily="49" charset="-122"/>
              </a:rPr>
              <a:t>POJ </a:t>
            </a:r>
            <a:r>
              <a:rPr lang="zh-CN" altLang="en-US" smtClean="0">
                <a:ea typeface="楷体" pitchFamily="49" charset="-122"/>
              </a:rPr>
              <a:t>能过，在</a:t>
            </a:r>
            <a:r>
              <a:rPr lang="en-US" altLang="zh-CN" smtClean="0">
                <a:ea typeface="楷体" pitchFamily="49" charset="-122"/>
              </a:rPr>
              <a:t>HDU</a:t>
            </a:r>
            <a:r>
              <a:rPr lang="zh-CN" altLang="en-US" smtClean="0">
                <a:ea typeface="楷体" pitchFamily="49" charset="-122"/>
              </a:rPr>
              <a:t>会超时</a:t>
            </a:r>
            <a:r>
              <a:rPr lang="en-US" altLang="zh-CN" smtClean="0">
                <a:ea typeface="楷体" pitchFamily="49" charset="-122"/>
              </a:rPr>
              <a:t> </a:t>
            </a:r>
            <a:endParaRPr lang="zh-CN" altLang="en-US" smtClean="0">
              <a:ea typeface="楷体" pitchFamily="49" charset="-122"/>
            </a:endParaRPr>
          </a:p>
        </p:txBody>
      </p:sp>
      <p:sp>
        <p:nvSpPr>
          <p:cNvPr id="50179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179388" y="195263"/>
            <a:ext cx="80010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八数码问题 </a:t>
            </a:r>
            <a:r>
              <a:rPr lang="en-US" altLang="zh-CN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如何加快速度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006475"/>
            <a:ext cx="8001000" cy="3725863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楷体" panose="02010609060101010101" pitchFamily="49" charset="-122"/>
              </a:rPr>
              <a:t>1. </a:t>
            </a:r>
            <a:r>
              <a:rPr lang="zh-CN" altLang="en-US" sz="2400" dirty="0" smtClean="0">
                <a:ea typeface="楷体" panose="02010609060101010101" pitchFamily="49" charset="-122"/>
              </a:rPr>
              <a:t>双向</a:t>
            </a:r>
            <a:r>
              <a:rPr lang="zh-CN" altLang="en-US" sz="2400" dirty="0">
                <a:ea typeface="楷体" panose="02010609060101010101" pitchFamily="49" charset="-122"/>
              </a:rPr>
              <a:t>广</a:t>
            </a:r>
            <a:r>
              <a:rPr lang="zh-CN" altLang="en-US" sz="2400" dirty="0" smtClean="0">
                <a:ea typeface="楷体" panose="02010609060101010101" pitchFamily="49" charset="-122"/>
              </a:rPr>
              <a:t>搜</a:t>
            </a:r>
            <a:r>
              <a:rPr lang="en-US" altLang="zh-CN" sz="2400" dirty="0" smtClean="0">
                <a:ea typeface="楷体" panose="02010609060101010101" pitchFamily="49" charset="-122"/>
              </a:rPr>
              <a:t>(HDU</a:t>
            </a:r>
            <a:r>
              <a:rPr lang="zh-CN" altLang="en-US" sz="2400" dirty="0" smtClean="0">
                <a:ea typeface="楷体" panose="02010609060101010101" pitchFamily="49" charset="-122"/>
              </a:rPr>
              <a:t>能过）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marL="1181100" lvl="1" indent="-742950">
              <a:buFont typeface="Wingdings" pitchFamily="2" charset="2"/>
              <a:buNone/>
              <a:defRPr/>
            </a:pPr>
            <a:r>
              <a:rPr lang="zh-CN" altLang="en-US" sz="2400" dirty="0" smtClean="0">
                <a:ea typeface="楷体" panose="02010609060101010101" pitchFamily="49" charset="-122"/>
              </a:rPr>
              <a:t>从两个方向以广度优先的顺序同时扩展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marL="742950" indent="-742950"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楷体" panose="02010609060101010101" pitchFamily="49" charset="-122"/>
              </a:rPr>
              <a:t>2. </a:t>
            </a:r>
            <a:r>
              <a:rPr lang="zh-CN" altLang="en-US" sz="2400" dirty="0" smtClean="0">
                <a:ea typeface="楷体" panose="02010609060101010101" pitchFamily="49" charset="-122"/>
              </a:rPr>
              <a:t>针对本题预处理 </a:t>
            </a:r>
            <a:r>
              <a:rPr lang="en-US" altLang="zh-CN" sz="2400" dirty="0" smtClean="0">
                <a:ea typeface="楷体" panose="02010609060101010101" pitchFamily="49" charset="-122"/>
              </a:rPr>
              <a:t>(HDU</a:t>
            </a:r>
            <a:r>
              <a:rPr lang="zh-CN" altLang="en-US" sz="2400" dirty="0" smtClean="0">
                <a:ea typeface="楷体" panose="02010609060101010101" pitchFamily="49" charset="-122"/>
              </a:rPr>
              <a:t>能过）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marL="742950" indent="-742950"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楷体" panose="02010609060101010101" pitchFamily="49" charset="-122"/>
              </a:rPr>
              <a:t>              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因为状态总数不多，只有不到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万种，因此可以从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目标节点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开始，进行一遍彻底的广搜，找出全部有解状态到目标节点的路径。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indent="-742950"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楷体" panose="02010609060101010101" pitchFamily="49" charset="-122"/>
              </a:rPr>
              <a:t>3.  A</a:t>
            </a:r>
            <a:r>
              <a:rPr lang="zh-CN" altLang="en-US" sz="2400" dirty="0" smtClean="0">
                <a:ea typeface="楷体" panose="02010609060101010101" pitchFamily="49" charset="-122"/>
              </a:rPr>
              <a:t>* 算法</a:t>
            </a:r>
            <a:r>
              <a:rPr lang="en-US" altLang="zh-CN" sz="2400" dirty="0" smtClean="0">
                <a:ea typeface="楷体" panose="02010609060101010101" pitchFamily="49" charset="-122"/>
              </a:rPr>
              <a:t>(HDU</a:t>
            </a:r>
            <a:r>
              <a:rPr lang="zh-CN" altLang="en-US" sz="2400" dirty="0" smtClean="0">
                <a:ea typeface="楷体" panose="02010609060101010101" pitchFamily="49" charset="-122"/>
              </a:rPr>
              <a:t>能过）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388" y="195263"/>
            <a:ext cx="8001000" cy="5080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0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八数码问题 </a:t>
            </a:r>
            <a:r>
              <a:rPr lang="en-US" altLang="zh-CN" sz="2800" b="0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0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如何加快速度</a:t>
            </a:r>
            <a:endParaRPr lang="zh-CN" altLang="en-US" sz="2800" b="0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107950" y="195263"/>
            <a:ext cx="80010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双向广度优先搜索</a:t>
            </a:r>
            <a:r>
              <a:rPr lang="en-US" altLang="zh-CN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(DBFS)</a:t>
            </a:r>
            <a:endParaRPr lang="zh-CN" altLang="en-US" sz="2800" b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006475"/>
            <a:ext cx="8001000" cy="3725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smtClean="0">
                <a:ea typeface="楷体" pitchFamily="49" charset="-122"/>
              </a:rPr>
              <a:t>DBFS</a:t>
            </a:r>
            <a:r>
              <a:rPr lang="zh-CN" altLang="en-US" sz="2400" smtClean="0">
                <a:ea typeface="楷体" pitchFamily="49" charset="-122"/>
              </a:rPr>
              <a:t>算法是对</a:t>
            </a:r>
            <a:r>
              <a:rPr lang="en-US" altLang="zh-CN" sz="2400" smtClean="0">
                <a:ea typeface="楷体" pitchFamily="49" charset="-122"/>
              </a:rPr>
              <a:t>BFS</a:t>
            </a:r>
            <a:r>
              <a:rPr lang="zh-CN" altLang="en-US" sz="2400" smtClean="0">
                <a:ea typeface="楷体" pitchFamily="49" charset="-122"/>
              </a:rPr>
              <a:t>算法的一种扩展。</a:t>
            </a:r>
            <a:endParaRPr lang="en-US" altLang="zh-CN" sz="2400" smtClean="0">
              <a:ea typeface="楷体" pitchFamily="49" charset="-122"/>
            </a:endParaRPr>
          </a:p>
          <a:p>
            <a:pPr lvl="1"/>
            <a:endParaRPr lang="en-US" altLang="zh-CN" sz="2400" smtClean="0">
              <a:ea typeface="楷体" pitchFamily="49" charset="-122"/>
            </a:endParaRPr>
          </a:p>
          <a:p>
            <a:pPr lvl="1"/>
            <a:r>
              <a:rPr lang="en-US" altLang="zh-CN" sz="2400" smtClean="0">
                <a:ea typeface="楷体" pitchFamily="49" charset="-122"/>
              </a:rPr>
              <a:t>BFS</a:t>
            </a:r>
            <a:r>
              <a:rPr lang="zh-CN" altLang="en-US" sz="2400" smtClean="0">
                <a:ea typeface="楷体" pitchFamily="49" charset="-122"/>
              </a:rPr>
              <a:t>算法从起始节点以广度优先的顺序不断扩展，直到遇到目的节点</a:t>
            </a:r>
            <a:endParaRPr lang="en-US" altLang="zh-CN" sz="2400" smtClean="0">
              <a:ea typeface="楷体" pitchFamily="49" charset="-122"/>
            </a:endParaRPr>
          </a:p>
          <a:p>
            <a:pPr lvl="1"/>
            <a:r>
              <a:rPr lang="en-US" altLang="zh-CN" sz="2400" smtClean="0">
                <a:ea typeface="楷体" pitchFamily="49" charset="-122"/>
              </a:rPr>
              <a:t>DBFS</a:t>
            </a:r>
            <a:r>
              <a:rPr lang="zh-CN" altLang="en-US" sz="2400" smtClean="0">
                <a:ea typeface="楷体" pitchFamily="49" charset="-122"/>
              </a:rPr>
              <a:t>算法</a:t>
            </a:r>
            <a:r>
              <a:rPr lang="zh-CN" altLang="en-US" sz="2400" smtClean="0">
                <a:solidFill>
                  <a:srgbClr val="FF0000"/>
                </a:solidFill>
                <a:ea typeface="楷体" pitchFamily="49" charset="-122"/>
              </a:rPr>
              <a:t>从两个方向以广度优先的顺序同时扩展，一个是从起始节点开始扩展，另一个是从目的节点扩展</a:t>
            </a:r>
            <a:r>
              <a:rPr lang="zh-CN" altLang="en-US" sz="2400" smtClean="0">
                <a:ea typeface="楷体" pitchFamily="49" charset="-122"/>
              </a:rPr>
              <a:t>，直到一个扩展队列中出现另外一个队列中已经扩展的节点，也就相当于两个扩展方向出现了交点，那么可以认为我们找到了一条路径。</a:t>
            </a:r>
            <a:endParaRPr lang="en-US" altLang="zh-CN" sz="2400" smtClean="0">
              <a:ea typeface="楷体" pitchFamily="49" charset="-122"/>
            </a:endParaRPr>
          </a:p>
          <a:p>
            <a:pPr lvl="1"/>
            <a:endParaRPr lang="en-US" altLang="zh-CN" sz="2400" smtClean="0">
              <a:ea typeface="楷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243013"/>
            <a:ext cx="7451725" cy="37258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smtClean="0">
                <a:ea typeface="楷体" pitchFamily="49" charset="-122"/>
              </a:rPr>
              <a:t>比较</a:t>
            </a:r>
            <a:endParaRPr lang="en-US" altLang="zh-CN" sz="1800" smtClean="0">
              <a:ea typeface="楷体" pitchFamily="49" charset="-122"/>
            </a:endParaRPr>
          </a:p>
          <a:p>
            <a:pPr lvl="1"/>
            <a:r>
              <a:rPr lang="en-US" altLang="zh-CN" sz="1800" smtClean="0">
                <a:ea typeface="楷体" pitchFamily="49" charset="-122"/>
              </a:rPr>
              <a:t>DBFS</a:t>
            </a:r>
            <a:r>
              <a:rPr lang="zh-CN" altLang="en-US" sz="1800" smtClean="0">
                <a:ea typeface="楷体" pitchFamily="49" charset="-122"/>
              </a:rPr>
              <a:t>算法相对于</a:t>
            </a:r>
            <a:r>
              <a:rPr lang="en-US" altLang="zh-CN" sz="1800" smtClean="0">
                <a:ea typeface="楷体" pitchFamily="49" charset="-122"/>
              </a:rPr>
              <a:t>BFS</a:t>
            </a:r>
            <a:r>
              <a:rPr lang="zh-CN" altLang="en-US" sz="1800" smtClean="0">
                <a:ea typeface="楷体" pitchFamily="49" charset="-122"/>
              </a:rPr>
              <a:t>算法来说，由于采用了双向扩展的方式，</a:t>
            </a:r>
            <a:r>
              <a:rPr lang="zh-CN" altLang="en-US" sz="1800" smtClean="0">
                <a:solidFill>
                  <a:srgbClr val="FF0000"/>
                </a:solidFill>
                <a:ea typeface="楷体" pitchFamily="49" charset="-122"/>
              </a:rPr>
              <a:t>搜索树的宽度得到了明显的减少</a:t>
            </a:r>
            <a:r>
              <a:rPr lang="zh-CN" altLang="en-US" sz="1800" smtClean="0">
                <a:ea typeface="楷体" pitchFamily="49" charset="-122"/>
              </a:rPr>
              <a:t>，时间复杂度和空间复杂度上都有提高！</a:t>
            </a:r>
          </a:p>
        </p:txBody>
      </p:sp>
      <p:sp>
        <p:nvSpPr>
          <p:cNvPr id="4" name="等腰三角形​​ 3"/>
          <p:cNvSpPr/>
          <p:nvPr/>
        </p:nvSpPr>
        <p:spPr>
          <a:xfrm>
            <a:off x="6640513" y="3706813"/>
            <a:ext cx="2503487" cy="12620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7236296" y="3705876"/>
            <a:ext cx="1251384" cy="126303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950" y="195263"/>
            <a:ext cx="8001000" cy="5080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0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双向广度优先搜索</a:t>
            </a:r>
            <a:r>
              <a:rPr lang="en-US" altLang="zh-CN" sz="2800" b="0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(DBFS)</a:t>
            </a:r>
            <a:endParaRPr lang="zh-CN" altLang="en-US" sz="2800" b="0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243013"/>
            <a:ext cx="7451725" cy="37258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smtClean="0">
                <a:ea typeface="楷体" pitchFamily="49" charset="-122"/>
              </a:rPr>
              <a:t>比较</a:t>
            </a:r>
            <a:endParaRPr lang="en-US" altLang="zh-CN" sz="1800" smtClean="0">
              <a:ea typeface="楷体" pitchFamily="49" charset="-122"/>
            </a:endParaRPr>
          </a:p>
          <a:p>
            <a:pPr lvl="1"/>
            <a:r>
              <a:rPr lang="en-US" altLang="zh-CN" sz="1800" smtClean="0">
                <a:ea typeface="楷体" pitchFamily="49" charset="-122"/>
              </a:rPr>
              <a:t>DBFS</a:t>
            </a:r>
            <a:r>
              <a:rPr lang="zh-CN" altLang="en-US" sz="1800" smtClean="0">
                <a:ea typeface="楷体" pitchFamily="49" charset="-122"/>
              </a:rPr>
              <a:t>算法相对于</a:t>
            </a:r>
            <a:r>
              <a:rPr lang="en-US" altLang="zh-CN" sz="1800" smtClean="0">
                <a:ea typeface="楷体" pitchFamily="49" charset="-122"/>
              </a:rPr>
              <a:t>BFS</a:t>
            </a:r>
            <a:r>
              <a:rPr lang="zh-CN" altLang="en-US" sz="1800" smtClean="0">
                <a:ea typeface="楷体" pitchFamily="49" charset="-122"/>
              </a:rPr>
              <a:t>算法来说，由于采用了双向扩展的方式，</a:t>
            </a:r>
            <a:r>
              <a:rPr lang="zh-CN" altLang="en-US" sz="1800" smtClean="0">
                <a:solidFill>
                  <a:srgbClr val="FF0000"/>
                </a:solidFill>
                <a:ea typeface="楷体" pitchFamily="49" charset="-122"/>
              </a:rPr>
              <a:t>搜索树的宽度得到了明显的减少</a:t>
            </a:r>
            <a:r>
              <a:rPr lang="zh-CN" altLang="en-US" sz="1800" smtClean="0">
                <a:ea typeface="楷体" pitchFamily="49" charset="-122"/>
              </a:rPr>
              <a:t>，时间复杂度和空间复杂度上都有提高！</a:t>
            </a:r>
          </a:p>
          <a:p>
            <a:pPr lvl="1"/>
            <a:r>
              <a:rPr lang="zh-CN" altLang="en-US" sz="1800" smtClean="0">
                <a:ea typeface="楷体" pitchFamily="49" charset="-122"/>
              </a:rPr>
              <a:t>假设</a:t>
            </a:r>
            <a:r>
              <a:rPr lang="en-US" altLang="zh-CN" sz="1800" smtClean="0">
                <a:ea typeface="楷体" pitchFamily="49" charset="-122"/>
              </a:rPr>
              <a:t>1</a:t>
            </a:r>
            <a:r>
              <a:rPr lang="zh-CN" altLang="en-US" sz="1800" smtClean="0">
                <a:ea typeface="楷体" pitchFamily="49" charset="-122"/>
              </a:rPr>
              <a:t>个结点能扩展出</a:t>
            </a:r>
            <a:r>
              <a:rPr lang="en-US" altLang="zh-CN" sz="1800" smtClean="0">
                <a:ea typeface="楷体" pitchFamily="49" charset="-122"/>
              </a:rPr>
              <a:t>n</a:t>
            </a:r>
            <a:r>
              <a:rPr lang="zh-CN" altLang="en-US" sz="1800" smtClean="0">
                <a:ea typeface="楷体" pitchFamily="49" charset="-122"/>
              </a:rPr>
              <a:t>个结点，单向搜索要</a:t>
            </a:r>
            <a:r>
              <a:rPr lang="en-US" altLang="zh-CN" sz="1800" smtClean="0">
                <a:ea typeface="楷体" pitchFamily="49" charset="-122"/>
              </a:rPr>
              <a:t>m</a:t>
            </a:r>
            <a:r>
              <a:rPr lang="zh-CN" altLang="en-US" sz="1800" smtClean="0">
                <a:ea typeface="楷体" pitchFamily="49" charset="-122"/>
              </a:rPr>
              <a:t>层能找到答案，那么扩展出来的节点数目就是</a:t>
            </a:r>
            <a:r>
              <a:rPr lang="en-US" altLang="zh-CN" sz="1800" smtClean="0">
                <a:ea typeface="楷体" pitchFamily="49" charset="-122"/>
              </a:rPr>
              <a:t>: (1-n</a:t>
            </a:r>
            <a:r>
              <a:rPr lang="en-US" altLang="zh-CN" sz="1800" baseline="30000" smtClean="0">
                <a:ea typeface="楷体" pitchFamily="49" charset="-122"/>
              </a:rPr>
              <a:t>m</a:t>
            </a:r>
            <a:r>
              <a:rPr lang="en-US" altLang="zh-CN" sz="1800" smtClean="0">
                <a:ea typeface="楷体" pitchFamily="49" charset="-122"/>
              </a:rPr>
              <a:t>)/(1-n)</a:t>
            </a:r>
          </a:p>
          <a:p>
            <a:pPr lvl="1"/>
            <a:endParaRPr lang="zh-CN" altLang="en-US" sz="1800" smtClean="0">
              <a:ea typeface="楷体" pitchFamily="49" charset="-122"/>
            </a:endParaRPr>
          </a:p>
        </p:txBody>
      </p:sp>
      <p:sp>
        <p:nvSpPr>
          <p:cNvPr id="4" name="等腰三角形​​ 3"/>
          <p:cNvSpPr/>
          <p:nvPr/>
        </p:nvSpPr>
        <p:spPr>
          <a:xfrm>
            <a:off x="6640513" y="3706813"/>
            <a:ext cx="2503487" cy="12620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7236296" y="3705876"/>
            <a:ext cx="1251384" cy="126303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950" y="195263"/>
            <a:ext cx="8001000" cy="5080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0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双向广度优先搜索</a:t>
            </a:r>
            <a:r>
              <a:rPr lang="en-US" altLang="zh-CN" sz="2800" b="0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(DBFS)</a:t>
            </a:r>
            <a:endParaRPr lang="zh-CN" altLang="en-US" sz="2800" b="0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243013"/>
            <a:ext cx="7451725" cy="37258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smtClean="0">
                <a:ea typeface="楷体" pitchFamily="49" charset="-122"/>
              </a:rPr>
              <a:t>比较</a:t>
            </a:r>
            <a:endParaRPr lang="en-US" altLang="zh-CN" sz="1800" smtClean="0">
              <a:ea typeface="楷体" pitchFamily="49" charset="-122"/>
            </a:endParaRPr>
          </a:p>
          <a:p>
            <a:pPr lvl="1"/>
            <a:r>
              <a:rPr lang="en-US" altLang="zh-CN" sz="1800" smtClean="0">
                <a:ea typeface="楷体" pitchFamily="49" charset="-122"/>
              </a:rPr>
              <a:t>DBFS</a:t>
            </a:r>
            <a:r>
              <a:rPr lang="zh-CN" altLang="en-US" sz="1800" smtClean="0">
                <a:ea typeface="楷体" pitchFamily="49" charset="-122"/>
              </a:rPr>
              <a:t>算法相对于</a:t>
            </a:r>
            <a:r>
              <a:rPr lang="en-US" altLang="zh-CN" sz="1800" smtClean="0">
                <a:ea typeface="楷体" pitchFamily="49" charset="-122"/>
              </a:rPr>
              <a:t>BFS</a:t>
            </a:r>
            <a:r>
              <a:rPr lang="zh-CN" altLang="en-US" sz="1800" smtClean="0">
                <a:ea typeface="楷体" pitchFamily="49" charset="-122"/>
              </a:rPr>
              <a:t>算法来说，由于采用了双向扩展的方式，</a:t>
            </a:r>
            <a:r>
              <a:rPr lang="zh-CN" altLang="en-US" sz="1800" smtClean="0">
                <a:solidFill>
                  <a:srgbClr val="FF0000"/>
                </a:solidFill>
                <a:ea typeface="楷体" pitchFamily="49" charset="-122"/>
              </a:rPr>
              <a:t>搜索树的宽度得到了明显的减少</a:t>
            </a:r>
            <a:r>
              <a:rPr lang="zh-CN" altLang="en-US" sz="1800" smtClean="0">
                <a:ea typeface="楷体" pitchFamily="49" charset="-122"/>
              </a:rPr>
              <a:t>，时间复杂度和空间复杂度上都有提高！</a:t>
            </a:r>
          </a:p>
          <a:p>
            <a:pPr lvl="1"/>
            <a:r>
              <a:rPr lang="zh-CN" altLang="en-US" sz="1800" smtClean="0">
                <a:ea typeface="楷体" pitchFamily="49" charset="-122"/>
              </a:rPr>
              <a:t>假设</a:t>
            </a:r>
            <a:r>
              <a:rPr lang="en-US" altLang="zh-CN" sz="1800" smtClean="0">
                <a:ea typeface="楷体" pitchFamily="49" charset="-122"/>
              </a:rPr>
              <a:t>1</a:t>
            </a:r>
            <a:r>
              <a:rPr lang="zh-CN" altLang="en-US" sz="1800" smtClean="0">
                <a:ea typeface="楷体" pitchFamily="49" charset="-122"/>
              </a:rPr>
              <a:t>个结点能扩展出</a:t>
            </a:r>
            <a:r>
              <a:rPr lang="en-US" altLang="zh-CN" sz="1800" smtClean="0">
                <a:ea typeface="楷体" pitchFamily="49" charset="-122"/>
              </a:rPr>
              <a:t>n</a:t>
            </a:r>
            <a:r>
              <a:rPr lang="zh-CN" altLang="en-US" sz="1800" smtClean="0">
                <a:ea typeface="楷体" pitchFamily="49" charset="-122"/>
              </a:rPr>
              <a:t>个结点，单向搜索要</a:t>
            </a:r>
            <a:r>
              <a:rPr lang="en-US" altLang="zh-CN" sz="1800" smtClean="0">
                <a:ea typeface="楷体" pitchFamily="49" charset="-122"/>
              </a:rPr>
              <a:t>m</a:t>
            </a:r>
            <a:r>
              <a:rPr lang="zh-CN" altLang="en-US" sz="1800" smtClean="0">
                <a:ea typeface="楷体" pitchFamily="49" charset="-122"/>
              </a:rPr>
              <a:t>层能找到答案，那么扩展出来的节点数目就是</a:t>
            </a:r>
            <a:r>
              <a:rPr lang="en-US" altLang="zh-CN" sz="1800" smtClean="0">
                <a:ea typeface="楷体" pitchFamily="49" charset="-122"/>
              </a:rPr>
              <a:t>: (1-n</a:t>
            </a:r>
            <a:r>
              <a:rPr lang="en-US" altLang="zh-CN" sz="1800" baseline="30000" smtClean="0">
                <a:ea typeface="楷体" pitchFamily="49" charset="-122"/>
              </a:rPr>
              <a:t>m</a:t>
            </a:r>
            <a:r>
              <a:rPr lang="en-US" altLang="zh-CN" sz="1800" smtClean="0">
                <a:ea typeface="楷体" pitchFamily="49" charset="-122"/>
              </a:rPr>
              <a:t>)/(1-n)</a:t>
            </a:r>
          </a:p>
          <a:p>
            <a:pPr lvl="1"/>
            <a:r>
              <a:rPr lang="zh-CN" altLang="en-US" sz="1800" smtClean="0">
                <a:ea typeface="楷体" pitchFamily="49" charset="-122"/>
              </a:rPr>
              <a:t>双向广搜，同样是一共扩展</a:t>
            </a:r>
            <a:r>
              <a:rPr lang="en-US" altLang="zh-CN" sz="1800" smtClean="0">
                <a:ea typeface="楷体" pitchFamily="49" charset="-122"/>
              </a:rPr>
              <a:t>m</a:t>
            </a:r>
            <a:r>
              <a:rPr lang="zh-CN" altLang="en-US" sz="1800" smtClean="0">
                <a:ea typeface="楷体" pitchFamily="49" charset="-122"/>
              </a:rPr>
              <a:t>层，假定两边各扩展出</a:t>
            </a:r>
            <a:r>
              <a:rPr lang="en-US" altLang="zh-CN" sz="1800" smtClean="0">
                <a:ea typeface="楷体" pitchFamily="49" charset="-122"/>
              </a:rPr>
              <a:t>m/2</a:t>
            </a:r>
            <a:r>
              <a:rPr lang="zh-CN" altLang="en-US" sz="1800" smtClean="0">
                <a:ea typeface="楷体" pitchFamily="49" charset="-122"/>
              </a:rPr>
              <a:t>层，则总结点数目  </a:t>
            </a:r>
            <a:r>
              <a:rPr lang="en-US" altLang="zh-CN" sz="1800" smtClean="0">
                <a:ea typeface="楷体" pitchFamily="49" charset="-122"/>
              </a:rPr>
              <a:t>2 * (1-n</a:t>
            </a:r>
            <a:r>
              <a:rPr lang="en-US" altLang="zh-CN" sz="1800" baseline="30000" smtClean="0">
                <a:ea typeface="楷体" pitchFamily="49" charset="-122"/>
              </a:rPr>
              <a:t>m/2</a:t>
            </a:r>
            <a:r>
              <a:rPr lang="en-US" altLang="zh-CN" sz="1800" smtClean="0">
                <a:ea typeface="楷体" pitchFamily="49" charset="-122"/>
              </a:rPr>
              <a:t>)/(1-n)</a:t>
            </a:r>
          </a:p>
          <a:p>
            <a:pPr lvl="1"/>
            <a:endParaRPr lang="zh-CN" altLang="en-US" sz="1800" smtClean="0">
              <a:ea typeface="楷体" pitchFamily="49" charset="-122"/>
            </a:endParaRPr>
          </a:p>
        </p:txBody>
      </p:sp>
      <p:sp>
        <p:nvSpPr>
          <p:cNvPr id="4" name="等腰三角形​​ 3"/>
          <p:cNvSpPr/>
          <p:nvPr/>
        </p:nvSpPr>
        <p:spPr>
          <a:xfrm>
            <a:off x="6640513" y="3706813"/>
            <a:ext cx="2503487" cy="12620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7236296" y="3705876"/>
            <a:ext cx="1251384" cy="126303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950" y="195263"/>
            <a:ext cx="8001000" cy="5080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0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双向广度优先搜索</a:t>
            </a:r>
            <a:r>
              <a:rPr lang="en-US" altLang="zh-CN" sz="2800" b="0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(DBFS)</a:t>
            </a:r>
            <a:endParaRPr lang="zh-CN" altLang="en-US" sz="2800" b="0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243013"/>
            <a:ext cx="7451725" cy="37258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smtClean="0">
                <a:ea typeface="楷体" pitchFamily="49" charset="-122"/>
              </a:rPr>
              <a:t>比较</a:t>
            </a:r>
            <a:endParaRPr lang="en-US" altLang="zh-CN" sz="1800" smtClean="0">
              <a:ea typeface="楷体" pitchFamily="49" charset="-122"/>
            </a:endParaRPr>
          </a:p>
          <a:p>
            <a:pPr lvl="1"/>
            <a:r>
              <a:rPr lang="en-US" altLang="zh-CN" sz="1800" smtClean="0">
                <a:ea typeface="楷体" pitchFamily="49" charset="-122"/>
              </a:rPr>
              <a:t>DBFS</a:t>
            </a:r>
            <a:r>
              <a:rPr lang="zh-CN" altLang="en-US" sz="1800" smtClean="0">
                <a:ea typeface="楷体" pitchFamily="49" charset="-122"/>
              </a:rPr>
              <a:t>算法相对于</a:t>
            </a:r>
            <a:r>
              <a:rPr lang="en-US" altLang="zh-CN" sz="1800" smtClean="0">
                <a:ea typeface="楷体" pitchFamily="49" charset="-122"/>
              </a:rPr>
              <a:t>BFS</a:t>
            </a:r>
            <a:r>
              <a:rPr lang="zh-CN" altLang="en-US" sz="1800" smtClean="0">
                <a:ea typeface="楷体" pitchFamily="49" charset="-122"/>
              </a:rPr>
              <a:t>算法来说，由于采用了双向扩展的方式，</a:t>
            </a:r>
            <a:r>
              <a:rPr lang="zh-CN" altLang="en-US" sz="1800" smtClean="0">
                <a:solidFill>
                  <a:srgbClr val="FF0000"/>
                </a:solidFill>
                <a:ea typeface="楷体" pitchFamily="49" charset="-122"/>
              </a:rPr>
              <a:t>搜索树的宽度得到了明显的减少</a:t>
            </a:r>
            <a:r>
              <a:rPr lang="zh-CN" altLang="en-US" sz="1800" smtClean="0">
                <a:ea typeface="楷体" pitchFamily="49" charset="-122"/>
              </a:rPr>
              <a:t>，所以在算法的时间复杂度和空间复杂度上都有较大的优势！</a:t>
            </a:r>
            <a:endParaRPr lang="en-US" altLang="zh-CN" sz="1800" smtClean="0">
              <a:ea typeface="楷体" pitchFamily="49" charset="-122"/>
            </a:endParaRPr>
          </a:p>
          <a:p>
            <a:pPr lvl="1"/>
            <a:r>
              <a:rPr lang="zh-CN" altLang="en-US" sz="1800" smtClean="0">
                <a:ea typeface="楷体" pitchFamily="49" charset="-122"/>
              </a:rPr>
              <a:t>假设</a:t>
            </a:r>
            <a:r>
              <a:rPr lang="en-US" altLang="zh-CN" sz="1800" smtClean="0">
                <a:ea typeface="楷体" pitchFamily="49" charset="-122"/>
              </a:rPr>
              <a:t>1</a:t>
            </a:r>
            <a:r>
              <a:rPr lang="zh-CN" altLang="en-US" sz="1800" smtClean="0">
                <a:ea typeface="楷体" pitchFamily="49" charset="-122"/>
              </a:rPr>
              <a:t>个结点能扩展出</a:t>
            </a:r>
            <a:r>
              <a:rPr lang="en-US" altLang="zh-CN" sz="1800" smtClean="0">
                <a:ea typeface="楷体" pitchFamily="49" charset="-122"/>
              </a:rPr>
              <a:t>n</a:t>
            </a:r>
            <a:r>
              <a:rPr lang="zh-CN" altLang="en-US" sz="1800" smtClean="0">
                <a:ea typeface="楷体" pitchFamily="49" charset="-122"/>
              </a:rPr>
              <a:t>个结点，单向搜索要</a:t>
            </a:r>
            <a:r>
              <a:rPr lang="en-US" altLang="zh-CN" sz="1800" smtClean="0">
                <a:ea typeface="楷体" pitchFamily="49" charset="-122"/>
              </a:rPr>
              <a:t>m</a:t>
            </a:r>
            <a:r>
              <a:rPr lang="zh-CN" altLang="en-US" sz="1800" smtClean="0">
                <a:ea typeface="楷体" pitchFamily="49" charset="-122"/>
              </a:rPr>
              <a:t>层能找到答案，那么扩展出来的节点数目就是</a:t>
            </a:r>
            <a:r>
              <a:rPr lang="en-US" altLang="zh-CN" sz="1800" smtClean="0">
                <a:ea typeface="楷体" pitchFamily="49" charset="-122"/>
              </a:rPr>
              <a:t>: (1-n</a:t>
            </a:r>
            <a:r>
              <a:rPr lang="en-US" altLang="zh-CN" sz="1800" baseline="30000" smtClean="0">
                <a:ea typeface="楷体" pitchFamily="49" charset="-122"/>
              </a:rPr>
              <a:t>m</a:t>
            </a:r>
            <a:r>
              <a:rPr lang="en-US" altLang="zh-CN" sz="1800" smtClean="0">
                <a:ea typeface="楷体" pitchFamily="49" charset="-122"/>
              </a:rPr>
              <a:t>)/(1-n)</a:t>
            </a:r>
          </a:p>
          <a:p>
            <a:pPr lvl="1"/>
            <a:r>
              <a:rPr lang="zh-CN" altLang="en-US" sz="1800" smtClean="0">
                <a:ea typeface="楷体" pitchFamily="49" charset="-122"/>
              </a:rPr>
              <a:t>双向广搜，同样是一共扩展</a:t>
            </a:r>
            <a:r>
              <a:rPr lang="en-US" altLang="zh-CN" sz="1800" smtClean="0">
                <a:ea typeface="楷体" pitchFamily="49" charset="-122"/>
              </a:rPr>
              <a:t>m</a:t>
            </a:r>
            <a:r>
              <a:rPr lang="zh-CN" altLang="en-US" sz="1800" smtClean="0">
                <a:ea typeface="楷体" pitchFamily="49" charset="-122"/>
              </a:rPr>
              <a:t>层，假定两边各扩展出</a:t>
            </a:r>
            <a:r>
              <a:rPr lang="en-US" altLang="zh-CN" sz="1800" smtClean="0">
                <a:ea typeface="楷体" pitchFamily="49" charset="-122"/>
              </a:rPr>
              <a:t>m/2</a:t>
            </a:r>
            <a:r>
              <a:rPr lang="zh-CN" altLang="en-US" sz="1800" smtClean="0">
                <a:ea typeface="楷体" pitchFamily="49" charset="-122"/>
              </a:rPr>
              <a:t>层，则总结点数目  </a:t>
            </a:r>
            <a:r>
              <a:rPr lang="en-US" altLang="zh-CN" sz="1800" smtClean="0">
                <a:ea typeface="楷体" pitchFamily="49" charset="-122"/>
              </a:rPr>
              <a:t>2 * (1-n</a:t>
            </a:r>
            <a:r>
              <a:rPr lang="en-US" altLang="zh-CN" sz="1800" baseline="30000" smtClean="0">
                <a:ea typeface="楷体" pitchFamily="49" charset="-122"/>
              </a:rPr>
              <a:t>m/2</a:t>
            </a:r>
            <a:r>
              <a:rPr lang="en-US" altLang="zh-CN" sz="1800" smtClean="0">
                <a:ea typeface="楷体" pitchFamily="49" charset="-122"/>
              </a:rPr>
              <a:t>)/(1-n)</a:t>
            </a:r>
          </a:p>
          <a:p>
            <a:pPr lvl="1"/>
            <a:r>
              <a:rPr lang="zh-CN" altLang="en-US" sz="1800" smtClean="0">
                <a:solidFill>
                  <a:srgbClr val="FF0000"/>
                </a:solidFill>
                <a:ea typeface="楷体" pitchFamily="49" charset="-122"/>
              </a:rPr>
              <a:t>每次扩展结点总是选择结点比较少的那边进行扩展，并不是机械的两边交替。</a:t>
            </a:r>
            <a:endParaRPr lang="en-US" altLang="zh-CN" sz="1800" smtClean="0">
              <a:solidFill>
                <a:srgbClr val="FF0000"/>
              </a:solidFill>
              <a:ea typeface="楷体" pitchFamily="49" charset="-122"/>
            </a:endParaRPr>
          </a:p>
          <a:p>
            <a:pPr lvl="1"/>
            <a:endParaRPr lang="zh-CN" altLang="en-US" sz="1800" smtClean="0">
              <a:ea typeface="楷体" pitchFamily="49" charset="-122"/>
            </a:endParaRPr>
          </a:p>
        </p:txBody>
      </p:sp>
      <p:sp>
        <p:nvSpPr>
          <p:cNvPr id="4" name="等腰三角形​​ 3"/>
          <p:cNvSpPr/>
          <p:nvPr/>
        </p:nvSpPr>
        <p:spPr>
          <a:xfrm>
            <a:off x="6640513" y="3706813"/>
            <a:ext cx="2503487" cy="12620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7236296" y="3705876"/>
            <a:ext cx="1251384" cy="126303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950" y="195263"/>
            <a:ext cx="8001000" cy="5080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b="0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双向广度优先搜索</a:t>
            </a:r>
            <a:r>
              <a:rPr lang="en-US" altLang="zh-CN" sz="2800" b="0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(DBFS)</a:t>
            </a:r>
            <a:endParaRPr lang="zh-CN" altLang="en-US" sz="2800" b="0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50" y="17240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1913" y="2617788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150" y="2609850"/>
            <a:ext cx="4333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65475" y="2595563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5338" y="3425825"/>
            <a:ext cx="431800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13075" y="3497263"/>
            <a:ext cx="431800" cy="431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788" y="3929063"/>
            <a:ext cx="433387" cy="4333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2" idx="4"/>
            <a:endCxn id="4" idx="0"/>
          </p:cNvCxnSpPr>
          <p:nvPr/>
        </p:nvCxnSpPr>
        <p:spPr>
          <a:xfrm flipH="1">
            <a:off x="2560638" y="2155825"/>
            <a:ext cx="61912" cy="454025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7"/>
            <a:endCxn id="2" idx="3"/>
          </p:cNvCxnSpPr>
          <p:nvPr/>
        </p:nvCxnSpPr>
        <p:spPr>
          <a:xfrm flipV="1">
            <a:off x="1700213" y="2092325"/>
            <a:ext cx="769937" cy="58896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2659063" y="3013075"/>
            <a:ext cx="569912" cy="48418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4" idx="2"/>
          </p:cNvCxnSpPr>
          <p:nvPr/>
        </p:nvCxnSpPr>
        <p:spPr>
          <a:xfrm flipV="1">
            <a:off x="1763713" y="2825750"/>
            <a:ext cx="579437" cy="7938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</p:cNvCxnSpPr>
          <p:nvPr/>
        </p:nvCxnSpPr>
        <p:spPr>
          <a:xfrm flipV="1">
            <a:off x="3228975" y="3041650"/>
            <a:ext cx="149225" cy="455613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065213" y="3013075"/>
            <a:ext cx="331787" cy="41275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5"/>
            <a:endCxn id="5" idx="1"/>
          </p:cNvCxnSpPr>
          <p:nvPr/>
        </p:nvCxnSpPr>
        <p:spPr>
          <a:xfrm>
            <a:off x="2776538" y="2092325"/>
            <a:ext cx="452437" cy="565150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</p:cNvCxnSpPr>
          <p:nvPr/>
        </p:nvCxnSpPr>
        <p:spPr>
          <a:xfrm flipH="1" flipV="1">
            <a:off x="1209675" y="3756025"/>
            <a:ext cx="328613" cy="236538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5" name="TextBox 19"/>
          <p:cNvSpPr txBox="1">
            <a:spLocks noChangeArrowheads="1"/>
          </p:cNvSpPr>
          <p:nvPr/>
        </p:nvSpPr>
        <p:spPr bwMode="auto">
          <a:xfrm>
            <a:off x="4643438" y="1500188"/>
            <a:ext cx="3673475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策略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）广度优先搜索：</a:t>
            </a:r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给节点分层。起点是第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层。从起点最少需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步就能到达的点属于第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层。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依层次顺序，从小到大扩展节点。把层次低的点全部扩展出来后，才会扩展层次高的点。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306" name="矩形 52"/>
          <p:cNvSpPr>
            <a:spLocks noChangeArrowheads="1"/>
          </p:cNvSpPr>
          <p:nvPr/>
        </p:nvSpPr>
        <p:spPr bwMode="auto">
          <a:xfrm>
            <a:off x="180975" y="411163"/>
            <a:ext cx="4494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假设农夫起始位于点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，牛位于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</a:p>
          <a:p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N=3,K=5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，最右边是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如何搜索到一条走到</a:t>
            </a:r>
            <a:r>
              <a:rPr lang="en-US" altLang="zh-CN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107950" y="50800"/>
            <a:ext cx="80010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DBFS</a:t>
            </a:r>
            <a:r>
              <a:rPr lang="zh-CN" altLang="en-US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的框架</a:t>
            </a:r>
            <a:r>
              <a:rPr lang="en-US" altLang="zh-CN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(1)</a:t>
            </a:r>
            <a:endParaRPr lang="zh-CN" altLang="en-US" sz="2800" b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06475"/>
            <a:ext cx="8001000" cy="3725863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>
                <a:ea typeface="楷体" panose="02010609060101010101" pitchFamily="49" charset="-122"/>
              </a:rPr>
              <a:t>一、双向广搜函数</a:t>
            </a:r>
            <a:r>
              <a:rPr lang="en-US" altLang="zh-CN" sz="2000" dirty="0" smtClean="0">
                <a:ea typeface="楷体" panose="02010609060101010101" pitchFamily="49" charset="-122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void </a:t>
            </a:r>
            <a:r>
              <a:rPr lang="en-US" sz="2000" dirty="0" err="1" smtClean="0">
                <a:latin typeface="+mj-lt"/>
                <a:ea typeface="楷体" panose="02010609060101010101" pitchFamily="49" charset="-122"/>
              </a:rPr>
              <a:t>dbfs</a:t>
            </a: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1. 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将起始节点放入队列</a:t>
            </a: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q</a:t>
            </a:r>
            <a:r>
              <a:rPr lang="en-US" sz="2000" baseline="-25000" dirty="0" smtClean="0">
                <a:latin typeface="+mj-lt"/>
                <a:ea typeface="楷体" panose="02010609060101010101" pitchFamily="49" charset="-122"/>
              </a:rPr>
              <a:t>0</a:t>
            </a: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,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将目标节点放入队列</a:t>
            </a: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q</a:t>
            </a:r>
            <a:r>
              <a:rPr lang="en-US" sz="2000" baseline="-25000" dirty="0" smtClean="0">
                <a:latin typeface="+mj-lt"/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；</a:t>
            </a:r>
            <a:endParaRPr lang="en-US" sz="2000" dirty="0" smtClean="0">
              <a:latin typeface="+mj-lt"/>
              <a:ea typeface="楷体" panose="02010609060101010101" pitchFamily="49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2. 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当两个队列都未空时，作如下循环：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          </a:t>
            </a:r>
            <a:r>
              <a:rPr lang="en-US" altLang="zh-CN" sz="2000" dirty="0" smtClean="0">
                <a:latin typeface="+mj-lt"/>
                <a:ea typeface="楷体" panose="02010609060101010101" pitchFamily="49" charset="-122"/>
              </a:rPr>
              <a:t>1) 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如果队列</a:t>
            </a: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q</a:t>
            </a:r>
            <a:r>
              <a:rPr lang="en-US" sz="2000" baseline="-25000" dirty="0" smtClean="0">
                <a:latin typeface="+mj-lt"/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里的节点比</a:t>
            </a:r>
            <a:r>
              <a:rPr lang="en-US" altLang="zh-CN" sz="2000" dirty="0">
                <a:ea typeface="楷体" panose="02010609060101010101" pitchFamily="49" charset="-122"/>
              </a:rPr>
              <a:t>q</a:t>
            </a:r>
            <a:r>
              <a:rPr lang="en-US" altLang="zh-CN" sz="2000" baseline="-25000" dirty="0"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中的少</a:t>
            </a: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,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则扩展队列</a:t>
            </a:r>
            <a:r>
              <a:rPr lang="en-US" altLang="zh-CN" sz="2000" dirty="0" smtClean="0">
                <a:ea typeface="楷体" panose="02010609060101010101" pitchFamily="49" charset="-122"/>
              </a:rPr>
              <a:t>q</a:t>
            </a:r>
            <a:r>
              <a:rPr lang="en-US" altLang="zh-CN" sz="2000" baseline="-25000" dirty="0" smtClean="0"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；</a:t>
            </a:r>
            <a:endParaRPr lang="en-US" sz="2000" dirty="0" smtClean="0">
              <a:latin typeface="+mj-lt"/>
              <a:ea typeface="楷体" panose="02010609060101010101" pitchFamily="49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  <a:ea typeface="楷体" panose="02010609060101010101" pitchFamily="49" charset="-122"/>
              </a:rPr>
              <a:t>          2) 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否则扩展队列</a:t>
            </a:r>
            <a:r>
              <a:rPr lang="en-US" altLang="zh-CN" sz="2000" dirty="0">
                <a:ea typeface="楷体" panose="02010609060101010101" pitchFamily="49" charset="-122"/>
              </a:rPr>
              <a:t>q</a:t>
            </a:r>
            <a:r>
              <a:rPr lang="en-US" altLang="zh-CN" sz="2000" baseline="-25000" dirty="0">
                <a:ea typeface="楷体" panose="02010609060101010101" pitchFamily="49" charset="-122"/>
              </a:rPr>
              <a:t>1</a:t>
            </a:r>
            <a:endParaRPr lang="en-US" altLang="zh-CN" sz="2000" dirty="0" smtClean="0">
              <a:latin typeface="+mj-lt"/>
              <a:ea typeface="楷体" panose="02010609060101010101" pitchFamily="49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+mj-lt"/>
                <a:ea typeface="楷体" panose="02010609060101010101" pitchFamily="49" charset="-122"/>
              </a:rPr>
              <a:t>3. 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如果队列</a:t>
            </a:r>
            <a:r>
              <a:rPr lang="en-US" altLang="zh-CN" sz="2000" dirty="0" smtClean="0">
                <a:ea typeface="楷体" panose="02010609060101010101" pitchFamily="49" charset="-122"/>
              </a:rPr>
              <a:t>q</a:t>
            </a:r>
            <a:r>
              <a:rPr lang="en-US" altLang="zh-CN" sz="2000" baseline="-25000" dirty="0" smtClean="0"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未空，不断扩展</a:t>
            </a:r>
            <a:r>
              <a:rPr lang="en-US" altLang="zh-CN" sz="2000" dirty="0" smtClean="0">
                <a:ea typeface="楷体" panose="02010609060101010101" pitchFamily="49" charset="-122"/>
              </a:rPr>
              <a:t>q</a:t>
            </a:r>
            <a:r>
              <a:rPr lang="en-US" altLang="zh-CN" sz="2000" baseline="-25000" dirty="0" smtClean="0">
                <a:ea typeface="楷体" panose="02010609060101010101" pitchFamily="49" charset="-122"/>
              </a:rPr>
              <a:t>0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直到为空；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+mj-lt"/>
                <a:ea typeface="楷体" panose="02010609060101010101" pitchFamily="49" charset="-122"/>
              </a:rPr>
              <a:t>4. 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如果队列</a:t>
            </a:r>
            <a:r>
              <a:rPr lang="en-US" altLang="zh-CN" sz="2000" dirty="0">
                <a:ea typeface="楷体" panose="02010609060101010101" pitchFamily="49" charset="-122"/>
              </a:rPr>
              <a:t>q</a:t>
            </a:r>
            <a:r>
              <a:rPr lang="en-US" altLang="zh-CN" sz="2000" baseline="-25000" dirty="0"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未空，</a:t>
            </a:r>
            <a:r>
              <a:rPr lang="zh-CN" altLang="en-US" sz="2000" dirty="0">
                <a:ea typeface="楷体" panose="02010609060101010101" pitchFamily="49" charset="-122"/>
              </a:rPr>
              <a:t>不断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扩展</a:t>
            </a:r>
            <a:r>
              <a:rPr lang="en-US" altLang="zh-CN" sz="2000" dirty="0">
                <a:ea typeface="楷体" panose="02010609060101010101" pitchFamily="49" charset="-122"/>
              </a:rPr>
              <a:t>q</a:t>
            </a:r>
            <a:r>
              <a:rPr lang="en-US" altLang="zh-CN" sz="2000" baseline="-25000" dirty="0"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latin typeface="+mj-lt"/>
                <a:ea typeface="楷体" panose="02010609060101010101" pitchFamily="49" charset="-122"/>
              </a:rPr>
              <a:t>直到为空；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+mj-lt"/>
                <a:ea typeface="楷体" panose="02010609060101010101" pitchFamily="49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4925" y="123825"/>
            <a:ext cx="8001000" cy="50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DBFS</a:t>
            </a:r>
            <a:r>
              <a:rPr lang="zh-CN" altLang="en-US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的框架</a:t>
            </a:r>
            <a:r>
              <a:rPr lang="en-US" altLang="zh-CN" sz="2800" b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(2)</a:t>
            </a:r>
            <a:endParaRPr lang="zh-CN" altLang="en-US" sz="2800" b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47" name="内容占位符 2"/>
          <p:cNvSpPr>
            <a:spLocks noGrp="1"/>
          </p:cNvSpPr>
          <p:nvPr>
            <p:ph idx="4294967295"/>
          </p:nvPr>
        </p:nvSpPr>
        <p:spPr bwMode="auto">
          <a:xfrm>
            <a:off x="41275" y="771525"/>
            <a:ext cx="8001000" cy="3725863"/>
          </a:xfrm>
          <a:prstGeom prst="rect">
            <a:avLst/>
          </a:prstGeo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1900" dirty="0" smtClean="0">
                <a:ea typeface="楷体" panose="02010609060101010101" pitchFamily="49" charset="-122"/>
              </a:rPr>
              <a:t>二、扩展函数</a:t>
            </a:r>
            <a:endParaRPr lang="en-US" altLang="zh-CN" sz="1900" dirty="0" smtClean="0">
              <a:ea typeface="楷体" panose="02010609060101010101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900" dirty="0" err="1" smtClean="0">
                <a:ea typeface="楷体" panose="02010609060101010101" pitchFamily="49" charset="-122"/>
              </a:rPr>
              <a:t>int</a:t>
            </a:r>
            <a:r>
              <a:rPr lang="en-US" altLang="zh-CN" sz="1900" dirty="0" smtClean="0">
                <a:ea typeface="楷体" panose="02010609060101010101" pitchFamily="49" charset="-122"/>
              </a:rPr>
              <a:t> expand(</a:t>
            </a:r>
            <a:r>
              <a:rPr lang="en-US" altLang="zh-CN" sz="1900" dirty="0" err="1" smtClean="0">
                <a:ea typeface="楷体" panose="02010609060101010101" pitchFamily="49" charset="-122"/>
              </a:rPr>
              <a:t>i</a:t>
            </a:r>
            <a:r>
              <a:rPr lang="en-US" altLang="zh-CN" sz="1900" dirty="0" smtClean="0">
                <a:ea typeface="楷体" panose="02010609060101010101" pitchFamily="49" charset="-122"/>
              </a:rPr>
              <a:t>) </a:t>
            </a:r>
            <a:r>
              <a:rPr lang="en-US" altLang="zh-CN" sz="1900" dirty="0" smtClean="0">
                <a:solidFill>
                  <a:srgbClr val="92D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1900" dirty="0" smtClean="0">
                <a:solidFill>
                  <a:srgbClr val="92D050"/>
                </a:solidFill>
                <a:ea typeface="楷体" panose="02010609060101010101" pitchFamily="49" charset="-122"/>
              </a:rPr>
              <a:t>其中</a:t>
            </a:r>
            <a:r>
              <a:rPr lang="en-US" altLang="zh-CN" sz="1900" dirty="0" err="1" smtClean="0">
                <a:solidFill>
                  <a:srgbClr val="92D050"/>
                </a:solidFill>
                <a:ea typeface="楷体" panose="02010609060101010101" pitchFamily="49" charset="-122"/>
              </a:rPr>
              <a:t>i</a:t>
            </a:r>
            <a:r>
              <a:rPr lang="zh-CN" altLang="en-US" sz="1900" dirty="0" smtClean="0">
                <a:solidFill>
                  <a:srgbClr val="92D050"/>
                </a:solidFill>
                <a:ea typeface="楷体" panose="02010609060101010101" pitchFamily="49" charset="-122"/>
              </a:rPr>
              <a:t>为队列的编号，</a:t>
            </a:r>
            <a:r>
              <a:rPr lang="en-US" altLang="zh-CN" sz="1900" dirty="0" smtClean="0">
                <a:solidFill>
                  <a:srgbClr val="92D050"/>
                </a:solidFill>
                <a:ea typeface="楷体" panose="02010609060101010101" pitchFamily="49" charset="-122"/>
              </a:rPr>
              <a:t>0</a:t>
            </a:r>
            <a:r>
              <a:rPr lang="zh-CN" altLang="en-US" sz="1900" dirty="0" smtClean="0">
                <a:solidFill>
                  <a:srgbClr val="92D050"/>
                </a:solidFill>
                <a:ea typeface="楷体" panose="02010609060101010101" pitchFamily="49" charset="-122"/>
              </a:rPr>
              <a:t>或</a:t>
            </a:r>
            <a:r>
              <a:rPr lang="en-US" altLang="zh-CN" sz="1900" dirty="0" smtClean="0">
                <a:solidFill>
                  <a:srgbClr val="92D050"/>
                </a:solidFill>
                <a:ea typeface="楷体" panose="02010609060101010101" pitchFamily="49" charset="-122"/>
              </a:rPr>
              <a:t>1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900" dirty="0" smtClean="0">
                <a:solidFill>
                  <a:srgbClr val="92D050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1900" dirty="0" smtClean="0">
                <a:ea typeface="楷体" panose="02010609060101010101" pitchFamily="49" charset="-122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900" dirty="0" smtClean="0">
                <a:ea typeface="楷体" panose="02010609060101010101" pitchFamily="49" charset="-122"/>
              </a:rPr>
              <a:t>          </a:t>
            </a:r>
            <a:r>
              <a:rPr lang="zh-CN" altLang="en-US" sz="1900" dirty="0" smtClean="0">
                <a:ea typeface="楷体" panose="02010609060101010101" pitchFamily="49" charset="-122"/>
              </a:rPr>
              <a:t>取队列</a:t>
            </a:r>
            <a:r>
              <a:rPr lang="en-US" altLang="zh-CN" sz="1900" dirty="0" smtClean="0">
                <a:ea typeface="楷体" panose="02010609060101010101" pitchFamily="49" charset="-122"/>
              </a:rPr>
              <a:t>qi</a:t>
            </a:r>
            <a:r>
              <a:rPr lang="zh-CN" altLang="en-US" sz="1900" dirty="0" smtClean="0">
                <a:ea typeface="楷体" panose="02010609060101010101" pitchFamily="49" charset="-122"/>
              </a:rPr>
              <a:t>的头结点</a:t>
            </a:r>
            <a:r>
              <a:rPr lang="en-US" altLang="zh-CN" sz="1900" dirty="0" smtClean="0">
                <a:ea typeface="楷体" panose="02010609060101010101" pitchFamily="49" charset="-122"/>
              </a:rPr>
              <a:t>H</a:t>
            </a:r>
            <a:r>
              <a:rPr lang="zh-CN" altLang="en-US" sz="1900" dirty="0" smtClean="0">
                <a:ea typeface="楷体" panose="02010609060101010101" pitchFamily="49" charset="-122"/>
              </a:rPr>
              <a:t>；</a:t>
            </a:r>
            <a:endParaRPr lang="en-US" altLang="zh-CN" sz="1900" dirty="0" smtClean="0">
              <a:ea typeface="楷体" panose="02010609060101010101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900" dirty="0" smtClean="0">
                <a:ea typeface="楷体" panose="02010609060101010101" pitchFamily="49" charset="-122"/>
              </a:rPr>
              <a:t>          </a:t>
            </a:r>
            <a:r>
              <a:rPr lang="zh-CN" altLang="en-US" sz="1900" dirty="0" smtClean="0">
                <a:ea typeface="楷体" panose="02010609060101010101" pitchFamily="49" charset="-122"/>
              </a:rPr>
              <a:t>对</a:t>
            </a:r>
            <a:r>
              <a:rPr lang="en-US" altLang="zh-CN" sz="1900" dirty="0" smtClean="0">
                <a:ea typeface="楷体" panose="02010609060101010101" pitchFamily="49" charset="-122"/>
              </a:rPr>
              <a:t>H</a:t>
            </a:r>
            <a:r>
              <a:rPr lang="zh-CN" altLang="en-US" sz="1900" dirty="0" smtClean="0">
                <a:ea typeface="楷体" panose="02010609060101010101" pitchFamily="49" charset="-122"/>
              </a:rPr>
              <a:t>的每一个相邻节点</a:t>
            </a:r>
            <a:r>
              <a:rPr lang="en-US" altLang="zh-CN" sz="1900" dirty="0" err="1" smtClean="0">
                <a:ea typeface="楷体" panose="02010609060101010101" pitchFamily="49" charset="-122"/>
              </a:rPr>
              <a:t>adj</a:t>
            </a:r>
            <a:r>
              <a:rPr lang="zh-CN" altLang="en-US" sz="1900" dirty="0" smtClean="0">
                <a:ea typeface="楷体" panose="02010609060101010101" pitchFamily="49" charset="-122"/>
              </a:rPr>
              <a:t>：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900" dirty="0" smtClean="0">
                <a:ea typeface="楷体" panose="02010609060101010101" pitchFamily="49" charset="-122"/>
              </a:rPr>
              <a:t>                </a:t>
            </a:r>
            <a:r>
              <a:rPr lang="en-US" altLang="zh-CN" sz="1900" dirty="0" smtClean="0">
                <a:ea typeface="楷体" panose="02010609060101010101" pitchFamily="49" charset="-122"/>
              </a:rPr>
              <a:t>1 </a:t>
            </a:r>
            <a:r>
              <a:rPr lang="zh-CN" altLang="en-US" sz="1900" dirty="0" smtClean="0">
                <a:ea typeface="楷体" panose="02010609060101010101" pitchFamily="49" charset="-122"/>
              </a:rPr>
              <a:t>如果</a:t>
            </a:r>
            <a:r>
              <a:rPr lang="en-US" altLang="zh-CN" sz="1900" dirty="0" err="1" smtClean="0">
                <a:ea typeface="楷体" panose="02010609060101010101" pitchFamily="49" charset="-122"/>
              </a:rPr>
              <a:t>adj</a:t>
            </a:r>
            <a:r>
              <a:rPr lang="zh-CN" altLang="en-US" sz="1900" dirty="0" smtClean="0">
                <a:ea typeface="楷体" panose="02010609060101010101" pitchFamily="49" charset="-122"/>
              </a:rPr>
              <a:t>已经在队列</a:t>
            </a:r>
            <a:r>
              <a:rPr lang="en-US" altLang="zh-CN" sz="1900" dirty="0" smtClean="0">
                <a:ea typeface="楷体" panose="02010609060101010101" pitchFamily="49" charset="-122"/>
              </a:rPr>
              <a:t>q</a:t>
            </a:r>
            <a:r>
              <a:rPr lang="en-US" altLang="zh-CN" sz="1900" baseline="-25000" dirty="0" smtClean="0">
                <a:ea typeface="楷体" panose="02010609060101010101" pitchFamily="49" charset="-122"/>
              </a:rPr>
              <a:t>i</a:t>
            </a:r>
            <a:r>
              <a:rPr lang="zh-CN" altLang="en-US" sz="1900" dirty="0" smtClean="0">
                <a:ea typeface="楷体" panose="02010609060101010101" pitchFamily="49" charset="-122"/>
              </a:rPr>
              <a:t>之中出现过，则抛弃</a:t>
            </a:r>
            <a:r>
              <a:rPr lang="en-US" altLang="zh-CN" sz="1900" dirty="0" err="1" smtClean="0">
                <a:ea typeface="楷体" panose="02010609060101010101" pitchFamily="49" charset="-122"/>
              </a:rPr>
              <a:t>adj</a:t>
            </a:r>
            <a:r>
              <a:rPr lang="zh-CN" altLang="en-US" sz="1900" dirty="0" smtClean="0">
                <a:ea typeface="楷体" panose="02010609060101010101" pitchFamily="49" charset="-122"/>
              </a:rPr>
              <a:t>；</a:t>
            </a:r>
            <a:endParaRPr lang="en-US" altLang="zh-CN" sz="1900" dirty="0" smtClean="0">
              <a:ea typeface="楷体" panose="02010609060101010101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900" dirty="0" smtClean="0">
                <a:ea typeface="楷体" panose="02010609060101010101" pitchFamily="49" charset="-122"/>
              </a:rPr>
              <a:t>                2 </a:t>
            </a:r>
            <a:r>
              <a:rPr lang="zh-CN" altLang="en-US" sz="1900" dirty="0" smtClean="0">
                <a:ea typeface="楷体" panose="02010609060101010101" pitchFamily="49" charset="-122"/>
              </a:rPr>
              <a:t>如果</a:t>
            </a:r>
            <a:r>
              <a:rPr lang="en-US" altLang="zh-CN" sz="1900" dirty="0" err="1" smtClean="0">
                <a:ea typeface="楷体" panose="02010609060101010101" pitchFamily="49" charset="-122"/>
              </a:rPr>
              <a:t>adj</a:t>
            </a:r>
            <a:r>
              <a:rPr lang="zh-CN" altLang="en-US" sz="1900" dirty="0" smtClean="0">
                <a:ea typeface="楷体" panose="02010609060101010101" pitchFamily="49" charset="-122"/>
              </a:rPr>
              <a:t>在队列</a:t>
            </a:r>
            <a:r>
              <a:rPr lang="en-US" altLang="zh-CN" sz="1900" dirty="0" smtClean="0">
                <a:ea typeface="楷体" panose="02010609060101010101" pitchFamily="49" charset="-122"/>
              </a:rPr>
              <a:t>q</a:t>
            </a:r>
            <a:r>
              <a:rPr lang="en-US" altLang="zh-CN" sz="1900" baseline="-25000" dirty="0" smtClean="0">
                <a:ea typeface="楷体" panose="02010609060101010101" pitchFamily="49" charset="-122"/>
              </a:rPr>
              <a:t>i</a:t>
            </a:r>
            <a:r>
              <a:rPr lang="zh-CN" altLang="en-US" sz="1900" dirty="0" smtClean="0">
                <a:ea typeface="楷体" panose="02010609060101010101" pitchFamily="49" charset="-122"/>
              </a:rPr>
              <a:t>中未出现过，则</a:t>
            </a:r>
            <a:r>
              <a:rPr lang="en-US" altLang="zh-CN" sz="1900" dirty="0" smtClean="0">
                <a:ea typeface="楷体" panose="02010609060101010101" pitchFamily="49" charset="-122"/>
              </a:rPr>
              <a:t>:</a:t>
            </a:r>
            <a:endParaRPr lang="zh-CN" altLang="en-US" sz="1900" dirty="0" smtClean="0">
              <a:ea typeface="楷体" panose="02010609060101010101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900" dirty="0" smtClean="0">
                <a:ea typeface="楷体" panose="02010609060101010101" pitchFamily="49" charset="-122"/>
              </a:rPr>
              <a:t>                      </a:t>
            </a:r>
            <a:r>
              <a:rPr lang="en-US" altLang="zh-CN" sz="1900" dirty="0" smtClean="0">
                <a:ea typeface="楷体" panose="02010609060101010101" pitchFamily="49" charset="-122"/>
              </a:rPr>
              <a:t>1</a:t>
            </a:r>
            <a:r>
              <a:rPr lang="zh-CN" altLang="en-US" sz="1900" dirty="0" smtClean="0">
                <a:ea typeface="楷体" panose="02010609060101010101" pitchFamily="49" charset="-122"/>
              </a:rPr>
              <a:t>） 将</a:t>
            </a:r>
            <a:r>
              <a:rPr lang="en-US" altLang="zh-CN" sz="1900" dirty="0" err="1" smtClean="0">
                <a:ea typeface="楷体" panose="02010609060101010101" pitchFamily="49" charset="-122"/>
              </a:rPr>
              <a:t>adj</a:t>
            </a:r>
            <a:r>
              <a:rPr lang="zh-CN" altLang="en-US" sz="1900" dirty="0" smtClean="0">
                <a:ea typeface="楷体" panose="02010609060101010101" pitchFamily="49" charset="-122"/>
              </a:rPr>
              <a:t>放入队列</a:t>
            </a:r>
            <a:r>
              <a:rPr lang="en-US" altLang="zh-CN" sz="1900" dirty="0" smtClean="0">
                <a:ea typeface="楷体" panose="02010609060101010101" pitchFamily="49" charset="-122"/>
              </a:rPr>
              <a:t>q</a:t>
            </a:r>
            <a:r>
              <a:rPr lang="en-US" altLang="zh-CN" sz="1900" baseline="-25000" dirty="0" smtClean="0">
                <a:ea typeface="楷体" panose="02010609060101010101" pitchFamily="49" charset="-122"/>
              </a:rPr>
              <a:t>i</a:t>
            </a:r>
            <a:r>
              <a:rPr lang="zh-CN" altLang="en-US" sz="1900" dirty="0" smtClean="0">
                <a:ea typeface="楷体" panose="02010609060101010101" pitchFamily="49" charset="-122"/>
              </a:rPr>
              <a:t>；</a:t>
            </a:r>
            <a:endParaRPr lang="en-US" altLang="zh-CN" sz="1900" dirty="0" smtClean="0">
              <a:ea typeface="楷体" panose="02010609060101010101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900" dirty="0" smtClean="0">
                <a:ea typeface="楷体" panose="02010609060101010101" pitchFamily="49" charset="-122"/>
              </a:rPr>
              <a:t>                      2)    </a:t>
            </a:r>
            <a:r>
              <a:rPr lang="zh-CN" altLang="en-US" sz="1900" dirty="0" smtClean="0">
                <a:ea typeface="楷体" panose="02010609060101010101" pitchFamily="49" charset="-122"/>
              </a:rPr>
              <a:t>如果</a:t>
            </a:r>
            <a:r>
              <a:rPr lang="en-US" altLang="zh-CN" sz="1900" dirty="0" err="1" smtClean="0">
                <a:ea typeface="楷体" panose="02010609060101010101" pitchFamily="49" charset="-122"/>
              </a:rPr>
              <a:t>adj</a:t>
            </a:r>
            <a:r>
              <a:rPr lang="en-US" altLang="zh-CN" sz="1900" dirty="0" smtClean="0">
                <a:ea typeface="楷体" panose="02010609060101010101" pitchFamily="49" charset="-122"/>
              </a:rPr>
              <a:t> </a:t>
            </a:r>
            <a:r>
              <a:rPr lang="zh-CN" altLang="en-US" sz="1900" dirty="0" smtClean="0">
                <a:ea typeface="楷体" panose="02010609060101010101" pitchFamily="49" charset="-122"/>
              </a:rPr>
              <a:t>曾在队列</a:t>
            </a:r>
            <a:r>
              <a:rPr lang="en-US" altLang="zh-CN" sz="1900" dirty="0" smtClean="0">
                <a:ea typeface="楷体" panose="02010609060101010101" pitchFamily="49" charset="-122"/>
              </a:rPr>
              <a:t>q</a:t>
            </a:r>
            <a:r>
              <a:rPr lang="en-US" altLang="zh-CN" sz="1900" baseline="-25000" dirty="0" smtClean="0">
                <a:ea typeface="楷体" panose="02010609060101010101" pitchFamily="49" charset="-122"/>
              </a:rPr>
              <a:t>1-i</a:t>
            </a:r>
            <a:r>
              <a:rPr lang="zh-CN" altLang="en-US" sz="1900" dirty="0" smtClean="0">
                <a:ea typeface="楷体" panose="02010609060101010101" pitchFamily="49" charset="-122"/>
              </a:rPr>
              <a:t>中出现过</a:t>
            </a:r>
            <a:r>
              <a:rPr lang="en-US" altLang="zh-CN" sz="1900" dirty="0" smtClean="0">
                <a:ea typeface="楷体" panose="02010609060101010101" pitchFamily="49" charset="-122"/>
              </a:rPr>
              <a:t>, </a:t>
            </a:r>
            <a:r>
              <a:rPr lang="zh-CN" altLang="en-US" sz="1900" dirty="0" smtClean="0">
                <a:ea typeface="楷体" panose="02010609060101010101" pitchFamily="49" charset="-122"/>
              </a:rPr>
              <a:t>则：</a:t>
            </a:r>
            <a:r>
              <a:rPr lang="zh-CN" altLang="en-US" sz="1900" dirty="0" smtClean="0">
                <a:solidFill>
                  <a:srgbClr val="FF0000"/>
                </a:solidFill>
                <a:ea typeface="楷体" panose="02010609060101010101" pitchFamily="49" charset="-122"/>
              </a:rPr>
              <a:t>输出找到的路径</a:t>
            </a:r>
            <a:endParaRPr lang="zh-CN" altLang="en-US" sz="1900" dirty="0" smtClean="0">
              <a:ea typeface="楷体" panose="02010609060101010101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900" dirty="0" smtClean="0">
                <a:ea typeface="楷体" panose="02010609060101010101" pitchFamily="49" charset="-122"/>
              </a:rPr>
              <a:t>} 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900" dirty="0" smtClean="0">
                <a:solidFill>
                  <a:srgbClr val="0000FF"/>
                </a:solidFill>
                <a:ea typeface="楷体" panose="02010609060101010101" pitchFamily="49" charset="-122"/>
              </a:rPr>
              <a:t>需要两个标志序列，分别记录节点是否出现在两个队列中</a:t>
            </a:r>
            <a:endParaRPr lang="en-US" altLang="zh-CN" sz="1900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900" dirty="0" smtClean="0">
                <a:ea typeface="楷体" panose="02010609060101010101" pitchFamily="49" charset="-122"/>
                <a:cs typeface="Arial" panose="020B0604020202020204" pitchFamily="34" charset="0"/>
              </a:rPr>
              <a:t>八数码问题 ，单向广搜</a:t>
            </a:r>
            <a:r>
              <a:rPr lang="en-US" altLang="zh-CN" sz="1900" dirty="0" smtClean="0">
                <a:ea typeface="楷体" panose="02010609060101010101" pitchFamily="49" charset="-122"/>
                <a:cs typeface="Arial" panose="020B0604020202020204" pitchFamily="34" charset="0"/>
              </a:rPr>
              <a:t>POJ 891MS </a:t>
            </a:r>
            <a:r>
              <a:rPr lang="zh-CN" altLang="en-US" sz="1900" dirty="0" smtClean="0">
                <a:ea typeface="楷体" panose="02010609060101010101" pitchFamily="49" charset="-122"/>
                <a:cs typeface="Arial" panose="020B0604020202020204" pitchFamily="34" charset="0"/>
              </a:rPr>
              <a:t>双向广搜 </a:t>
            </a:r>
            <a:r>
              <a:rPr lang="en-US" altLang="zh-CN" sz="1900" dirty="0" smtClean="0">
                <a:ea typeface="楷体" panose="02010609060101010101" pitchFamily="49" charset="-122"/>
                <a:cs typeface="Arial" panose="020B0604020202020204" pitchFamily="34" charset="0"/>
              </a:rPr>
              <a:t>POJ 63MS HDU </a:t>
            </a:r>
            <a:r>
              <a:rPr lang="zh-CN" altLang="en-US" sz="1900" dirty="0" smtClean="0">
                <a:ea typeface="楷体" panose="02010609060101010101" pitchFamily="49" charset="-122"/>
                <a:cs typeface="Arial" panose="020B0604020202020204" pitchFamily="34" charset="0"/>
              </a:rPr>
              <a:t>通过</a:t>
            </a:r>
            <a:r>
              <a:rPr lang="en-US" altLang="zh-CN" sz="1900" dirty="0" smtClean="0">
                <a:ea typeface="楷体" panose="02010609060101010101" pitchFamily="49" charset="-122"/>
                <a:cs typeface="Arial" panose="020B0604020202020204" pitchFamily="34" charset="0"/>
              </a:rPr>
              <a:t>!</a:t>
            </a:r>
            <a:endParaRPr lang="zh-CN" altLang="en-US" sz="2000" dirty="0" smtClean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3"/>
          <p:cNvSpPr>
            <a:spLocks noChangeArrowheads="1"/>
          </p:cNvSpPr>
          <p:nvPr/>
        </p:nvSpPr>
        <p:spPr bwMode="auto">
          <a:xfrm>
            <a:off x="107950" y="0"/>
            <a:ext cx="8785225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Arial" pitchFamily="34" charset="0"/>
              </a:rPr>
              <a:t>//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Arial" pitchFamily="34" charset="0"/>
              </a:rPr>
              <a:t>下面程序是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Arial" pitchFamily="34" charset="0"/>
              </a:rPr>
              <a:t>1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Arial" pitchFamily="34" charset="0"/>
              </a:rPr>
              <a:t>号字，所以看不见。请全选，拷贝粘贴到别处后再看</a:t>
            </a:r>
            <a:r>
              <a:rPr lang="en-US" altLang="zh-CN" sz="100">
                <a:solidFill>
                  <a:srgbClr val="FF0000"/>
                </a:solidFill>
                <a:ea typeface="楷体" pitchFamily="49" charset="-122"/>
                <a:cs typeface="Arial" pitchFamily="34" charset="0"/>
              </a:rPr>
              <a:t>#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八数码 双向广搜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#include &lt;iostream&gt;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#include &lt;bitset&gt;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#include &lt;cstring&gt;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#include &lt;cstdio&gt;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#include &lt;cstdlib&gt;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#include &lt;set&gt;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#include &lt;algorithm&gt;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using namespace std;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int goalStatus; 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目标状态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const int MAXS = 400000;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char result[MAXS];  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要输出的移动方案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struct Node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int status;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状态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int father;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父节点指针，即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myQueue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的下标 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char move;  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父节点到本节点的移动方式 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u/d/r/l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Node(int s,int f,char m):status(s), father(f),move(m) { 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Node() { 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};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Node myQueue[2][MAXS]; 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两个方向的状态队列，状态总数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362880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int	matchingStatus;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双向碰到的那个状态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int	matchingQ; // 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队列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matchingQ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的队头元素是双向碰到的那个状态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int qHead[2];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队头指针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int qTail[2];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队尾指针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char sz4Moves[] = "udrl";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四种移动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void IntStatusToStrStatus( int n, char * strStatus)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{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sprintf(strStatus,"%09d",n);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需要保留前导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0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int NewStatus( int status, char cMove)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求从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status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经过 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cMove 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移动后得到的新状态。若移动不可行则返回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-1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char szTmp[20];   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int zeroPos;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字符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'0'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的位置 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IntStatusToStrStatus(status,szTmp);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for( int i = 0;i &lt; 9; ++ i )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if( szTmp[i] == '0'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zeroPos = i;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break;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返回空格的位置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switch( cMove)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'u':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zeroPos - 3 &lt; 0 ) 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return -1;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空格在第一行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else {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szTmp[zeroPos] = szTmp[zeroPos - 3];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 - 3] = '0';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break;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'd':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zeroPos + 3 &gt; 8 ) 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return -1;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空格在第三行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else {    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szTmp[zeroPos] = szTmp[zeroPos + 3];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 + 3] = '0';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break;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'l':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zeroPos % 3 == 0) 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return -1;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空格在第一列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else {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szTmp[zeroPos] = szTmp[zeroPos -1];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 -1 ] = '0';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break;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'r':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zeroPos % 3 == 2) 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return -1;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空格在第三列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else {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szTmp[zeroPos] = szTmp[zeroPos + 1];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szTmp[zeroPos + 1 ] = '0';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break;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return atoi(szTmp);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}</a:t>
            </a:r>
          </a:p>
          <a:p>
            <a:pPr eaLnBrk="1" hangingPunct="1"/>
            <a:endParaRPr lang="en-US" altLang="zh-CN" sz="100">
              <a:ea typeface="楷体" pitchFamily="49" charset="-122"/>
              <a:cs typeface="Arial" pitchFamily="34" charset="0"/>
            </a:endParaRP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inline char ReverseMove(char c)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switch( c)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'u':	return 'd';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'l':	return 'r';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'r':	return 'l';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case 'd':	return 'u';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return 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bool DBfs(int status){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寻找从初始状态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status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到目标的路径，找不到则返回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false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int newStatus;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set&lt;int&gt; expanded[2];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for( int i = 0;i &lt; 2; ++ i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qHead[i] = 0;	qTail[i] = 1;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myQueue[0][0] = Node(status,-1,0);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expanded[0].insert(status);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myQueue[1][0] = Node(goalStatus,-1,0);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expanded[1].insert(goalStatus);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while ( qHead[0] != qTail[0] &amp;&amp; qHead[1] != qTail[1] ) {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两个队列不都为空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int qNo;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本次要扩展的队列 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if( qHead[0] == qTail[0])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qNo = 1;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else if(  qHead[1] == qTail[1])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qNo = 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else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qTail[0] - qHead[0] &lt; qTail[1] - qHead[1] )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比较两个队列元素个数 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qNo = 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else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qNo = 1;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int vqNo = 1 - qNo;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另一队列 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status = myQueue[qNo][qHead[qNo]].status;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if(expanded[vqNo].find(status)!=expanded[vqNo].end()) {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//status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在另一队列扩展过，路径找到 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matchingStatus = status;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matchingQ = qNo;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return true;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else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for( int i = 0;i &lt; 4;i ++ ) {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尝试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4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种移动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newStatus = NewStatus(status,sz4Moves[i]);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if( newStatus == -1 ) 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continue;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不可移，试下一种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if(expanded[qNo].find(newStatus)!=expanded[qNo].end())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   continue; 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如果已经扩展过，则不能入队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expanded[qNo].insert(newStatus);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myQueue[qNo][qTail[qNo]] = Node(newStatus,qHead[qNo],sz4Moves[i]);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qTail[qNo] ++;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qHead[qNo] ++;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return false;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int main()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char line1[50];  char line2[20];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while(cin.getline(line1,48)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将输入的原始字符串变为数字字符串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int i,j;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for( i = 0, j = 0; line1[i]; i ++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line1[i] != ' '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if( line1[i] == 'x' )  line2[j++] = '0';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else  line2[j++] = line1[i];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line2[j] = 0;//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字符串形式的初始状态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//</a:t>
            </a:r>
            <a:r>
              <a:rPr lang="zh-CN" altLang="en-US" sz="100">
                <a:ea typeface="楷体" pitchFamily="49" charset="-122"/>
                <a:cs typeface="Arial" pitchFamily="34" charset="0"/>
              </a:rPr>
              <a:t>用奇偶性判定是否有解 </a:t>
            </a:r>
          </a:p>
          <a:p>
            <a:pPr eaLnBrk="1" hangingPunct="1"/>
            <a:r>
              <a:rPr lang="zh-CN" altLang="en-US" sz="100">
                <a:ea typeface="楷体" pitchFamily="49" charset="-122"/>
                <a:cs typeface="Arial" pitchFamily="34" charset="0"/>
              </a:rPr>
              <a:t>		</a:t>
            </a:r>
            <a:r>
              <a:rPr lang="en-US" altLang="zh-CN" sz="100">
                <a:ea typeface="楷体" pitchFamily="49" charset="-122"/>
                <a:cs typeface="Arial" pitchFamily="34" charset="0"/>
              </a:rPr>
              <a:t>int sumGoal = 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for( int i = 0;i &lt; 8; ++i 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sumGoal += i -1;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int sumStart = 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for( int i = 0;i &lt; 9 ; ++i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line2[i] == '0')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continue;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for( int j = 0; j &lt; i; ++j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if( line2[j] &lt; line2[i] &amp;&amp; line2[j] != '0' 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sumStart ++;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if( sumStart %2 != sumGoal %2 )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cout &lt;&lt; "unsolvable" &lt;&lt; endl;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continue;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goalStatus = atoi("123456780");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if(DBfs(atoi(line2))) {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int	moves = 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int pos;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matchingQ == 0)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pos = qHead[0];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else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for( int i = 0;i &lt; qTail[0]; ++ i 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if( myQueue[0][i].status == matchingStatus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	pos = i;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	break;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do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if( pos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result[moves++] = myQueue[0][pos].move;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pos = myQueue[0][pos].father;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 while(pos);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reverse(result,result+moves);	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if( matchingQ == 0)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for( int i = 0;i &lt; qTail[1]; ++ i 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if( myQueue[1][i].status == matchingStatus 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	pos = i;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	break;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else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pos = qHead[1];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do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if(pos) {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result[moves++] = ReverseMove(myQueue[1][pos].move);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	pos = myQueue[1][pos].father;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}while(pos);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for( int i = 0;i &lt; moves ; ++ i )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	cout &lt;&lt; result[i];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cout &lt;&lt; endl;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else	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		cout &lt;&lt; "unsolvable" &lt;&lt; endl; 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}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	return 0;</a:t>
            </a:r>
          </a:p>
          <a:p>
            <a:pPr eaLnBrk="1" hangingPunct="1"/>
            <a:r>
              <a:rPr lang="en-US" altLang="zh-CN" sz="100">
                <a:ea typeface="楷体" pitchFamily="49" charset="-122"/>
                <a:cs typeface="Arial" pitchFamily="34" charset="0"/>
              </a:rPr>
              <a:t>}</a:t>
            </a:r>
            <a:endParaRPr lang="en-US" altLang="zh-CN" sz="100">
              <a:solidFill>
                <a:srgbClr val="FF0000"/>
              </a:solidFill>
              <a:ea typeface="楷体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26342</TotalTime>
  <Words>4874</Words>
  <Application>Microsoft Office PowerPoint</Application>
  <PresentationFormat>全屏显示(16:9)</PresentationFormat>
  <Paragraphs>1608</Paragraphs>
  <Slides>92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1" baseType="lpstr">
      <vt:lpstr>Arial</vt:lpstr>
      <vt:lpstr>宋体</vt:lpstr>
      <vt:lpstr>Wingdings</vt:lpstr>
      <vt:lpstr>Calibri</vt:lpstr>
      <vt:lpstr>楷体</vt:lpstr>
      <vt:lpstr>Times New Roman</vt:lpstr>
      <vt:lpstr>黑体</vt:lpstr>
      <vt:lpstr>Courier New</vt:lpstr>
      <vt:lpstr>Network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关键问题：判重</vt:lpstr>
      <vt:lpstr>关键问题：判重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用广搜解决八数码问题(POJ1077)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广搜与深搜的比较</vt:lpstr>
      <vt:lpstr>八数码问题 : 如何加快速度</vt:lpstr>
      <vt:lpstr>幻灯片 84</vt:lpstr>
      <vt:lpstr>双向广度优先搜索(DBFS)</vt:lpstr>
      <vt:lpstr>幻灯片 86</vt:lpstr>
      <vt:lpstr>幻灯片 87</vt:lpstr>
      <vt:lpstr>幻灯片 88</vt:lpstr>
      <vt:lpstr>幻灯片 89</vt:lpstr>
      <vt:lpstr>DBFS的框架(1)</vt:lpstr>
      <vt:lpstr>DBFS的框架(2)</vt:lpstr>
      <vt:lpstr>幻灯片 92</vt:lpstr>
    </vt:vector>
  </TitlesOfParts>
  <Company>dongfanghong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guowei</cp:lastModifiedBy>
  <cp:revision>1129</cp:revision>
  <dcterms:created xsi:type="dcterms:W3CDTF">2002-01-07T04:58:02Z</dcterms:created>
  <dcterms:modified xsi:type="dcterms:W3CDTF">2017-06-02T22:17:22Z</dcterms:modified>
</cp:coreProperties>
</file>