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94819-9497-42D0-9EA3-2294C64B3224}" v="9" dt="2022-10-17T04:45:18.013"/>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91" autoAdjust="0"/>
    <p:restoredTop sz="94660"/>
  </p:normalViewPr>
  <p:slideViewPr>
    <p:cSldViewPr snapToGrid="0">
      <p:cViewPr varScale="1">
        <p:scale>
          <a:sx n="64" d="100"/>
          <a:sy n="64" d="100"/>
        </p:scale>
        <p:origin x="50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Chiing" userId="bbe5aa03065aa256" providerId="LiveId" clId="{E4F94819-9497-42D0-9EA3-2294C64B3224}"/>
    <pc:docChg chg="undo redo custSel delSld modSld">
      <pc:chgData name="Mr. Chiing" userId="bbe5aa03065aa256" providerId="LiveId" clId="{E4F94819-9497-42D0-9EA3-2294C64B3224}" dt="2022-10-17T05:14:15.408" v="1958" actId="5793"/>
      <pc:docMkLst>
        <pc:docMk/>
      </pc:docMkLst>
      <pc:sldChg chg="modSp mod">
        <pc:chgData name="Mr. Chiing" userId="bbe5aa03065aa256" providerId="LiveId" clId="{E4F94819-9497-42D0-9EA3-2294C64B3224}" dt="2022-10-16T23:13:27.366" v="46" actId="14100"/>
        <pc:sldMkLst>
          <pc:docMk/>
          <pc:sldMk cId="0" sldId="256"/>
        </pc:sldMkLst>
        <pc:spChg chg="mod">
          <ac:chgData name="Mr. Chiing" userId="bbe5aa03065aa256" providerId="LiveId" clId="{E4F94819-9497-42D0-9EA3-2294C64B3224}" dt="2022-10-16T23:13:27.366" v="46" actId="14100"/>
          <ac:spMkLst>
            <pc:docMk/>
            <pc:sldMk cId="0" sldId="256"/>
            <ac:spMk id="145" creationId="{00000000-0000-0000-0000-000000000000}"/>
          </ac:spMkLst>
        </pc:spChg>
      </pc:sldChg>
      <pc:sldChg chg="modSp mod">
        <pc:chgData name="Mr. Chiing" userId="bbe5aa03065aa256" providerId="LiveId" clId="{E4F94819-9497-42D0-9EA3-2294C64B3224}" dt="2022-10-17T04:46:12.446" v="1950" actId="1076"/>
        <pc:sldMkLst>
          <pc:docMk/>
          <pc:sldMk cId="0" sldId="257"/>
        </pc:sldMkLst>
        <pc:spChg chg="mod">
          <ac:chgData name="Mr. Chiing" userId="bbe5aa03065aa256" providerId="LiveId" clId="{E4F94819-9497-42D0-9EA3-2294C64B3224}" dt="2022-10-17T04:32:07.799" v="1443" actId="14100"/>
          <ac:spMkLst>
            <pc:docMk/>
            <pc:sldMk cId="0" sldId="257"/>
            <ac:spMk id="151" creationId="{00000000-0000-0000-0000-000000000000}"/>
          </ac:spMkLst>
        </pc:spChg>
        <pc:spChg chg="mod">
          <ac:chgData name="Mr. Chiing" userId="bbe5aa03065aa256" providerId="LiveId" clId="{E4F94819-9497-42D0-9EA3-2294C64B3224}" dt="2022-10-17T04:46:07.098" v="1949" actId="20577"/>
          <ac:spMkLst>
            <pc:docMk/>
            <pc:sldMk cId="0" sldId="257"/>
            <ac:spMk id="152" creationId="{00000000-0000-0000-0000-000000000000}"/>
          </ac:spMkLst>
        </pc:spChg>
        <pc:picChg chg="mod">
          <ac:chgData name="Mr. Chiing" userId="bbe5aa03065aa256" providerId="LiveId" clId="{E4F94819-9497-42D0-9EA3-2294C64B3224}" dt="2022-10-17T04:46:12.446" v="1950" actId="1076"/>
          <ac:picMkLst>
            <pc:docMk/>
            <pc:sldMk cId="0" sldId="257"/>
            <ac:picMk id="153" creationId="{00000000-0000-0000-0000-000000000000}"/>
          </ac:picMkLst>
        </pc:picChg>
      </pc:sldChg>
      <pc:sldChg chg="delSp modSp mod">
        <pc:chgData name="Mr. Chiing" userId="bbe5aa03065aa256" providerId="LiveId" clId="{E4F94819-9497-42D0-9EA3-2294C64B3224}" dt="2022-10-17T04:01:27.842" v="749" actId="20577"/>
        <pc:sldMkLst>
          <pc:docMk/>
          <pc:sldMk cId="0" sldId="258"/>
        </pc:sldMkLst>
        <pc:spChg chg="del mod">
          <ac:chgData name="Mr. Chiing" userId="bbe5aa03065aa256" providerId="LiveId" clId="{E4F94819-9497-42D0-9EA3-2294C64B3224}" dt="2022-10-17T04:01:16.606" v="744" actId="21"/>
          <ac:spMkLst>
            <pc:docMk/>
            <pc:sldMk cId="0" sldId="258"/>
            <ac:spMk id="160" creationId="{00000000-0000-0000-0000-000000000000}"/>
          </ac:spMkLst>
        </pc:spChg>
        <pc:graphicFrameChg chg="mod modGraphic">
          <ac:chgData name="Mr. Chiing" userId="bbe5aa03065aa256" providerId="LiveId" clId="{E4F94819-9497-42D0-9EA3-2294C64B3224}" dt="2022-10-17T04:01:27.842" v="749" actId="20577"/>
          <ac:graphicFrameMkLst>
            <pc:docMk/>
            <pc:sldMk cId="0" sldId="258"/>
            <ac:graphicFrameMk id="161" creationId="{00000000-0000-0000-0000-000000000000}"/>
          </ac:graphicFrameMkLst>
        </pc:graphicFrameChg>
      </pc:sldChg>
      <pc:sldChg chg="modSp mod">
        <pc:chgData name="Mr. Chiing" userId="bbe5aa03065aa256" providerId="LiveId" clId="{E4F94819-9497-42D0-9EA3-2294C64B3224}" dt="2022-10-17T05:14:08.179" v="1956" actId="5793"/>
        <pc:sldMkLst>
          <pc:docMk/>
          <pc:sldMk cId="0" sldId="259"/>
        </pc:sldMkLst>
        <pc:spChg chg="mod">
          <ac:chgData name="Mr. Chiing" userId="bbe5aa03065aa256" providerId="LiveId" clId="{E4F94819-9497-42D0-9EA3-2294C64B3224}" dt="2022-10-17T05:14:08.179" v="1956" actId="5793"/>
          <ac:spMkLst>
            <pc:docMk/>
            <pc:sldMk cId="0" sldId="259"/>
            <ac:spMk id="168" creationId="{00000000-0000-0000-0000-000000000000}"/>
          </ac:spMkLst>
        </pc:spChg>
      </pc:sldChg>
      <pc:sldChg chg="modSp mod">
        <pc:chgData name="Mr. Chiing" userId="bbe5aa03065aa256" providerId="LiveId" clId="{E4F94819-9497-42D0-9EA3-2294C64B3224}" dt="2022-10-17T05:14:15.408" v="1958" actId="5793"/>
        <pc:sldMkLst>
          <pc:docMk/>
          <pc:sldMk cId="0" sldId="260"/>
        </pc:sldMkLst>
        <pc:spChg chg="mod">
          <ac:chgData name="Mr. Chiing" userId="bbe5aa03065aa256" providerId="LiveId" clId="{E4F94819-9497-42D0-9EA3-2294C64B3224}" dt="2022-10-17T05:14:15.408" v="1958" actId="5793"/>
          <ac:spMkLst>
            <pc:docMk/>
            <pc:sldMk cId="0" sldId="260"/>
            <ac:spMk id="175" creationId="{00000000-0000-0000-0000-000000000000}"/>
          </ac:spMkLst>
        </pc:spChg>
      </pc:sldChg>
      <pc:sldChg chg="modSp mod">
        <pc:chgData name="Mr. Chiing" userId="bbe5aa03065aa256" providerId="LiveId" clId="{E4F94819-9497-42D0-9EA3-2294C64B3224}" dt="2022-10-17T03:36:48.953" v="600" actId="5793"/>
        <pc:sldMkLst>
          <pc:docMk/>
          <pc:sldMk cId="0" sldId="261"/>
        </pc:sldMkLst>
        <pc:spChg chg="mod">
          <ac:chgData name="Mr. Chiing" userId="bbe5aa03065aa256" providerId="LiveId" clId="{E4F94819-9497-42D0-9EA3-2294C64B3224}" dt="2022-10-17T03:36:48.953" v="600" actId="5793"/>
          <ac:spMkLst>
            <pc:docMk/>
            <pc:sldMk cId="0" sldId="261"/>
            <ac:spMk id="182" creationId="{00000000-0000-0000-0000-000000000000}"/>
          </ac:spMkLst>
        </pc:spChg>
      </pc:sldChg>
      <pc:sldChg chg="addSp delSp modSp mod">
        <pc:chgData name="Mr. Chiing" userId="bbe5aa03065aa256" providerId="LiveId" clId="{E4F94819-9497-42D0-9EA3-2294C64B3224}" dt="2022-10-17T02:36:25.400" v="558" actId="27636"/>
        <pc:sldMkLst>
          <pc:docMk/>
          <pc:sldMk cId="0" sldId="262"/>
        </pc:sldMkLst>
        <pc:spChg chg="mod">
          <ac:chgData name="Mr. Chiing" userId="bbe5aa03065aa256" providerId="LiveId" clId="{E4F94819-9497-42D0-9EA3-2294C64B3224}" dt="2022-10-17T02:36:25.400" v="558" actId="27636"/>
          <ac:spMkLst>
            <pc:docMk/>
            <pc:sldMk cId="0" sldId="262"/>
            <ac:spMk id="189" creationId="{00000000-0000-0000-0000-000000000000}"/>
          </ac:spMkLst>
        </pc:spChg>
        <pc:graphicFrameChg chg="add del mod">
          <ac:chgData name="Mr. Chiing" userId="bbe5aa03065aa256" providerId="LiveId" clId="{E4F94819-9497-42D0-9EA3-2294C64B3224}" dt="2022-10-17T02:35:32.654" v="536"/>
          <ac:graphicFrameMkLst>
            <pc:docMk/>
            <pc:sldMk cId="0" sldId="262"/>
            <ac:graphicFrameMk id="2" creationId="{C7F80C01-18B1-3C58-4686-EC8A73A9A284}"/>
          </ac:graphicFrameMkLst>
        </pc:graphicFrameChg>
      </pc:sldChg>
      <pc:sldChg chg="del">
        <pc:chgData name="Mr. Chiing" userId="bbe5aa03065aa256" providerId="LiveId" clId="{E4F94819-9497-42D0-9EA3-2294C64B3224}" dt="2022-10-17T04:33:30.896" v="1551" actId="2696"/>
        <pc:sldMkLst>
          <pc:docMk/>
          <pc:sldMk cId="0" sldId="263"/>
        </pc:sldMkLst>
      </pc:sldChg>
      <pc:sldChg chg="addSp modSp mod">
        <pc:chgData name="Mr. Chiing" userId="bbe5aa03065aa256" providerId="LiveId" clId="{E4F94819-9497-42D0-9EA3-2294C64B3224}" dt="2022-10-17T04:57:00.221" v="1953" actId="207"/>
        <pc:sldMkLst>
          <pc:docMk/>
          <pc:sldMk cId="0" sldId="264"/>
        </pc:sldMkLst>
        <pc:spChg chg="add mod">
          <ac:chgData name="Mr. Chiing" userId="bbe5aa03065aa256" providerId="LiveId" clId="{E4F94819-9497-42D0-9EA3-2294C64B3224}" dt="2022-10-17T04:57:00.221" v="1953" actId="207"/>
          <ac:spMkLst>
            <pc:docMk/>
            <pc:sldMk cId="0" sldId="264"/>
            <ac:spMk id="2" creationId="{F4565D43-7995-1530-2108-659289176666}"/>
          </ac:spMkLst>
        </pc:spChg>
        <pc:spChg chg="mod">
          <ac:chgData name="Mr. Chiing" userId="bbe5aa03065aa256" providerId="LiveId" clId="{E4F94819-9497-42D0-9EA3-2294C64B3224}" dt="2022-10-17T03:42:18.257" v="621" actId="14100"/>
          <ac:spMkLst>
            <pc:docMk/>
            <pc:sldMk cId="0" sldId="264"/>
            <ac:spMk id="202" creationId="{00000000-0000-0000-0000-000000000000}"/>
          </ac:spMkLst>
        </pc:spChg>
        <pc:picChg chg="mod">
          <ac:chgData name="Mr. Chiing" userId="bbe5aa03065aa256" providerId="LiveId" clId="{E4F94819-9497-42D0-9EA3-2294C64B3224}" dt="2022-10-17T02:46:07.470" v="595" actId="14100"/>
          <ac:picMkLst>
            <pc:docMk/>
            <pc:sldMk cId="0" sldId="264"/>
            <ac:picMk id="203" creationId="{00000000-0000-0000-0000-000000000000}"/>
          </ac:picMkLst>
        </pc:picChg>
      </pc:sldChg>
      <pc:sldChg chg="modSp mod">
        <pc:chgData name="Mr. Chiing" userId="bbe5aa03065aa256" providerId="LiveId" clId="{E4F94819-9497-42D0-9EA3-2294C64B3224}" dt="2022-10-17T04:38:44.180" v="1685" actId="20577"/>
        <pc:sldMkLst>
          <pc:docMk/>
          <pc:sldMk cId="0" sldId="265"/>
        </pc:sldMkLst>
        <pc:spChg chg="mod">
          <ac:chgData name="Mr. Chiing" userId="bbe5aa03065aa256" providerId="LiveId" clId="{E4F94819-9497-42D0-9EA3-2294C64B3224}" dt="2022-10-17T04:38:44.180" v="1685" actId="20577"/>
          <ac:spMkLst>
            <pc:docMk/>
            <pc:sldMk cId="0" sldId="265"/>
            <ac:spMk id="210" creationId="{00000000-0000-0000-0000-000000000000}"/>
          </ac:spMkLst>
        </pc:spChg>
      </pc:sldChg>
      <pc:sldChg chg="modSp mod">
        <pc:chgData name="Mr. Chiing" userId="bbe5aa03065aa256" providerId="LiveId" clId="{E4F94819-9497-42D0-9EA3-2294C64B3224}" dt="2022-10-17T04:45:33.625" v="1928" actId="33524"/>
        <pc:sldMkLst>
          <pc:docMk/>
          <pc:sldMk cId="0" sldId="266"/>
        </pc:sldMkLst>
        <pc:spChg chg="mod">
          <ac:chgData name="Mr. Chiing" userId="bbe5aa03065aa256" providerId="LiveId" clId="{E4F94819-9497-42D0-9EA3-2294C64B3224}" dt="2022-10-17T04:45:33.625" v="1928" actId="33524"/>
          <ac:spMkLst>
            <pc:docMk/>
            <pc:sldMk cId="0" sldId="266"/>
            <ac:spMk id="217" creationId="{00000000-0000-0000-0000-000000000000}"/>
          </ac:spMkLst>
        </pc:spChg>
      </pc:sldChg>
      <pc:sldChg chg="modSp mod">
        <pc:chgData name="Mr. Chiing" userId="bbe5aa03065aa256" providerId="LiveId" clId="{E4F94819-9497-42D0-9EA3-2294C64B3224}" dt="2022-10-17T04:51:06.823" v="1952" actId="20577"/>
        <pc:sldMkLst>
          <pc:docMk/>
          <pc:sldMk cId="0" sldId="267"/>
        </pc:sldMkLst>
        <pc:spChg chg="mod">
          <ac:chgData name="Mr. Chiing" userId="bbe5aa03065aa256" providerId="LiveId" clId="{E4F94819-9497-42D0-9EA3-2294C64B3224}" dt="2022-10-17T04:51:06.823" v="1952" actId="20577"/>
          <ac:spMkLst>
            <pc:docMk/>
            <pc:sldMk cId="0" sldId="267"/>
            <ac:spMk id="224" creationId="{00000000-0000-0000-0000-000000000000}"/>
          </ac:spMkLst>
        </pc:spChg>
      </pc:sldChg>
      <pc:sldChg chg="modSp mod">
        <pc:chgData name="Mr. Chiing" userId="bbe5aa03065aa256" providerId="LiveId" clId="{E4F94819-9497-42D0-9EA3-2294C64B3224}" dt="2022-10-17T04:43:37.510" v="1917" actId="20577"/>
        <pc:sldMkLst>
          <pc:docMk/>
          <pc:sldMk cId="0" sldId="268"/>
        </pc:sldMkLst>
        <pc:spChg chg="mod">
          <ac:chgData name="Mr. Chiing" userId="bbe5aa03065aa256" providerId="LiveId" clId="{E4F94819-9497-42D0-9EA3-2294C64B3224}" dt="2022-10-17T04:43:37.510" v="1917" actId="20577"/>
          <ac:spMkLst>
            <pc:docMk/>
            <pc:sldMk cId="0" sldId="268"/>
            <ac:spMk id="231" creationId="{00000000-0000-0000-0000-000000000000}"/>
          </ac:spMkLst>
        </pc:spChg>
      </pc:sldChg>
      <pc:sldChg chg="modSp mod">
        <pc:chgData name="Mr. Chiing" userId="bbe5aa03065aa256" providerId="LiveId" clId="{E4F94819-9497-42D0-9EA3-2294C64B3224}" dt="2022-10-17T04:45:17.986" v="1927" actId="20577"/>
        <pc:sldMkLst>
          <pc:docMk/>
          <pc:sldMk cId="0" sldId="269"/>
        </pc:sldMkLst>
        <pc:spChg chg="mod">
          <ac:chgData name="Mr. Chiing" userId="bbe5aa03065aa256" providerId="LiveId" clId="{E4F94819-9497-42D0-9EA3-2294C64B3224}" dt="2022-10-17T04:45:17.986" v="1927" actId="20577"/>
          <ac:spMkLst>
            <pc:docMk/>
            <pc:sldMk cId="0" sldId="269"/>
            <ac:spMk id="23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hyperlink" Target="https://linfordco.com/blog/information-security-policie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814426"/>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[Christopher Ivey]</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It is important to understand the risk so that we can develop a plan to create benefits for the cost-effective security measures that need to be taken.</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1"/>
            <a:ext cx="10820400" cy="2352039"/>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What happens when a cyberattack occurs?</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Constantly test for security holes and vulnerabilities against hacking attempts.</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Improve authorization, accounting and authentication</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We will need to assess the vulnerabilities in the system.</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1"/>
            <a:ext cx="10820400" cy="167290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Implementing security methods during the whole software development lifecycle.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Test code constantly reveal vulnerabilities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APA Citation</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CISA, R. D. (P. A. R. T. N. E. R. |. (2021, October 26). The importance of a company information security policy. Linford &amp; Company LLP. Retrieved October 4, 2022, from </a:t>
            </a:r>
            <a:r>
              <a:rPr lang="en-US" dirty="0">
                <a:hlinkClick r:id="rId4"/>
              </a:rPr>
              <a:t>https://linfordco.com/blog/information-security-policies</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565400" y="221393"/>
            <a:ext cx="8940800" cy="108788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221325" y="1117600"/>
            <a:ext cx="11284875" cy="510108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With the Security Policy in Green Place, we will be Able to create Sensibility, Safety, and Security, through Defense In Depth Methodologies. Creating security ensures the safety for the Green Pace team and determines the Sensibility and functionality of the system. </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958661" y="260702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1273586067"/>
              </p:ext>
            </p:extLst>
          </p:nvPr>
        </p:nvGraphicFramePr>
        <p:xfrm>
          <a:off x="1080655" y="2194550"/>
          <a:ext cx="10425545" cy="3905150"/>
        </p:xfrm>
        <a:graphic>
          <a:graphicData uri="http://schemas.openxmlformats.org/drawingml/2006/table">
            <a:tbl>
              <a:tblPr firstRow="1" firstCol="1">
                <a:noFill/>
                <a:tableStyleId>{802198C4-3087-4945-87E3-76CBB3509B7E}</a:tableStyleId>
              </a:tblPr>
              <a:tblGrid>
                <a:gridCol w="5362880">
                  <a:extLst>
                    <a:ext uri="{9D8B030D-6E8A-4147-A177-3AD203B41FA5}">
                      <a16:colId xmlns:a16="http://schemas.microsoft.com/office/drawing/2014/main" val="20000"/>
                    </a:ext>
                  </a:extLst>
                </a:gridCol>
                <a:gridCol w="5062665">
                  <a:extLst>
                    <a:ext uri="{9D8B030D-6E8A-4147-A177-3AD203B41FA5}">
                      <a16:colId xmlns:a16="http://schemas.microsoft.com/office/drawing/2014/main" val="20001"/>
                    </a:ext>
                  </a:extLst>
                </a:gridCol>
              </a:tblGrid>
              <a:tr h="195257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5 Likely</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[0-18]</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5257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Not Many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4 Unlikely threats </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Validate Input Data </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Heed Compiler Warnings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Architect and Design for Security</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Practices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Data Type(Coding Standard 1)</a:t>
            </a:r>
          </a:p>
          <a:p>
            <a:pPr marL="228600" indent="-228600">
              <a:spcBef>
                <a:spcPts val="0"/>
              </a:spcBef>
              <a:buSzPts val="2000"/>
            </a:pPr>
            <a:r>
              <a:rPr lang="en-US" sz="2000" dirty="0"/>
              <a:t>Data Value (Coding Standard 2)</a:t>
            </a:r>
          </a:p>
          <a:p>
            <a:pPr marL="228600" indent="-228600">
              <a:spcBef>
                <a:spcPts val="0"/>
              </a:spcBef>
              <a:buSzPts val="2000"/>
            </a:pPr>
            <a:r>
              <a:rPr lang="en-US" sz="2000" dirty="0"/>
              <a:t>String Correctness (Coding Standard 3)</a:t>
            </a:r>
          </a:p>
          <a:p>
            <a:pPr marL="228600" indent="-228600">
              <a:spcBef>
                <a:spcPts val="0"/>
              </a:spcBef>
              <a:buSzPts val="2000"/>
            </a:pPr>
            <a:r>
              <a:rPr lang="en-US" sz="2000" dirty="0"/>
              <a:t>SQL Injection (Coding Standard 4)</a:t>
            </a:r>
          </a:p>
          <a:p>
            <a:pPr marL="228600" indent="-228600">
              <a:spcBef>
                <a:spcPts val="0"/>
              </a:spcBef>
              <a:buSzPts val="2000"/>
            </a:pPr>
            <a:r>
              <a:rPr lang="en-US" sz="2000" dirty="0"/>
              <a:t>Memory Protection (Coding Standard 5)</a:t>
            </a:r>
          </a:p>
          <a:p>
            <a:pPr marL="228600" indent="-228600">
              <a:spcBef>
                <a:spcPts val="0"/>
              </a:spcBef>
              <a:buSzPts val="2000"/>
            </a:pPr>
            <a:r>
              <a:rPr lang="en-US" sz="2000" dirty="0"/>
              <a:t>Assertions (Coding Standard 6)</a:t>
            </a:r>
          </a:p>
          <a:p>
            <a:pPr marL="228600" indent="-228600">
              <a:spcBef>
                <a:spcPts val="0"/>
              </a:spcBef>
              <a:buSzPts val="2000"/>
            </a:pPr>
            <a:r>
              <a:rPr lang="en-US" sz="2000" dirty="0"/>
              <a:t>Exceptions (Coding Standard 7)</a:t>
            </a:r>
          </a:p>
          <a:p>
            <a:pPr marL="228600" indent="-228600">
              <a:spcBef>
                <a:spcPts val="0"/>
              </a:spcBef>
              <a:buSzPts val="2000"/>
            </a:pPr>
            <a:r>
              <a:rPr lang="en-US" sz="2000" dirty="0"/>
              <a:t>Object Oriented Programming (Coding Standard 8)</a:t>
            </a:r>
          </a:p>
          <a:p>
            <a:pPr marL="228600" indent="-228600">
              <a:spcBef>
                <a:spcPts val="0"/>
              </a:spcBef>
              <a:buSzPts val="2000"/>
            </a:pPr>
            <a:r>
              <a:rPr lang="en-US" sz="2000" dirty="0"/>
              <a:t>Input Output (Coding Standard 9)</a:t>
            </a:r>
          </a:p>
          <a:p>
            <a:pPr marL="228600" indent="-228600">
              <a:spcBef>
                <a:spcPts val="0"/>
              </a:spcBef>
              <a:buSzPts val="2000"/>
            </a:pPr>
            <a:r>
              <a:rPr lang="en-US" sz="2000" dirty="0"/>
              <a:t>Concurrency (Coding Standard 10)</a:t>
            </a:r>
          </a:p>
          <a:p>
            <a:pPr marL="228600" indent="-228600">
              <a:spcBef>
                <a:spcPts val="0"/>
              </a:spcBef>
              <a:buSzPts val="2000"/>
            </a:pPr>
            <a:endParaRPr lang="en-US" sz="2000" dirty="0"/>
          </a:p>
          <a:p>
            <a:pPr marL="228600" indent="-228600">
              <a:spcBef>
                <a:spcPts val="0"/>
              </a:spcBef>
              <a:buSzPts val="2000"/>
            </a:pPr>
            <a:endParaRPr lang="en-US" sz="2000" dirty="0"/>
          </a:p>
          <a:p>
            <a:pPr marL="228600" indent="-228600">
              <a:spcBef>
                <a:spcPts val="0"/>
              </a:spcBef>
              <a:buSzPts val="2000"/>
            </a:pPr>
            <a:endParaRPr lang="en-US" sz="2000" dirty="0"/>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rPr>
              <a:t>Encryption at rest – At rest encryption is like storing your data in a vault.</a:t>
            </a:r>
          </a:p>
          <a:p>
            <a:pPr marL="228600" lvl="0" indent="-228600" algn="l" rtl="0">
              <a:lnSpc>
                <a:spcPct val="90000"/>
              </a:lnSpc>
              <a:spcBef>
                <a:spcPts val="0"/>
              </a:spcBef>
              <a:spcAft>
                <a:spcPts val="0"/>
              </a:spcAft>
              <a:buClr>
                <a:schemeClr val="lt1"/>
              </a:buClr>
              <a:buSzPts val="2000"/>
              <a:buChar char="•"/>
            </a:pP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rPr>
              <a:t>Encryption in transit – This is when data communications are protected against being intercepted while it moves between the site and the cloud provider, or between two separate services. </a:t>
            </a:r>
          </a:p>
          <a:p>
            <a:pPr marL="228600" lvl="0" indent="-228600" algn="l" rtl="0">
              <a:lnSpc>
                <a:spcPct val="90000"/>
              </a:lnSpc>
              <a:spcBef>
                <a:spcPts val="0"/>
              </a:spcBef>
              <a:spcAft>
                <a:spcPts val="0"/>
              </a:spcAft>
              <a:buClr>
                <a:schemeClr val="lt1"/>
              </a:buClr>
              <a:buSzPts val="2000"/>
              <a:buChar char="•"/>
            </a:pP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rPr>
              <a:t>Encryption in use -  This takes a different approach from the other techniques, that ensures that sensitive data is never left, unprotected, regardless of the current state of the data processing (at rest, in transit, or in use), or location, whether in the cloud or the primary database system.</a:t>
            </a:r>
          </a:p>
          <a:p>
            <a:pPr marL="228600" lvl="0" indent="-228600" algn="l" rtl="0">
              <a:lnSpc>
                <a:spcPct val="90000"/>
              </a:lnSpc>
              <a:spcBef>
                <a:spcPts val="0"/>
              </a:spcBef>
              <a:spcAft>
                <a:spcPts val="0"/>
              </a:spcAft>
              <a:buClr>
                <a:schemeClr val="lt1"/>
              </a:buClr>
              <a:buSzPts val="2000"/>
              <a:buChar char="•"/>
            </a:pP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1625600"/>
            <a:ext cx="10820400" cy="45930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Authentication - The first step in securing an identification system. This aids in verifying that the person accessing the system is who they say they are. There are 3 main categories. What they know, Who they are, and What they have.  This is basically a method to identifying a user.</a:t>
            </a:r>
          </a:p>
          <a:p>
            <a:pPr marL="228600" lvl="0" indent="-228600" algn="l" rtl="0">
              <a:lnSpc>
                <a:spcPct val="90000"/>
              </a:lnSpc>
              <a:spcBef>
                <a:spcPts val="0"/>
              </a:spcBef>
              <a:spcAft>
                <a:spcPts val="0"/>
              </a:spcAft>
              <a:buClr>
                <a:schemeClr val="lt1"/>
              </a:buClr>
              <a:buSzPts val="2400"/>
              <a:buChar char="•"/>
            </a:pPr>
            <a:r>
              <a:rPr lang="en-US" dirty="0"/>
              <a:t>Authorization - Right after authentication, a user is required to gain authorization for certain tasks. Authorization is simply a methodical process of enforcing system policies, determining what is acceptable and what is denied</a:t>
            </a:r>
          </a:p>
          <a:p>
            <a:pPr marL="228600" lvl="0" indent="-228600" algn="l" rtl="0">
              <a:lnSpc>
                <a:spcPct val="90000"/>
              </a:lnSpc>
              <a:spcBef>
                <a:spcPts val="0"/>
              </a:spcBef>
              <a:spcAft>
                <a:spcPts val="0"/>
              </a:spcAft>
              <a:buClr>
                <a:schemeClr val="lt1"/>
              </a:buClr>
              <a:buSzPts val="2400"/>
              <a:buChar char="•"/>
            </a:pPr>
            <a:r>
              <a:rPr lang="en-US" dirty="0"/>
              <a:t>Accounting - This is the monitoring of the usage of a person who has logged into a network. This can be applied with a Security Information and Event Management (SIEM).   Accounting is carried out when a user logs into a session for a certain amount of system time.</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268249"/>
            <a:ext cx="8610600" cy="12907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422016" y="1873770"/>
            <a:ext cx="6488449" cy="4219857"/>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F4565D43-7995-1530-2108-659289176666}"/>
              </a:ext>
            </a:extLst>
          </p:cNvPr>
          <p:cNvSpPr txBox="1"/>
          <p:nvPr/>
        </p:nvSpPr>
        <p:spPr>
          <a:xfrm>
            <a:off x="7270230" y="1439057"/>
            <a:ext cx="4235970" cy="5047536"/>
          </a:xfrm>
          <a:prstGeom prst="rect">
            <a:avLst/>
          </a:prstGeom>
          <a:noFill/>
        </p:spPr>
        <p:txBody>
          <a:bodyPr wrap="square" rtlCol="0">
            <a:spAutoFit/>
          </a:bodyPr>
          <a:lstStyle/>
          <a:p>
            <a:r>
              <a:rPr lang="en-US" dirty="0">
                <a:solidFill>
                  <a:schemeClr val="bg1"/>
                </a:solidFill>
              </a:rPr>
              <a:t>Automation is used for ensuring that Green Pace’s already well developed DevSecOps is obeying and complying to the standards defined in this policy. DevSecOps and automation can and will boost security measures for the Green Pace infrastructure. Within the integrity checks of the DevSecOps Toolchain, is where the automation bug finder can create Defense in depth techniques to ensure system security follows coding standards.</a:t>
            </a:r>
          </a:p>
          <a:p>
            <a:endParaRPr lang="en-US" dirty="0">
              <a:solidFill>
                <a:schemeClr val="bg1"/>
              </a:solidFill>
            </a:endParaRPr>
          </a:p>
          <a:p>
            <a:r>
              <a:rPr lang="en-US" dirty="0">
                <a:solidFill>
                  <a:schemeClr val="bg1"/>
                </a:solidFill>
              </a:rPr>
              <a:t>Within the monitoring and analytics section of the lifecycle is where automation will be able to be utilized before the release of the product. It is very important to implement (Triple A). We will want to ensure that all (Triple A) authentication methods return the correct access and privileges to certain actions and resources within our application. Conclusively we will additionally want to provide authorization to be correct and valid. We can implement our Triple A policies to make sure the overall application is secure enough for deployment and automated security checks during integration testing before it’s released to the masses for use.</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CodeSonar - Buffer Overrun, Buffer underrun, Tainted buffer access, Type overrun, Type underrun</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Helix QAC - DCL52-CPP. Never qualify a reference type with const or volatile</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lt-LT" dirty="0"/>
              <a:t>Astrėe</a:t>
            </a:r>
            <a:r>
              <a:rPr lang="en-US" dirty="0"/>
              <a:t> - 	STR51-CPP. Do not attempt to create a std:: string from a null pointer,	STR53 - CPP. Range check element access</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Polyspace (Bug Finder)  - Array access out of bounds, Array access with tainted index, Pointer dereferences with tainted offset, Range check element access.</a:t>
            </a:r>
          </a:p>
          <a:p>
            <a:pPr marL="457200" lvl="1" indent="0" algn="l" rtl="0">
              <a:lnSpc>
                <a:spcPct val="90000"/>
              </a:lnSpc>
              <a:spcBef>
                <a:spcPts val="0"/>
              </a:spcBef>
              <a:spcAft>
                <a:spcPts val="0"/>
              </a:spcAft>
              <a:buClr>
                <a:schemeClr val="lt1"/>
              </a:buClr>
              <a:buSzPts val="2000"/>
              <a:buNone/>
            </a:pPr>
            <a:endParaRPr lang="en-US" dirty="0"/>
          </a:p>
          <a:p>
            <a:pPr marL="685800" lvl="1" indent="-228600" algn="l" rtl="0">
              <a:lnSpc>
                <a:spcPct val="90000"/>
              </a:lnSpc>
              <a:spcBef>
                <a:spcPts val="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371</TotalTime>
  <Words>863</Words>
  <Application>Microsoft Office PowerPoint</Application>
  <PresentationFormat>Widescreen</PresentationFormat>
  <Paragraphs>94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Mr. Chiing</cp:lastModifiedBy>
  <cp:revision>4</cp:revision>
  <dcterms:created xsi:type="dcterms:W3CDTF">2020-08-19T17:59:24Z</dcterms:created>
  <dcterms:modified xsi:type="dcterms:W3CDTF">2022-10-17T05:14:19Z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