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34" r:id="rId4"/>
    <p:sldId id="335" r:id="rId5"/>
    <p:sldId id="336" r:id="rId6"/>
    <p:sldId id="337" r:id="rId7"/>
    <p:sldId id="338" r:id="rId8"/>
    <p:sldId id="341" r:id="rId9"/>
    <p:sldId id="339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96AE-7A37-4C28-8320-F24078063303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33CDD-4BC5-46BA-962E-0302A90A44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35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8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1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7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63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0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3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1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DFE5-BB17-4CE4-856B-49B09C716E60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hiever/Data-Analysis-and-Machine-Learning-Projects/blob/master/example-data-science-notebook/Example%20Machine%20Learning%20Notebook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Matplotli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st/rpmuller/5920182" TargetMode="External"/><Relationship Id="rId2" Type="http://schemas.openxmlformats.org/officeDocument/2006/relationships/hyperlink" Target="https://rmuller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617" y="964422"/>
            <a:ext cx="9830386" cy="2387600"/>
          </a:xfrm>
        </p:spPr>
        <p:txBody>
          <a:bodyPr>
            <a:noAutofit/>
          </a:bodyPr>
          <a:lstStyle/>
          <a:p>
            <a:r>
              <a:rPr lang="en-US" sz="4000" dirty="0"/>
              <a:t>CF969 - Big Data for Computational Finance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chemeClr val="accent5"/>
                </a:solidFill>
              </a:rPr>
              <a:t>Labs – 1. Python</a:t>
            </a:r>
            <a:endParaRPr lang="en-GB" sz="4000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10" y="3909608"/>
            <a:ext cx="9144000" cy="2233497"/>
          </a:xfrm>
        </p:spPr>
        <p:txBody>
          <a:bodyPr>
            <a:normAutofit/>
          </a:bodyPr>
          <a:lstStyle/>
          <a:p>
            <a:r>
              <a:rPr lang="en-US" dirty="0"/>
              <a:t>Panagiotis Kanellopoulos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9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FEA03-E9B5-45B5-B7F6-29802F7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 Up </a:t>
            </a:r>
            <a:r>
              <a:rPr lang="nl-NL" dirty="0" err="1"/>
              <a:t>for</a:t>
            </a:r>
            <a:r>
              <a:rPr lang="nl-NL" dirty="0"/>
              <a:t> Lab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60B50-3D1D-4EAC-B8D9-58352FB4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270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Start </a:t>
            </a:r>
            <a:r>
              <a:rPr lang="en-GB" dirty="0" err="1"/>
              <a:t>Jupyter</a:t>
            </a:r>
            <a:r>
              <a:rPr lang="en-GB" dirty="0"/>
              <a:t> Notebook (in the same way would start any program that has been set up in the lab PC)</a:t>
            </a:r>
          </a:p>
          <a:p>
            <a:endParaRPr lang="en-GB" dirty="0"/>
          </a:p>
          <a:p>
            <a:pPr lvl="1"/>
            <a:r>
              <a:rPr lang="en-GB" dirty="0"/>
              <a:t>There is a more complex approach :</a:t>
            </a:r>
            <a:endParaRPr lang="nl-NL" dirty="0"/>
          </a:p>
          <a:p>
            <a:pPr marL="1371600" lvl="2" indent="-457200">
              <a:buFont typeface="+mj-lt"/>
              <a:buAutoNum type="arabicPeriod"/>
            </a:pPr>
            <a:r>
              <a:rPr lang="nl-NL" dirty="0"/>
              <a:t>Open a </a:t>
            </a:r>
            <a:r>
              <a:rPr lang="nl-NL" dirty="0" err="1"/>
              <a:t>Command</a:t>
            </a:r>
            <a:r>
              <a:rPr lang="nl-NL" dirty="0"/>
              <a:t> Prompt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/>
              <a:t>Start </a:t>
            </a:r>
            <a:r>
              <a:rPr lang="nl-NL" dirty="0" err="1"/>
              <a:t>Jupyter</a:t>
            </a:r>
            <a:r>
              <a:rPr lang="nl-NL" dirty="0"/>
              <a:t> Notebook </a:t>
            </a:r>
            <a:r>
              <a:rPr lang="nl-NL" dirty="0" err="1"/>
              <a:t>by</a:t>
            </a:r>
            <a:r>
              <a:rPr lang="nl-NL" dirty="0"/>
              <a:t> running “</a:t>
            </a:r>
            <a:r>
              <a:rPr lang="nl-NL" dirty="0">
                <a:solidFill>
                  <a:schemeClr val="accent5"/>
                </a:solidFill>
              </a:rPr>
              <a:t>c:\Python3\Scripts\</a:t>
            </a:r>
            <a:r>
              <a:rPr lang="nl-NL" dirty="0" err="1">
                <a:solidFill>
                  <a:schemeClr val="accent5"/>
                </a:solidFill>
              </a:rPr>
              <a:t>jupyter</a:t>
            </a:r>
            <a:r>
              <a:rPr lang="nl-NL" dirty="0">
                <a:solidFill>
                  <a:schemeClr val="accent5"/>
                </a:solidFill>
              </a:rPr>
              <a:t>-notebook</a:t>
            </a:r>
            <a:r>
              <a:rPr lang="nl-NL" dirty="0"/>
              <a:t>”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line	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 err="1"/>
              <a:t>Create</a:t>
            </a:r>
            <a:r>
              <a:rPr lang="nl-NL" dirty="0"/>
              <a:t> a new Notebook-file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>
                <a:solidFill>
                  <a:schemeClr val="accent5"/>
                </a:solidFill>
              </a:rPr>
              <a:t>button on </a:t>
            </a:r>
            <a:r>
              <a:rPr lang="nl-NL" dirty="0" err="1">
                <a:solidFill>
                  <a:schemeClr val="accent5"/>
                </a:solidFill>
              </a:rPr>
              <a:t>the</a:t>
            </a:r>
            <a:r>
              <a:rPr lang="nl-NL" dirty="0">
                <a:solidFill>
                  <a:schemeClr val="accent5"/>
                </a:solidFill>
              </a:rPr>
              <a:t> top-right</a:t>
            </a:r>
            <a:endParaRPr lang="nl-NL" dirty="0"/>
          </a:p>
          <a:p>
            <a:r>
              <a:rPr lang="nl-NL" dirty="0"/>
              <a:t>Check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moodle</a:t>
            </a:r>
            <a:r>
              <a:rPr lang="nl-NL"/>
              <a:t> page (Unit 1)</a:t>
            </a:r>
            <a:endParaRPr lang="nl-NL" dirty="0"/>
          </a:p>
          <a:p>
            <a:pPr marL="914400" lvl="2" indent="0">
              <a:buNone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157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844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5"/>
                </a:solidFill>
              </a:rPr>
              <a:t>Python </a:t>
            </a:r>
            <a:r>
              <a:rPr lang="en-GB" dirty="0"/>
              <a:t>is the primary programming language of this module.</a:t>
            </a:r>
          </a:p>
          <a:p>
            <a:endParaRPr lang="en-GB" dirty="0"/>
          </a:p>
          <a:p>
            <a:r>
              <a:rPr lang="en-GB" dirty="0"/>
              <a:t>It has with time become one of the two main languages for </a:t>
            </a:r>
            <a:r>
              <a:rPr lang="en-GB" dirty="0">
                <a:solidFill>
                  <a:schemeClr val="accent5"/>
                </a:solidFill>
              </a:rPr>
              <a:t>data science</a:t>
            </a:r>
            <a:r>
              <a:rPr lang="en-GB" dirty="0"/>
              <a:t> / </a:t>
            </a:r>
            <a:r>
              <a:rPr lang="en-GB" dirty="0">
                <a:solidFill>
                  <a:schemeClr val="accent5"/>
                </a:solidFill>
              </a:rPr>
              <a:t>data analysis</a:t>
            </a:r>
            <a:r>
              <a:rPr lang="en-GB" dirty="0"/>
              <a:t> / </a:t>
            </a:r>
            <a:r>
              <a:rPr lang="en-GB" dirty="0">
                <a:solidFill>
                  <a:schemeClr val="accent5"/>
                </a:solidFill>
              </a:rPr>
              <a:t>statistics</a:t>
            </a:r>
            <a:r>
              <a:rPr lang="en-GB" dirty="0"/>
              <a:t>.</a:t>
            </a:r>
          </a:p>
          <a:p>
            <a:endParaRPr lang="en-GB" dirty="0"/>
          </a:p>
          <a:p>
            <a:pPr lvl="1"/>
            <a:r>
              <a:rPr lang="en-GB" dirty="0"/>
              <a:t>(The other one is </a:t>
            </a:r>
            <a:r>
              <a:rPr lang="en-GB" dirty="0">
                <a:solidFill>
                  <a:schemeClr val="accent5"/>
                </a:solidFill>
              </a:rPr>
              <a:t>R</a:t>
            </a:r>
            <a:r>
              <a:rPr lang="en-GB" dirty="0"/>
              <a:t>.)</a:t>
            </a:r>
          </a:p>
          <a:p>
            <a:endParaRPr lang="en-GB" dirty="0"/>
          </a:p>
          <a:p>
            <a:r>
              <a:rPr lang="en-GB" dirty="0"/>
              <a:t>Python is:</a:t>
            </a:r>
          </a:p>
          <a:p>
            <a:endParaRPr lang="en-GB" dirty="0"/>
          </a:p>
          <a:p>
            <a:pPr lvl="1"/>
            <a:r>
              <a:rPr lang="en-GB" dirty="0"/>
              <a:t>A complete programming language;</a:t>
            </a:r>
          </a:p>
          <a:p>
            <a:pPr lvl="1"/>
            <a:r>
              <a:rPr lang="en-GB" dirty="0"/>
              <a:t>One of the </a:t>
            </a:r>
            <a:r>
              <a:rPr lang="en-GB" dirty="0">
                <a:solidFill>
                  <a:schemeClr val="accent5"/>
                </a:solidFill>
              </a:rPr>
              <a:t>easiest</a:t>
            </a:r>
            <a:r>
              <a:rPr lang="en-GB" dirty="0"/>
              <a:t> to learn;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Imperative</a:t>
            </a:r>
            <a:r>
              <a:rPr lang="en-GB" dirty="0"/>
              <a:t>, but with features to support some </a:t>
            </a:r>
            <a:r>
              <a:rPr lang="en-GB" dirty="0">
                <a:solidFill>
                  <a:schemeClr val="accent5"/>
                </a:solidFill>
              </a:rPr>
              <a:t>object-oriented and functional </a:t>
            </a:r>
            <a:r>
              <a:rPr lang="en-GB" dirty="0"/>
              <a:t>programming;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Not the fastest</a:t>
            </a:r>
            <a:r>
              <a:rPr lang="en-GB" dirty="0"/>
              <a:t> in execution,</a:t>
            </a:r>
          </a:p>
          <a:p>
            <a:pPr lvl="2"/>
            <a:r>
              <a:rPr lang="en-GB" dirty="0"/>
              <a:t>But compatible/extensible with </a:t>
            </a:r>
            <a:r>
              <a:rPr lang="en-GB" dirty="0">
                <a:solidFill>
                  <a:schemeClr val="accent5"/>
                </a:solidFill>
              </a:rPr>
              <a:t>C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A </a:t>
            </a:r>
            <a:r>
              <a:rPr lang="en-GB" dirty="0">
                <a:solidFill>
                  <a:schemeClr val="accent5"/>
                </a:solidFill>
              </a:rPr>
              <a:t>huge number of libraries</a:t>
            </a:r>
            <a:r>
              <a:rPr lang="en-GB" dirty="0"/>
              <a:t> suitable for data-science-related topics,</a:t>
            </a:r>
          </a:p>
          <a:p>
            <a:pPr lvl="2"/>
            <a:r>
              <a:rPr lang="en-GB" dirty="0"/>
              <a:t>E.g.,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Scipy</a:t>
            </a:r>
            <a:r>
              <a:rPr lang="en-GB" dirty="0"/>
              <a:t>, matplotlib, Pandas, TensorFlow, </a:t>
            </a:r>
            <a:r>
              <a:rPr lang="en-GB" dirty="0" err="1"/>
              <a:t>Keras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31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27D97-44C8-4FC1-8CCC-8F0AEA80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IPython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Jupyter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427A2-D690-4E1F-B10C-C3470E98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>
                <a:solidFill>
                  <a:schemeClr val="accent5"/>
                </a:solidFill>
              </a:rPr>
              <a:t>IPython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stands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>
                <a:solidFill>
                  <a:schemeClr val="accent5"/>
                </a:solidFill>
              </a:rPr>
              <a:t>Interactive Python:</a:t>
            </a:r>
          </a:p>
          <a:p>
            <a:endParaRPr lang="nl-NL" dirty="0"/>
          </a:p>
          <a:p>
            <a:pPr lvl="1"/>
            <a:r>
              <a:rPr lang="nl-NL" dirty="0"/>
              <a:t>It is a powerful command line based shell and various other tools for working with Python.</a:t>
            </a:r>
          </a:p>
          <a:p>
            <a:endParaRPr lang="nl-NL" dirty="0"/>
          </a:p>
          <a:p>
            <a:r>
              <a:rPr lang="nl-NL" dirty="0" err="1">
                <a:solidFill>
                  <a:schemeClr val="accent5"/>
                </a:solidFill>
              </a:rPr>
              <a:t>Jupyter</a:t>
            </a:r>
            <a:r>
              <a:rPr lang="nl-NL" dirty="0">
                <a:solidFill>
                  <a:schemeClr val="accent5"/>
                </a:solidFill>
              </a:rPr>
              <a:t> Notebook </a:t>
            </a:r>
            <a:r>
              <a:rPr lang="nl-NL" dirty="0"/>
              <a:t>is built on top of </a:t>
            </a:r>
            <a:r>
              <a:rPr lang="nl-NL" dirty="0" err="1"/>
              <a:t>Ipython</a:t>
            </a:r>
            <a:r>
              <a:rPr lang="nl-NL" dirty="0"/>
              <a:t>: 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It is a </a:t>
            </a:r>
            <a:r>
              <a:rPr lang="nl-NL" dirty="0">
                <a:solidFill>
                  <a:schemeClr val="accent5"/>
                </a:solidFill>
              </a:rPr>
              <a:t>browser-</a:t>
            </a:r>
            <a:r>
              <a:rPr lang="nl-NL" dirty="0" err="1">
                <a:solidFill>
                  <a:schemeClr val="accent5"/>
                </a:solidFill>
              </a:rPr>
              <a:t>based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tool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creates</a:t>
            </a:r>
            <a:r>
              <a:rPr lang="nl-NL" dirty="0"/>
              <a:t> </a:t>
            </a:r>
            <a:r>
              <a:rPr lang="nl-NL" dirty="0" err="1">
                <a:solidFill>
                  <a:schemeClr val="accent5"/>
                </a:solidFill>
              </a:rPr>
              <a:t>documents</a:t>
            </a:r>
            <a:r>
              <a:rPr lang="nl-NL" dirty="0">
                <a:solidFill>
                  <a:schemeClr val="accent5"/>
                </a:solidFill>
              </a:rPr>
              <a:t> (notebooks)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a </a:t>
            </a:r>
            <a:r>
              <a:rPr lang="nl-NL" dirty="0">
                <a:solidFill>
                  <a:schemeClr val="accent5"/>
                </a:solidFill>
              </a:rPr>
              <a:t>mix of Python code, output, </a:t>
            </a:r>
            <a:r>
              <a:rPr lang="nl-NL" dirty="0" err="1">
                <a:solidFill>
                  <a:schemeClr val="accent5"/>
                </a:solidFill>
              </a:rPr>
              <a:t>text</a:t>
            </a:r>
            <a:r>
              <a:rPr lang="nl-NL" dirty="0">
                <a:solidFill>
                  <a:schemeClr val="accent5"/>
                </a:solidFill>
              </a:rPr>
              <a:t>, </a:t>
            </a:r>
            <a:r>
              <a:rPr lang="nl-NL" dirty="0" err="1">
                <a:solidFill>
                  <a:schemeClr val="accent5"/>
                </a:solidFill>
              </a:rPr>
              <a:t>and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graphics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documenting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reporting</a:t>
            </a:r>
            <a:r>
              <a:rPr lang="nl-NL" dirty="0"/>
              <a:t> on </a:t>
            </a:r>
            <a:r>
              <a:rPr lang="nl-NL" dirty="0" err="1"/>
              <a:t>experiments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explaining</a:t>
            </a:r>
            <a:r>
              <a:rPr lang="nl-NL" dirty="0"/>
              <a:t>/</a:t>
            </a:r>
            <a:r>
              <a:rPr lang="nl-NL" dirty="0" err="1"/>
              <a:t>discussing</a:t>
            </a:r>
            <a:r>
              <a:rPr lang="nl-NL" dirty="0"/>
              <a:t> </a:t>
            </a:r>
            <a:r>
              <a:rPr lang="nl-NL" dirty="0" err="1"/>
              <a:t>accompanying</a:t>
            </a:r>
            <a:r>
              <a:rPr lang="nl-NL" dirty="0"/>
              <a:t> code.</a:t>
            </a:r>
          </a:p>
          <a:p>
            <a:pPr lvl="1"/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on-line</a:t>
            </a:r>
            <a:r>
              <a:rPr lang="nl-NL" dirty="0"/>
              <a:t> </a:t>
            </a:r>
            <a:r>
              <a:rPr lang="nl-NL" dirty="0" err="1"/>
              <a:t>execution</a:t>
            </a:r>
            <a:r>
              <a:rPr lang="nl-NL" dirty="0"/>
              <a:t> of code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notebook.</a:t>
            </a:r>
          </a:p>
          <a:p>
            <a:pPr lvl="1"/>
            <a:r>
              <a:rPr lang="nl-NL" dirty="0"/>
              <a:t>It is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>
                <a:solidFill>
                  <a:schemeClr val="accent5"/>
                </a:solidFill>
              </a:rPr>
              <a:t>primary</a:t>
            </a:r>
            <a:r>
              <a:rPr lang="nl-NL" dirty="0">
                <a:solidFill>
                  <a:schemeClr val="accent5"/>
                </a:solidFill>
              </a:rPr>
              <a:t> tool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execute</a:t>
            </a:r>
            <a:r>
              <a:rPr lang="nl-NL" dirty="0"/>
              <a:t> Python code in </a:t>
            </a:r>
            <a:r>
              <a:rPr lang="nl-NL" dirty="0" err="1"/>
              <a:t>the</a:t>
            </a:r>
            <a:r>
              <a:rPr lang="nl-NL" dirty="0"/>
              <a:t> labs.</a:t>
            </a:r>
          </a:p>
          <a:p>
            <a:pPr lvl="1"/>
            <a:endParaRPr lang="nl-NL" dirty="0"/>
          </a:p>
          <a:p>
            <a:r>
              <a:rPr lang="en-GB" dirty="0"/>
              <a:t>Example: </a:t>
            </a:r>
          </a:p>
          <a:p>
            <a:pPr lvl="1"/>
            <a:r>
              <a:rPr lang="en-GB" dirty="0">
                <a:hlinkClick r:id="rId2"/>
              </a:rPr>
              <a:t>https://github.com/rhiever/Data-Analysis-and-Machine-Learning-Projects/blob/master/example-data-science-notebook/Example%20Machine%20Learning%20Notebook.ipynb</a:t>
            </a:r>
            <a:r>
              <a:rPr lang="en-GB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22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57190-7C22-45F0-8D9B-1ED61061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Packages: </a:t>
            </a:r>
            <a:r>
              <a:rPr lang="nl-NL" dirty="0" err="1"/>
              <a:t>Numpy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F621D7-F815-4FDD-8F27-3E44F24A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/>
                </a:solidFill>
              </a:rPr>
              <a:t>Numpy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is a </a:t>
            </a:r>
            <a:r>
              <a:rPr lang="nl-NL" dirty="0" err="1">
                <a:solidFill>
                  <a:schemeClr val="accent5"/>
                </a:solidFill>
              </a:rPr>
              <a:t>fundamental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and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extremely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popular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Python package.</a:t>
            </a:r>
          </a:p>
          <a:p>
            <a:endParaRPr lang="nl-NL" dirty="0"/>
          </a:p>
          <a:p>
            <a:r>
              <a:rPr lang="nl-NL" dirty="0"/>
              <a:t>It </a:t>
            </a:r>
            <a:r>
              <a:rPr lang="nl-NL" dirty="0" err="1"/>
              <a:t>provides</a:t>
            </a:r>
            <a:r>
              <a:rPr lang="nl-NL" dirty="0"/>
              <a:t> tools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>
                <a:solidFill>
                  <a:schemeClr val="accent5"/>
                </a:solidFill>
              </a:rPr>
              <a:t>vector- </a:t>
            </a:r>
            <a:r>
              <a:rPr lang="nl-NL" dirty="0" err="1">
                <a:solidFill>
                  <a:schemeClr val="accent5"/>
                </a:solidFill>
              </a:rPr>
              <a:t>and</a:t>
            </a:r>
            <a:r>
              <a:rPr lang="nl-NL" dirty="0">
                <a:solidFill>
                  <a:schemeClr val="accent5"/>
                </a:solidFill>
              </a:rPr>
              <a:t> matrix-operations</a:t>
            </a:r>
            <a:r>
              <a:rPr lang="nl-NL" dirty="0"/>
              <a:t>.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 err="1">
                <a:solidFill>
                  <a:schemeClr val="accent5"/>
                </a:solidFill>
              </a:rPr>
              <a:t>Very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fast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execution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/>
              <a:t>times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r>
              <a:rPr lang="nl-NL" dirty="0" err="1"/>
              <a:t>Almost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Numpy</a:t>
            </a:r>
            <a:r>
              <a:rPr lang="nl-NL" dirty="0"/>
              <a:t> </a:t>
            </a:r>
            <a:r>
              <a:rPr lang="nl-NL" dirty="0" err="1"/>
              <a:t>underneath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extensively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52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F2C9-7370-46F0-BA92-326048B4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Packages: </a:t>
            </a:r>
            <a:r>
              <a:rPr lang="nl-NL" dirty="0" err="1"/>
              <a:t>Scipy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60847A-9C2E-4124-B93B-8C261D20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>
                <a:solidFill>
                  <a:schemeClr val="accent5"/>
                </a:solidFill>
              </a:rPr>
              <a:t>Scipy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is a package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scientific</a:t>
            </a:r>
            <a:r>
              <a:rPr lang="nl-NL" dirty="0"/>
              <a:t> computing </a:t>
            </a:r>
            <a:r>
              <a:rPr lang="nl-NL" dirty="0" err="1"/>
              <a:t>purposes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Provides</a:t>
            </a:r>
            <a:r>
              <a:rPr lang="nl-NL" dirty="0"/>
              <a:t> tools </a:t>
            </a:r>
            <a:r>
              <a:rPr lang="nl-NL" dirty="0" err="1"/>
              <a:t>for</a:t>
            </a:r>
            <a:r>
              <a:rPr lang="nl-NL" dirty="0"/>
              <a:t>:</a:t>
            </a:r>
          </a:p>
          <a:p>
            <a:endParaRPr lang="nl-NL" dirty="0"/>
          </a:p>
          <a:p>
            <a:pPr lvl="1"/>
            <a:r>
              <a:rPr lang="nl-NL" dirty="0" err="1"/>
              <a:t>Numerical</a:t>
            </a:r>
            <a:r>
              <a:rPr lang="nl-NL" dirty="0"/>
              <a:t> computing;</a:t>
            </a:r>
          </a:p>
          <a:p>
            <a:pPr lvl="1"/>
            <a:r>
              <a:rPr lang="nl-NL" dirty="0" err="1"/>
              <a:t>Optimisation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Linear</a:t>
            </a:r>
            <a:r>
              <a:rPr lang="nl-NL" dirty="0"/>
              <a:t> algebra;</a:t>
            </a:r>
          </a:p>
          <a:p>
            <a:pPr lvl="1"/>
            <a:r>
              <a:rPr lang="nl-NL" dirty="0" err="1"/>
              <a:t>Statistics</a:t>
            </a:r>
            <a:r>
              <a:rPr lang="nl-NL" dirty="0"/>
              <a:t>;</a:t>
            </a:r>
          </a:p>
          <a:p>
            <a:pPr lvl="1"/>
            <a:r>
              <a:rPr lang="nl-NL" dirty="0"/>
              <a:t>Clustering.</a:t>
            </a:r>
          </a:p>
          <a:p>
            <a:pPr lvl="1"/>
            <a:endParaRPr lang="nl-NL" dirty="0"/>
          </a:p>
          <a:p>
            <a:r>
              <a:rPr lang="nl-NL" dirty="0">
                <a:solidFill>
                  <a:schemeClr val="accent5"/>
                </a:solidFill>
              </a:rPr>
              <a:t>As </a:t>
            </a:r>
            <a:r>
              <a:rPr lang="nl-NL" dirty="0" err="1">
                <a:solidFill>
                  <a:schemeClr val="accent5"/>
                </a:solidFill>
              </a:rPr>
              <a:t>you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guessed</a:t>
            </a:r>
            <a:r>
              <a:rPr lang="nl-NL" dirty="0"/>
              <a:t>: Built on top of </a:t>
            </a:r>
            <a:r>
              <a:rPr lang="nl-NL" dirty="0" err="1"/>
              <a:t>Numpy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62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8516-D1FC-4B8C-9366-63CFBE64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Packages: </a:t>
            </a:r>
            <a:r>
              <a:rPr lang="nl-NL" dirty="0" err="1"/>
              <a:t>TensorFlow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F6C5F5-A3FB-4526-99D6-28C1CBCC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>
                <a:solidFill>
                  <a:schemeClr val="accent5"/>
                </a:solidFill>
              </a:rPr>
              <a:t>TensorFlow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is a Python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providing</a:t>
            </a:r>
            <a:r>
              <a:rPr lang="nl-NL" dirty="0"/>
              <a:t> </a:t>
            </a:r>
            <a:r>
              <a:rPr lang="nl-NL" dirty="0">
                <a:solidFill>
                  <a:schemeClr val="accent5"/>
                </a:solidFill>
              </a:rPr>
              <a:t>dataflow </a:t>
            </a:r>
            <a:r>
              <a:rPr lang="nl-NL" dirty="0" err="1">
                <a:solidFill>
                  <a:schemeClr val="accent5"/>
                </a:solidFill>
              </a:rPr>
              <a:t>programming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/>
              <a:t>functionality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It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extensive</a:t>
            </a:r>
            <a:r>
              <a:rPr lang="nl-NL" dirty="0"/>
              <a:t> tools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>
                <a:solidFill>
                  <a:schemeClr val="accent5"/>
                </a:solidFill>
              </a:rPr>
              <a:t>deep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learning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>
                <a:solidFill>
                  <a:schemeClr val="accent5"/>
                </a:solidFill>
              </a:rPr>
              <a:t>neural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network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/>
              <a:t>applications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/>
              <a:t>Has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special features:</a:t>
            </a:r>
          </a:p>
          <a:p>
            <a:endParaRPr lang="nl-NL" dirty="0"/>
          </a:p>
          <a:p>
            <a:pPr lvl="1"/>
            <a:r>
              <a:rPr lang="nl-NL" dirty="0" err="1">
                <a:solidFill>
                  <a:schemeClr val="accent5"/>
                </a:solidFill>
              </a:rPr>
              <a:t>Symbolic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math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</a:p>
          <a:p>
            <a:pPr lvl="2"/>
            <a:r>
              <a:rPr lang="nl-NL" dirty="0"/>
              <a:t>(e.g. </a:t>
            </a:r>
            <a:r>
              <a:rPr lang="nl-NL" dirty="0" err="1"/>
              <a:t>implements</a:t>
            </a:r>
            <a:r>
              <a:rPr lang="nl-NL" dirty="0"/>
              <a:t> automatic </a:t>
            </a:r>
            <a:r>
              <a:rPr lang="nl-NL" dirty="0" err="1"/>
              <a:t>symbolic</a:t>
            </a:r>
            <a:r>
              <a:rPr lang="nl-NL" dirty="0"/>
              <a:t> </a:t>
            </a:r>
            <a:r>
              <a:rPr lang="nl-NL" dirty="0" err="1"/>
              <a:t>differentiation</a:t>
            </a:r>
            <a:r>
              <a:rPr lang="nl-NL" dirty="0"/>
              <a:t>).</a:t>
            </a:r>
          </a:p>
          <a:p>
            <a:pPr lvl="1"/>
            <a:endParaRPr lang="nl-NL" dirty="0"/>
          </a:p>
          <a:p>
            <a:pPr lvl="1"/>
            <a:r>
              <a:rPr lang="nl-NL" dirty="0" err="1">
                <a:solidFill>
                  <a:schemeClr val="accent5"/>
                </a:solidFill>
              </a:rPr>
              <a:t>Lazy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evaluation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in a </a:t>
            </a:r>
            <a:r>
              <a:rPr lang="nl-NL" dirty="0" err="1"/>
              <a:t>dedicated</a:t>
            </a:r>
            <a:r>
              <a:rPr lang="nl-NL" dirty="0"/>
              <a:t> engine.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Works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>
                <a:solidFill>
                  <a:schemeClr val="accent5"/>
                </a:solidFill>
              </a:rPr>
              <a:t>tensors </a:t>
            </a:r>
            <a:r>
              <a:rPr lang="nl-NL" dirty="0"/>
              <a:t>as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elementary</a:t>
            </a:r>
            <a:r>
              <a:rPr lang="nl-NL" dirty="0"/>
              <a:t> data </a:t>
            </a:r>
            <a:r>
              <a:rPr lang="nl-NL" dirty="0" err="1"/>
              <a:t>objects</a:t>
            </a:r>
            <a:r>
              <a:rPr lang="nl-NL" dirty="0"/>
              <a:t>.</a:t>
            </a:r>
          </a:p>
        </p:txBody>
      </p:sp>
      <p:pic>
        <p:nvPicPr>
          <p:cNvPr id="1026" name="Picture 2" descr="TensorFlowLogo.svg">
            <a:extLst>
              <a:ext uri="{FF2B5EF4-FFF2-40B4-BE49-F238E27FC236}">
                <a16:creationId xmlns:a16="http://schemas.microsoft.com/office/drawing/2014/main" id="{6265AFF3-4F8F-4009-A7E6-F4BA65E2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033" y="3091180"/>
            <a:ext cx="3866355" cy="322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9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BB663-132E-4460-ACAA-5B5C06D2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Packages: </a:t>
            </a:r>
            <a:r>
              <a:rPr lang="nl-NL" dirty="0" err="1"/>
              <a:t>Matplotlib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818FCE-9C1C-45AF-8799-0BCE3C4B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 err="1">
                <a:solidFill>
                  <a:schemeClr val="accent5"/>
                </a:solidFill>
              </a:rPr>
              <a:t>Matplotlib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is a Python package </a:t>
            </a:r>
            <a:r>
              <a:rPr lang="nl-NL" dirty="0" err="1"/>
              <a:t>for</a:t>
            </a:r>
            <a:r>
              <a:rPr lang="nl-NL" dirty="0"/>
              <a:t> data </a:t>
            </a:r>
            <a:r>
              <a:rPr lang="nl-NL" dirty="0" err="1"/>
              <a:t>visualisation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In </a:t>
            </a:r>
            <a:r>
              <a:rPr lang="nl-NL" dirty="0" err="1"/>
              <a:t>particular</a:t>
            </a:r>
            <a:r>
              <a:rPr lang="nl-NL" dirty="0"/>
              <a:t>: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producing</a:t>
            </a:r>
            <a:r>
              <a:rPr lang="nl-NL" dirty="0"/>
              <a:t> </a:t>
            </a:r>
            <a:r>
              <a:rPr lang="nl-NL" dirty="0">
                <a:solidFill>
                  <a:schemeClr val="accent5"/>
                </a:solidFill>
              </a:rPr>
              <a:t>plots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(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Wikipedia</a:t>
            </a:r>
            <a:r>
              <a:rPr lang="nl-NL" dirty="0"/>
              <a:t>):</a:t>
            </a:r>
          </a:p>
        </p:txBody>
      </p:sp>
      <p:pic>
        <p:nvPicPr>
          <p:cNvPr id="2052" name="Picture 4" descr="https://upload.wikimedia.org/wikipedia/commons/thumb/b/b9/Mpl_example_qbo.svg/1920px-Mpl_example_qbo.svg.png">
            <a:extLst>
              <a:ext uri="{FF2B5EF4-FFF2-40B4-BE49-F238E27FC236}">
                <a16:creationId xmlns:a16="http://schemas.microsoft.com/office/drawing/2014/main" id="{DA520128-890E-45B4-B706-B879B32E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2" y="2211067"/>
            <a:ext cx="3831544" cy="191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plotlib basic v.svg">
            <a:extLst>
              <a:ext uri="{FF2B5EF4-FFF2-40B4-BE49-F238E27FC236}">
                <a16:creationId xmlns:a16="http://schemas.microsoft.com/office/drawing/2014/main" id="{0EE83C9A-9AC2-460E-A48A-6DABB223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3" y="4089400"/>
            <a:ext cx="3347937" cy="25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f/f6/Mpl_example_Rosenbrock_function.svg/1280px-Mpl_example_Rosenbrock_function.svg.png">
            <a:extLst>
              <a:ext uri="{FF2B5EF4-FFF2-40B4-BE49-F238E27FC236}">
                <a16:creationId xmlns:a16="http://schemas.microsoft.com/office/drawing/2014/main" id="{F184A10E-2C40-4FF0-8622-8BD4B6EF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65" y="4265767"/>
            <a:ext cx="2728177" cy="204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d/dc/Mandelbrot_set%2C_plotted_with_Matplotlib.svg/1024px-Mandelbrot_set%2C_plotted_with_Matplotlib.svg.png">
            <a:extLst>
              <a:ext uri="{FF2B5EF4-FFF2-40B4-BE49-F238E27FC236}">
                <a16:creationId xmlns:a16="http://schemas.microsoft.com/office/drawing/2014/main" id="{6E2F61DE-1578-4BD8-B5EF-45113BF7E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814" y="3922991"/>
            <a:ext cx="2862666" cy="286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1137-0D58-4229-B685-02B08D34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07F1-CAD7-4283-8611-6102B568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CF969 </a:t>
            </a:r>
            <a:r>
              <a:rPr lang="en-US" dirty="0" err="1"/>
              <a:t>moodle</a:t>
            </a:r>
            <a:r>
              <a:rPr lang="en-US" dirty="0"/>
              <a:t> page:</a:t>
            </a:r>
          </a:p>
          <a:p>
            <a:pPr lvl="1"/>
            <a:r>
              <a:rPr lang="en-US" dirty="0"/>
              <a:t>Python for beginners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hitchhiker’s guide to Python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Python 3.10.2. documentation</a:t>
            </a:r>
          </a:p>
        </p:txBody>
      </p:sp>
      <p:pic>
        <p:nvPicPr>
          <p:cNvPr id="5" name="Picture 4" descr="A picture containing text, nature, satellite, night sky&#10;&#10;Description automatically generated">
            <a:extLst>
              <a:ext uri="{FF2B5EF4-FFF2-40B4-BE49-F238E27FC236}">
                <a16:creationId xmlns:a16="http://schemas.microsoft.com/office/drawing/2014/main" id="{470B2FAD-0F77-4E9A-B850-EAF7C721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38" y="1690688"/>
            <a:ext cx="343861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987A-35AA-497F-9DA7-D1A0A063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Task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Lab 1: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398BE2-5D71-46E6-923A-9E1F0C5D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738"/>
          </a:xfrm>
        </p:spPr>
        <p:txBody>
          <a:bodyPr>
            <a:normAutofit fontScale="70000" lnSpcReduction="20000"/>
          </a:bodyPr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a </a:t>
            </a:r>
            <a:r>
              <a:rPr lang="nl-NL" dirty="0">
                <a:solidFill>
                  <a:schemeClr val="accent5"/>
                </a:solidFill>
              </a:rPr>
              <a:t>Crash Course on Python </a:t>
            </a:r>
            <a:r>
              <a:rPr lang="nl-NL" dirty="0" err="1">
                <a:solidFill>
                  <a:schemeClr val="accent5"/>
                </a:solidFill>
              </a:rPr>
              <a:t>for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Scientists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This course can be found on this module’s Moodle page.</a:t>
            </a:r>
          </a:p>
          <a:p>
            <a:pPr lvl="1"/>
            <a:r>
              <a:rPr lang="nl-NL" dirty="0"/>
              <a:t>The course is originally written by </a:t>
            </a:r>
            <a:r>
              <a:rPr lang="nl-NL" u="sng" dirty="0">
                <a:hlinkClick r:id="rId2"/>
              </a:rPr>
              <a:t>Rick Muller</a:t>
            </a:r>
            <a:r>
              <a:rPr lang="nl-NL" dirty="0"/>
              <a:t>, for Python 2 and was adapted by Bart de Keijzer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myself</a:t>
            </a:r>
            <a:r>
              <a:rPr lang="nl-NL" dirty="0"/>
              <a:t> in order to make it compatible with Python 3.</a:t>
            </a:r>
          </a:p>
          <a:p>
            <a:pPr marL="914400" lvl="2" indent="0">
              <a:buNone/>
            </a:pPr>
            <a:endParaRPr lang="nl-NL" dirty="0"/>
          </a:p>
          <a:p>
            <a:pPr lvl="2"/>
            <a:r>
              <a:rPr lang="nl-NL" dirty="0"/>
              <a:t>(The original version of the tutorial is found on: </a:t>
            </a:r>
            <a:r>
              <a:rPr lang="en-GB" dirty="0">
                <a:hlinkClick r:id="rId3"/>
              </a:rPr>
              <a:t>http://nbviewer.jupyter.org/gist/rpmuller/5920182</a:t>
            </a:r>
            <a:r>
              <a:rPr lang="en-GB" dirty="0"/>
              <a:t>.)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Try to work your way through all of Section I.</a:t>
            </a:r>
          </a:p>
          <a:p>
            <a:pPr lvl="1"/>
            <a:r>
              <a:rPr lang="nl-NL" dirty="0"/>
              <a:t>If time allows, try to work on the Numpy and Scipy basics in Section II.</a:t>
            </a:r>
          </a:p>
          <a:p>
            <a:pPr lvl="1"/>
            <a:r>
              <a:rPr lang="nl-NL" dirty="0"/>
              <a:t>Understanding the example-subsections in Section II is less important. </a:t>
            </a:r>
          </a:p>
          <a:p>
            <a:pPr lvl="1"/>
            <a:r>
              <a:rPr lang="nl-NL" dirty="0"/>
              <a:t>Rather, skip these </a:t>
            </a:r>
            <a:r>
              <a:rPr lang="nl-NL" dirty="0" err="1"/>
              <a:t>examples</a:t>
            </a:r>
            <a:r>
              <a:rPr lang="nl-NL" dirty="0"/>
              <a:t> and proceed to Section III.</a:t>
            </a:r>
          </a:p>
          <a:p>
            <a:pPr lvl="1"/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/>
            <a:r>
              <a:rPr lang="nl-NL" dirty="0">
                <a:solidFill>
                  <a:schemeClr val="accent5"/>
                </a:solidFill>
              </a:rPr>
              <a:t>easy </a:t>
            </a:r>
            <a:r>
              <a:rPr lang="nl-NL" dirty="0"/>
              <a:t>if you have prior programming experience; </a:t>
            </a:r>
          </a:p>
          <a:p>
            <a:pPr lvl="1"/>
            <a:r>
              <a:rPr lang="nl-NL" dirty="0">
                <a:solidFill>
                  <a:schemeClr val="accent5"/>
                </a:solidFill>
              </a:rPr>
              <a:t>hard </a:t>
            </a:r>
            <a:r>
              <a:rPr lang="nl-NL" dirty="0"/>
              <a:t>if you have never programmed before.</a:t>
            </a:r>
          </a:p>
          <a:p>
            <a:pPr lvl="2"/>
            <a:endParaRPr lang="nl-NL" dirty="0"/>
          </a:p>
          <a:p>
            <a:pPr lvl="2"/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latter</a:t>
            </a:r>
            <a:r>
              <a:rPr lang="nl-NL" dirty="0"/>
              <a:t> case: </a:t>
            </a:r>
            <a:r>
              <a:rPr lang="nl-NL" dirty="0" err="1"/>
              <a:t>please</a:t>
            </a:r>
            <a:r>
              <a:rPr lang="nl-NL" dirty="0"/>
              <a:t> </a:t>
            </a:r>
            <a:r>
              <a:rPr lang="nl-NL" dirty="0" err="1"/>
              <a:t>spend</a:t>
            </a:r>
            <a:r>
              <a:rPr lang="nl-NL" dirty="0"/>
              <a:t> more time on </a:t>
            </a:r>
            <a:r>
              <a:rPr lang="nl-NL" dirty="0" err="1"/>
              <a:t>learning</a:t>
            </a:r>
            <a:r>
              <a:rPr lang="nl-NL" dirty="0"/>
              <a:t> Python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lab. </a:t>
            </a:r>
          </a:p>
        </p:txBody>
      </p:sp>
    </p:spTree>
    <p:extLst>
      <p:ext uri="{BB962C8B-B14F-4D97-AF65-F5344CB8AC3E}">
        <p14:creationId xmlns:p14="http://schemas.microsoft.com/office/powerpoint/2010/main" val="3702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CF969 - Big Data for Computational Finance  Labs – 1. Python</vt:lpstr>
      <vt:lpstr>Python</vt:lpstr>
      <vt:lpstr>IPython and Jupyter</vt:lpstr>
      <vt:lpstr>Some Packages: Numpy</vt:lpstr>
      <vt:lpstr>Some Packages: Scipy</vt:lpstr>
      <vt:lpstr>Some Packages: TensorFlow</vt:lpstr>
      <vt:lpstr>Some Packages: Matplotlib</vt:lpstr>
      <vt:lpstr>Python resources</vt:lpstr>
      <vt:lpstr>Task for Lab 1:</vt:lpstr>
      <vt:lpstr>Setting Up for Lab 1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Facility Reallocation on a Line</dc:title>
  <dc:creator>CSC</dc:creator>
  <cp:lastModifiedBy>Kanellopoulos, Panagiotis</cp:lastModifiedBy>
  <cp:revision>185</cp:revision>
  <dcterms:created xsi:type="dcterms:W3CDTF">2018-05-28T12:12:53Z</dcterms:created>
  <dcterms:modified xsi:type="dcterms:W3CDTF">2022-04-28T10:57:07Z</dcterms:modified>
</cp:coreProperties>
</file>