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96AE-7A37-4C28-8320-F24078063303}" type="datetimeFigureOut">
              <a:rPr lang="nl-NL" smtClean="0"/>
              <a:t>24-1-2023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33CDD-4BC5-46BA-962E-0302A90A44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35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8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1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7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6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0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3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DFE5-BB17-4CE4-856B-49B09C716E6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0410-E480-4A21-95BF-F6D929FF4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nnesbeck/statistical-analysis-python-tutorial/find/mast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cookbook.html" TargetMode="External"/><Relationship Id="rId2" Type="http://schemas.openxmlformats.org/officeDocument/2006/relationships/hyperlink" Target="https://github.com/fonnesbeck/statistical-analysis-python-tutorial/find/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eat-sheets.org/saved-copy/NumPy_SciPy_Pandas_Quandl_Cheat_Sheet.pdf" TargetMode="External"/><Relationship Id="rId5" Type="http://schemas.openxmlformats.org/officeDocument/2006/relationships/hyperlink" Target="https://www.usenix.org/system/files/login/articles/login1212_beazley.pdf" TargetMode="External"/><Relationship Id="rId4" Type="http://schemas.openxmlformats.org/officeDocument/2006/relationships/hyperlink" Target="http://pandas.pydata.org/pandas-docs/stable/visualization.html#visualiz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617" y="964422"/>
            <a:ext cx="9830386" cy="2387600"/>
          </a:xfrm>
        </p:spPr>
        <p:txBody>
          <a:bodyPr>
            <a:noAutofit/>
          </a:bodyPr>
          <a:lstStyle/>
          <a:p>
            <a:r>
              <a:rPr lang="en-US" sz="4000" dirty="0"/>
              <a:t>CF969 - Big Data for Computational Finance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solidFill>
                  <a:schemeClr val="accent5"/>
                </a:solidFill>
              </a:rPr>
              <a:t>Labs – 2. Pandas</a:t>
            </a:r>
            <a:endParaRPr lang="en-GB" sz="4000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10" y="3909608"/>
            <a:ext cx="9144000" cy="2233497"/>
          </a:xfrm>
        </p:spPr>
        <p:txBody>
          <a:bodyPr>
            <a:normAutofit/>
          </a:bodyPr>
          <a:lstStyle/>
          <a:p>
            <a:r>
              <a:rPr lang="en-US" dirty="0"/>
              <a:t>Panagiotis Kanellopoulos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9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04" y="1825625"/>
            <a:ext cx="10353391" cy="40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Pandas helps you </a:t>
            </a:r>
            <a:r>
              <a:rPr lang="en-GB" dirty="0">
                <a:solidFill>
                  <a:schemeClr val="accent5"/>
                </a:solidFill>
              </a:rPr>
              <a:t>read, write, manage, and manipulate </a:t>
            </a:r>
            <a:r>
              <a:rPr lang="en-GB" dirty="0"/>
              <a:t>structured data.</a:t>
            </a:r>
          </a:p>
          <a:p>
            <a:endParaRPr lang="en-GB" dirty="0"/>
          </a:p>
          <a:p>
            <a:r>
              <a:rPr lang="en-GB" dirty="0"/>
              <a:t>It has support for </a:t>
            </a:r>
            <a:r>
              <a:rPr lang="en-GB" dirty="0">
                <a:solidFill>
                  <a:schemeClr val="accent5"/>
                </a:solidFill>
              </a:rPr>
              <a:t>indexing, labelling, and restructuring </a:t>
            </a:r>
            <a:r>
              <a:rPr lang="en-GB" dirty="0"/>
              <a:t>the data.</a:t>
            </a:r>
          </a:p>
          <a:p>
            <a:endParaRPr lang="en-GB" dirty="0"/>
          </a:p>
          <a:p>
            <a:r>
              <a:rPr lang="en-GB" dirty="0"/>
              <a:t>It can computing various </a:t>
            </a:r>
            <a:r>
              <a:rPr lang="en-GB" dirty="0">
                <a:solidFill>
                  <a:schemeClr val="accent5"/>
                </a:solidFill>
              </a:rPr>
              <a:t>summary statistics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 has </a:t>
            </a:r>
            <a:r>
              <a:rPr lang="en-GB" dirty="0">
                <a:solidFill>
                  <a:schemeClr val="accent5"/>
                </a:solidFill>
              </a:rPr>
              <a:t>Python </a:t>
            </a:r>
            <a:r>
              <a:rPr lang="en-GB" dirty="0"/>
              <a:t>as an underlying programming language, allowing for </a:t>
            </a:r>
            <a:r>
              <a:rPr lang="en-GB" dirty="0">
                <a:solidFill>
                  <a:schemeClr val="accent5"/>
                </a:solidFill>
              </a:rPr>
              <a:t>implementing virtually any operation </a:t>
            </a:r>
            <a:r>
              <a:rPr lang="en-GB" dirty="0"/>
              <a:t>on your data.</a:t>
            </a:r>
          </a:p>
        </p:txBody>
      </p:sp>
    </p:spTree>
    <p:extLst>
      <p:ext uri="{BB962C8B-B14F-4D97-AF65-F5344CB8AC3E}">
        <p14:creationId xmlns:p14="http://schemas.microsoft.com/office/powerpoint/2010/main" val="128114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for Lab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57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You will work your way through the </a:t>
            </a:r>
            <a:r>
              <a:rPr lang="en-GB" dirty="0">
                <a:solidFill>
                  <a:schemeClr val="accent5"/>
                </a:solidFill>
              </a:rPr>
              <a:t>Introduction to Pandas</a:t>
            </a:r>
            <a:r>
              <a:rPr lang="en-GB" dirty="0"/>
              <a:t> chapter of the </a:t>
            </a:r>
            <a:r>
              <a:rPr lang="en-GB" dirty="0">
                <a:solidFill>
                  <a:schemeClr val="accent5"/>
                </a:solidFill>
              </a:rPr>
              <a:t>Statistical Analysis Python Tutorial</a:t>
            </a:r>
            <a:r>
              <a:rPr lang="en-GB" dirty="0"/>
              <a:t>.</a:t>
            </a:r>
          </a:p>
          <a:p>
            <a:endParaRPr lang="en-GB" dirty="0"/>
          </a:p>
          <a:p>
            <a:pPr lvl="1"/>
            <a:r>
              <a:rPr lang="en-GB" dirty="0"/>
              <a:t>Originally written by </a:t>
            </a:r>
            <a:r>
              <a:rPr lang="en-GB" dirty="0">
                <a:solidFill>
                  <a:schemeClr val="accent5"/>
                </a:solidFill>
              </a:rPr>
              <a:t>Christopher </a:t>
            </a:r>
            <a:r>
              <a:rPr lang="en-GB" dirty="0" err="1">
                <a:solidFill>
                  <a:schemeClr val="accent5"/>
                </a:solidFill>
              </a:rPr>
              <a:t>Fonnesbeck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Adapted </a:t>
            </a:r>
            <a:r>
              <a:rPr lang="en-GB" dirty="0"/>
              <a:t>to achieve compatibility with the newest version of Pandas.</a:t>
            </a:r>
          </a:p>
          <a:p>
            <a:pPr lvl="1"/>
            <a:endParaRPr lang="en-GB" dirty="0"/>
          </a:p>
          <a:p>
            <a:r>
              <a:rPr lang="en-GB" dirty="0"/>
              <a:t>The tutorial can be found on this module’s Moodle page, in html and notebook format.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original version by </a:t>
            </a:r>
            <a:r>
              <a:rPr lang="en-GB" dirty="0" err="1"/>
              <a:t>Fonnesbeck</a:t>
            </a:r>
            <a:r>
              <a:rPr lang="en-GB" dirty="0"/>
              <a:t> can be found here: </a:t>
            </a:r>
            <a:r>
              <a:rPr lang="en-GB" dirty="0">
                <a:hlinkClick r:id="rId2"/>
              </a:rPr>
              <a:t>https://github.com/fonnesbeck/statistical-analysis-python-tutorial/find/master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Necessary data files are also on Moodle. </a:t>
            </a:r>
            <a:r>
              <a:rPr lang="en-GB" dirty="0">
                <a:solidFill>
                  <a:schemeClr val="accent5"/>
                </a:solidFill>
              </a:rPr>
              <a:t>Copy these </a:t>
            </a:r>
            <a:r>
              <a:rPr lang="en-GB" dirty="0"/>
              <a:t>to your working directory.</a:t>
            </a:r>
          </a:p>
          <a:p>
            <a:endParaRPr lang="en-GB" dirty="0"/>
          </a:p>
          <a:p>
            <a:r>
              <a:rPr lang="en-GB" dirty="0">
                <a:solidFill>
                  <a:schemeClr val="accent5"/>
                </a:solidFill>
              </a:rPr>
              <a:t>Experiment with the code snippets </a:t>
            </a:r>
            <a:r>
              <a:rPr lang="en-GB" dirty="0"/>
              <a:t>to make sure you understand every bit of it.</a:t>
            </a:r>
          </a:p>
          <a:p>
            <a:r>
              <a:rPr lang="en-GB" dirty="0">
                <a:solidFill>
                  <a:schemeClr val="accent5"/>
                </a:solidFill>
              </a:rPr>
              <a:t>Look up the documentation </a:t>
            </a:r>
            <a:r>
              <a:rPr lang="en-GB" dirty="0"/>
              <a:t>behind all the snippets of code so that you understand what is going on.</a:t>
            </a:r>
          </a:p>
        </p:txBody>
      </p:sp>
    </p:spTree>
    <p:extLst>
      <p:ext uri="{BB962C8B-B14F-4D97-AF65-F5344CB8AC3E}">
        <p14:creationId xmlns:p14="http://schemas.microsoft.com/office/powerpoint/2010/main" val="3048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Resources and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71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If the first chapter of the tutorial is too easy for you, see the other three chapters at </a:t>
            </a:r>
            <a:r>
              <a:rPr lang="en-GB" dirty="0">
                <a:hlinkClick r:id="rId2"/>
              </a:rPr>
              <a:t>https://github.com/fonnesbeck/statistical-analysis-python-tutorial/find/master 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More complex tutorials in the Pandas Cookbook: </a:t>
            </a:r>
            <a:br>
              <a:rPr lang="en-GB" dirty="0"/>
            </a:br>
            <a:r>
              <a:rPr lang="en-GB" dirty="0">
                <a:hlinkClick r:id="rId3"/>
              </a:rPr>
              <a:t>http://pandas.pydata.org/pandas-docs/stable/cookbook.html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Have a look at the plotting docs at </a:t>
            </a:r>
            <a:br>
              <a:rPr lang="en-GB" dirty="0"/>
            </a:br>
            <a:r>
              <a:rPr lang="en-GB" dirty="0">
                <a:hlinkClick r:id="rId4"/>
              </a:rPr>
              <a:t>http://pandas.pydata.org/pandas-docs/stable/visualization.html#visualization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Dealing with potholes at </a:t>
            </a:r>
            <a:br>
              <a:rPr lang="en-GB" dirty="0"/>
            </a:br>
            <a:r>
              <a:rPr lang="en-GB" dirty="0">
                <a:hlinkClick r:id="rId5"/>
              </a:rPr>
              <a:t>https://www.usenix.org/system/files/login/articles/login1212_beazley.pdf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Useful cheat sheet for Python at </a:t>
            </a:r>
            <a:r>
              <a:rPr lang="en-GB"/>
              <a:t/>
            </a:r>
            <a:br>
              <a:rPr lang="en-GB"/>
            </a:br>
            <a:r>
              <a:rPr lang="en-GB">
                <a:hlinkClick r:id="rId6"/>
              </a:rPr>
              <a:t>https</a:t>
            </a:r>
            <a:r>
              <a:rPr lang="en-GB">
                <a:hlinkClick r:id="rId6"/>
              </a:rPr>
              <a:t>://</a:t>
            </a:r>
            <a:r>
              <a:rPr lang="en-GB" smtClean="0">
                <a:hlinkClick r:id="rId6"/>
              </a:rPr>
              <a:t>www.cheat-sheets.org/saved-copy/NumPy_SciPy_Pandas_Quandl_Cheat_Sheet.pdf</a:t>
            </a:r>
            <a:r>
              <a:rPr lang="en-GB" smtClean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8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844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5"/>
                </a:solidFill>
              </a:rPr>
              <a:t>Pandas </a:t>
            </a:r>
            <a:r>
              <a:rPr lang="en-GB" dirty="0"/>
              <a:t>is a package for data analysis and data manipulation in Python.</a:t>
            </a:r>
          </a:p>
          <a:p>
            <a:endParaRPr lang="en-GB" dirty="0"/>
          </a:p>
          <a:p>
            <a:r>
              <a:rPr lang="en-GB" dirty="0"/>
              <a:t>Written by </a:t>
            </a:r>
            <a:r>
              <a:rPr lang="en-GB" dirty="0">
                <a:solidFill>
                  <a:schemeClr val="accent5"/>
                </a:solidFill>
              </a:rPr>
              <a:t>Wes McKinney </a:t>
            </a:r>
            <a:r>
              <a:rPr lang="en-GB" dirty="0"/>
              <a:t>in 2012.</a:t>
            </a:r>
          </a:p>
          <a:p>
            <a:endParaRPr lang="en-GB" dirty="0"/>
          </a:p>
          <a:p>
            <a:pPr lvl="1"/>
            <a:r>
              <a:rPr lang="en-GB" dirty="0"/>
              <a:t>He has also written the book “</a:t>
            </a:r>
            <a:r>
              <a:rPr lang="en-GB" dirty="0">
                <a:solidFill>
                  <a:schemeClr val="accent5"/>
                </a:solidFill>
              </a:rPr>
              <a:t>Python for Data Analysis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/>
              <a:t>Name comes from the term “</a:t>
            </a:r>
            <a:r>
              <a:rPr lang="en-GB" dirty="0">
                <a:solidFill>
                  <a:schemeClr val="accent5"/>
                </a:solidFill>
              </a:rPr>
              <a:t>panel data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/>
              <a:t>Pandas/Python provides an alternative to </a:t>
            </a:r>
            <a:r>
              <a:rPr lang="en-GB" dirty="0">
                <a:solidFill>
                  <a:schemeClr val="accent5"/>
                </a:solidFill>
              </a:rPr>
              <a:t>R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16" y="2652172"/>
            <a:ext cx="2739584" cy="34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Pandas?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Extensive support for working with structured data.</a:t>
            </a:r>
          </a:p>
          <a:p>
            <a:endParaRPr lang="en-GB" dirty="0"/>
          </a:p>
          <a:p>
            <a:pPr lvl="1"/>
            <a:r>
              <a:rPr lang="en-GB" dirty="0"/>
              <a:t>This is done in the form of two basic structures: </a:t>
            </a:r>
            <a:r>
              <a:rPr lang="en-GB" dirty="0" err="1">
                <a:solidFill>
                  <a:schemeClr val="accent5"/>
                </a:solidFill>
              </a:rPr>
              <a:t>DataFrames</a:t>
            </a:r>
            <a:r>
              <a:rPr lang="en-GB" dirty="0"/>
              <a:t> and </a:t>
            </a:r>
            <a:r>
              <a:rPr lang="en-GB" dirty="0">
                <a:solidFill>
                  <a:schemeClr val="accent5"/>
                </a:solidFill>
              </a:rPr>
              <a:t>Series</a:t>
            </a:r>
            <a:r>
              <a:rPr lang="en-GB" dirty="0"/>
              <a:t>.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Comparable to </a:t>
            </a:r>
            <a:r>
              <a:rPr lang="en-GB" dirty="0" err="1"/>
              <a:t>Numpy</a:t>
            </a:r>
            <a:r>
              <a:rPr lang="en-GB" dirty="0"/>
              <a:t> matrices and vectors, but with support for </a:t>
            </a:r>
            <a:r>
              <a:rPr lang="en-GB" dirty="0">
                <a:solidFill>
                  <a:schemeClr val="accent5"/>
                </a:solidFill>
              </a:rPr>
              <a:t>labelling, indexing, naming</a:t>
            </a:r>
            <a:r>
              <a:rPr lang="en-GB" dirty="0"/>
              <a:t>.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Also support for many operations specific to data analysis and data science.</a:t>
            </a:r>
          </a:p>
          <a:p>
            <a:pPr lvl="2"/>
            <a:endParaRPr lang="en-GB" dirty="0"/>
          </a:p>
          <a:p>
            <a:r>
              <a:rPr lang="en-GB" dirty="0"/>
              <a:t>Compared to R:</a:t>
            </a:r>
          </a:p>
          <a:p>
            <a:endParaRPr lang="en-GB" dirty="0"/>
          </a:p>
          <a:p>
            <a:pPr lvl="1"/>
            <a:r>
              <a:rPr lang="en-GB" dirty="0">
                <a:solidFill>
                  <a:schemeClr val="accent5"/>
                </a:solidFill>
              </a:rPr>
              <a:t>Pandas </a:t>
            </a:r>
            <a:r>
              <a:rPr lang="en-GB" dirty="0"/>
              <a:t>has the advantage of having access to a more powerful programming language (Python).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chemeClr val="accent5"/>
                </a:solidFill>
              </a:rPr>
              <a:t>R </a:t>
            </a:r>
            <a:r>
              <a:rPr lang="en-GB" dirty="0"/>
              <a:t>still has more built-in support for specialised operations, and is still the standard for statisticians.</a:t>
            </a:r>
          </a:p>
        </p:txBody>
      </p:sp>
    </p:spTree>
    <p:extLst>
      <p:ext uri="{BB962C8B-B14F-4D97-AF65-F5344CB8AC3E}">
        <p14:creationId xmlns:p14="http://schemas.microsoft.com/office/powerpoint/2010/main" val="13546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Very easy in pandas to read various standard file formats.</a:t>
            </a:r>
          </a:p>
          <a:p>
            <a:pPr lvl="1"/>
            <a:endParaRPr lang="en-GB" dirty="0">
              <a:solidFill>
                <a:schemeClr val="accent5"/>
              </a:solidFill>
            </a:endParaRPr>
          </a:p>
          <a:p>
            <a:pPr lvl="1"/>
            <a:r>
              <a:rPr lang="en-GB" dirty="0">
                <a:solidFill>
                  <a:schemeClr val="accent5"/>
                </a:solidFill>
              </a:rPr>
              <a:t>Example</a:t>
            </a:r>
            <a:r>
              <a:rPr lang="en-GB" dirty="0"/>
              <a:t>: to have pandas read a </a:t>
            </a:r>
            <a:r>
              <a:rPr lang="en-GB" dirty="0">
                <a:solidFill>
                  <a:schemeClr val="accent5"/>
                </a:solidFill>
              </a:rPr>
              <a:t>CSV (comma separated values) </a:t>
            </a:r>
            <a:r>
              <a:rPr lang="en-GB" dirty="0"/>
              <a:t>file we can write:</a:t>
            </a:r>
          </a:p>
          <a:p>
            <a:pPr lvl="1"/>
            <a:endParaRPr lang="en-GB" dirty="0"/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pima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(“pima.csv”)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This reads the csv file pima.csv and loads it into a </a:t>
            </a:r>
            <a:r>
              <a:rPr lang="en-GB" dirty="0" err="1"/>
              <a:t>DataFrame</a:t>
            </a:r>
            <a:r>
              <a:rPr lang="en-GB" dirty="0"/>
              <a:t> object.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may also specify an index by which we can access the rows of the loaded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pima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(“pima.csv”,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914400" lvl="2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Similar support exists for </a:t>
            </a:r>
            <a:r>
              <a:rPr lang="en-GB" dirty="0">
                <a:solidFill>
                  <a:schemeClr val="accent5"/>
                </a:solidFill>
                <a:cs typeface="Courier New" panose="02070309020205020404" pitchFamily="49" charset="0"/>
              </a:rPr>
              <a:t>Excel files </a:t>
            </a:r>
            <a:r>
              <a:rPr lang="en-GB" dirty="0">
                <a:cs typeface="Courier New" panose="02070309020205020404" pitchFamily="49" charset="0"/>
              </a:rPr>
              <a:t>(as we will see in the labs).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59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 a </a:t>
            </a:r>
            <a:r>
              <a:rPr lang="en-GB" dirty="0" err="1"/>
              <a:t>DataFrame</a:t>
            </a:r>
            <a:r>
              <a:rPr lang="en-GB" dirty="0"/>
              <a:t>, we can call </a:t>
            </a:r>
            <a:r>
              <a:rPr lang="en-GB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/>
              <a:t>for a summary of some commonly used statistics of 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31" y="2937053"/>
            <a:ext cx="6932537" cy="365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Describe presents us various </a:t>
            </a:r>
            <a:r>
              <a:rPr lang="en-GB" dirty="0">
                <a:solidFill>
                  <a:schemeClr val="accent5"/>
                </a:solidFill>
              </a:rPr>
              <a:t>summary statistics </a:t>
            </a:r>
            <a:r>
              <a:rPr lang="en-GB" dirty="0"/>
              <a:t>over the rows of the </a:t>
            </a:r>
            <a:r>
              <a:rPr lang="en-GB" dirty="0" err="1"/>
              <a:t>DataFrame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There are more such statistics, which can be called individually:</a:t>
            </a:r>
          </a:p>
          <a:p>
            <a:pPr lvl="1"/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pima.median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pima.quantile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By default these summary statistics are computed over the rows for each column.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Some of them can also be computed over the columns for each row,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axis=1 </a:t>
            </a:r>
            <a:r>
              <a:rPr lang="en-GB" dirty="0"/>
              <a:t>option.</a:t>
            </a:r>
          </a:p>
          <a:p>
            <a:pPr lvl="1"/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pima.mean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(axis=1)</a:t>
            </a:r>
          </a:p>
          <a:p>
            <a:pPr lvl="1"/>
            <a:endParaRPr lang="en-GB" dirty="0"/>
          </a:p>
          <a:p>
            <a:r>
              <a:rPr lang="en-GB" dirty="0"/>
              <a:t>There are </a:t>
            </a:r>
            <a:r>
              <a:rPr lang="en-GB" dirty="0">
                <a:solidFill>
                  <a:schemeClr val="accent5"/>
                </a:solidFill>
              </a:rPr>
              <a:t>many more built-in operations </a:t>
            </a:r>
            <a:r>
              <a:rPr lang="en-GB" dirty="0"/>
              <a:t>for summary statistics.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 the lab we will see the built-in functions for computing </a:t>
            </a:r>
            <a:r>
              <a:rPr lang="en-GB" dirty="0">
                <a:solidFill>
                  <a:schemeClr val="accent5"/>
                </a:solidFill>
              </a:rPr>
              <a:t>correlation and covariance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15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our specified index for displaying or working with specified rows of the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29" y="2932278"/>
            <a:ext cx="7186613" cy="36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5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Indexing by specifying a column name will return that column as a Series object.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848" y="3041773"/>
            <a:ext cx="4262304" cy="31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5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Shape, Conditional Indexing, and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</a:t>
            </a:r>
            <a:r>
              <a:rPr lang="en-GB" sz="1800" dirty="0">
                <a:solidFill>
                  <a:schemeClr val="accent5"/>
                </a:solidFill>
              </a:rPr>
              <a:t>shape </a:t>
            </a:r>
            <a:r>
              <a:rPr lang="en-GB" sz="1800" dirty="0"/>
              <a:t>attribute keeps track of the number of rows and columns.</a:t>
            </a:r>
          </a:p>
          <a:p>
            <a:endParaRPr lang="en-GB" sz="1800" dirty="0"/>
          </a:p>
          <a:p>
            <a:r>
              <a:rPr lang="en-GB" sz="1800" dirty="0"/>
              <a:t>One may specify </a:t>
            </a:r>
            <a:r>
              <a:rPr lang="en-GB" sz="1800" dirty="0">
                <a:solidFill>
                  <a:schemeClr val="accent5"/>
                </a:solidFill>
              </a:rPr>
              <a:t>a logical condition </a:t>
            </a:r>
            <a:r>
              <a:rPr lang="en-GB" sz="1800" dirty="0"/>
              <a:t>in the index field to </a:t>
            </a:r>
            <a:r>
              <a:rPr lang="en-GB" sz="1800" dirty="0">
                <a:solidFill>
                  <a:schemeClr val="accent5"/>
                </a:solidFill>
              </a:rPr>
              <a:t>filter out rows </a:t>
            </a:r>
            <a:r>
              <a:rPr lang="en-GB" sz="1800" dirty="0"/>
              <a:t>of the </a:t>
            </a:r>
            <a:r>
              <a:rPr lang="en-GB" sz="1800" dirty="0" err="1"/>
              <a:t>DataFrame</a:t>
            </a:r>
            <a:r>
              <a:rPr lang="en-GB" sz="1800" dirty="0"/>
              <a:t> that satisfy the condition.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We can also create various </a:t>
            </a:r>
            <a:r>
              <a:rPr lang="en-GB" sz="1800" dirty="0">
                <a:solidFill>
                  <a:schemeClr val="accent5"/>
                </a:solidFill>
              </a:rPr>
              <a:t>plots and graphical </a:t>
            </a:r>
            <a:r>
              <a:rPr lang="en-GB" sz="1800" dirty="0"/>
              <a:t>representations of the </a:t>
            </a:r>
            <a:r>
              <a:rPr lang="en-GB" sz="1800" dirty="0" err="1"/>
              <a:t>DataFrame</a:t>
            </a:r>
            <a:r>
              <a:rPr lang="en-GB" sz="1800" dirty="0"/>
              <a:t>.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Example, for a </a:t>
            </a:r>
            <a:r>
              <a:rPr lang="en-GB" sz="1600" dirty="0">
                <a:solidFill>
                  <a:schemeClr val="accent5"/>
                </a:solidFill>
              </a:rPr>
              <a:t>histogram</a:t>
            </a:r>
            <a:r>
              <a:rPr lang="en-GB" sz="1600" dirty="0"/>
              <a:t> or a </a:t>
            </a:r>
            <a:r>
              <a:rPr lang="en-GB" sz="1600" dirty="0">
                <a:solidFill>
                  <a:schemeClr val="accent5"/>
                </a:solidFill>
              </a:rPr>
              <a:t>kernel density estimation </a:t>
            </a:r>
            <a:r>
              <a:rPr lang="en-GB" sz="1600" dirty="0"/>
              <a:t>plot: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83" y="3125055"/>
            <a:ext cx="3995433" cy="1327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88" y="5752291"/>
            <a:ext cx="3008608" cy="672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21" y="5752291"/>
            <a:ext cx="4365417" cy="6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737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CF969 - Big Data for Computational Finance  Labs – 2. Pandas</vt:lpstr>
      <vt:lpstr>Pandas</vt:lpstr>
      <vt:lpstr>Why use Pandas? </vt:lpstr>
      <vt:lpstr>Reading data with Pandas</vt:lpstr>
      <vt:lpstr>The describe Function</vt:lpstr>
      <vt:lpstr>Summary Statistics</vt:lpstr>
      <vt:lpstr>Indexing Rows</vt:lpstr>
      <vt:lpstr>Indexing Columns</vt:lpstr>
      <vt:lpstr>Shape, Conditional Indexing, and Plotting</vt:lpstr>
      <vt:lpstr>The Resulting Plots</vt:lpstr>
      <vt:lpstr>Summary</vt:lpstr>
      <vt:lpstr>Task for Lab 2:</vt:lpstr>
      <vt:lpstr>Additional Resources and Tasks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Facility Reallocation on a Line</dc:title>
  <dc:creator>CSC</dc:creator>
  <cp:lastModifiedBy>Kanellopoulos, Panagiotis</cp:lastModifiedBy>
  <cp:revision>177</cp:revision>
  <dcterms:created xsi:type="dcterms:W3CDTF">2018-05-28T12:12:53Z</dcterms:created>
  <dcterms:modified xsi:type="dcterms:W3CDTF">2023-01-24T12:38:23Z</dcterms:modified>
</cp:coreProperties>
</file>