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78" r:id="rId1"/>
  </p:sldMasterIdLst>
  <p:notesMasterIdLst>
    <p:notesMasterId r:id="rId19"/>
  </p:notesMasterIdLst>
  <p:sldIdLst>
    <p:sldId id="256" r:id="rId2"/>
    <p:sldId id="316" r:id="rId3"/>
    <p:sldId id="257" r:id="rId4"/>
    <p:sldId id="259" r:id="rId5"/>
    <p:sldId id="314" r:id="rId6"/>
    <p:sldId id="258" r:id="rId7"/>
    <p:sldId id="315" r:id="rId8"/>
    <p:sldId id="263" r:id="rId9"/>
    <p:sldId id="318" r:id="rId10"/>
    <p:sldId id="320" r:id="rId11"/>
    <p:sldId id="319" r:id="rId12"/>
    <p:sldId id="321" r:id="rId13"/>
    <p:sldId id="322" r:id="rId14"/>
    <p:sldId id="323" r:id="rId15"/>
    <p:sldId id="324" r:id="rId16"/>
    <p:sldId id="317" r:id="rId17"/>
    <p:sldId id="325" r:id="rId18"/>
  </p:sldIdLst>
  <p:sldSz cx="9144000" cy="5143500" type="screen16x9"/>
  <p:notesSz cx="6858000" cy="9144000"/>
  <p:embeddedFontLst>
    <p:embeddedFont>
      <p:font typeface="Exo" panose="020B0604020202020204" charset="0"/>
      <p:regular r:id="rId20"/>
      <p:bold r:id="rId21"/>
      <p:italic r:id="rId22"/>
      <p:boldItalic r:id="rId23"/>
    </p:embeddedFont>
    <p:embeddedFont>
      <p:font typeface="Instrument Sans Medium" panose="020B0604020202020204" charset="0"/>
      <p:regular r:id="rId24"/>
    </p:embeddedFont>
    <p:embeddedFont>
      <p:font typeface="Instrument Sans Semi Bold" panose="020B0604020202020204" charset="0"/>
      <p:regular r:id="rId25"/>
    </p:embeddedFont>
    <p:embeddedFont>
      <p:font typeface="PT Sans" panose="020B0503020203020204" pitchFamily="34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8364DC-2F73-45DE-A0E2-54E4438E30D5}">
  <a:tblStyle styleId="{6E8364DC-2F73-45DE-A0E2-54E4438E30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>
          <a:extLst>
            <a:ext uri="{FF2B5EF4-FFF2-40B4-BE49-F238E27FC236}">
              <a16:creationId xmlns:a16="http://schemas.microsoft.com/office/drawing/2014/main" id="{C55D3DDE-12C3-C7C8-FE5E-210274475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>
            <a:extLst>
              <a:ext uri="{FF2B5EF4-FFF2-40B4-BE49-F238E27FC236}">
                <a16:creationId xmlns:a16="http://schemas.microsoft.com/office/drawing/2014/main" id="{ECF131F3-842C-02A0-B68F-103861A9F8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>
            <a:extLst>
              <a:ext uri="{FF2B5EF4-FFF2-40B4-BE49-F238E27FC236}">
                <a16:creationId xmlns:a16="http://schemas.microsoft.com/office/drawing/2014/main" id="{086D1195-4027-3D26-4031-E037FE478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86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>
          <a:extLst>
            <a:ext uri="{FF2B5EF4-FFF2-40B4-BE49-F238E27FC236}">
              <a16:creationId xmlns:a16="http://schemas.microsoft.com/office/drawing/2014/main" id="{5C32CF8F-06A0-AAF7-B5A9-E3C19F778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>
            <a:extLst>
              <a:ext uri="{FF2B5EF4-FFF2-40B4-BE49-F238E27FC236}">
                <a16:creationId xmlns:a16="http://schemas.microsoft.com/office/drawing/2014/main" id="{DFFCE61C-EFAE-84D3-BBD2-32E591BF36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>
            <a:extLst>
              <a:ext uri="{FF2B5EF4-FFF2-40B4-BE49-F238E27FC236}">
                <a16:creationId xmlns:a16="http://schemas.microsoft.com/office/drawing/2014/main" id="{F00DC9AD-F167-1DD9-8158-CA7D2A08D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00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>
          <a:extLst>
            <a:ext uri="{FF2B5EF4-FFF2-40B4-BE49-F238E27FC236}">
              <a16:creationId xmlns:a16="http://schemas.microsoft.com/office/drawing/2014/main" id="{04D454FA-4258-75F5-2DE8-0B88A75B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>
            <a:extLst>
              <a:ext uri="{FF2B5EF4-FFF2-40B4-BE49-F238E27FC236}">
                <a16:creationId xmlns:a16="http://schemas.microsoft.com/office/drawing/2014/main" id="{DFCDDA59-03DC-9BFE-CC70-57CE9E9131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>
            <a:extLst>
              <a:ext uri="{FF2B5EF4-FFF2-40B4-BE49-F238E27FC236}">
                <a16:creationId xmlns:a16="http://schemas.microsoft.com/office/drawing/2014/main" id="{50245D65-247E-784C-7AD0-77FFAF163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011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>
          <a:extLst>
            <a:ext uri="{FF2B5EF4-FFF2-40B4-BE49-F238E27FC236}">
              <a16:creationId xmlns:a16="http://schemas.microsoft.com/office/drawing/2014/main" id="{AE28EC29-B93D-1568-7F38-000E1699B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>
            <a:extLst>
              <a:ext uri="{FF2B5EF4-FFF2-40B4-BE49-F238E27FC236}">
                <a16:creationId xmlns:a16="http://schemas.microsoft.com/office/drawing/2014/main" id="{05BF2D60-A1F3-8446-2187-B479383588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>
            <a:extLst>
              <a:ext uri="{FF2B5EF4-FFF2-40B4-BE49-F238E27FC236}">
                <a16:creationId xmlns:a16="http://schemas.microsoft.com/office/drawing/2014/main" id="{D66CF1DD-7941-EB2A-AAE0-B5287D3D0F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21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>
          <a:extLst>
            <a:ext uri="{FF2B5EF4-FFF2-40B4-BE49-F238E27FC236}">
              <a16:creationId xmlns:a16="http://schemas.microsoft.com/office/drawing/2014/main" id="{10BFE32A-3F8E-2BA1-8914-27AB801AC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>
            <a:extLst>
              <a:ext uri="{FF2B5EF4-FFF2-40B4-BE49-F238E27FC236}">
                <a16:creationId xmlns:a16="http://schemas.microsoft.com/office/drawing/2014/main" id="{9C3DBA82-19F4-B7B4-B212-D7A65944E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>
            <a:extLst>
              <a:ext uri="{FF2B5EF4-FFF2-40B4-BE49-F238E27FC236}">
                <a16:creationId xmlns:a16="http://schemas.microsoft.com/office/drawing/2014/main" id="{8228FC86-025B-6B34-88AB-CE22FB0F7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614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>
          <a:extLst>
            <a:ext uri="{FF2B5EF4-FFF2-40B4-BE49-F238E27FC236}">
              <a16:creationId xmlns:a16="http://schemas.microsoft.com/office/drawing/2014/main" id="{A0CF4A22-18A1-1671-EA90-A450E42F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>
            <a:extLst>
              <a:ext uri="{FF2B5EF4-FFF2-40B4-BE49-F238E27FC236}">
                <a16:creationId xmlns:a16="http://schemas.microsoft.com/office/drawing/2014/main" id="{D44E6D22-1B21-CDAD-59E9-59848DAB0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>
            <a:extLst>
              <a:ext uri="{FF2B5EF4-FFF2-40B4-BE49-F238E27FC236}">
                <a16:creationId xmlns:a16="http://schemas.microsoft.com/office/drawing/2014/main" id="{305EFBD5-A012-CB43-20DD-80BAD0F3E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078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>
          <a:extLst>
            <a:ext uri="{FF2B5EF4-FFF2-40B4-BE49-F238E27FC236}">
              <a16:creationId xmlns:a16="http://schemas.microsoft.com/office/drawing/2014/main" id="{1D74F98C-4D32-BB00-13B8-541D076E9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>
            <a:extLst>
              <a:ext uri="{FF2B5EF4-FFF2-40B4-BE49-F238E27FC236}">
                <a16:creationId xmlns:a16="http://schemas.microsoft.com/office/drawing/2014/main" id="{EA3CF23D-0164-3C0F-DDDE-E36C98CB51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>
            <a:extLst>
              <a:ext uri="{FF2B5EF4-FFF2-40B4-BE49-F238E27FC236}">
                <a16:creationId xmlns:a16="http://schemas.microsoft.com/office/drawing/2014/main" id="{53CA9294-D4C9-3AB3-3F13-1C91C253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83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>
          <a:extLst>
            <a:ext uri="{FF2B5EF4-FFF2-40B4-BE49-F238E27FC236}">
              <a16:creationId xmlns:a16="http://schemas.microsoft.com/office/drawing/2014/main" id="{AE2AE618-B691-A68A-7FF8-1233CE79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>
            <a:extLst>
              <a:ext uri="{FF2B5EF4-FFF2-40B4-BE49-F238E27FC236}">
                <a16:creationId xmlns:a16="http://schemas.microsoft.com/office/drawing/2014/main" id="{F8ABBBE6-66E0-53FF-0725-3CABF8CC6F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>
            <a:extLst>
              <a:ext uri="{FF2B5EF4-FFF2-40B4-BE49-F238E27FC236}">
                <a16:creationId xmlns:a16="http://schemas.microsoft.com/office/drawing/2014/main" id="{4F863884-B34D-464A-DD3C-3B1F990678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31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3E7542FD-21E5-315B-C39A-88060BC2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8E24DAA1-FB28-4B5D-BFBC-4642ADD0B1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92CBD57-F53C-68CE-39F1-3F080A5FA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99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>
          <a:extLst>
            <a:ext uri="{FF2B5EF4-FFF2-40B4-BE49-F238E27FC236}">
              <a16:creationId xmlns:a16="http://schemas.microsoft.com/office/drawing/2014/main" id="{E3EB5127-BFCB-4179-0D53-BFC081FE0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>
            <a:extLst>
              <a:ext uri="{FF2B5EF4-FFF2-40B4-BE49-F238E27FC236}">
                <a16:creationId xmlns:a16="http://schemas.microsoft.com/office/drawing/2014/main" id="{747BE615-32D0-50AA-74E4-DAD46CB194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>
            <a:extLst>
              <a:ext uri="{FF2B5EF4-FFF2-40B4-BE49-F238E27FC236}">
                <a16:creationId xmlns:a16="http://schemas.microsoft.com/office/drawing/2014/main" id="{D0AECAEF-21E3-A0F1-AB4E-FC4E2DF239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14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>
          <a:extLst>
            <a:ext uri="{FF2B5EF4-FFF2-40B4-BE49-F238E27FC236}">
              <a16:creationId xmlns:a16="http://schemas.microsoft.com/office/drawing/2014/main" id="{AB7F6CB3-8E67-DAE1-6CE2-58B6BB3DA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>
            <a:extLst>
              <a:ext uri="{FF2B5EF4-FFF2-40B4-BE49-F238E27FC236}">
                <a16:creationId xmlns:a16="http://schemas.microsoft.com/office/drawing/2014/main" id="{7298FF15-D03D-1FD2-EF43-4D9DB0013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>
            <a:extLst>
              <a:ext uri="{FF2B5EF4-FFF2-40B4-BE49-F238E27FC236}">
                <a16:creationId xmlns:a16="http://schemas.microsoft.com/office/drawing/2014/main" id="{064D56A0-BD3D-90AA-7D06-2E40E7BC4B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7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>
          <a:extLst>
            <a:ext uri="{FF2B5EF4-FFF2-40B4-BE49-F238E27FC236}">
              <a16:creationId xmlns:a16="http://schemas.microsoft.com/office/drawing/2014/main" id="{85A707BB-1392-D943-B0C2-D7FA7E1A2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>
            <a:extLst>
              <a:ext uri="{FF2B5EF4-FFF2-40B4-BE49-F238E27FC236}">
                <a16:creationId xmlns:a16="http://schemas.microsoft.com/office/drawing/2014/main" id="{DE26CC60-4C96-B685-14A0-B705161E06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>
            <a:extLst>
              <a:ext uri="{FF2B5EF4-FFF2-40B4-BE49-F238E27FC236}">
                <a16:creationId xmlns:a16="http://schemas.microsoft.com/office/drawing/2014/main" id="{8595A6D6-B5E6-0D83-47B5-D2A537FED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43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3482025" y="2782803"/>
            <a:ext cx="1975267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174573" y="2800954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Integrantes: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4909" y="1047661"/>
            <a:ext cx="6508800" cy="1765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Loglytics</a:t>
            </a:r>
            <a:r>
              <a:rPr lang="en-US" sz="54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: </a:t>
            </a:r>
            <a:r>
              <a:rPr lang="en-US" sz="5400" dirty="0" err="1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Analizador</a:t>
            </a:r>
            <a:r>
              <a:rPr lang="en-US" sz="540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de logs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" name="Google Shape;2660;p33">
            <a:extLst>
              <a:ext uri="{FF2B5EF4-FFF2-40B4-BE49-F238E27FC236}">
                <a16:creationId xmlns:a16="http://schemas.microsoft.com/office/drawing/2014/main" id="{6DB3FC72-6224-B0ED-F4DF-548E1F1E91DA}"/>
              </a:ext>
            </a:extLst>
          </p:cNvPr>
          <p:cNvSpPr txBox="1">
            <a:spLocks/>
          </p:cNvSpPr>
          <p:nvPr/>
        </p:nvSpPr>
        <p:spPr>
          <a:xfrm>
            <a:off x="2239877" y="3228664"/>
            <a:ext cx="4547700" cy="89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b="1" dirty="0" err="1"/>
              <a:t>Yaulilahua</a:t>
            </a:r>
            <a:r>
              <a:rPr lang="es-PE" b="1" dirty="0"/>
              <a:t> </a:t>
            </a:r>
            <a:r>
              <a:rPr lang="es-PE" b="1" dirty="0" err="1"/>
              <a:t>Llancari</a:t>
            </a:r>
            <a:r>
              <a:rPr lang="es-PE" b="1" dirty="0"/>
              <a:t> </a:t>
            </a:r>
            <a:r>
              <a:rPr lang="es-PE" b="1" dirty="0" err="1"/>
              <a:t>Bruss</a:t>
            </a:r>
            <a:r>
              <a:rPr lang="es-PE" b="1" dirty="0"/>
              <a:t> Denis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b="1" dirty="0"/>
              <a:t>Salazar Ore Christopher Zahir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b="1" dirty="0"/>
              <a:t>Paucas Rojas Jeremy Patrick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>
          <a:extLst>
            <a:ext uri="{FF2B5EF4-FFF2-40B4-BE49-F238E27FC236}">
              <a16:creationId xmlns:a16="http://schemas.microsoft.com/office/drawing/2014/main" id="{BE491328-4E4D-2D94-9B5F-3F2CE2646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0">
            <a:extLst>
              <a:ext uri="{FF2B5EF4-FFF2-40B4-BE49-F238E27FC236}">
                <a16:creationId xmlns:a16="http://schemas.microsoft.com/office/drawing/2014/main" id="{4B5E805F-7108-29F6-5917-A09CFBCD8F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099" y="127677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Archivo: procesamiento_logs.py</a:t>
            </a:r>
          </a:p>
        </p:txBody>
      </p:sp>
      <p:grpSp>
        <p:nvGrpSpPr>
          <p:cNvPr id="3002" name="Google Shape;3002;p40">
            <a:extLst>
              <a:ext uri="{FF2B5EF4-FFF2-40B4-BE49-F238E27FC236}">
                <a16:creationId xmlns:a16="http://schemas.microsoft.com/office/drawing/2014/main" id="{DEF50DFC-417A-8522-4747-4A573418BAE9}"/>
              </a:ext>
            </a:extLst>
          </p:cNvPr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>
              <a:extLst>
                <a:ext uri="{FF2B5EF4-FFF2-40B4-BE49-F238E27FC236}">
                  <a16:creationId xmlns:a16="http://schemas.microsoft.com/office/drawing/2014/main" id="{0951CE34-8501-E574-B66D-86A3EF54C497}"/>
                </a:ext>
              </a:extLst>
            </p:cNvPr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>
              <a:extLst>
                <a:ext uri="{FF2B5EF4-FFF2-40B4-BE49-F238E27FC236}">
                  <a16:creationId xmlns:a16="http://schemas.microsoft.com/office/drawing/2014/main" id="{FBD30948-3D15-1059-7AC4-67DEF7EE9FBB}"/>
                </a:ext>
              </a:extLst>
            </p:cNvPr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>
            <a:extLst>
              <a:ext uri="{FF2B5EF4-FFF2-40B4-BE49-F238E27FC236}">
                <a16:creationId xmlns:a16="http://schemas.microsoft.com/office/drawing/2014/main" id="{1B9CA009-4125-3DC6-1ECF-66E22D17E039}"/>
              </a:ext>
            </a:extLst>
          </p:cNvPr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8DCCA67C-5F87-0EF3-FF8A-FDEE0C88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219" y="14812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FF8B31-C600-40FA-B8ED-8DCA2F45484A}"/>
              </a:ext>
            </a:extLst>
          </p:cNvPr>
          <p:cNvSpPr txBox="1"/>
          <p:nvPr/>
        </p:nvSpPr>
        <p:spPr>
          <a:xfrm>
            <a:off x="834383" y="932409"/>
            <a:ext cx="3950995" cy="1663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archivo se encarga de procesar líneas de logs que contienen diferentes niveles de severidad (INFO, WARNING, DEBUG, ERROR) y crear instancias de clases específicas para cada tipo de log. El procesamiento se realiza mediante la clase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ProcesadorLogs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organiza y almacena los logs procesados en objetos de las clases Log,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Warning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Error.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3F2CBA-8F6C-3C50-A2CE-C339D0826CF1}"/>
              </a:ext>
            </a:extLst>
          </p:cNvPr>
          <p:cNvSpPr txBox="1"/>
          <p:nvPr/>
        </p:nvSpPr>
        <p:spPr>
          <a:xfrm>
            <a:off x="875043" y="2744167"/>
            <a:ext cx="3950995" cy="975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Dependencias Externas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módulo utiliza la biblioteca estándar re (expresiones regulares) para extraer los valores relevantes de cada línea de log.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17ECA2-B21A-1D4A-6501-3304B633B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37" y="664500"/>
            <a:ext cx="3950995" cy="41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6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>
          <a:extLst>
            <a:ext uri="{FF2B5EF4-FFF2-40B4-BE49-F238E27FC236}">
              <a16:creationId xmlns:a16="http://schemas.microsoft.com/office/drawing/2014/main" id="{57F3FC9E-E9DF-1A19-CDB4-8AF6F1381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0">
            <a:extLst>
              <a:ext uri="{FF2B5EF4-FFF2-40B4-BE49-F238E27FC236}">
                <a16:creationId xmlns:a16="http://schemas.microsoft.com/office/drawing/2014/main" id="{22411D0B-25EF-FA2A-6DC6-D5EF34495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099" y="127677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s-PE" sz="1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Archivo: analizador_logs.py</a:t>
            </a:r>
            <a:endParaRPr lang="es-PE" sz="1800" b="1" kern="1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02" name="Google Shape;3002;p40">
            <a:extLst>
              <a:ext uri="{FF2B5EF4-FFF2-40B4-BE49-F238E27FC236}">
                <a16:creationId xmlns:a16="http://schemas.microsoft.com/office/drawing/2014/main" id="{EA90974E-D3AF-A152-89BF-42B0A5420C69}"/>
              </a:ext>
            </a:extLst>
          </p:cNvPr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>
              <a:extLst>
                <a:ext uri="{FF2B5EF4-FFF2-40B4-BE49-F238E27FC236}">
                  <a16:creationId xmlns:a16="http://schemas.microsoft.com/office/drawing/2014/main" id="{C579ABAC-DAF5-98D9-5A68-50C0520842E5}"/>
                </a:ext>
              </a:extLst>
            </p:cNvPr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>
              <a:extLst>
                <a:ext uri="{FF2B5EF4-FFF2-40B4-BE49-F238E27FC236}">
                  <a16:creationId xmlns:a16="http://schemas.microsoft.com/office/drawing/2014/main" id="{C3A79807-CFDD-FEE0-F556-FABAB9EEA30A}"/>
                </a:ext>
              </a:extLst>
            </p:cNvPr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>
            <a:extLst>
              <a:ext uri="{FF2B5EF4-FFF2-40B4-BE49-F238E27FC236}">
                <a16:creationId xmlns:a16="http://schemas.microsoft.com/office/drawing/2014/main" id="{35379D3B-8F2F-FBCF-5094-0DDE707FCBDB}"/>
              </a:ext>
            </a:extLst>
          </p:cNvPr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10E392E-2ECB-FDA0-7D40-CE62403C4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219" y="14812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A2EE19-67BC-9F6F-55DF-EF679C58BED6}"/>
              </a:ext>
            </a:extLst>
          </p:cNvPr>
          <p:cNvSpPr txBox="1"/>
          <p:nvPr/>
        </p:nvSpPr>
        <p:spPr>
          <a:xfrm>
            <a:off x="856561" y="700377"/>
            <a:ext cx="3314775" cy="1663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</a:t>
            </a:r>
            <a:r>
              <a:rPr lang="es-PE" sz="1200" b="1" kern="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proporciona la clase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AnalizadorLogs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se encarga de analizar los logs procesados y realizar diversas tareas de análisis como contar los logs por tipo y extraer los logs de tipo Error. Utiliza las clases definidas en el módulo procesamiento_logs.py para trabajar con los logs procesados.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20B511-318D-AFF3-5CC8-D7D99DA54EDB}"/>
              </a:ext>
            </a:extLst>
          </p:cNvPr>
          <p:cNvSpPr txBox="1"/>
          <p:nvPr/>
        </p:nvSpPr>
        <p:spPr>
          <a:xfrm>
            <a:off x="856561" y="2517186"/>
            <a:ext cx="3314775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Dependencias Externas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</a:t>
            </a:r>
            <a:r>
              <a:rPr lang="es-PE" sz="1200" b="1" kern="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no tiene dependencias externas adicionales, pero depende del </a:t>
            </a:r>
            <a:r>
              <a:rPr lang="es-PE" sz="1200" b="1" kern="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procesamiento_logs.py, que debe contener las clases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Warning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Error y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ProcesadorLogs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funcionar correctamente</a:t>
            </a:r>
            <a:r>
              <a:rPr lang="es-PE" sz="1200" b="1" kern="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87BFEEF-6934-84A2-F120-21B36A588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" r="2040"/>
          <a:stretch/>
        </p:blipFill>
        <p:spPr>
          <a:xfrm>
            <a:off x="4171336" y="749264"/>
            <a:ext cx="4891489" cy="38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4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>
          <a:extLst>
            <a:ext uri="{FF2B5EF4-FFF2-40B4-BE49-F238E27FC236}">
              <a16:creationId xmlns:a16="http://schemas.microsoft.com/office/drawing/2014/main" id="{B2613FE7-75ED-9C32-0C27-39AAC8FE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0">
            <a:extLst>
              <a:ext uri="{FF2B5EF4-FFF2-40B4-BE49-F238E27FC236}">
                <a16:creationId xmlns:a16="http://schemas.microsoft.com/office/drawing/2014/main" id="{8AAB78E9-481F-C069-2077-ADFAFF0384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099" y="127677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s-PE" sz="24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Archivo: ventana_logs.py</a:t>
            </a:r>
            <a:endParaRPr lang="es-PE" sz="2400" b="1" kern="1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02" name="Google Shape;3002;p40">
            <a:extLst>
              <a:ext uri="{FF2B5EF4-FFF2-40B4-BE49-F238E27FC236}">
                <a16:creationId xmlns:a16="http://schemas.microsoft.com/office/drawing/2014/main" id="{A44E52CF-AB00-A5E3-1263-7DF3A359359B}"/>
              </a:ext>
            </a:extLst>
          </p:cNvPr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>
              <a:extLst>
                <a:ext uri="{FF2B5EF4-FFF2-40B4-BE49-F238E27FC236}">
                  <a16:creationId xmlns:a16="http://schemas.microsoft.com/office/drawing/2014/main" id="{E5F1D70B-BA91-36F6-CF4A-75775B303059}"/>
                </a:ext>
              </a:extLst>
            </p:cNvPr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>
              <a:extLst>
                <a:ext uri="{FF2B5EF4-FFF2-40B4-BE49-F238E27FC236}">
                  <a16:creationId xmlns:a16="http://schemas.microsoft.com/office/drawing/2014/main" id="{E9E2BB5D-7B18-FEB5-1F76-8404A06B0D65}"/>
                </a:ext>
              </a:extLst>
            </p:cNvPr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>
            <a:extLst>
              <a:ext uri="{FF2B5EF4-FFF2-40B4-BE49-F238E27FC236}">
                <a16:creationId xmlns:a16="http://schemas.microsoft.com/office/drawing/2014/main" id="{77E64F76-2B3B-173E-7A82-8A0881B13BB4}"/>
              </a:ext>
            </a:extLst>
          </p:cNvPr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3665E7A-B278-2214-9EA9-9A67B6B3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219" y="14812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6FBD4A0-0086-518D-0151-049692B7E0F7}"/>
              </a:ext>
            </a:extLst>
          </p:cNvPr>
          <p:cNvSpPr txBox="1"/>
          <p:nvPr/>
        </p:nvSpPr>
        <p:spPr>
          <a:xfrm>
            <a:off x="713099" y="712257"/>
            <a:ext cx="3319888" cy="225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</a:t>
            </a:r>
            <a:r>
              <a:rPr lang="es-PE" sz="1200" b="1" kern="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proporciona la clase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DashboardLogs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está diseñada para crear una interfaz de visualización (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 análisis de logs. Utiliza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mostrar gráficos y una tabla con los datos extraídos de los logs procesados y analizados. La información visualizada incluye la cantidad de logs por tipo, los detalles de los logs de tipo Error, y los porcentajes de distribución de los diferentes tipos de logs.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8F5FA7-8ABA-D54D-230A-19C33C9C1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/>
          <a:stretch/>
        </p:blipFill>
        <p:spPr>
          <a:xfrm>
            <a:off x="4032987" y="1057843"/>
            <a:ext cx="5029838" cy="30727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8D31F6-2ACE-571C-C3DB-196A37DAE552}"/>
              </a:ext>
            </a:extLst>
          </p:cNvPr>
          <p:cNvSpPr txBox="1"/>
          <p:nvPr/>
        </p:nvSpPr>
        <p:spPr>
          <a:xfrm>
            <a:off x="713099" y="3014416"/>
            <a:ext cx="3319888" cy="1275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Dependencias Externas: 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Para crear gráficos.</a:t>
            </a:r>
            <a:endParaRPr lang="es-PE" sz="11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pandas: Para manejar los datos en formato tabular y crear las tablas de reportes.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7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>
          <a:extLst>
            <a:ext uri="{FF2B5EF4-FFF2-40B4-BE49-F238E27FC236}">
              <a16:creationId xmlns:a16="http://schemas.microsoft.com/office/drawing/2014/main" id="{A0BC8698-A0B0-4F34-3435-81A1230CF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0">
            <a:extLst>
              <a:ext uri="{FF2B5EF4-FFF2-40B4-BE49-F238E27FC236}">
                <a16:creationId xmlns:a16="http://schemas.microsoft.com/office/drawing/2014/main" id="{0E61668C-D528-BAF1-FD11-42868C705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099" y="127677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s-PE" sz="1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Archivo: </a:t>
            </a:r>
            <a:r>
              <a:rPr lang="es-PE" sz="1800" kern="1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Loglytics</a:t>
            </a:r>
            <a:r>
              <a:rPr lang="es-PE" sz="1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.py</a:t>
            </a:r>
            <a:endParaRPr lang="es-PE" sz="1800" b="1" kern="1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02" name="Google Shape;3002;p40">
            <a:extLst>
              <a:ext uri="{FF2B5EF4-FFF2-40B4-BE49-F238E27FC236}">
                <a16:creationId xmlns:a16="http://schemas.microsoft.com/office/drawing/2014/main" id="{F99C69BC-DAE7-EC2E-979C-DF020FE26E24}"/>
              </a:ext>
            </a:extLst>
          </p:cNvPr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>
              <a:extLst>
                <a:ext uri="{FF2B5EF4-FFF2-40B4-BE49-F238E27FC236}">
                  <a16:creationId xmlns:a16="http://schemas.microsoft.com/office/drawing/2014/main" id="{C4332047-086A-CAA0-E4C3-412FC876AA7A}"/>
                </a:ext>
              </a:extLst>
            </p:cNvPr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>
              <a:extLst>
                <a:ext uri="{FF2B5EF4-FFF2-40B4-BE49-F238E27FC236}">
                  <a16:creationId xmlns:a16="http://schemas.microsoft.com/office/drawing/2014/main" id="{D55544F8-63A9-8B76-CBD3-85F1F1A8C2DE}"/>
                </a:ext>
              </a:extLst>
            </p:cNvPr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>
            <a:extLst>
              <a:ext uri="{FF2B5EF4-FFF2-40B4-BE49-F238E27FC236}">
                <a16:creationId xmlns:a16="http://schemas.microsoft.com/office/drawing/2014/main" id="{2E1D6C44-1480-90C0-A78F-21A2223494D1}"/>
              </a:ext>
            </a:extLst>
          </p:cNvPr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5B4F050-5302-EB78-0AFE-61D79859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219" y="14812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5A886B-58E7-B0E4-8097-AD2D7C7EED8B}"/>
              </a:ext>
            </a:extLst>
          </p:cNvPr>
          <p:cNvSpPr txBox="1"/>
          <p:nvPr/>
        </p:nvSpPr>
        <p:spPr>
          <a:xfrm>
            <a:off x="675865" y="809594"/>
            <a:ext cx="33603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</a:t>
            </a: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archivo</a:t>
            </a:r>
            <a:r>
              <a:rPr lang="es-P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Loglytics.py define la clase </a:t>
            </a:r>
            <a:r>
              <a:rPr lang="es-PE" sz="1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InterfazPrincipal</a:t>
            </a:r>
            <a:r>
              <a:rPr lang="es-P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que es responsable de crear y gestionar la ventana principal de la aplicación "</a:t>
            </a:r>
            <a:r>
              <a:rPr lang="es-PE" sz="1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Loglytics</a:t>
            </a:r>
            <a:r>
              <a:rPr lang="es-P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", la cual permite a los usuarios importar archivos de logs, analizar los logs procesados y salir de la aplicación. La interfaz está construida utilizando </a:t>
            </a:r>
            <a:r>
              <a:rPr lang="es-PE" sz="1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Tkinter</a:t>
            </a:r>
            <a:r>
              <a:rPr lang="es-P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para la GUI (interfaz gráfica de usuario) y </a:t>
            </a:r>
            <a:r>
              <a:rPr lang="es-PE" sz="1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Pillow</a:t>
            </a:r>
            <a:r>
              <a:rPr lang="es-PE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para cargar y mostrar el logo de la aplicación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CA11EC-BAB5-57AA-7F96-4460FF3D3265}"/>
              </a:ext>
            </a:extLst>
          </p:cNvPr>
          <p:cNvSpPr txBox="1"/>
          <p:nvPr/>
        </p:nvSpPr>
        <p:spPr>
          <a:xfrm>
            <a:off x="713099" y="2820051"/>
            <a:ext cx="3263990" cy="147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809750" algn="l"/>
              </a:tabLs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Dependencias	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Biblioteca estándar de Python para la creación de interfaces gráficas de usuario.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Pillow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Biblioteca para la manipulación y carga de imágenes.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A68A53E-D482-B236-FDA2-0C523286D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/>
          <a:stretch/>
        </p:blipFill>
        <p:spPr>
          <a:xfrm>
            <a:off x="3977089" y="771842"/>
            <a:ext cx="5085736" cy="3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6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>
          <a:extLst>
            <a:ext uri="{FF2B5EF4-FFF2-40B4-BE49-F238E27FC236}">
              <a16:creationId xmlns:a16="http://schemas.microsoft.com/office/drawing/2014/main" id="{EBB83D83-C5B7-AA55-DAE5-DF9FD414B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0">
            <a:extLst>
              <a:ext uri="{FF2B5EF4-FFF2-40B4-BE49-F238E27FC236}">
                <a16:creationId xmlns:a16="http://schemas.microsoft.com/office/drawing/2014/main" id="{25362881-ECBC-00A0-B9D1-CC38CF66AB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099" y="127677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s-PE" sz="1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Archivo: server.py</a:t>
            </a:r>
            <a:endParaRPr lang="es-PE" sz="1800" b="1" kern="1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02" name="Google Shape;3002;p40">
            <a:extLst>
              <a:ext uri="{FF2B5EF4-FFF2-40B4-BE49-F238E27FC236}">
                <a16:creationId xmlns:a16="http://schemas.microsoft.com/office/drawing/2014/main" id="{33A96893-9259-F05F-61A8-4DE6E8C88D87}"/>
              </a:ext>
            </a:extLst>
          </p:cNvPr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>
              <a:extLst>
                <a:ext uri="{FF2B5EF4-FFF2-40B4-BE49-F238E27FC236}">
                  <a16:creationId xmlns:a16="http://schemas.microsoft.com/office/drawing/2014/main" id="{B01D4A4A-EB90-0EC3-3888-CEDF01030976}"/>
                </a:ext>
              </a:extLst>
            </p:cNvPr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>
              <a:extLst>
                <a:ext uri="{FF2B5EF4-FFF2-40B4-BE49-F238E27FC236}">
                  <a16:creationId xmlns:a16="http://schemas.microsoft.com/office/drawing/2014/main" id="{614EAAD8-FD41-48AE-D523-99A43FBBD541}"/>
                </a:ext>
              </a:extLst>
            </p:cNvPr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>
            <a:extLst>
              <a:ext uri="{FF2B5EF4-FFF2-40B4-BE49-F238E27FC236}">
                <a16:creationId xmlns:a16="http://schemas.microsoft.com/office/drawing/2014/main" id="{40730B66-A5F0-544C-9675-5219962370FC}"/>
              </a:ext>
            </a:extLst>
          </p:cNvPr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AE5A4B1-43E3-C69C-D6F0-EF5FCD59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219" y="14812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1184E3-68A3-ED15-23F8-FD5862B7173D}"/>
              </a:ext>
            </a:extLst>
          </p:cNvPr>
          <p:cNvSpPr txBox="1"/>
          <p:nvPr/>
        </p:nvSpPr>
        <p:spPr>
          <a:xfrm>
            <a:off x="589392" y="639144"/>
            <a:ext cx="3713906" cy="126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archivo define una aplicación web utilizando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permite a los usuarios registrarse, iniciar sesión y visualizar una página de bienvenida. Además, configura un sistema de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capturar los eventos relevantes de la aplicación.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E09D19-F4CF-C3D0-FB7D-CDC0F4C2F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66" y="566251"/>
            <a:ext cx="4701001" cy="452244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45ACC86-4110-8278-F8DE-DA007C4111B5}"/>
              </a:ext>
            </a:extLst>
          </p:cNvPr>
          <p:cNvSpPr txBox="1"/>
          <p:nvPr/>
        </p:nvSpPr>
        <p:spPr>
          <a:xfrm>
            <a:off x="561860" y="2066902"/>
            <a:ext cx="3713906" cy="2271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Dependencias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Framework web ligero para Python.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Flask-SQLAlchemy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Extensión de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agrega soporte para bases de datos SQL.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Werkzeug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Biblioteca para herramientas WSGI, como la gestión de contraseñas y middleware de proxy.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Biblioteca estándar de Python para registrar mensajes y eventos.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>
          <a:extLst>
            <a:ext uri="{FF2B5EF4-FFF2-40B4-BE49-F238E27FC236}">
              <a16:creationId xmlns:a16="http://schemas.microsoft.com/office/drawing/2014/main" id="{16638A38-A8B6-43A0-0EE3-99F3E167B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0">
            <a:extLst>
              <a:ext uri="{FF2B5EF4-FFF2-40B4-BE49-F238E27FC236}">
                <a16:creationId xmlns:a16="http://schemas.microsoft.com/office/drawing/2014/main" id="{4202EA0B-4240-F7CB-CBC3-B58EC33AEC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-99152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s-PE" sz="1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Archivo: server.py</a:t>
            </a:r>
            <a:endParaRPr lang="es-PE" sz="1800" b="1" kern="1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02" name="Google Shape;3002;p40">
            <a:extLst>
              <a:ext uri="{FF2B5EF4-FFF2-40B4-BE49-F238E27FC236}">
                <a16:creationId xmlns:a16="http://schemas.microsoft.com/office/drawing/2014/main" id="{5221F5BD-0A00-181C-1C6C-EC9F67B231CA}"/>
              </a:ext>
            </a:extLst>
          </p:cNvPr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>
              <a:extLst>
                <a:ext uri="{FF2B5EF4-FFF2-40B4-BE49-F238E27FC236}">
                  <a16:creationId xmlns:a16="http://schemas.microsoft.com/office/drawing/2014/main" id="{FF64ECDD-4E61-5D72-4874-D18EEFADF61D}"/>
                </a:ext>
              </a:extLst>
            </p:cNvPr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>
              <a:extLst>
                <a:ext uri="{FF2B5EF4-FFF2-40B4-BE49-F238E27FC236}">
                  <a16:creationId xmlns:a16="http://schemas.microsoft.com/office/drawing/2014/main" id="{B38D0C88-AB04-2234-7E21-25C999E3A02F}"/>
                </a:ext>
              </a:extLst>
            </p:cNvPr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>
            <a:extLst>
              <a:ext uri="{FF2B5EF4-FFF2-40B4-BE49-F238E27FC236}">
                <a16:creationId xmlns:a16="http://schemas.microsoft.com/office/drawing/2014/main" id="{A12231B0-FFF7-CFC0-1AB2-1C6AFD78EDBB}"/>
              </a:ext>
            </a:extLst>
          </p:cNvPr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2412D9-D0BB-2B07-E9D8-5DCED531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219" y="14812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280169-68B4-0F21-C264-616E8937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811"/>
          <a:stretch/>
        </p:blipFill>
        <p:spPr>
          <a:xfrm>
            <a:off x="2837971" y="376641"/>
            <a:ext cx="4003503" cy="160294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1E23A13-2BFA-6421-7050-A527C6C31F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608" b="-503"/>
          <a:stretch/>
        </p:blipFill>
        <p:spPr>
          <a:xfrm>
            <a:off x="2837971" y="1981898"/>
            <a:ext cx="4003503" cy="31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5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>
          <a:extLst>
            <a:ext uri="{FF2B5EF4-FFF2-40B4-BE49-F238E27FC236}">
              <a16:creationId xmlns:a16="http://schemas.microsoft.com/office/drawing/2014/main" id="{16F41BAA-AA82-9E93-4045-55F7B4213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0">
            <a:extLst>
              <a:ext uri="{FF2B5EF4-FFF2-40B4-BE49-F238E27FC236}">
                <a16:creationId xmlns:a16="http://schemas.microsoft.com/office/drawing/2014/main" id="{17E8FB68-C267-D765-7B46-14B2E0B1D1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099" y="69503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UML DEL PROYECTO </a:t>
            </a:r>
          </a:p>
        </p:txBody>
      </p:sp>
      <p:grpSp>
        <p:nvGrpSpPr>
          <p:cNvPr id="3002" name="Google Shape;3002;p40">
            <a:extLst>
              <a:ext uri="{FF2B5EF4-FFF2-40B4-BE49-F238E27FC236}">
                <a16:creationId xmlns:a16="http://schemas.microsoft.com/office/drawing/2014/main" id="{BEF49B41-4A53-61CE-FC89-B265AC90CA89}"/>
              </a:ext>
            </a:extLst>
          </p:cNvPr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>
              <a:extLst>
                <a:ext uri="{FF2B5EF4-FFF2-40B4-BE49-F238E27FC236}">
                  <a16:creationId xmlns:a16="http://schemas.microsoft.com/office/drawing/2014/main" id="{262871C2-0E28-AE94-94B4-9438B1FD52E1}"/>
                </a:ext>
              </a:extLst>
            </p:cNvPr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>
              <a:extLst>
                <a:ext uri="{FF2B5EF4-FFF2-40B4-BE49-F238E27FC236}">
                  <a16:creationId xmlns:a16="http://schemas.microsoft.com/office/drawing/2014/main" id="{4174CE5B-1D71-17C7-0638-045D4E6091CA}"/>
                </a:ext>
              </a:extLst>
            </p:cNvPr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>
            <a:extLst>
              <a:ext uri="{FF2B5EF4-FFF2-40B4-BE49-F238E27FC236}">
                <a16:creationId xmlns:a16="http://schemas.microsoft.com/office/drawing/2014/main" id="{BA42502E-8754-B4C4-CA64-5FC79261E0AC}"/>
              </a:ext>
            </a:extLst>
          </p:cNvPr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042C329-065E-6090-1F2F-093B39D0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0" y="598135"/>
            <a:ext cx="5937818" cy="45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3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>
          <a:extLst>
            <a:ext uri="{FF2B5EF4-FFF2-40B4-BE49-F238E27FC236}">
              <a16:creationId xmlns:a16="http://schemas.microsoft.com/office/drawing/2014/main" id="{054B6DBC-CFAF-7A4B-42FB-9BEA2D3DB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0">
            <a:extLst>
              <a:ext uri="{FF2B5EF4-FFF2-40B4-BE49-F238E27FC236}">
                <a16:creationId xmlns:a16="http://schemas.microsoft.com/office/drawing/2014/main" id="{7C6ED56D-CFBC-530D-899E-93D375CDD8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1262377"/>
            <a:ext cx="7717800" cy="1922948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GRACIAS</a:t>
            </a:r>
            <a:br>
              <a:rPr lang="en" sz="6600" dirty="0"/>
            </a:br>
            <a:r>
              <a:rPr lang="en" sz="6600" dirty="0"/>
              <a:t> POR SU ATENCION</a:t>
            </a:r>
          </a:p>
        </p:txBody>
      </p:sp>
      <p:grpSp>
        <p:nvGrpSpPr>
          <p:cNvPr id="3002" name="Google Shape;3002;p40">
            <a:extLst>
              <a:ext uri="{FF2B5EF4-FFF2-40B4-BE49-F238E27FC236}">
                <a16:creationId xmlns:a16="http://schemas.microsoft.com/office/drawing/2014/main" id="{CACAE8E0-BE8E-99BF-6373-933F25756C60}"/>
              </a:ext>
            </a:extLst>
          </p:cNvPr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>
              <a:extLst>
                <a:ext uri="{FF2B5EF4-FFF2-40B4-BE49-F238E27FC236}">
                  <a16:creationId xmlns:a16="http://schemas.microsoft.com/office/drawing/2014/main" id="{5A52F03C-8EC4-3749-700E-FAF36770179A}"/>
                </a:ext>
              </a:extLst>
            </p:cNvPr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>
              <a:extLst>
                <a:ext uri="{FF2B5EF4-FFF2-40B4-BE49-F238E27FC236}">
                  <a16:creationId xmlns:a16="http://schemas.microsoft.com/office/drawing/2014/main" id="{024C09C1-C683-2710-05AC-AC74C70D005F}"/>
                </a:ext>
              </a:extLst>
            </p:cNvPr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>
            <a:extLst>
              <a:ext uri="{FF2B5EF4-FFF2-40B4-BE49-F238E27FC236}">
                <a16:creationId xmlns:a16="http://schemas.microsoft.com/office/drawing/2014/main" id="{68ACAB65-F183-2740-BD04-59F3A5E1C3B2}"/>
              </a:ext>
            </a:extLst>
          </p:cNvPr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7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3EDEFCB7-B47F-8D75-3F71-A12772BFC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9EBE53E5-0E90-F08C-413D-DCA3520292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34055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/>
              <a:t>Conceptos: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>
            <a:extLst>
              <a:ext uri="{FF2B5EF4-FFF2-40B4-BE49-F238E27FC236}">
                <a16:creationId xmlns:a16="http://schemas.microsoft.com/office/drawing/2014/main" id="{155E9675-22BC-6C54-31A3-E805C84772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100" y="84056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b="1" dirty="0"/>
              <a:t>¿Qué son los Logs?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b="1" dirty="0"/>
              <a:t>Niveles de Logs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MX" sz="2000" b="1" dirty="0"/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2A2248FA-7364-1074-510D-45B1262BDEFC}"/>
              </a:ext>
            </a:extLst>
          </p:cNvPr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9F4972B4-EE41-35A8-48DE-2AF8E775547B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23DA7400-8D29-57AC-8812-A2B122594EC2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8FDF825F-C7B1-67D1-3B1A-2366137912A2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631F721E-7294-6344-E8F4-78458A4E56D3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473C8F67-D3F4-DDD9-6ECA-250067B85911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0BF4BE0F-CB37-6839-5519-A0AF944075F4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B16CA85-2D5B-DFE8-DF74-E1367A00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11" y="1413260"/>
            <a:ext cx="7513689" cy="8544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8181A5-F21E-73CF-3AAC-675F0B49E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625" b="68375" l="10000" r="90000">
                        <a14:foregroundMark x1="17250" y1="26125" x2="39250" y2="26125"/>
                        <a14:foregroundMark x1="42083" y1="22500" x2="25750" y2="24500"/>
                        <a14:foregroundMark x1="15583" y1="22500" x2="27917" y2="21625"/>
                        <a14:foregroundMark x1="14917" y1="27125" x2="27167" y2="28625"/>
                        <a14:foregroundMark x1="27167" y1="28625" x2="39583" y2="28375"/>
                        <a14:foregroundMark x1="39583" y1="28375" x2="43750" y2="24875"/>
                        <a14:foregroundMark x1="45750" y1="22875" x2="45750" y2="22875"/>
                        <a14:foregroundMark x1="69667" y1="62625" x2="43500" y2="68375"/>
                        <a14:foregroundMark x1="43500" y1="68375" x2="25500" y2="63875"/>
                      </a14:backgroundRemoval>
                    </a14:imgEffect>
                  </a14:imgLayer>
                </a14:imgProps>
              </a:ext>
            </a:extLst>
          </a:blip>
          <a:srcRect t="17992" b="31245"/>
          <a:stretch/>
        </p:blipFill>
        <p:spPr>
          <a:xfrm>
            <a:off x="2131091" y="2677145"/>
            <a:ext cx="5071504" cy="17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881093" y="509913"/>
            <a:ext cx="7717800" cy="463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MX" sz="3200" b="1" dirty="0"/>
              <a:t>Problemática relacionada al proyecto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566320" y="1315435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773;p36">
            <a:extLst>
              <a:ext uri="{FF2B5EF4-FFF2-40B4-BE49-F238E27FC236}">
                <a16:creationId xmlns:a16="http://schemas.microsoft.com/office/drawing/2014/main" id="{3EA324A6-2626-4DF2-EE49-F6322B23F0B7}"/>
              </a:ext>
            </a:extLst>
          </p:cNvPr>
          <p:cNvSpPr txBox="1">
            <a:spLocks/>
          </p:cNvSpPr>
          <p:nvPr/>
        </p:nvSpPr>
        <p:spPr>
          <a:xfrm>
            <a:off x="881093" y="1094818"/>
            <a:ext cx="6685227" cy="231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el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mundo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actual,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sistemas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modernos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generan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grandes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volúmenes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logs que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pueden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ser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difíciles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gestionar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y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analizar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Loglytics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surge para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abordar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este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desafío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ofreciendo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una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solución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web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innovadora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que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simplifica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el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proceso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gestión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y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análisis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logs,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proporcionando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desarrolladores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y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administradores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sistemas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una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herramienta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esencial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para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monitorizar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detectar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problemas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y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optimizar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el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rendimiento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sus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aplicaciones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5AD238-561B-EA8A-B31C-9F848B7B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1850"/>
            <a:ext cx="914400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848466" y="634901"/>
            <a:ext cx="474229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chemeClr val="accent2"/>
                </a:solidFill>
              </a:rPr>
              <a:t>¿Qué es </a:t>
            </a:r>
            <a:r>
              <a:rPr lang="es-MX" sz="4000" dirty="0" err="1">
                <a:solidFill>
                  <a:schemeClr val="accent2"/>
                </a:solidFill>
              </a:rPr>
              <a:t>Loglytics</a:t>
            </a:r>
            <a:r>
              <a:rPr lang="es-MX" sz="4000" dirty="0">
                <a:solidFill>
                  <a:schemeClr val="accent2"/>
                </a:solidFill>
              </a:rPr>
              <a:t>?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881093" y="1209739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PE" sz="1600" b="1" dirty="0"/>
              <a:t>El proyecto </a:t>
            </a:r>
            <a:r>
              <a:rPr lang="es-PE" sz="1600" b="1" dirty="0" err="1"/>
              <a:t>Loglytics</a:t>
            </a:r>
            <a:r>
              <a:rPr lang="es-PE" sz="1600" b="1" dirty="0"/>
              <a:t> es una herramienta web desarrollada con </a:t>
            </a:r>
            <a:r>
              <a:rPr lang="es-PE" sz="1600" b="1" dirty="0" err="1"/>
              <a:t>Flask</a:t>
            </a:r>
            <a:r>
              <a:rPr lang="es-PE" sz="1600" b="1" dirty="0"/>
              <a:t> y Python que permite gestionar, analizar y visualizar logs de eventos de aplicaciones en tiempo real.</a:t>
            </a:r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8256277" y="4733054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01132" y="181902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876554" y="4658010"/>
            <a:ext cx="883262" cy="242091"/>
            <a:chOff x="2300350" y="2601250"/>
            <a:chExt cx="2275274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4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772;p36">
            <a:extLst>
              <a:ext uri="{FF2B5EF4-FFF2-40B4-BE49-F238E27FC236}">
                <a16:creationId xmlns:a16="http://schemas.microsoft.com/office/drawing/2014/main" id="{674F5762-6E5F-AB5B-5256-5C89E8437330}"/>
              </a:ext>
            </a:extLst>
          </p:cNvPr>
          <p:cNvSpPr txBox="1">
            <a:spLocks/>
          </p:cNvSpPr>
          <p:nvPr/>
        </p:nvSpPr>
        <p:spPr>
          <a:xfrm>
            <a:off x="872942" y="2275939"/>
            <a:ext cx="4401600" cy="572700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s-PE" dirty="0" err="1"/>
              <a:t>Caracteristicas</a:t>
            </a:r>
            <a:endParaRPr lang="es-PE" dirty="0">
              <a:solidFill>
                <a:schemeClr val="accent2"/>
              </a:solidFill>
            </a:endParaRPr>
          </a:p>
        </p:txBody>
      </p:sp>
      <p:sp>
        <p:nvSpPr>
          <p:cNvPr id="5" name="Google Shape;2773;p36">
            <a:extLst>
              <a:ext uri="{FF2B5EF4-FFF2-40B4-BE49-F238E27FC236}">
                <a16:creationId xmlns:a16="http://schemas.microsoft.com/office/drawing/2014/main" id="{F6630F9F-F164-064C-493F-C84537AAA5AC}"/>
              </a:ext>
            </a:extLst>
          </p:cNvPr>
          <p:cNvSpPr txBox="1">
            <a:spLocks/>
          </p:cNvSpPr>
          <p:nvPr/>
        </p:nvSpPr>
        <p:spPr>
          <a:xfrm>
            <a:off x="689060" y="2741127"/>
            <a:ext cx="44016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endParaRPr lang="es-PE" sz="1600" b="1" dirty="0"/>
          </a:p>
          <a:p>
            <a:pPr>
              <a:buFontTx/>
              <a:buChar char="-"/>
            </a:pPr>
            <a:r>
              <a:rPr lang="es-PE" sz="1600" b="1" dirty="0"/>
              <a:t>Carga de Logs</a:t>
            </a:r>
          </a:p>
          <a:p>
            <a:pPr>
              <a:buFontTx/>
              <a:buChar char="-"/>
            </a:pPr>
            <a:r>
              <a:rPr lang="es-PE" sz="1600" b="1" dirty="0"/>
              <a:t>Análisis de Logs</a:t>
            </a:r>
          </a:p>
          <a:p>
            <a:pPr>
              <a:buFontTx/>
              <a:buChar char="-"/>
            </a:pPr>
            <a:r>
              <a:rPr lang="es-PE" sz="1600" b="1" dirty="0"/>
              <a:t>Visualización de datos</a:t>
            </a:r>
          </a:p>
          <a:p>
            <a:pPr>
              <a:buFontTx/>
              <a:buChar char="-"/>
            </a:pPr>
            <a:r>
              <a:rPr lang="es-PE" sz="1600" b="1" dirty="0"/>
              <a:t>Registro de usuarios</a:t>
            </a:r>
          </a:p>
          <a:p>
            <a:pPr marL="0" indent="0"/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125EF1-6583-2AA9-F235-DFA4DD70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30"/>
          <a:stretch/>
        </p:blipFill>
        <p:spPr>
          <a:xfrm>
            <a:off x="5527475" y="615041"/>
            <a:ext cx="3339353" cy="40443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>
          <a:extLst>
            <a:ext uri="{FF2B5EF4-FFF2-40B4-BE49-F238E27FC236}">
              <a16:creationId xmlns:a16="http://schemas.microsoft.com/office/drawing/2014/main" id="{0D0CDBE9-9C75-F608-4273-8104EF36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>
            <a:extLst>
              <a:ext uri="{FF2B5EF4-FFF2-40B4-BE49-F238E27FC236}">
                <a16:creationId xmlns:a16="http://schemas.microsoft.com/office/drawing/2014/main" id="{88C9C970-0762-230B-FF4F-FC35FE8744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5407" y="1042866"/>
            <a:ext cx="474229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2"/>
                </a:solidFill>
              </a:rPr>
              <a:t>Objetivos del proyecto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>
            <a:extLst>
              <a:ext uri="{FF2B5EF4-FFF2-40B4-BE49-F238E27FC236}">
                <a16:creationId xmlns:a16="http://schemas.microsoft.com/office/drawing/2014/main" id="{6D83C901-1A2C-8931-8965-89A441CF39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75" y="1369041"/>
            <a:ext cx="4516616" cy="2343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sz="2000" b="1" dirty="0"/>
              <a:t>1. Automatizar la Recolección de Logs de Redes </a:t>
            </a:r>
          </a:p>
          <a:p>
            <a:r>
              <a:rPr lang="es-PE" sz="2000" b="1" dirty="0"/>
              <a:t>2. Procesar y Normalizar Datos de Logs </a:t>
            </a:r>
          </a:p>
          <a:p>
            <a:r>
              <a:rPr lang="es-PE" sz="2000" b="1" dirty="0"/>
              <a:t>3. Generación Automática de Reportes </a:t>
            </a:r>
          </a:p>
          <a:p>
            <a:r>
              <a:rPr lang="es-PE" sz="2000" b="1" dirty="0"/>
              <a:t>4. Optimización Continua del Análisis </a:t>
            </a:r>
          </a:p>
        </p:txBody>
      </p:sp>
      <p:sp>
        <p:nvSpPr>
          <p:cNvPr id="2775" name="Google Shape;2775;p36">
            <a:extLst>
              <a:ext uri="{FF2B5EF4-FFF2-40B4-BE49-F238E27FC236}">
                <a16:creationId xmlns:a16="http://schemas.microsoft.com/office/drawing/2014/main" id="{2A413E9F-8EEB-EA90-2E8F-A3508AFCB55D}"/>
              </a:ext>
            </a:extLst>
          </p:cNvPr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>
            <a:extLst>
              <a:ext uri="{FF2B5EF4-FFF2-40B4-BE49-F238E27FC236}">
                <a16:creationId xmlns:a16="http://schemas.microsoft.com/office/drawing/2014/main" id="{D8C1F3EB-7B5B-94E8-E3DD-4764C6382FA8}"/>
              </a:ext>
            </a:extLst>
          </p:cNvPr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>
            <a:extLst>
              <a:ext uri="{FF2B5EF4-FFF2-40B4-BE49-F238E27FC236}">
                <a16:creationId xmlns:a16="http://schemas.microsoft.com/office/drawing/2014/main" id="{A803E5DC-1988-16E3-711D-94EFA46F2E09}"/>
              </a:ext>
            </a:extLst>
          </p:cNvPr>
          <p:cNvGrpSpPr/>
          <p:nvPr/>
        </p:nvGrpSpPr>
        <p:grpSpPr>
          <a:xfrm rot="10800000">
            <a:off x="8256277" y="4733054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>
              <a:extLst>
                <a:ext uri="{FF2B5EF4-FFF2-40B4-BE49-F238E27FC236}">
                  <a16:creationId xmlns:a16="http://schemas.microsoft.com/office/drawing/2014/main" id="{299F64C8-DB06-AB1F-36D9-6AFFAA2059C9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9" name="Google Shape;2779;p36">
              <a:extLst>
                <a:ext uri="{FF2B5EF4-FFF2-40B4-BE49-F238E27FC236}">
                  <a16:creationId xmlns:a16="http://schemas.microsoft.com/office/drawing/2014/main" id="{AEE11410-BB1B-CC67-82CE-FC5D7BE218B8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>
              <a:extLst>
                <a:ext uri="{FF2B5EF4-FFF2-40B4-BE49-F238E27FC236}">
                  <a16:creationId xmlns:a16="http://schemas.microsoft.com/office/drawing/2014/main" id="{148479DE-1B0D-3B78-455E-5D72B65B1D0D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>
              <a:extLst>
                <a:ext uri="{FF2B5EF4-FFF2-40B4-BE49-F238E27FC236}">
                  <a16:creationId xmlns:a16="http://schemas.microsoft.com/office/drawing/2014/main" id="{8301A31C-93AB-3E6B-F7C1-CA230EB26556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>
              <a:extLst>
                <a:ext uri="{FF2B5EF4-FFF2-40B4-BE49-F238E27FC236}">
                  <a16:creationId xmlns:a16="http://schemas.microsoft.com/office/drawing/2014/main" id="{419727A1-C852-743C-6F55-D7FB1D75B74D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>
              <a:extLst>
                <a:ext uri="{FF2B5EF4-FFF2-40B4-BE49-F238E27FC236}">
                  <a16:creationId xmlns:a16="http://schemas.microsoft.com/office/drawing/2014/main" id="{96E6E466-0C0A-F9B7-E9A3-1819591C4C9F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>
            <a:extLst>
              <a:ext uri="{FF2B5EF4-FFF2-40B4-BE49-F238E27FC236}">
                <a16:creationId xmlns:a16="http://schemas.microsoft.com/office/drawing/2014/main" id="{1E2B0696-04E2-9FFB-4F8F-1991AB80B7F4}"/>
              </a:ext>
            </a:extLst>
          </p:cNvPr>
          <p:cNvGrpSpPr/>
          <p:nvPr/>
        </p:nvGrpSpPr>
        <p:grpSpPr>
          <a:xfrm rot="5400000">
            <a:off x="2301132" y="181902"/>
            <a:ext cx="98902" cy="553090"/>
            <a:chOff x="4898850" y="4820550"/>
            <a:chExt cx="98902" cy="553090"/>
          </a:xfrm>
        </p:grpSpPr>
        <p:sp>
          <p:nvSpPr>
            <p:cNvPr id="2785" name="Google Shape;2785;p36">
              <a:extLst>
                <a:ext uri="{FF2B5EF4-FFF2-40B4-BE49-F238E27FC236}">
                  <a16:creationId xmlns:a16="http://schemas.microsoft.com/office/drawing/2014/main" id="{9286DCEE-7FA3-DACB-698C-3FA51D5160CE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>
              <a:extLst>
                <a:ext uri="{FF2B5EF4-FFF2-40B4-BE49-F238E27FC236}">
                  <a16:creationId xmlns:a16="http://schemas.microsoft.com/office/drawing/2014/main" id="{A251E7AC-684E-E03A-570A-E7C37E2382DE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>
              <a:extLst>
                <a:ext uri="{FF2B5EF4-FFF2-40B4-BE49-F238E27FC236}">
                  <a16:creationId xmlns:a16="http://schemas.microsoft.com/office/drawing/2014/main" id="{916AD066-90CD-FD39-303E-962F21D5086B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>
              <a:extLst>
                <a:ext uri="{FF2B5EF4-FFF2-40B4-BE49-F238E27FC236}">
                  <a16:creationId xmlns:a16="http://schemas.microsoft.com/office/drawing/2014/main" id="{A1ED5424-F561-3CA3-3D45-8CBFB6B8B328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>
              <a:extLst>
                <a:ext uri="{FF2B5EF4-FFF2-40B4-BE49-F238E27FC236}">
                  <a16:creationId xmlns:a16="http://schemas.microsoft.com/office/drawing/2014/main" id="{5087B5B5-9B16-781F-4F09-C9CF031C9B8A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>
            <a:extLst>
              <a:ext uri="{FF2B5EF4-FFF2-40B4-BE49-F238E27FC236}">
                <a16:creationId xmlns:a16="http://schemas.microsoft.com/office/drawing/2014/main" id="{03091B02-D1D2-B164-448B-58CF0D5AF3E5}"/>
              </a:ext>
            </a:extLst>
          </p:cNvPr>
          <p:cNvGrpSpPr/>
          <p:nvPr/>
        </p:nvGrpSpPr>
        <p:grpSpPr>
          <a:xfrm>
            <a:off x="2876554" y="4658010"/>
            <a:ext cx="883262" cy="242091"/>
            <a:chOff x="2300350" y="2601250"/>
            <a:chExt cx="2275274" cy="623625"/>
          </a:xfrm>
        </p:grpSpPr>
        <p:sp>
          <p:nvSpPr>
            <p:cNvPr id="2791" name="Google Shape;2791;p36">
              <a:extLst>
                <a:ext uri="{FF2B5EF4-FFF2-40B4-BE49-F238E27FC236}">
                  <a16:creationId xmlns:a16="http://schemas.microsoft.com/office/drawing/2014/main" id="{89351A7B-F6BF-0C84-913F-76E6101391FF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>
              <a:extLst>
                <a:ext uri="{FF2B5EF4-FFF2-40B4-BE49-F238E27FC236}">
                  <a16:creationId xmlns:a16="http://schemas.microsoft.com/office/drawing/2014/main" id="{C8727759-8967-315E-D831-1F3EDB63777A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>
              <a:extLst>
                <a:ext uri="{FF2B5EF4-FFF2-40B4-BE49-F238E27FC236}">
                  <a16:creationId xmlns:a16="http://schemas.microsoft.com/office/drawing/2014/main" id="{209BA026-E6D8-F8AE-84EA-FD76C88C130C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>
              <a:extLst>
                <a:ext uri="{FF2B5EF4-FFF2-40B4-BE49-F238E27FC236}">
                  <a16:creationId xmlns:a16="http://schemas.microsoft.com/office/drawing/2014/main" id="{FB646EA9-887B-4004-6978-5B1057B7198B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>
              <a:extLst>
                <a:ext uri="{FF2B5EF4-FFF2-40B4-BE49-F238E27FC236}">
                  <a16:creationId xmlns:a16="http://schemas.microsoft.com/office/drawing/2014/main" id="{10261201-5086-C74B-F79C-9F957FD7FACF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>
              <a:extLst>
                <a:ext uri="{FF2B5EF4-FFF2-40B4-BE49-F238E27FC236}">
                  <a16:creationId xmlns:a16="http://schemas.microsoft.com/office/drawing/2014/main" id="{878E40FC-685B-74FF-10A3-97C12123E9D4}"/>
                </a:ext>
              </a:extLst>
            </p:cNvPr>
            <p:cNvSpPr/>
            <p:nvPr/>
          </p:nvSpPr>
          <p:spPr>
            <a:xfrm>
              <a:off x="4186624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97" name="Google Shape;2797;p36">
            <a:extLst>
              <a:ext uri="{FF2B5EF4-FFF2-40B4-BE49-F238E27FC236}">
                <a16:creationId xmlns:a16="http://schemas.microsoft.com/office/drawing/2014/main" id="{F0A9C5D5-D28B-3D40-141E-D10903A10EA1}"/>
              </a:ext>
            </a:extLst>
          </p:cNvPr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>
              <a:extLst>
                <a:ext uri="{FF2B5EF4-FFF2-40B4-BE49-F238E27FC236}">
                  <a16:creationId xmlns:a16="http://schemas.microsoft.com/office/drawing/2014/main" id="{A4D42844-577A-EFFD-AD17-BA0F3EDC2906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>
                <a:extLst>
                  <a:ext uri="{FF2B5EF4-FFF2-40B4-BE49-F238E27FC236}">
                    <a16:creationId xmlns:a16="http://schemas.microsoft.com/office/drawing/2014/main" id="{357B2A8B-D025-7C0E-2481-08DECCB87922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>
                <a:extLst>
                  <a:ext uri="{FF2B5EF4-FFF2-40B4-BE49-F238E27FC236}">
                    <a16:creationId xmlns:a16="http://schemas.microsoft.com/office/drawing/2014/main" id="{838CE140-F1F5-A256-6916-E72C09B941D1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>
                <a:extLst>
                  <a:ext uri="{FF2B5EF4-FFF2-40B4-BE49-F238E27FC236}">
                    <a16:creationId xmlns:a16="http://schemas.microsoft.com/office/drawing/2014/main" id="{0F6F5625-A898-B029-D75F-B3D186FDB4BE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>
                <a:extLst>
                  <a:ext uri="{FF2B5EF4-FFF2-40B4-BE49-F238E27FC236}">
                    <a16:creationId xmlns:a16="http://schemas.microsoft.com/office/drawing/2014/main" id="{679F290A-E1FD-DA37-F3DB-4A3C8B8E1E7F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>
                <a:extLst>
                  <a:ext uri="{FF2B5EF4-FFF2-40B4-BE49-F238E27FC236}">
                    <a16:creationId xmlns:a16="http://schemas.microsoft.com/office/drawing/2014/main" id="{B841FA78-0886-864F-B36A-0672946B540F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>
                <a:extLst>
                  <a:ext uri="{FF2B5EF4-FFF2-40B4-BE49-F238E27FC236}">
                    <a16:creationId xmlns:a16="http://schemas.microsoft.com/office/drawing/2014/main" id="{48A45AF1-2947-5E25-C598-8CCFF21700A9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>
                <a:extLst>
                  <a:ext uri="{FF2B5EF4-FFF2-40B4-BE49-F238E27FC236}">
                    <a16:creationId xmlns:a16="http://schemas.microsoft.com/office/drawing/2014/main" id="{752AA8BC-BDBA-62A6-C161-2A0F87AC5BA0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>
                <a:extLst>
                  <a:ext uri="{FF2B5EF4-FFF2-40B4-BE49-F238E27FC236}">
                    <a16:creationId xmlns:a16="http://schemas.microsoft.com/office/drawing/2014/main" id="{2FC2FD00-64F6-DCB6-C28B-C084D5DF614A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>
                <a:extLst>
                  <a:ext uri="{FF2B5EF4-FFF2-40B4-BE49-F238E27FC236}">
                    <a16:creationId xmlns:a16="http://schemas.microsoft.com/office/drawing/2014/main" id="{0CABC5E3-1951-353C-BCA5-B3A3E0F72A22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>
                <a:extLst>
                  <a:ext uri="{FF2B5EF4-FFF2-40B4-BE49-F238E27FC236}">
                    <a16:creationId xmlns:a16="http://schemas.microsoft.com/office/drawing/2014/main" id="{FF780486-6AC0-30E9-1D22-81BF13373F24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>
              <a:extLst>
                <a:ext uri="{FF2B5EF4-FFF2-40B4-BE49-F238E27FC236}">
                  <a16:creationId xmlns:a16="http://schemas.microsoft.com/office/drawing/2014/main" id="{7F14F7B7-40BC-F647-4B3B-6D264CC7742B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>
                <a:extLst>
                  <a:ext uri="{FF2B5EF4-FFF2-40B4-BE49-F238E27FC236}">
                    <a16:creationId xmlns:a16="http://schemas.microsoft.com/office/drawing/2014/main" id="{763AB981-A59B-AF88-F8FB-B6C3F46929EE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>
                <a:extLst>
                  <a:ext uri="{FF2B5EF4-FFF2-40B4-BE49-F238E27FC236}">
                    <a16:creationId xmlns:a16="http://schemas.microsoft.com/office/drawing/2014/main" id="{63859CF6-A895-92D8-8D1A-9FD30FDEB43F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>
                <a:extLst>
                  <a:ext uri="{FF2B5EF4-FFF2-40B4-BE49-F238E27FC236}">
                    <a16:creationId xmlns:a16="http://schemas.microsoft.com/office/drawing/2014/main" id="{D50737C0-EADA-B671-D35F-0F5B29EE3595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>
                <a:extLst>
                  <a:ext uri="{FF2B5EF4-FFF2-40B4-BE49-F238E27FC236}">
                    <a16:creationId xmlns:a16="http://schemas.microsoft.com/office/drawing/2014/main" id="{D854CAE7-D2D4-EAC4-8CFD-EC33AC0CA411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>
                <a:extLst>
                  <a:ext uri="{FF2B5EF4-FFF2-40B4-BE49-F238E27FC236}">
                    <a16:creationId xmlns:a16="http://schemas.microsoft.com/office/drawing/2014/main" id="{15D38D1D-0E1F-F9DB-5857-09E878FF6885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>
                <a:extLst>
                  <a:ext uri="{FF2B5EF4-FFF2-40B4-BE49-F238E27FC236}">
                    <a16:creationId xmlns:a16="http://schemas.microsoft.com/office/drawing/2014/main" id="{74213E91-D043-24A5-DB6E-47798EC9AD59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>
                <a:extLst>
                  <a:ext uri="{FF2B5EF4-FFF2-40B4-BE49-F238E27FC236}">
                    <a16:creationId xmlns:a16="http://schemas.microsoft.com/office/drawing/2014/main" id="{1EB7CF5B-1F51-68F7-F53C-BC1278F94BC5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>
                <a:extLst>
                  <a:ext uri="{FF2B5EF4-FFF2-40B4-BE49-F238E27FC236}">
                    <a16:creationId xmlns:a16="http://schemas.microsoft.com/office/drawing/2014/main" id="{84243A21-A697-2F50-34FA-52F595B07FFC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>
                <a:extLst>
                  <a:ext uri="{FF2B5EF4-FFF2-40B4-BE49-F238E27FC236}">
                    <a16:creationId xmlns:a16="http://schemas.microsoft.com/office/drawing/2014/main" id="{DC72CF4F-0FBD-09CC-2790-1D0ECF4C70F6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>
                <a:extLst>
                  <a:ext uri="{FF2B5EF4-FFF2-40B4-BE49-F238E27FC236}">
                    <a16:creationId xmlns:a16="http://schemas.microsoft.com/office/drawing/2014/main" id="{260887ED-8798-4E78-B4F9-711B8EDC72EA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385CF38-33A1-1C97-24CF-C84609AF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085" y="1524999"/>
            <a:ext cx="4238738" cy="237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35"/>
          <p:cNvSpPr/>
          <p:nvPr/>
        </p:nvSpPr>
        <p:spPr>
          <a:xfrm>
            <a:off x="3391800" y="1567063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1" name="Google Shape;2741;p35"/>
          <p:cNvSpPr/>
          <p:nvPr/>
        </p:nvSpPr>
        <p:spPr>
          <a:xfrm>
            <a:off x="6070500" y="1567063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713100" y="1567063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1893299" y="290340"/>
            <a:ext cx="5003259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3200" b="1" dirty="0" err="1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Proyectos</a:t>
            </a:r>
            <a:r>
              <a:rPr lang="en-US" sz="3200" b="1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</a:t>
            </a:r>
            <a:r>
              <a:rPr lang="en-US" sz="3200" b="1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Referencia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629911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ELK Stack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60650" y="1801259"/>
            <a:ext cx="2233500" cy="1340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Solución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popular para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recopilar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procesar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y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visualizar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logs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tiempo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real.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992738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629911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 err="1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Graylog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059409"/>
            <a:ext cx="2201700" cy="989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Plataforma de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gestión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logs para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detectar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anomalías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y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analizar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eventos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red.</a:t>
            </a:r>
            <a:endParaRPr lang="en-US" sz="1400"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992738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629911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 err="1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Fluentd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49850" y="2059410"/>
            <a:ext cx="2201700" cy="989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Herramienta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recolección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logs que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unifica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la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gestión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datos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desde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múltiples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fuentes</a:t>
            </a:r>
            <a:r>
              <a:rPr lang="en-US" sz="14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992738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7FAFF902-8F86-665B-5B0A-85CC410D0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94" y="2948930"/>
            <a:ext cx="1712011" cy="1712011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8DA4AAC-7BFC-5379-E2AB-CE77B012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236" y="2917092"/>
            <a:ext cx="1935426" cy="88784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888A81D-5975-8ACA-A631-AF4CD5112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261" y="3804936"/>
            <a:ext cx="1966401" cy="109116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FAA14DC-0307-A5C1-62A2-DADD6A59D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017" y="3214273"/>
            <a:ext cx="2367044" cy="11813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>
          <a:extLst>
            <a:ext uri="{FF2B5EF4-FFF2-40B4-BE49-F238E27FC236}">
              <a16:creationId xmlns:a16="http://schemas.microsoft.com/office/drawing/2014/main" id="{8CC6C1E4-2DA0-9416-A8BB-A5580010D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35">
            <a:extLst>
              <a:ext uri="{FF2B5EF4-FFF2-40B4-BE49-F238E27FC236}">
                <a16:creationId xmlns:a16="http://schemas.microsoft.com/office/drawing/2014/main" id="{75AC457D-77F8-5A58-EEF2-AA54A500371F}"/>
              </a:ext>
            </a:extLst>
          </p:cNvPr>
          <p:cNvSpPr/>
          <p:nvPr/>
        </p:nvSpPr>
        <p:spPr>
          <a:xfrm>
            <a:off x="3369767" y="99796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1" name="Google Shape;2741;p35">
            <a:extLst>
              <a:ext uri="{FF2B5EF4-FFF2-40B4-BE49-F238E27FC236}">
                <a16:creationId xmlns:a16="http://schemas.microsoft.com/office/drawing/2014/main" id="{5C1316EF-A514-FE51-0DA3-6A2674311DEA}"/>
              </a:ext>
            </a:extLst>
          </p:cNvPr>
          <p:cNvSpPr/>
          <p:nvPr/>
        </p:nvSpPr>
        <p:spPr>
          <a:xfrm>
            <a:off x="6048467" y="99796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>
            <a:extLst>
              <a:ext uri="{FF2B5EF4-FFF2-40B4-BE49-F238E27FC236}">
                <a16:creationId xmlns:a16="http://schemas.microsoft.com/office/drawing/2014/main" id="{7CB24E15-D166-69B5-C31C-B11AC5BEE339}"/>
              </a:ext>
            </a:extLst>
          </p:cNvPr>
          <p:cNvSpPr/>
          <p:nvPr/>
        </p:nvSpPr>
        <p:spPr>
          <a:xfrm>
            <a:off x="691067" y="99796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>
            <a:extLst>
              <a:ext uri="{FF2B5EF4-FFF2-40B4-BE49-F238E27FC236}">
                <a16:creationId xmlns:a16="http://schemas.microsoft.com/office/drawing/2014/main" id="{5DD3A518-F086-1B4A-300A-406FD2F1D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3299" y="290340"/>
            <a:ext cx="5003259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3200" b="1" dirty="0" err="1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Proyectos</a:t>
            </a:r>
            <a:r>
              <a:rPr lang="en-US" sz="3200" b="1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</a:t>
            </a:r>
            <a:r>
              <a:rPr lang="en-US" sz="3200" b="1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Referencia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>
            <a:extLst>
              <a:ext uri="{FF2B5EF4-FFF2-40B4-BE49-F238E27FC236}">
                <a16:creationId xmlns:a16="http://schemas.microsoft.com/office/drawing/2014/main" id="{7E60B5F4-F327-E163-DBFF-E28E2F723D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54517" y="1060810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b="1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Flask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745" name="Google Shape;2745;p35">
            <a:extLst>
              <a:ext uri="{FF2B5EF4-FFF2-40B4-BE49-F238E27FC236}">
                <a16:creationId xmlns:a16="http://schemas.microsoft.com/office/drawing/2014/main" id="{C7A04D55-0126-7D57-004D-2F690A3793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4515" y="1335010"/>
            <a:ext cx="2233500" cy="773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Framework web ligero para Python.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47" name="Google Shape;2747;p35">
            <a:extLst>
              <a:ext uri="{FF2B5EF4-FFF2-40B4-BE49-F238E27FC236}">
                <a16:creationId xmlns:a16="http://schemas.microsoft.com/office/drawing/2014/main" id="{FA4AC7BD-74FD-5A25-7F2F-0F780F7F461F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449117" y="1060810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b="1" dirty="0" err="1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SQLAlchemy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2748" name="Google Shape;2748;p35">
            <a:extLst>
              <a:ext uri="{FF2B5EF4-FFF2-40B4-BE49-F238E27FC236}">
                <a16:creationId xmlns:a16="http://schemas.microsoft.com/office/drawing/2014/main" id="{C8FF5044-D9DE-CE24-F84F-D20E38BE5CC0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49117" y="1426712"/>
            <a:ext cx="2201700" cy="989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ORM para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interactuar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con bases de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datos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1600"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750" name="Google Shape;2750;p35">
            <a:extLst>
              <a:ext uri="{FF2B5EF4-FFF2-40B4-BE49-F238E27FC236}">
                <a16:creationId xmlns:a16="http://schemas.microsoft.com/office/drawing/2014/main" id="{432F6DE7-A0D0-4C5B-A280-5A821849C023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127817" y="1060810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Matplotlib &amp; Pandas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51" name="Google Shape;2751;p35">
            <a:extLst>
              <a:ext uri="{FF2B5EF4-FFF2-40B4-BE49-F238E27FC236}">
                <a16:creationId xmlns:a16="http://schemas.microsoft.com/office/drawing/2014/main" id="{5E945F3D-FDCE-A37C-A5BB-138CE51E68AB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143717" y="1304667"/>
            <a:ext cx="2201700" cy="989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Generación de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gráficos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y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análisis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datos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762" name="Google Shape;2762;p35">
            <a:extLst>
              <a:ext uri="{FF2B5EF4-FFF2-40B4-BE49-F238E27FC236}">
                <a16:creationId xmlns:a16="http://schemas.microsoft.com/office/drawing/2014/main" id="{7CB6DC06-FDEE-4E72-A3C9-F0F9FEEAFC60}"/>
              </a:ext>
            </a:extLst>
          </p:cNvPr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>
              <a:extLst>
                <a:ext uri="{FF2B5EF4-FFF2-40B4-BE49-F238E27FC236}">
                  <a16:creationId xmlns:a16="http://schemas.microsoft.com/office/drawing/2014/main" id="{4FBB28D7-5670-89D9-16E9-E621E32C8D6F}"/>
                </a:ext>
              </a:extLst>
            </p:cNvPr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>
              <a:extLst>
                <a:ext uri="{FF2B5EF4-FFF2-40B4-BE49-F238E27FC236}">
                  <a16:creationId xmlns:a16="http://schemas.microsoft.com/office/drawing/2014/main" id="{857A7A4C-6E15-835D-2149-1A8AC1C4C733}"/>
                </a:ext>
              </a:extLst>
            </p:cNvPr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>
              <a:extLst>
                <a:ext uri="{FF2B5EF4-FFF2-40B4-BE49-F238E27FC236}">
                  <a16:creationId xmlns:a16="http://schemas.microsoft.com/office/drawing/2014/main" id="{B02E1CC5-E7EF-B412-825F-B7556C505B47}"/>
                </a:ext>
              </a:extLst>
            </p:cNvPr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>
              <a:extLst>
                <a:ext uri="{FF2B5EF4-FFF2-40B4-BE49-F238E27FC236}">
                  <a16:creationId xmlns:a16="http://schemas.microsoft.com/office/drawing/2014/main" id="{34D5F64E-D879-31E8-536D-9D42E41D7731}"/>
                </a:ext>
              </a:extLst>
            </p:cNvPr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>
              <a:extLst>
                <a:ext uri="{FF2B5EF4-FFF2-40B4-BE49-F238E27FC236}">
                  <a16:creationId xmlns:a16="http://schemas.microsoft.com/office/drawing/2014/main" id="{614AA9CA-9F7D-C014-798F-02AD2BA9A791}"/>
                </a:ext>
              </a:extLst>
            </p:cNvPr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What IS Flask | AppSeed Documentation">
            <a:extLst>
              <a:ext uri="{FF2B5EF4-FFF2-40B4-BE49-F238E27FC236}">
                <a16:creationId xmlns:a16="http://schemas.microsoft.com/office/drawing/2014/main" id="{E29AB713-F704-402A-70FE-087F21FB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13324" r="7962" b="15483"/>
          <a:stretch/>
        </p:blipFill>
        <p:spPr bwMode="auto">
          <a:xfrm>
            <a:off x="946722" y="2101885"/>
            <a:ext cx="1849085" cy="117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6F5F23-9B26-3FFB-2BB5-40EEE624E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168" y="2237132"/>
            <a:ext cx="2658086" cy="1127858"/>
          </a:xfrm>
          <a:prstGeom prst="rect">
            <a:avLst/>
          </a:prstGeom>
        </p:spPr>
      </p:pic>
      <p:pic>
        <p:nvPicPr>
          <p:cNvPr id="10" name="Picture 6" descr="Plotting a stress-strain curve with four libraries: matplotlib, pandas,  altair and bokeh - Python for Undergraduate Engineers">
            <a:extLst>
              <a:ext uri="{FF2B5EF4-FFF2-40B4-BE49-F238E27FC236}">
                <a16:creationId xmlns:a16="http://schemas.microsoft.com/office/drawing/2014/main" id="{D6CE7CD2-906E-8EB9-D2EF-F78D9353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07" y="2237132"/>
            <a:ext cx="2280260" cy="10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742;p35">
            <a:extLst>
              <a:ext uri="{FF2B5EF4-FFF2-40B4-BE49-F238E27FC236}">
                <a16:creationId xmlns:a16="http://schemas.microsoft.com/office/drawing/2014/main" id="{D605D287-A003-541C-4338-D38F28A6641E}"/>
              </a:ext>
            </a:extLst>
          </p:cNvPr>
          <p:cNvSpPr/>
          <p:nvPr/>
        </p:nvSpPr>
        <p:spPr>
          <a:xfrm>
            <a:off x="859992" y="3545689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744;p35">
            <a:extLst>
              <a:ext uri="{FF2B5EF4-FFF2-40B4-BE49-F238E27FC236}">
                <a16:creationId xmlns:a16="http://schemas.microsoft.com/office/drawing/2014/main" id="{5B0FE8EE-B44A-F4C9-F344-147AD6B2E6A3}"/>
              </a:ext>
            </a:extLst>
          </p:cNvPr>
          <p:cNvSpPr txBox="1">
            <a:spLocks/>
          </p:cNvSpPr>
          <p:nvPr/>
        </p:nvSpPr>
        <p:spPr>
          <a:xfrm>
            <a:off x="923442" y="3608537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marL="0" indent="0">
              <a:lnSpc>
                <a:spcPts val="2750"/>
              </a:lnSpc>
              <a:buNone/>
            </a:pPr>
            <a:r>
              <a:rPr lang="en-US" sz="1800" b="1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Jinja2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3" name="Google Shape;2745;p35">
            <a:extLst>
              <a:ext uri="{FF2B5EF4-FFF2-40B4-BE49-F238E27FC236}">
                <a16:creationId xmlns:a16="http://schemas.microsoft.com/office/drawing/2014/main" id="{0A0E862B-3AD0-4084-8623-35BEB4A5653D}"/>
              </a:ext>
            </a:extLst>
          </p:cNvPr>
          <p:cNvSpPr txBox="1">
            <a:spLocks/>
          </p:cNvSpPr>
          <p:nvPr/>
        </p:nvSpPr>
        <p:spPr>
          <a:xfrm>
            <a:off x="923442" y="3940487"/>
            <a:ext cx="2233500" cy="77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Motor de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plantillas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para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renderizar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HTML </a:t>
            </a:r>
            <a:r>
              <a:rPr lang="en-US" sz="1600" b="1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dinámico</a:t>
            </a:r>
            <a:r>
              <a:rPr lang="en-US" sz="1600" b="1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B95A6EA-539E-8588-4F69-F148F774F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538" y="3574902"/>
            <a:ext cx="2414225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3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099" y="127677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 del proyecto</a:t>
            </a:r>
          </a:p>
        </p:txBody>
      </p: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9" name="Imagen 1">
            <a:extLst>
              <a:ext uri="{FF2B5EF4-FFF2-40B4-BE49-F238E27FC236}">
                <a16:creationId xmlns:a16="http://schemas.microsoft.com/office/drawing/2014/main" id="{EB10983F-832A-13C8-0B7A-CBCDDA8A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18" y="1441570"/>
            <a:ext cx="2135188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698129A7-A951-E150-2DB2-E0898C5B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509" y="1038947"/>
            <a:ext cx="32480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Contenido de la carpeta 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dulos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kumimoji="0" lang="es-PE" altLang="es-P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64A6BD7-1C2A-8B5E-A94E-3331A25A1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75" y="1038948"/>
            <a:ext cx="35125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Contenido de la carpeta 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Servidor_py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kumimoji="0" lang="es-PE" altLang="es-PE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052" name="Imagen 1">
            <a:extLst>
              <a:ext uri="{FF2B5EF4-FFF2-40B4-BE49-F238E27FC236}">
                <a16:creationId xmlns:a16="http://schemas.microsoft.com/office/drawing/2014/main" id="{9B31041E-BBCE-A0E6-FB5A-AE332D45F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26" y="1441570"/>
            <a:ext cx="195421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1F0F1036-7908-E5CB-7617-9226426C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219" y="14812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>
          <a:extLst>
            <a:ext uri="{FF2B5EF4-FFF2-40B4-BE49-F238E27FC236}">
              <a16:creationId xmlns:a16="http://schemas.microsoft.com/office/drawing/2014/main" id="{154BC872-10D2-B04E-0CC9-CA5BBB299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0">
            <a:extLst>
              <a:ext uri="{FF2B5EF4-FFF2-40B4-BE49-F238E27FC236}">
                <a16:creationId xmlns:a16="http://schemas.microsoft.com/office/drawing/2014/main" id="{D337AE2B-781D-F3A7-E28D-609615018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099" y="127677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s-PE" sz="3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Archivo: importar.py</a:t>
            </a:r>
            <a:endParaRPr lang="es-PE" sz="3200" b="1" kern="1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02" name="Google Shape;3002;p40">
            <a:extLst>
              <a:ext uri="{FF2B5EF4-FFF2-40B4-BE49-F238E27FC236}">
                <a16:creationId xmlns:a16="http://schemas.microsoft.com/office/drawing/2014/main" id="{61364F81-317A-A788-23FD-D2317C967A8F}"/>
              </a:ext>
            </a:extLst>
          </p:cNvPr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>
              <a:extLst>
                <a:ext uri="{FF2B5EF4-FFF2-40B4-BE49-F238E27FC236}">
                  <a16:creationId xmlns:a16="http://schemas.microsoft.com/office/drawing/2014/main" id="{9F141582-2FD3-0CA2-93E8-F9A49F472030}"/>
                </a:ext>
              </a:extLst>
            </p:cNvPr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>
              <a:extLst>
                <a:ext uri="{FF2B5EF4-FFF2-40B4-BE49-F238E27FC236}">
                  <a16:creationId xmlns:a16="http://schemas.microsoft.com/office/drawing/2014/main" id="{A83C768A-4181-CC5A-D9B0-FB8FD8744E44}"/>
                </a:ext>
              </a:extLst>
            </p:cNvPr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>
            <a:extLst>
              <a:ext uri="{FF2B5EF4-FFF2-40B4-BE49-F238E27FC236}">
                <a16:creationId xmlns:a16="http://schemas.microsoft.com/office/drawing/2014/main" id="{AB3E3266-1774-8AD3-1D91-5FDB94A9FFE0}"/>
              </a:ext>
            </a:extLst>
          </p:cNvPr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85A5657A-6928-E430-33FF-3F227DB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219" y="14812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31F660-B183-C6AA-6DEF-79F34ACBAA79}"/>
              </a:ext>
            </a:extLst>
          </p:cNvPr>
          <p:cNvSpPr txBox="1"/>
          <p:nvPr/>
        </p:nvSpPr>
        <p:spPr>
          <a:xfrm>
            <a:off x="713099" y="873050"/>
            <a:ext cx="4329640" cy="107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archivo se encarga de procesar archivos de logs, limpiarlos y transformarlos según ciertos patrones. El procesamiento se realiza mediante la clase </a:t>
            </a: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LogProcessor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gestiona la lectura, modificación y copia de archivos.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555262-BD9C-ED49-BD9E-71B665845B06}"/>
              </a:ext>
            </a:extLst>
          </p:cNvPr>
          <p:cNvSpPr txBox="1"/>
          <p:nvPr/>
        </p:nvSpPr>
        <p:spPr>
          <a:xfrm>
            <a:off x="713099" y="1958176"/>
            <a:ext cx="4329640" cy="2176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Dependencias Externas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módulo utiliza las siguientes bibliotecas estándar de Python: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shutil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Para copiar archivos.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os: Para manipulación de rutas y archivos.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re: Para trabajar con expresiones regulares.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PE" sz="1200" b="1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unicodedata</a:t>
            </a:r>
            <a:r>
              <a:rPr lang="es-PE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Para manipulación de caracteres Unicode.</a:t>
            </a:r>
            <a:endParaRPr lang="es-PE" sz="11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CE3970-54F1-3E2A-3AC5-E5904504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699"/>
          <a:stretch/>
        </p:blipFill>
        <p:spPr>
          <a:xfrm>
            <a:off x="4869436" y="873050"/>
            <a:ext cx="4175423" cy="35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55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Presentación en pantalla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Exo</vt:lpstr>
      <vt:lpstr>PT Sans</vt:lpstr>
      <vt:lpstr>Arial</vt:lpstr>
      <vt:lpstr>Calibri</vt:lpstr>
      <vt:lpstr>Instrument Sans Semi Bold</vt:lpstr>
      <vt:lpstr>Instrument Sans Medium</vt:lpstr>
      <vt:lpstr>Calibri Light</vt:lpstr>
      <vt:lpstr>Roboto Condensed Light</vt:lpstr>
      <vt:lpstr>Symbol</vt:lpstr>
      <vt:lpstr>Data Center Business Plan by Slidesgo</vt:lpstr>
      <vt:lpstr>Loglytics: Analizador de logs</vt:lpstr>
      <vt:lpstr>Conceptos:</vt:lpstr>
      <vt:lpstr>Presentación de PowerPoint</vt:lpstr>
      <vt:lpstr>¿Qué es Loglytics?</vt:lpstr>
      <vt:lpstr>Objetivos del proyecto</vt:lpstr>
      <vt:lpstr>Proyectos de Referencia</vt:lpstr>
      <vt:lpstr>Proyectos de Referencia</vt:lpstr>
      <vt:lpstr>Estructura del proyecto</vt:lpstr>
      <vt:lpstr>Archivo: importar.py</vt:lpstr>
      <vt:lpstr>Archivo: procesamiento_logs.py</vt:lpstr>
      <vt:lpstr>Archivo: analizador_logs.py</vt:lpstr>
      <vt:lpstr>Archivo: ventana_logs.py</vt:lpstr>
      <vt:lpstr>Archivo: Loglytics.py</vt:lpstr>
      <vt:lpstr>Archivo: server.py</vt:lpstr>
      <vt:lpstr>Archivo: server.py</vt:lpstr>
      <vt:lpstr>DIAGRAMA UML DEL PROYECTO </vt:lpstr>
      <vt:lpstr>GRACIAS 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USER</cp:lastModifiedBy>
  <cp:revision>1</cp:revision>
  <dcterms:modified xsi:type="dcterms:W3CDTF">2024-12-07T08:52:27Z</dcterms:modified>
</cp:coreProperties>
</file>