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16"/>
  </p:notesMasterIdLst>
  <p:sldIdLst>
    <p:sldId id="256" r:id="rId2"/>
    <p:sldId id="260" r:id="rId3"/>
    <p:sldId id="258" r:id="rId4"/>
    <p:sldId id="257" r:id="rId5"/>
    <p:sldId id="261" r:id="rId6"/>
    <p:sldId id="294" r:id="rId7"/>
    <p:sldId id="263" r:id="rId8"/>
    <p:sldId id="295" r:id="rId9"/>
    <p:sldId id="296" r:id="rId10"/>
    <p:sldId id="297" r:id="rId11"/>
    <p:sldId id="273" r:id="rId12"/>
    <p:sldId id="270" r:id="rId13"/>
    <p:sldId id="298" r:id="rId14"/>
    <p:sldId id="28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E7DB"/>
    <a:srgbClr val="179A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BD3260-E385-4FC5-B957-7F4A29855AF9}">
  <a:tblStyle styleId="{19BD3260-E385-4FC5-B957-7F4A29855AF9}" styleName="Table_0"/>
  <a:tblStyle styleId="{63CD0A75-AFE6-45FB-B975-76E73E6AB8D1}" styleName="Table_1">
    <a:wholeTbl>
      <a:tcTxStyle b="off" i="off">
        <a:font>
          <a:latin typeface="맑은 고딕"/>
          <a:ea typeface="맑은 고딕"/>
          <a:cs typeface="맑은 고딕"/>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p:scale>
          <a:sx n="143" d="100"/>
          <a:sy n="143" d="100"/>
        </p:scale>
        <p:origin x="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2791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Shape 4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7" name="Shape 4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2198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Shape 8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3" name="Shape 8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Arial"/>
              <a:ea typeface="Arial"/>
              <a:cs typeface="Arial"/>
              <a:sym typeface="Arial"/>
            </a:endParaRPr>
          </a:p>
        </p:txBody>
      </p:sp>
      <p:sp>
        <p:nvSpPr>
          <p:cNvPr id="97" name="Shape 9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Arial"/>
                <a:ea typeface="Arial"/>
                <a:cs typeface="Arial"/>
                <a:sym typeface="Arial"/>
              </a:rPr>
              <a:t>3</a:t>
            </a:fld>
            <a:endParaRPr lang="en"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213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0875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2463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Slide layout">
    <p:bg>
      <p:bgPr>
        <a:blipFill rotWithShape="1">
          <a:blip r:embed="rId2">
            <a:alphaModFix/>
          </a:blip>
          <a:stretch>
            <a:fillRect/>
          </a:stretch>
        </a:blipFill>
        <a:effectLst/>
      </p:bgPr>
    </p:bg>
    <p:spTree>
      <p:nvGrpSpPr>
        <p:cNvPr id="1" name="Shape 6"/>
        <p:cNvGrpSpPr/>
        <p:nvPr/>
      </p:nvGrpSpPr>
      <p:grpSpPr>
        <a:xfrm>
          <a:off x="0" y="0"/>
          <a:ext cx="0" cy="0"/>
          <a:chOff x="0" y="0"/>
          <a:chExt cx="0" cy="0"/>
        </a:xfrm>
      </p:grpSpPr>
      <p:sp>
        <p:nvSpPr>
          <p:cNvPr id="7" name="Shape 7"/>
          <p:cNvSpPr txBox="1">
            <a:spLocks noGrp="1"/>
          </p:cNvSpPr>
          <p:nvPr>
            <p:ph type="title"/>
          </p:nvPr>
        </p:nvSpPr>
        <p:spPr>
          <a:xfrm>
            <a:off x="392225" y="547975"/>
            <a:ext cx="4299600" cy="1110900"/>
          </a:xfrm>
          <a:prstGeom prst="rect">
            <a:avLst/>
          </a:prstGeom>
          <a:noFill/>
          <a:ln>
            <a:noFill/>
          </a:ln>
        </p:spPr>
        <p:txBody>
          <a:bodyPr lIns="91425" tIns="91425" rIns="91425" bIns="91425" anchor="ctr" anchorCtr="0"/>
          <a:lstStyle>
            <a:lvl1pPr lvl="0">
              <a:spcBef>
                <a:spcPts val="0"/>
              </a:spcBef>
              <a:buNone/>
              <a:defRPr sz="3600">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endParaRPr/>
          </a:p>
        </p:txBody>
      </p:sp>
      <p:sp>
        <p:nvSpPr>
          <p:cNvPr id="8" name="Shape 8"/>
          <p:cNvSpPr txBox="1">
            <a:spLocks noGrp="1"/>
          </p:cNvSpPr>
          <p:nvPr>
            <p:ph type="subTitle" idx="1"/>
          </p:nvPr>
        </p:nvSpPr>
        <p:spPr>
          <a:xfrm>
            <a:off x="406550" y="1680225"/>
            <a:ext cx="4328400" cy="494400"/>
          </a:xfrm>
          <a:prstGeom prst="rect">
            <a:avLst/>
          </a:prstGeom>
          <a:noFill/>
          <a:ln>
            <a:noFill/>
          </a:ln>
        </p:spPr>
        <p:txBody>
          <a:bodyPr lIns="91425" tIns="91425" rIns="91425" bIns="91425" anchor="ctr" anchorCtr="0"/>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Basic Layout">
    <p:bg>
      <p:bgPr>
        <a:blipFill rotWithShape="1">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555050" y="150500"/>
            <a:ext cx="7517400" cy="616200"/>
          </a:xfrm>
          <a:prstGeom prst="rect">
            <a:avLst/>
          </a:prstGeom>
          <a:noFill/>
          <a:ln>
            <a:noFill/>
          </a:ln>
        </p:spPr>
        <p:txBody>
          <a:bodyPr lIns="91425" tIns="91425" rIns="91425" bIns="91425" anchor="ctr" anchorCtr="0"/>
          <a:lstStyle>
            <a:lvl1pPr lvl="0">
              <a:spcBef>
                <a:spcPts val="0"/>
              </a:spcBef>
              <a:buNone/>
              <a:defRPr sz="3600">
                <a:solidFill>
                  <a:srgbClr val="179A9D"/>
                </a:solidFill>
              </a:defRPr>
            </a:lvl1pPr>
            <a:lvl2pPr lvl="1">
              <a:spcBef>
                <a:spcPts val="0"/>
              </a:spcBef>
              <a:buNone/>
              <a:defRPr sz="3600">
                <a:solidFill>
                  <a:srgbClr val="179A9D"/>
                </a:solidFill>
              </a:defRPr>
            </a:lvl2pPr>
            <a:lvl3pPr lvl="2">
              <a:spcBef>
                <a:spcPts val="0"/>
              </a:spcBef>
              <a:buNone/>
              <a:defRPr sz="3600">
                <a:solidFill>
                  <a:srgbClr val="179A9D"/>
                </a:solidFill>
              </a:defRPr>
            </a:lvl3pPr>
            <a:lvl4pPr lvl="3">
              <a:spcBef>
                <a:spcPts val="0"/>
              </a:spcBef>
              <a:buNone/>
              <a:defRPr sz="3600">
                <a:solidFill>
                  <a:srgbClr val="179A9D"/>
                </a:solidFill>
              </a:defRPr>
            </a:lvl4pPr>
            <a:lvl5pPr lvl="4">
              <a:spcBef>
                <a:spcPts val="0"/>
              </a:spcBef>
              <a:buNone/>
              <a:defRPr sz="3600">
                <a:solidFill>
                  <a:srgbClr val="179A9D"/>
                </a:solidFill>
              </a:defRPr>
            </a:lvl5pPr>
            <a:lvl6pPr lvl="5">
              <a:spcBef>
                <a:spcPts val="0"/>
              </a:spcBef>
              <a:buNone/>
              <a:defRPr sz="3600">
                <a:solidFill>
                  <a:srgbClr val="179A9D"/>
                </a:solidFill>
              </a:defRPr>
            </a:lvl6pPr>
            <a:lvl7pPr lvl="6">
              <a:spcBef>
                <a:spcPts val="0"/>
              </a:spcBef>
              <a:buNone/>
              <a:defRPr sz="3600">
                <a:solidFill>
                  <a:srgbClr val="179A9D"/>
                </a:solidFill>
              </a:defRPr>
            </a:lvl7pPr>
            <a:lvl8pPr lvl="7">
              <a:spcBef>
                <a:spcPts val="0"/>
              </a:spcBef>
              <a:buNone/>
              <a:defRPr sz="3600">
                <a:solidFill>
                  <a:srgbClr val="179A9D"/>
                </a:solidFill>
              </a:defRPr>
            </a:lvl8pPr>
            <a:lvl9pPr lvl="8">
              <a:spcBef>
                <a:spcPts val="0"/>
              </a:spcBef>
              <a:buNone/>
              <a:defRPr sz="3600">
                <a:solidFill>
                  <a:srgbClr val="179A9D"/>
                </a:solidFill>
              </a:defRPr>
            </a:lvl9pPr>
          </a:lstStyle>
          <a:p>
            <a:endParaRPr/>
          </a:p>
        </p:txBody>
      </p:sp>
      <p:sp>
        <p:nvSpPr>
          <p:cNvPr id="11" name="Shape 11"/>
          <p:cNvSpPr txBox="1">
            <a:spLocks noGrp="1"/>
          </p:cNvSpPr>
          <p:nvPr>
            <p:ph type="subTitle" idx="1"/>
          </p:nvPr>
        </p:nvSpPr>
        <p:spPr>
          <a:xfrm>
            <a:off x="1547875" y="749825"/>
            <a:ext cx="7531500" cy="258000"/>
          </a:xfrm>
          <a:prstGeom prst="rect">
            <a:avLst/>
          </a:prstGeom>
          <a:noFill/>
          <a:ln>
            <a:noFill/>
          </a:ln>
        </p:spPr>
        <p:txBody>
          <a:bodyPr lIns="91425" tIns="91425" rIns="91425" bIns="91425" anchor="ctr" anchorCtr="0"/>
          <a:lstStyle>
            <a:lvl1pPr lvl="0">
              <a:spcBef>
                <a:spcPts val="0"/>
              </a:spcBef>
              <a:buNone/>
              <a:defRPr>
                <a:solidFill>
                  <a:srgbClr val="179A9D"/>
                </a:solidFill>
              </a:defRPr>
            </a:lvl1pPr>
            <a:lvl2pPr lvl="1">
              <a:spcBef>
                <a:spcPts val="0"/>
              </a:spcBef>
              <a:buNone/>
              <a:defRPr>
                <a:solidFill>
                  <a:srgbClr val="179A9D"/>
                </a:solidFill>
              </a:defRPr>
            </a:lvl2pPr>
            <a:lvl3pPr lvl="2">
              <a:spcBef>
                <a:spcPts val="0"/>
              </a:spcBef>
              <a:buNone/>
              <a:defRPr>
                <a:solidFill>
                  <a:srgbClr val="179A9D"/>
                </a:solidFill>
              </a:defRPr>
            </a:lvl3pPr>
            <a:lvl4pPr lvl="3">
              <a:spcBef>
                <a:spcPts val="0"/>
              </a:spcBef>
              <a:buNone/>
              <a:defRPr>
                <a:solidFill>
                  <a:srgbClr val="179A9D"/>
                </a:solidFill>
              </a:defRPr>
            </a:lvl4pPr>
            <a:lvl5pPr lvl="4">
              <a:spcBef>
                <a:spcPts val="0"/>
              </a:spcBef>
              <a:buNone/>
              <a:defRPr>
                <a:solidFill>
                  <a:srgbClr val="179A9D"/>
                </a:solidFill>
              </a:defRPr>
            </a:lvl5pPr>
            <a:lvl6pPr lvl="5">
              <a:spcBef>
                <a:spcPts val="0"/>
              </a:spcBef>
              <a:buNone/>
              <a:defRPr>
                <a:solidFill>
                  <a:srgbClr val="179A9D"/>
                </a:solidFill>
              </a:defRPr>
            </a:lvl6pPr>
            <a:lvl7pPr lvl="6">
              <a:spcBef>
                <a:spcPts val="0"/>
              </a:spcBef>
              <a:buNone/>
              <a:defRPr>
                <a:solidFill>
                  <a:srgbClr val="179A9D"/>
                </a:solidFill>
              </a:defRPr>
            </a:lvl7pPr>
            <a:lvl8pPr lvl="7">
              <a:spcBef>
                <a:spcPts val="0"/>
              </a:spcBef>
              <a:buNone/>
              <a:defRPr>
                <a:solidFill>
                  <a:srgbClr val="179A9D"/>
                </a:solidFill>
              </a:defRPr>
            </a:lvl8pPr>
            <a:lvl9pPr lvl="8">
              <a:spcBef>
                <a:spcPts val="0"/>
              </a:spcBef>
              <a:buNone/>
              <a:defRPr>
                <a:solidFill>
                  <a:srgbClr val="179A9D"/>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Basic Layout 1">
    <p:bg>
      <p:bgPr>
        <a:blipFill rotWithShape="1">
          <a:blip r:embed="rId2">
            <a:alphaModFix/>
          </a:blip>
          <a:stretch>
            <a:fillRect/>
          </a:stretch>
        </a:blipFill>
        <a:effectLst/>
      </p:bgPr>
    </p:bg>
    <p:spTree>
      <p:nvGrpSpPr>
        <p:cNvPr id="1" name="Shape 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Agenda Layout">
    <p:bg>
      <p:bgPr>
        <a:blipFill rotWithShape="1">
          <a:blip r:embed="rId2">
            <a:alphaModFix/>
          </a:blip>
          <a:stretch>
            <a:fillRect/>
          </a:stretch>
        </a:blip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Basic Layout">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8711" y="2074370"/>
            <a:ext cx="9126900" cy="616200"/>
          </a:xfrm>
          <a:prstGeom prst="rect">
            <a:avLst/>
          </a:prstGeom>
          <a:noFill/>
          <a:ln>
            <a:noFill/>
          </a:ln>
        </p:spPr>
        <p:txBody>
          <a:bodyPr lIns="91425" tIns="91425" rIns="91425" bIns="91425" anchor="ctr" anchorCtr="0"/>
          <a:lstStyle>
            <a:lvl1pPr lvl="0" algn="ctr" rtl="0">
              <a:spcBef>
                <a:spcPts val="0"/>
              </a:spcBef>
              <a:buNone/>
              <a:defRPr sz="3600" b="1">
                <a:solidFill>
                  <a:schemeClr val="lt1"/>
                </a:solidFill>
              </a:defRPr>
            </a:lvl1pPr>
            <a:lvl2pPr lvl="1" algn="ctr" rtl="0">
              <a:spcBef>
                <a:spcPts val="0"/>
              </a:spcBef>
              <a:buNone/>
              <a:defRPr sz="3600" b="1">
                <a:solidFill>
                  <a:schemeClr val="lt1"/>
                </a:solidFill>
              </a:defRPr>
            </a:lvl2pPr>
            <a:lvl3pPr lvl="2" algn="ctr" rtl="0">
              <a:spcBef>
                <a:spcPts val="0"/>
              </a:spcBef>
              <a:buNone/>
              <a:defRPr sz="3600" b="1">
                <a:solidFill>
                  <a:schemeClr val="lt1"/>
                </a:solidFill>
              </a:defRPr>
            </a:lvl3pPr>
            <a:lvl4pPr lvl="3" algn="ctr" rtl="0">
              <a:spcBef>
                <a:spcPts val="0"/>
              </a:spcBef>
              <a:buNone/>
              <a:defRPr sz="3600" b="1">
                <a:solidFill>
                  <a:schemeClr val="lt1"/>
                </a:solidFill>
              </a:defRPr>
            </a:lvl4pPr>
            <a:lvl5pPr lvl="4" algn="ctr" rtl="0">
              <a:spcBef>
                <a:spcPts val="0"/>
              </a:spcBef>
              <a:buNone/>
              <a:defRPr sz="3600" b="1">
                <a:solidFill>
                  <a:schemeClr val="lt1"/>
                </a:solidFill>
              </a:defRPr>
            </a:lvl5pPr>
            <a:lvl6pPr lvl="5" algn="ctr" rtl="0">
              <a:spcBef>
                <a:spcPts val="0"/>
              </a:spcBef>
              <a:buNone/>
              <a:defRPr sz="3600" b="1">
                <a:solidFill>
                  <a:schemeClr val="lt1"/>
                </a:solidFill>
              </a:defRPr>
            </a:lvl6pPr>
            <a:lvl7pPr lvl="6" algn="ctr" rtl="0">
              <a:spcBef>
                <a:spcPts val="0"/>
              </a:spcBef>
              <a:buNone/>
              <a:defRPr sz="3600" b="1">
                <a:solidFill>
                  <a:schemeClr val="lt1"/>
                </a:solidFill>
              </a:defRPr>
            </a:lvl7pPr>
            <a:lvl8pPr lvl="7" algn="ctr" rtl="0">
              <a:spcBef>
                <a:spcPts val="0"/>
              </a:spcBef>
              <a:buNone/>
              <a:defRPr sz="3600" b="1">
                <a:solidFill>
                  <a:schemeClr val="lt1"/>
                </a:solidFill>
              </a:defRPr>
            </a:lvl8pPr>
            <a:lvl9pPr lvl="8" algn="ctr" rtl="0">
              <a:spcBef>
                <a:spcPts val="0"/>
              </a:spcBef>
              <a:buNone/>
              <a:defRPr sz="3600" b="1">
                <a:solidFill>
                  <a:schemeClr val="lt1"/>
                </a:solidFill>
              </a:defRPr>
            </a:lvl9pPr>
          </a:lstStyle>
          <a:p>
            <a:endParaRPr/>
          </a:p>
        </p:txBody>
      </p:sp>
      <p:sp>
        <p:nvSpPr>
          <p:cNvPr id="17" name="Shape 17"/>
          <p:cNvSpPr txBox="1">
            <a:spLocks noGrp="1"/>
          </p:cNvSpPr>
          <p:nvPr>
            <p:ph type="subTitle" idx="1"/>
          </p:nvPr>
        </p:nvSpPr>
        <p:spPr>
          <a:xfrm>
            <a:off x="0" y="2699732"/>
            <a:ext cx="9144000" cy="258000"/>
          </a:xfrm>
          <a:prstGeom prst="rect">
            <a:avLst/>
          </a:prstGeom>
          <a:noFill/>
          <a:ln>
            <a:noFill/>
          </a:ln>
        </p:spPr>
        <p:txBody>
          <a:bodyPr lIns="91425" tIns="91425" rIns="91425" bIns="91425" anchor="ctr" anchorCtr="0"/>
          <a:lstStyle>
            <a:lvl1pPr lvl="0" algn="ctr" rtl="0">
              <a:spcBef>
                <a:spcPts val="0"/>
              </a:spcBef>
              <a:buNone/>
              <a:defRPr>
                <a:solidFill>
                  <a:schemeClr val="lt1"/>
                </a:solidFill>
              </a:defRPr>
            </a:lvl1pPr>
            <a:lvl2pPr lvl="1" algn="ctr" rtl="0">
              <a:spcBef>
                <a:spcPts val="0"/>
              </a:spcBef>
              <a:buNone/>
              <a:defRPr>
                <a:solidFill>
                  <a:schemeClr val="lt1"/>
                </a:solidFill>
              </a:defRPr>
            </a:lvl2pPr>
            <a:lvl3pPr lvl="2" algn="ctr" rtl="0">
              <a:spcBef>
                <a:spcPts val="0"/>
              </a:spcBef>
              <a:buNone/>
              <a:defRPr>
                <a:solidFill>
                  <a:schemeClr val="lt1"/>
                </a:solidFill>
              </a:defRPr>
            </a:lvl3pPr>
            <a:lvl4pPr lvl="3" algn="ctr" rtl="0">
              <a:spcBef>
                <a:spcPts val="0"/>
              </a:spcBef>
              <a:buNone/>
              <a:defRPr>
                <a:solidFill>
                  <a:schemeClr val="lt1"/>
                </a:solidFill>
              </a:defRPr>
            </a:lvl4pPr>
            <a:lvl5pPr lvl="4" algn="ctr" rtl="0">
              <a:spcBef>
                <a:spcPts val="0"/>
              </a:spcBef>
              <a:buNone/>
              <a:defRPr>
                <a:solidFill>
                  <a:schemeClr val="lt1"/>
                </a:solidFill>
              </a:defRPr>
            </a:lvl5pPr>
            <a:lvl6pPr lvl="5" algn="ctr" rtl="0">
              <a:spcBef>
                <a:spcPts val="0"/>
              </a:spcBef>
              <a:buNone/>
              <a:defRPr>
                <a:solidFill>
                  <a:schemeClr val="lt1"/>
                </a:solidFill>
              </a:defRPr>
            </a:lvl6pPr>
            <a:lvl7pPr lvl="6" algn="ctr" rtl="0">
              <a:spcBef>
                <a:spcPts val="0"/>
              </a:spcBef>
              <a:buNone/>
              <a:defRPr>
                <a:solidFill>
                  <a:schemeClr val="lt1"/>
                </a:solidFill>
              </a:defRPr>
            </a:lvl7pPr>
            <a:lvl8pPr lvl="7" algn="ctr" rtl="0">
              <a:spcBef>
                <a:spcPts val="0"/>
              </a:spcBef>
              <a:buNone/>
              <a:defRPr>
                <a:solidFill>
                  <a:schemeClr val="lt1"/>
                </a:solidFill>
              </a:defRPr>
            </a:lvl8pPr>
            <a:lvl9pPr lvl="8" algn="ctr" rtl="0">
              <a:spcBef>
                <a:spcPts val="0"/>
              </a:spcBef>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Basic Layout">
    <p:bg>
      <p:bgPr>
        <a:blipFill rotWithShape="1">
          <a:blip r:embed="rId2">
            <a:alphaModFix/>
          </a:blip>
          <a:stretch>
            <a:fillRect/>
          </a:stretch>
        </a:blipFill>
        <a:effectLst/>
      </p:bgPr>
    </p:bg>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711" y="136167"/>
            <a:ext cx="9126900" cy="616200"/>
          </a:xfrm>
          <a:prstGeom prst="rect">
            <a:avLst/>
          </a:prstGeom>
          <a:noFill/>
          <a:ln>
            <a:noFill/>
          </a:ln>
        </p:spPr>
        <p:txBody>
          <a:bodyPr lIns="91425" tIns="91425" rIns="91425" bIns="91425" anchor="ctr" anchorCtr="0"/>
          <a:lstStyle>
            <a:lvl1pPr lvl="0" algn="ctr" rtl="0">
              <a:spcBef>
                <a:spcPts val="0"/>
              </a:spcBef>
              <a:buNone/>
              <a:defRPr sz="3600">
                <a:solidFill>
                  <a:srgbClr val="179A9D"/>
                </a:solidFill>
              </a:defRPr>
            </a:lvl1pPr>
            <a:lvl2pPr lvl="1" algn="ctr" rtl="0">
              <a:spcBef>
                <a:spcPts val="0"/>
              </a:spcBef>
              <a:buNone/>
              <a:defRPr sz="3600">
                <a:solidFill>
                  <a:srgbClr val="179A9D"/>
                </a:solidFill>
              </a:defRPr>
            </a:lvl2pPr>
            <a:lvl3pPr lvl="2" algn="ctr" rtl="0">
              <a:spcBef>
                <a:spcPts val="0"/>
              </a:spcBef>
              <a:buNone/>
              <a:defRPr sz="3600">
                <a:solidFill>
                  <a:srgbClr val="179A9D"/>
                </a:solidFill>
              </a:defRPr>
            </a:lvl3pPr>
            <a:lvl4pPr lvl="3" algn="ctr" rtl="0">
              <a:spcBef>
                <a:spcPts val="0"/>
              </a:spcBef>
              <a:buNone/>
              <a:defRPr sz="3600">
                <a:solidFill>
                  <a:srgbClr val="179A9D"/>
                </a:solidFill>
              </a:defRPr>
            </a:lvl4pPr>
            <a:lvl5pPr lvl="4" algn="ctr" rtl="0">
              <a:spcBef>
                <a:spcPts val="0"/>
              </a:spcBef>
              <a:buNone/>
              <a:defRPr sz="3600">
                <a:solidFill>
                  <a:srgbClr val="179A9D"/>
                </a:solidFill>
              </a:defRPr>
            </a:lvl5pPr>
            <a:lvl6pPr lvl="5" algn="ctr" rtl="0">
              <a:spcBef>
                <a:spcPts val="0"/>
              </a:spcBef>
              <a:buNone/>
              <a:defRPr sz="3600">
                <a:solidFill>
                  <a:srgbClr val="179A9D"/>
                </a:solidFill>
              </a:defRPr>
            </a:lvl6pPr>
            <a:lvl7pPr lvl="6" algn="ctr" rtl="0">
              <a:spcBef>
                <a:spcPts val="0"/>
              </a:spcBef>
              <a:buNone/>
              <a:defRPr sz="3600">
                <a:solidFill>
                  <a:srgbClr val="179A9D"/>
                </a:solidFill>
              </a:defRPr>
            </a:lvl7pPr>
            <a:lvl8pPr lvl="7" algn="ctr" rtl="0">
              <a:spcBef>
                <a:spcPts val="0"/>
              </a:spcBef>
              <a:buNone/>
              <a:defRPr sz="3600">
                <a:solidFill>
                  <a:srgbClr val="179A9D"/>
                </a:solidFill>
              </a:defRPr>
            </a:lvl8pPr>
            <a:lvl9pPr lvl="8" algn="ctr" rtl="0">
              <a:spcBef>
                <a:spcPts val="0"/>
              </a:spcBef>
              <a:buNone/>
              <a:defRPr sz="3600">
                <a:solidFill>
                  <a:srgbClr val="179A9D"/>
                </a:solidFill>
              </a:defRPr>
            </a:lvl9pPr>
          </a:lstStyle>
          <a:p>
            <a:endParaRPr/>
          </a:p>
        </p:txBody>
      </p:sp>
      <p:sp>
        <p:nvSpPr>
          <p:cNvPr id="20" name="Shape 20"/>
          <p:cNvSpPr txBox="1">
            <a:spLocks noGrp="1"/>
          </p:cNvSpPr>
          <p:nvPr>
            <p:ph type="subTitle" idx="1"/>
          </p:nvPr>
        </p:nvSpPr>
        <p:spPr>
          <a:xfrm>
            <a:off x="0" y="735492"/>
            <a:ext cx="9144000" cy="258000"/>
          </a:xfrm>
          <a:prstGeom prst="rect">
            <a:avLst/>
          </a:prstGeom>
          <a:noFill/>
          <a:ln>
            <a:noFill/>
          </a:ln>
        </p:spPr>
        <p:txBody>
          <a:bodyPr lIns="91425" tIns="91425" rIns="91425" bIns="91425" anchor="ctr" anchorCtr="0"/>
          <a:lstStyle>
            <a:lvl1pPr lvl="0" algn="ctr" rtl="0">
              <a:spcBef>
                <a:spcPts val="0"/>
              </a:spcBef>
              <a:buNone/>
              <a:defRPr>
                <a:solidFill>
                  <a:srgbClr val="179A9D"/>
                </a:solidFill>
              </a:defRPr>
            </a:lvl1pPr>
            <a:lvl2pPr lvl="1" algn="ctr" rtl="0">
              <a:spcBef>
                <a:spcPts val="0"/>
              </a:spcBef>
              <a:buNone/>
              <a:defRPr>
                <a:solidFill>
                  <a:srgbClr val="179A9D"/>
                </a:solidFill>
              </a:defRPr>
            </a:lvl2pPr>
            <a:lvl3pPr lvl="2" algn="ctr" rtl="0">
              <a:spcBef>
                <a:spcPts val="0"/>
              </a:spcBef>
              <a:buNone/>
              <a:defRPr>
                <a:solidFill>
                  <a:srgbClr val="179A9D"/>
                </a:solidFill>
              </a:defRPr>
            </a:lvl3pPr>
            <a:lvl4pPr lvl="3" algn="ctr" rtl="0">
              <a:spcBef>
                <a:spcPts val="0"/>
              </a:spcBef>
              <a:buNone/>
              <a:defRPr>
                <a:solidFill>
                  <a:srgbClr val="179A9D"/>
                </a:solidFill>
              </a:defRPr>
            </a:lvl4pPr>
            <a:lvl5pPr lvl="4" algn="ctr" rtl="0">
              <a:spcBef>
                <a:spcPts val="0"/>
              </a:spcBef>
              <a:buNone/>
              <a:defRPr>
                <a:solidFill>
                  <a:srgbClr val="179A9D"/>
                </a:solidFill>
              </a:defRPr>
            </a:lvl5pPr>
            <a:lvl6pPr lvl="5" algn="ctr" rtl="0">
              <a:spcBef>
                <a:spcPts val="0"/>
              </a:spcBef>
              <a:buNone/>
              <a:defRPr>
                <a:solidFill>
                  <a:srgbClr val="179A9D"/>
                </a:solidFill>
              </a:defRPr>
            </a:lvl6pPr>
            <a:lvl7pPr lvl="6" algn="ctr" rtl="0">
              <a:spcBef>
                <a:spcPts val="0"/>
              </a:spcBef>
              <a:buNone/>
              <a:defRPr>
                <a:solidFill>
                  <a:srgbClr val="179A9D"/>
                </a:solidFill>
              </a:defRPr>
            </a:lvl7pPr>
            <a:lvl8pPr lvl="7" algn="ctr" rtl="0">
              <a:spcBef>
                <a:spcPts val="0"/>
              </a:spcBef>
              <a:buNone/>
              <a:defRPr>
                <a:solidFill>
                  <a:srgbClr val="179A9D"/>
                </a:solidFill>
              </a:defRPr>
            </a:lvl8pPr>
            <a:lvl9pPr lvl="8" algn="ctr" rtl="0">
              <a:spcBef>
                <a:spcPts val="0"/>
              </a:spcBef>
              <a:buNone/>
              <a:defRPr>
                <a:solidFill>
                  <a:srgbClr val="179A9D"/>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asic Layout">
    <p:bg>
      <p:bgPr>
        <a:blipFill rotWithShape="1">
          <a:blip r:embed="rId2">
            <a:alphaModFix/>
          </a:blip>
          <a:stretch>
            <a:fillRect/>
          </a:stretch>
        </a:blipFill>
        <a:effectLst/>
      </p:bgPr>
    </p:b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711" y="136167"/>
            <a:ext cx="9126900" cy="616200"/>
          </a:xfrm>
          <a:prstGeom prst="rect">
            <a:avLst/>
          </a:prstGeom>
          <a:noFill/>
          <a:ln>
            <a:noFill/>
          </a:ln>
        </p:spPr>
        <p:txBody>
          <a:bodyPr lIns="91425" tIns="91425" rIns="91425" bIns="91425" anchor="ctr" anchorCtr="0"/>
          <a:lstStyle>
            <a:lvl1pPr lvl="0" algn="ctr" rtl="0">
              <a:spcBef>
                <a:spcPts val="0"/>
              </a:spcBef>
              <a:buNone/>
              <a:defRPr sz="3600">
                <a:solidFill>
                  <a:schemeClr val="lt1"/>
                </a:solidFill>
              </a:defRPr>
            </a:lvl1pPr>
            <a:lvl2pPr lvl="1" algn="ctr" rtl="0">
              <a:spcBef>
                <a:spcPts val="0"/>
              </a:spcBef>
              <a:buNone/>
              <a:defRPr sz="3600">
                <a:solidFill>
                  <a:schemeClr val="lt1"/>
                </a:solidFill>
              </a:defRPr>
            </a:lvl2pPr>
            <a:lvl3pPr lvl="2" algn="ctr" rtl="0">
              <a:spcBef>
                <a:spcPts val="0"/>
              </a:spcBef>
              <a:buNone/>
              <a:defRPr sz="3600">
                <a:solidFill>
                  <a:schemeClr val="lt1"/>
                </a:solidFill>
              </a:defRPr>
            </a:lvl3pPr>
            <a:lvl4pPr lvl="3" algn="ctr" rtl="0">
              <a:spcBef>
                <a:spcPts val="0"/>
              </a:spcBef>
              <a:buNone/>
              <a:defRPr sz="3600">
                <a:solidFill>
                  <a:schemeClr val="lt1"/>
                </a:solidFill>
              </a:defRPr>
            </a:lvl4pPr>
            <a:lvl5pPr lvl="4" algn="ctr" rtl="0">
              <a:spcBef>
                <a:spcPts val="0"/>
              </a:spcBef>
              <a:buNone/>
              <a:defRPr sz="3600">
                <a:solidFill>
                  <a:schemeClr val="lt1"/>
                </a:solidFill>
              </a:defRPr>
            </a:lvl5pPr>
            <a:lvl6pPr lvl="5" algn="ctr" rtl="0">
              <a:spcBef>
                <a:spcPts val="0"/>
              </a:spcBef>
              <a:buNone/>
              <a:defRPr sz="3600">
                <a:solidFill>
                  <a:schemeClr val="lt1"/>
                </a:solidFill>
              </a:defRPr>
            </a:lvl6pPr>
            <a:lvl7pPr lvl="6" algn="ctr" rtl="0">
              <a:spcBef>
                <a:spcPts val="0"/>
              </a:spcBef>
              <a:buNone/>
              <a:defRPr sz="3600">
                <a:solidFill>
                  <a:schemeClr val="lt1"/>
                </a:solidFill>
              </a:defRPr>
            </a:lvl7pPr>
            <a:lvl8pPr lvl="7" algn="ctr" rtl="0">
              <a:spcBef>
                <a:spcPts val="0"/>
              </a:spcBef>
              <a:buNone/>
              <a:defRPr sz="3600">
                <a:solidFill>
                  <a:schemeClr val="lt1"/>
                </a:solidFill>
              </a:defRPr>
            </a:lvl8pPr>
            <a:lvl9pPr lvl="8" algn="ctr" rtl="0">
              <a:spcBef>
                <a:spcPts val="0"/>
              </a:spcBef>
              <a:buNone/>
              <a:defRPr sz="3600">
                <a:solidFill>
                  <a:schemeClr val="lt1"/>
                </a:solidFill>
              </a:defRPr>
            </a:lvl9pPr>
          </a:lstStyle>
          <a:p>
            <a:endParaRPr/>
          </a:p>
        </p:txBody>
      </p:sp>
      <p:sp>
        <p:nvSpPr>
          <p:cNvPr id="29" name="Shape 29"/>
          <p:cNvSpPr txBox="1">
            <a:spLocks noGrp="1"/>
          </p:cNvSpPr>
          <p:nvPr>
            <p:ph type="subTitle" idx="1"/>
          </p:nvPr>
        </p:nvSpPr>
        <p:spPr>
          <a:xfrm>
            <a:off x="0" y="735492"/>
            <a:ext cx="9144000" cy="258000"/>
          </a:xfrm>
          <a:prstGeom prst="rect">
            <a:avLst/>
          </a:prstGeom>
          <a:noFill/>
          <a:ln>
            <a:noFill/>
          </a:ln>
        </p:spPr>
        <p:txBody>
          <a:bodyPr lIns="91425" tIns="91425" rIns="91425" bIns="91425" anchor="ctr" anchorCtr="0"/>
          <a:lstStyle>
            <a:lvl1pPr lvl="0" algn="ctr" rtl="0">
              <a:spcBef>
                <a:spcPts val="0"/>
              </a:spcBef>
              <a:buNone/>
              <a:defRPr>
                <a:solidFill>
                  <a:schemeClr val="lt1"/>
                </a:solidFill>
              </a:defRPr>
            </a:lvl1pPr>
            <a:lvl2pPr lvl="1" algn="ctr" rtl="0">
              <a:spcBef>
                <a:spcPts val="0"/>
              </a:spcBef>
              <a:buNone/>
              <a:defRPr>
                <a:solidFill>
                  <a:schemeClr val="lt1"/>
                </a:solidFill>
              </a:defRPr>
            </a:lvl2pPr>
            <a:lvl3pPr lvl="2" algn="ctr" rtl="0">
              <a:spcBef>
                <a:spcPts val="0"/>
              </a:spcBef>
              <a:buNone/>
              <a:defRPr>
                <a:solidFill>
                  <a:schemeClr val="lt1"/>
                </a:solidFill>
              </a:defRPr>
            </a:lvl3pPr>
            <a:lvl4pPr lvl="3" algn="ctr" rtl="0">
              <a:spcBef>
                <a:spcPts val="0"/>
              </a:spcBef>
              <a:buNone/>
              <a:defRPr>
                <a:solidFill>
                  <a:schemeClr val="lt1"/>
                </a:solidFill>
              </a:defRPr>
            </a:lvl4pPr>
            <a:lvl5pPr lvl="4" algn="ctr" rtl="0">
              <a:spcBef>
                <a:spcPts val="0"/>
              </a:spcBef>
              <a:buNone/>
              <a:defRPr>
                <a:solidFill>
                  <a:schemeClr val="lt1"/>
                </a:solidFill>
              </a:defRPr>
            </a:lvl5pPr>
            <a:lvl6pPr lvl="5" algn="ctr" rtl="0">
              <a:spcBef>
                <a:spcPts val="0"/>
              </a:spcBef>
              <a:buNone/>
              <a:defRPr>
                <a:solidFill>
                  <a:schemeClr val="lt1"/>
                </a:solidFill>
              </a:defRPr>
            </a:lvl6pPr>
            <a:lvl7pPr lvl="6" algn="ctr" rtl="0">
              <a:spcBef>
                <a:spcPts val="0"/>
              </a:spcBef>
              <a:buNone/>
              <a:defRPr>
                <a:solidFill>
                  <a:schemeClr val="lt1"/>
                </a:solidFill>
              </a:defRPr>
            </a:lvl7pPr>
            <a:lvl8pPr lvl="7" algn="ctr" rtl="0">
              <a:spcBef>
                <a:spcPts val="0"/>
              </a:spcBef>
              <a:buNone/>
              <a:defRPr>
                <a:solidFill>
                  <a:schemeClr val="lt1"/>
                </a:solidFill>
              </a:defRPr>
            </a:lvl8pPr>
            <a:lvl9pPr lvl="8" algn="ctr" rtl="0">
              <a:spcBef>
                <a:spcPts val="0"/>
              </a:spcBef>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End Slide Layout">
    <p:bg>
      <p:bgPr>
        <a:blipFill rotWithShape="1">
          <a:blip r:embed="rId2">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8711" y="2150570"/>
            <a:ext cx="9126900" cy="616200"/>
          </a:xfrm>
          <a:prstGeom prst="rect">
            <a:avLst/>
          </a:prstGeom>
          <a:noFill/>
          <a:ln>
            <a:noFill/>
          </a:ln>
        </p:spPr>
        <p:txBody>
          <a:bodyPr lIns="91425" tIns="91425" rIns="91425" bIns="91425" anchor="ctr" anchorCtr="0"/>
          <a:lstStyle>
            <a:lvl1pPr lvl="0" algn="ctr" rtl="0">
              <a:spcBef>
                <a:spcPts val="0"/>
              </a:spcBef>
              <a:buNone/>
              <a:defRPr sz="3600" b="1">
                <a:solidFill>
                  <a:schemeClr val="lt1"/>
                </a:solidFill>
              </a:defRPr>
            </a:lvl1pPr>
            <a:lvl2pPr lvl="1" algn="ctr" rtl="0">
              <a:spcBef>
                <a:spcPts val="0"/>
              </a:spcBef>
              <a:buNone/>
              <a:defRPr sz="3600" b="1">
                <a:solidFill>
                  <a:schemeClr val="lt1"/>
                </a:solidFill>
              </a:defRPr>
            </a:lvl2pPr>
            <a:lvl3pPr lvl="2" algn="ctr" rtl="0">
              <a:spcBef>
                <a:spcPts val="0"/>
              </a:spcBef>
              <a:buNone/>
              <a:defRPr sz="3600" b="1">
                <a:solidFill>
                  <a:schemeClr val="lt1"/>
                </a:solidFill>
              </a:defRPr>
            </a:lvl3pPr>
            <a:lvl4pPr lvl="3" algn="ctr" rtl="0">
              <a:spcBef>
                <a:spcPts val="0"/>
              </a:spcBef>
              <a:buNone/>
              <a:defRPr sz="3600" b="1">
                <a:solidFill>
                  <a:schemeClr val="lt1"/>
                </a:solidFill>
              </a:defRPr>
            </a:lvl4pPr>
            <a:lvl5pPr lvl="4" algn="ctr" rtl="0">
              <a:spcBef>
                <a:spcPts val="0"/>
              </a:spcBef>
              <a:buNone/>
              <a:defRPr sz="3600" b="1">
                <a:solidFill>
                  <a:schemeClr val="lt1"/>
                </a:solidFill>
              </a:defRPr>
            </a:lvl5pPr>
            <a:lvl6pPr lvl="5" algn="ctr" rtl="0">
              <a:spcBef>
                <a:spcPts val="0"/>
              </a:spcBef>
              <a:buNone/>
              <a:defRPr sz="3600" b="1">
                <a:solidFill>
                  <a:schemeClr val="lt1"/>
                </a:solidFill>
              </a:defRPr>
            </a:lvl6pPr>
            <a:lvl7pPr lvl="6" algn="ctr" rtl="0">
              <a:spcBef>
                <a:spcPts val="0"/>
              </a:spcBef>
              <a:buNone/>
              <a:defRPr sz="3600" b="1">
                <a:solidFill>
                  <a:schemeClr val="lt1"/>
                </a:solidFill>
              </a:defRPr>
            </a:lvl7pPr>
            <a:lvl8pPr lvl="7" algn="ctr" rtl="0">
              <a:spcBef>
                <a:spcPts val="0"/>
              </a:spcBef>
              <a:buNone/>
              <a:defRPr sz="3600" b="1">
                <a:solidFill>
                  <a:schemeClr val="lt1"/>
                </a:solidFill>
              </a:defRPr>
            </a:lvl8pPr>
            <a:lvl9pPr lvl="8" algn="ctr" rtl="0">
              <a:spcBef>
                <a:spcPts val="0"/>
              </a:spcBef>
              <a:buNone/>
              <a:defRPr sz="3600" b="1">
                <a:solidFill>
                  <a:schemeClr val="lt1"/>
                </a:solidFill>
              </a:defRPr>
            </a:lvl9pPr>
          </a:lstStyle>
          <a:p>
            <a:endParaRPr/>
          </a:p>
        </p:txBody>
      </p:sp>
      <p:sp>
        <p:nvSpPr>
          <p:cNvPr id="61" name="Shape 61"/>
          <p:cNvSpPr txBox="1">
            <a:spLocks noGrp="1"/>
          </p:cNvSpPr>
          <p:nvPr>
            <p:ph type="subTitle" idx="1"/>
          </p:nvPr>
        </p:nvSpPr>
        <p:spPr>
          <a:xfrm>
            <a:off x="0" y="2775932"/>
            <a:ext cx="9144000" cy="258000"/>
          </a:xfrm>
          <a:prstGeom prst="rect">
            <a:avLst/>
          </a:prstGeom>
          <a:noFill/>
          <a:ln>
            <a:noFill/>
          </a:ln>
        </p:spPr>
        <p:txBody>
          <a:bodyPr lIns="91425" tIns="91425" rIns="91425" bIns="91425" anchor="ctr" anchorCtr="0"/>
          <a:lstStyle>
            <a:lvl1pPr lvl="0" algn="ctr" rtl="0">
              <a:spcBef>
                <a:spcPts val="0"/>
              </a:spcBef>
              <a:buNone/>
              <a:defRPr>
                <a:solidFill>
                  <a:schemeClr val="lt1"/>
                </a:solidFill>
              </a:defRPr>
            </a:lvl1pPr>
            <a:lvl2pPr lvl="1" algn="ctr" rtl="0">
              <a:spcBef>
                <a:spcPts val="0"/>
              </a:spcBef>
              <a:buNone/>
              <a:defRPr>
                <a:solidFill>
                  <a:schemeClr val="lt1"/>
                </a:solidFill>
              </a:defRPr>
            </a:lvl2pPr>
            <a:lvl3pPr lvl="2" algn="ctr" rtl="0">
              <a:spcBef>
                <a:spcPts val="0"/>
              </a:spcBef>
              <a:buNone/>
              <a:defRPr>
                <a:solidFill>
                  <a:schemeClr val="lt1"/>
                </a:solidFill>
              </a:defRPr>
            </a:lvl3pPr>
            <a:lvl4pPr lvl="3" algn="ctr" rtl="0">
              <a:spcBef>
                <a:spcPts val="0"/>
              </a:spcBef>
              <a:buNone/>
              <a:defRPr>
                <a:solidFill>
                  <a:schemeClr val="lt1"/>
                </a:solidFill>
              </a:defRPr>
            </a:lvl4pPr>
            <a:lvl5pPr lvl="4" algn="ctr" rtl="0">
              <a:spcBef>
                <a:spcPts val="0"/>
              </a:spcBef>
              <a:buNone/>
              <a:defRPr>
                <a:solidFill>
                  <a:schemeClr val="lt1"/>
                </a:solidFill>
              </a:defRPr>
            </a:lvl5pPr>
            <a:lvl6pPr lvl="5" algn="ctr" rtl="0">
              <a:spcBef>
                <a:spcPts val="0"/>
              </a:spcBef>
              <a:buNone/>
              <a:defRPr>
                <a:solidFill>
                  <a:schemeClr val="lt1"/>
                </a:solidFill>
              </a:defRPr>
            </a:lvl6pPr>
            <a:lvl7pPr lvl="6" algn="ctr" rtl="0">
              <a:spcBef>
                <a:spcPts val="0"/>
              </a:spcBef>
              <a:buNone/>
              <a:defRPr>
                <a:solidFill>
                  <a:schemeClr val="lt1"/>
                </a:solidFill>
              </a:defRPr>
            </a:lvl7pPr>
            <a:lvl8pPr lvl="7" algn="ctr" rtl="0">
              <a:spcBef>
                <a:spcPts val="0"/>
              </a:spcBef>
              <a:buNone/>
              <a:defRPr>
                <a:solidFill>
                  <a:schemeClr val="lt1"/>
                </a:solidFill>
              </a:defRPr>
            </a:lvl8pPr>
            <a:lvl9pPr lvl="8" algn="ctr" rtl="0">
              <a:spcBef>
                <a:spcPts val="0"/>
              </a:spcBef>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6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www.cplusplus.com/reference/clibrary/" TargetMode="External"/><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3" name="Title 2"/>
          <p:cNvSpPr>
            <a:spLocks noGrp="1"/>
          </p:cNvSpPr>
          <p:nvPr>
            <p:ph type="title"/>
          </p:nvPr>
        </p:nvSpPr>
        <p:spPr>
          <a:xfrm>
            <a:off x="652201" y="942423"/>
            <a:ext cx="4299600" cy="1110900"/>
          </a:xfrm>
        </p:spPr>
        <p:txBody>
          <a:bodyPr/>
          <a:lstStyle/>
          <a:p>
            <a:r>
              <a:rPr lang="en-US" sz="2000" b="1" dirty="0">
                <a:solidFill>
                  <a:schemeClr val="bg1"/>
                </a:solidFill>
              </a:rPr>
              <a:t>Lecture notes Chapter </a:t>
            </a:r>
            <a:r>
              <a:rPr lang="en-US" sz="2000" b="1" dirty="0" smtClean="0">
                <a:solidFill>
                  <a:schemeClr val="bg1"/>
                </a:solidFill>
              </a:rPr>
              <a:t>4:</a:t>
            </a:r>
            <a:r>
              <a:rPr lang="en-US" sz="2000" dirty="0">
                <a:solidFill>
                  <a:schemeClr val="bg1"/>
                </a:solidFill>
              </a:rPr>
              <a:t/>
            </a:r>
            <a:br>
              <a:rPr lang="en-US" sz="2000" dirty="0">
                <a:solidFill>
                  <a:schemeClr val="bg1"/>
                </a:solidFill>
              </a:rPr>
            </a:br>
            <a:r>
              <a:rPr lang="en-US" sz="4000" b="1" dirty="0" smtClean="0">
                <a:solidFill>
                  <a:schemeClr val="bg1"/>
                </a:solidFill>
              </a:rPr>
              <a:t>Function</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312" name="Shape 312"/>
          <p:cNvSpPr txBox="1">
            <a:spLocks noGrp="1"/>
          </p:cNvSpPr>
          <p:nvPr>
            <p:ph type="title"/>
          </p:nvPr>
        </p:nvSpPr>
        <p:spPr>
          <a:xfrm>
            <a:off x="8711" y="136167"/>
            <a:ext cx="9126900" cy="616200"/>
          </a:xfrm>
          <a:prstGeom prst="rect">
            <a:avLst/>
          </a:prstGeom>
        </p:spPr>
        <p:txBody>
          <a:bodyPr lIns="91425" tIns="91425" rIns="91425" bIns="91425" anchor="ctr" anchorCtr="0">
            <a:noAutofit/>
          </a:bodyPr>
          <a:lstStyle/>
          <a:p>
            <a:pPr lvl="0" rtl="0">
              <a:spcBef>
                <a:spcPts val="0"/>
              </a:spcBef>
              <a:buClr>
                <a:srgbClr val="179A9D"/>
              </a:buClr>
              <a:buSzPct val="25000"/>
              <a:buFont typeface="Arial"/>
              <a:buNone/>
            </a:pPr>
            <a:r>
              <a:rPr lang="en-US" sz="4000" dirty="0" smtClean="0">
                <a:solidFill>
                  <a:srgbClr val="179A9D"/>
                </a:solidFill>
              </a:rPr>
              <a:t>Flow of function</a:t>
            </a:r>
            <a:endParaRPr lang="en" sz="4000" dirty="0">
              <a:solidFill>
                <a:srgbClr val="179A9D"/>
              </a:solidFill>
            </a:endParaRPr>
          </a:p>
        </p:txBody>
      </p:sp>
      <p:sp>
        <p:nvSpPr>
          <p:cNvPr id="3" name="TextBox 2"/>
          <p:cNvSpPr txBox="1"/>
          <p:nvPr/>
        </p:nvSpPr>
        <p:spPr>
          <a:xfrm>
            <a:off x="735106" y="1102659"/>
            <a:ext cx="2474259" cy="307777"/>
          </a:xfrm>
          <a:prstGeom prst="rect">
            <a:avLst/>
          </a:prstGeom>
          <a:noFill/>
        </p:spPr>
        <p:txBody>
          <a:bodyPr wrap="square" rtlCol="0">
            <a:spAutoFit/>
          </a:bodyPr>
          <a:lstStyle/>
          <a:p>
            <a:endParaRPr lang="en-US"/>
          </a:p>
        </p:txBody>
      </p:sp>
      <p:sp>
        <p:nvSpPr>
          <p:cNvPr id="2" name="TextBox 1"/>
          <p:cNvSpPr txBox="1"/>
          <p:nvPr/>
        </p:nvSpPr>
        <p:spPr>
          <a:xfrm>
            <a:off x="1277578" y="787816"/>
            <a:ext cx="6589165" cy="523220"/>
          </a:xfrm>
          <a:prstGeom prst="rect">
            <a:avLst/>
          </a:prstGeom>
          <a:noFill/>
        </p:spPr>
        <p:txBody>
          <a:bodyPr wrap="square" rtlCol="0">
            <a:spAutoFit/>
          </a:bodyPr>
          <a:lstStyle/>
          <a:p>
            <a:r>
              <a:rPr lang="en-US" dirty="0" smtClean="0">
                <a:solidFill>
                  <a:srgbClr val="179A9D"/>
                </a:solidFill>
              </a:rPr>
              <a:t>After we finished defining and calling the function, we can obtain the result we want and the control is back to the caller function. </a:t>
            </a:r>
            <a:endParaRPr lang="en-US" dirty="0">
              <a:solidFill>
                <a:srgbClr val="179A9D"/>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961" t="8366" r="45752" b="29412"/>
          <a:stretch/>
        </p:blipFill>
        <p:spPr>
          <a:xfrm>
            <a:off x="1277578" y="1452497"/>
            <a:ext cx="4303059" cy="3200400"/>
          </a:xfrm>
          <a:prstGeom prst="rect">
            <a:avLst/>
          </a:prstGeom>
        </p:spPr>
      </p:pic>
      <p:grpSp>
        <p:nvGrpSpPr>
          <p:cNvPr id="14" name="Group 13"/>
          <p:cNvGrpSpPr/>
          <p:nvPr/>
        </p:nvGrpSpPr>
        <p:grpSpPr>
          <a:xfrm>
            <a:off x="1591235" y="2338001"/>
            <a:ext cx="762000" cy="1646753"/>
            <a:chOff x="1591235" y="2634238"/>
            <a:chExt cx="762000" cy="1646753"/>
          </a:xfrm>
        </p:grpSpPr>
        <p:cxnSp>
          <p:nvCxnSpPr>
            <p:cNvPr id="5" name="Curved Connector 4"/>
            <p:cNvCxnSpPr/>
            <p:nvPr/>
          </p:nvCxnSpPr>
          <p:spPr>
            <a:xfrm rot="16200000" flipV="1">
              <a:off x="1148858" y="3076615"/>
              <a:ext cx="1646753" cy="762000"/>
            </a:xfrm>
            <a:prstGeom prst="curvedConnector3">
              <a:avLst/>
            </a:prstGeom>
            <a:ln>
              <a:tailEnd type="triangle"/>
            </a:ln>
          </p:spPr>
          <p:style>
            <a:lnRef idx="2">
              <a:schemeClr val="accent5"/>
            </a:lnRef>
            <a:fillRef idx="0">
              <a:schemeClr val="accent5"/>
            </a:fillRef>
            <a:effectRef idx="1">
              <a:schemeClr val="accent5"/>
            </a:effectRef>
            <a:fontRef idx="minor">
              <a:schemeClr val="tx1"/>
            </a:fontRef>
          </p:style>
        </p:cxnSp>
        <p:sp>
          <p:nvSpPr>
            <p:cNvPr id="17" name="Shape 716"/>
            <p:cNvSpPr txBox="1"/>
            <p:nvPr/>
          </p:nvSpPr>
          <p:spPr>
            <a:xfrm>
              <a:off x="1669891" y="3250046"/>
              <a:ext cx="469999" cy="4001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2000" dirty="0" smtClean="0">
                  <a:ln w="0"/>
                  <a:solidFill>
                    <a:srgbClr val="FF0000"/>
                  </a:solidFill>
                  <a:effectLst>
                    <a:outerShdw blurRad="38100" dist="19050" dir="2700000" algn="tl" rotWithShape="0">
                      <a:schemeClr val="dk1">
                        <a:alpha val="40000"/>
                      </a:schemeClr>
                    </a:outerShdw>
                  </a:effectLst>
                  <a:latin typeface="Arial"/>
                  <a:ea typeface="Arial"/>
                  <a:cs typeface="Arial"/>
                  <a:sym typeface="Arial"/>
                </a:rPr>
                <a:t>1</a:t>
              </a:r>
              <a:endParaRPr lang="en" sz="2000" dirty="0">
                <a:ln w="0"/>
                <a:solidFill>
                  <a:srgbClr val="FF0000"/>
                </a:solidFill>
                <a:effectLst>
                  <a:outerShdw blurRad="38100" dist="19050" dir="2700000" algn="tl" rotWithShape="0">
                    <a:schemeClr val="dk1">
                      <a:alpha val="40000"/>
                    </a:schemeClr>
                  </a:outerShdw>
                </a:effectLst>
                <a:latin typeface="Arial"/>
                <a:ea typeface="Arial"/>
                <a:cs typeface="Arial"/>
                <a:sym typeface="Arial"/>
              </a:endParaRPr>
            </a:p>
          </p:txBody>
        </p:sp>
      </p:grpSp>
      <p:grpSp>
        <p:nvGrpSpPr>
          <p:cNvPr id="15" name="Group 14"/>
          <p:cNvGrpSpPr/>
          <p:nvPr/>
        </p:nvGrpSpPr>
        <p:grpSpPr>
          <a:xfrm>
            <a:off x="2353235" y="2516757"/>
            <a:ext cx="469999" cy="644621"/>
            <a:chOff x="2235735" y="2716306"/>
            <a:chExt cx="469999" cy="644621"/>
          </a:xfrm>
        </p:grpSpPr>
        <p:cxnSp>
          <p:nvCxnSpPr>
            <p:cNvPr id="8" name="Straight Arrow Connector 7"/>
            <p:cNvCxnSpPr/>
            <p:nvPr/>
          </p:nvCxnSpPr>
          <p:spPr>
            <a:xfrm flipH="1">
              <a:off x="2528047" y="2716306"/>
              <a:ext cx="8965" cy="64462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8" name="Shape 716"/>
            <p:cNvSpPr txBox="1"/>
            <p:nvPr/>
          </p:nvSpPr>
          <p:spPr>
            <a:xfrm>
              <a:off x="2235735" y="2838561"/>
              <a:ext cx="469999" cy="4001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2000" dirty="0" smtClean="0">
                  <a:ln w="0"/>
                  <a:solidFill>
                    <a:srgbClr val="FF0000"/>
                  </a:solidFill>
                  <a:effectLst>
                    <a:outerShdw blurRad="38100" dist="19050" dir="2700000" algn="tl" rotWithShape="0">
                      <a:schemeClr val="dk1">
                        <a:alpha val="40000"/>
                      </a:schemeClr>
                    </a:outerShdw>
                  </a:effectLst>
                  <a:latin typeface="Arial"/>
                  <a:ea typeface="Arial"/>
                  <a:cs typeface="Arial"/>
                  <a:sym typeface="Arial"/>
                </a:rPr>
                <a:t>2</a:t>
              </a:r>
              <a:endParaRPr lang="en" sz="2000" dirty="0">
                <a:ln w="0"/>
                <a:solidFill>
                  <a:srgbClr val="FF0000"/>
                </a:solidFill>
                <a:effectLst>
                  <a:outerShdw blurRad="38100" dist="19050" dir="2700000" algn="tl" rotWithShape="0">
                    <a:schemeClr val="dk1">
                      <a:alpha val="40000"/>
                    </a:schemeClr>
                  </a:outerShdw>
                </a:effectLst>
                <a:latin typeface="Arial"/>
                <a:ea typeface="Arial"/>
                <a:cs typeface="Arial"/>
                <a:sym typeface="Arial"/>
              </a:endParaRPr>
            </a:p>
          </p:txBody>
        </p:sp>
      </p:grpSp>
      <p:grpSp>
        <p:nvGrpSpPr>
          <p:cNvPr id="16" name="Group 15"/>
          <p:cNvGrpSpPr/>
          <p:nvPr/>
        </p:nvGrpSpPr>
        <p:grpSpPr>
          <a:xfrm>
            <a:off x="1487721" y="2834798"/>
            <a:ext cx="327334" cy="1425389"/>
            <a:chOff x="1350646" y="3128681"/>
            <a:chExt cx="327334" cy="1425389"/>
          </a:xfrm>
        </p:grpSpPr>
        <p:cxnSp>
          <p:nvCxnSpPr>
            <p:cNvPr id="11" name="Curved Connector 10"/>
            <p:cNvCxnSpPr/>
            <p:nvPr/>
          </p:nvCxnSpPr>
          <p:spPr>
            <a:xfrm rot="16200000" flipH="1">
              <a:off x="764240" y="3727076"/>
              <a:ext cx="1425389" cy="228599"/>
            </a:xfrm>
            <a:prstGeom prst="curvedConnector3">
              <a:avLst/>
            </a:prstGeom>
            <a:ln>
              <a:tailEnd type="triangle"/>
            </a:ln>
          </p:spPr>
          <p:style>
            <a:lnRef idx="2">
              <a:schemeClr val="accent5"/>
            </a:lnRef>
            <a:fillRef idx="0">
              <a:schemeClr val="accent5"/>
            </a:fillRef>
            <a:effectRef idx="1">
              <a:schemeClr val="accent5"/>
            </a:effectRef>
            <a:fontRef idx="minor">
              <a:schemeClr val="tx1"/>
            </a:fontRef>
          </p:style>
        </p:cxnSp>
        <p:sp>
          <p:nvSpPr>
            <p:cNvPr id="13" name="Rectangle 12"/>
            <p:cNvSpPr/>
            <p:nvPr/>
          </p:nvSpPr>
          <p:spPr>
            <a:xfrm>
              <a:off x="1350646" y="3657669"/>
              <a:ext cx="327334" cy="400110"/>
            </a:xfrm>
            <a:prstGeom prst="rect">
              <a:avLst/>
            </a:prstGeom>
          </p:spPr>
          <p:txBody>
            <a:bodyPr wrap="none">
              <a:spAutoFit/>
            </a:bodyPr>
            <a:lstStyle/>
            <a:p>
              <a:pPr lvl="0" algn="r">
                <a:buSzPct val="25000"/>
              </a:pPr>
              <a:r>
                <a:rPr lang="en-US" sz="2000" dirty="0" smtClean="0">
                  <a:ln w="0"/>
                  <a:solidFill>
                    <a:srgbClr val="FF0000"/>
                  </a:solidFill>
                  <a:effectLst>
                    <a:outerShdw blurRad="38100" dist="19050" dir="2700000" algn="tl" rotWithShape="0">
                      <a:schemeClr val="dk1">
                        <a:alpha val="40000"/>
                      </a:schemeClr>
                    </a:outerShdw>
                  </a:effectLst>
                </a:rPr>
                <a:t>3</a:t>
              </a:r>
              <a:endParaRPr lang="en" sz="2000" dirty="0">
                <a:ln w="0"/>
                <a:solidFill>
                  <a:srgbClr val="FF0000"/>
                </a:solidFill>
                <a:effectLst>
                  <a:outerShdw blurRad="38100" dist="19050" dir="2700000" algn="tl" rotWithShape="0">
                    <a:schemeClr val="dk1">
                      <a:alpha val="40000"/>
                    </a:schemeClr>
                  </a:outerShdw>
                </a:effectLst>
              </a:endParaRPr>
            </a:p>
          </p:txBody>
        </p:sp>
      </p:grpSp>
      <p:sp>
        <p:nvSpPr>
          <p:cNvPr id="20" name="TextBox 19"/>
          <p:cNvSpPr txBox="1"/>
          <p:nvPr/>
        </p:nvSpPr>
        <p:spPr>
          <a:xfrm>
            <a:off x="4743376" y="1711413"/>
            <a:ext cx="3881718" cy="2246769"/>
          </a:xfrm>
          <a:prstGeom prst="rect">
            <a:avLst/>
          </a:prstGeom>
          <a:noFill/>
        </p:spPr>
        <p:txBody>
          <a:bodyPr wrap="square" rtlCol="0">
            <a:spAutoFit/>
          </a:bodyPr>
          <a:lstStyle/>
          <a:p>
            <a:r>
              <a:rPr lang="en-US" dirty="0" smtClean="0">
                <a:solidFill>
                  <a:srgbClr val="179A9D"/>
                </a:solidFill>
              </a:rPr>
              <a:t>Using the previous example, after we execute the main function, </a:t>
            </a:r>
          </a:p>
          <a:p>
            <a:r>
              <a:rPr lang="en-US" dirty="0" smtClean="0">
                <a:solidFill>
                  <a:srgbClr val="FF0000"/>
                </a:solidFill>
              </a:rPr>
              <a:t>1</a:t>
            </a:r>
            <a:r>
              <a:rPr lang="en-US" dirty="0" smtClean="0">
                <a:solidFill>
                  <a:srgbClr val="179A9D"/>
                </a:solidFill>
              </a:rPr>
              <a:t>. Called the min function when running the code. </a:t>
            </a:r>
          </a:p>
          <a:p>
            <a:r>
              <a:rPr lang="en-US" dirty="0" smtClean="0">
                <a:solidFill>
                  <a:srgbClr val="FF0000"/>
                </a:solidFill>
              </a:rPr>
              <a:t>2</a:t>
            </a:r>
            <a:r>
              <a:rPr lang="en-US" dirty="0" smtClean="0">
                <a:solidFill>
                  <a:srgbClr val="179A9D"/>
                </a:solidFill>
              </a:rPr>
              <a:t>. The codes of min function will be executed. </a:t>
            </a:r>
          </a:p>
          <a:p>
            <a:r>
              <a:rPr lang="en-US" dirty="0" smtClean="0">
                <a:solidFill>
                  <a:srgbClr val="FF0000"/>
                </a:solidFill>
              </a:rPr>
              <a:t>3</a:t>
            </a:r>
            <a:r>
              <a:rPr lang="en-US" dirty="0" smtClean="0">
                <a:solidFill>
                  <a:srgbClr val="179A9D"/>
                </a:solidFill>
              </a:rPr>
              <a:t>. The control will be returned back to the caller       (in this case is the main function) along with the return type. </a:t>
            </a:r>
          </a:p>
          <a:p>
            <a:r>
              <a:rPr lang="en-US" dirty="0" smtClean="0">
                <a:solidFill>
                  <a:srgbClr val="FF0000"/>
                </a:solidFill>
              </a:rPr>
              <a:t>4</a:t>
            </a:r>
            <a:r>
              <a:rPr lang="en-US" dirty="0" smtClean="0">
                <a:solidFill>
                  <a:srgbClr val="179A9D"/>
                </a:solidFill>
              </a:rPr>
              <a:t>. The next line of the caller function will carry on the flow.</a:t>
            </a:r>
            <a:endParaRPr lang="en-US" dirty="0">
              <a:solidFill>
                <a:srgbClr val="179A9D"/>
              </a:solidFill>
            </a:endParaRPr>
          </a:p>
        </p:txBody>
      </p:sp>
      <p:cxnSp>
        <p:nvCxnSpPr>
          <p:cNvPr id="27" name="Straight Arrow Connector 26"/>
          <p:cNvCxnSpPr/>
          <p:nvPr/>
        </p:nvCxnSpPr>
        <p:spPr>
          <a:xfrm>
            <a:off x="3702424" y="4260187"/>
            <a:ext cx="0" cy="39271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9" name="Rectangle 28"/>
          <p:cNvSpPr/>
          <p:nvPr/>
        </p:nvSpPr>
        <p:spPr>
          <a:xfrm>
            <a:off x="3560397" y="4260187"/>
            <a:ext cx="284053" cy="307777"/>
          </a:xfrm>
          <a:prstGeom prst="rect">
            <a:avLst/>
          </a:prstGeom>
        </p:spPr>
        <p:txBody>
          <a:bodyPr wrap="none">
            <a:spAutoFit/>
          </a:bodyPr>
          <a:lstStyle/>
          <a:p>
            <a:pPr lvl="0" algn="r">
              <a:buSzPct val="25000"/>
            </a:pPr>
            <a:r>
              <a:rPr lang="en-US" smtClean="0">
                <a:ln w="0"/>
                <a:solidFill>
                  <a:srgbClr val="FF0000"/>
                </a:solidFill>
                <a:effectLst>
                  <a:outerShdw blurRad="38100" dist="19050" dir="2700000" algn="tl" rotWithShape="0">
                    <a:schemeClr val="dk1">
                      <a:alpha val="40000"/>
                    </a:schemeClr>
                  </a:outerShdw>
                </a:effectLst>
              </a:rPr>
              <a:t>4</a:t>
            </a:r>
            <a:endParaRPr lang="en"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4458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533" name="Shape 533"/>
          <p:cNvSpPr/>
          <p:nvPr/>
        </p:nvSpPr>
        <p:spPr>
          <a:xfrm rot="-900000">
            <a:off x="6613675" y="1996616"/>
            <a:ext cx="114334"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49" name="Shape 549"/>
          <p:cNvSpPr/>
          <p:nvPr/>
        </p:nvSpPr>
        <p:spPr>
          <a:xfrm rot="900000">
            <a:off x="2428848" y="2803313"/>
            <a:ext cx="219671" cy="499885"/>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alpha val="4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pSp>
        <p:nvGrpSpPr>
          <p:cNvPr id="4" name="Group 3"/>
          <p:cNvGrpSpPr/>
          <p:nvPr/>
        </p:nvGrpSpPr>
        <p:grpSpPr>
          <a:xfrm>
            <a:off x="2087885" y="1333942"/>
            <a:ext cx="4968551" cy="3809558"/>
            <a:chOff x="2051719" y="1003125"/>
            <a:chExt cx="4968551" cy="3809558"/>
          </a:xfrm>
        </p:grpSpPr>
        <p:grpSp>
          <p:nvGrpSpPr>
            <p:cNvPr id="469" name="Shape 469"/>
            <p:cNvGrpSpPr/>
            <p:nvPr/>
          </p:nvGrpSpPr>
          <p:grpSpPr>
            <a:xfrm>
              <a:off x="2051719" y="2285598"/>
              <a:ext cx="4968551" cy="2527085"/>
              <a:chOff x="2051719" y="2273541"/>
              <a:chExt cx="4968551" cy="2527085"/>
            </a:xfrm>
          </p:grpSpPr>
          <p:pic>
            <p:nvPicPr>
              <p:cNvPr id="470" name="Shape 470" descr="D:\Fullppt\005-PNG이미지\노트북.png"/>
              <p:cNvPicPr preferRelativeResize="0"/>
              <p:nvPr/>
            </p:nvPicPr>
            <p:blipFill rotWithShape="1">
              <a:blip r:embed="rId3">
                <a:alphaModFix/>
              </a:blip>
              <a:srcRect/>
              <a:stretch/>
            </p:blipFill>
            <p:spPr>
              <a:xfrm>
                <a:off x="2051719" y="2273541"/>
                <a:ext cx="4968551" cy="2527085"/>
              </a:xfrm>
              <a:prstGeom prst="rect">
                <a:avLst/>
              </a:prstGeom>
              <a:noFill/>
              <a:ln>
                <a:noFill/>
              </a:ln>
            </p:spPr>
          </p:pic>
          <p:sp>
            <p:nvSpPr>
              <p:cNvPr id="471" name="Shape 471"/>
              <p:cNvSpPr/>
              <p:nvPr/>
            </p:nvSpPr>
            <p:spPr>
              <a:xfrm>
                <a:off x="3419871" y="2628899"/>
                <a:ext cx="2333228" cy="1704560"/>
              </a:xfrm>
              <a:prstGeom prst="rect">
                <a:avLst/>
              </a:prstGeom>
              <a:solidFill>
                <a:srgbClr val="179A9D"/>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pSp>
        <p:grpSp>
          <p:nvGrpSpPr>
            <p:cNvPr id="3" name="Group 2"/>
            <p:cNvGrpSpPr/>
            <p:nvPr/>
          </p:nvGrpSpPr>
          <p:grpSpPr>
            <a:xfrm>
              <a:off x="2538253" y="1003125"/>
              <a:ext cx="4148362" cy="3206051"/>
              <a:chOff x="2538253" y="1003125"/>
              <a:chExt cx="4148362" cy="3206051"/>
            </a:xfrm>
          </p:grpSpPr>
          <p:sp>
            <p:nvSpPr>
              <p:cNvPr id="472" name="Shape 472"/>
              <p:cNvSpPr/>
              <p:nvPr/>
            </p:nvSpPr>
            <p:spPr>
              <a:xfrm rot="-900000">
                <a:off x="5667244" y="1611266"/>
                <a:ext cx="342784" cy="51201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73" name="Shape 473"/>
              <p:cNvSpPr/>
              <p:nvPr/>
            </p:nvSpPr>
            <p:spPr>
              <a:xfrm rot="900000">
                <a:off x="4164983" y="1873770"/>
                <a:ext cx="219671" cy="499885"/>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74" name="Shape 474"/>
              <p:cNvSpPr/>
              <p:nvPr/>
            </p:nvSpPr>
            <p:spPr>
              <a:xfrm rot="-900000">
                <a:off x="3377973" y="1464932"/>
                <a:ext cx="219671" cy="499885"/>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75" name="Shape 475"/>
              <p:cNvSpPr/>
              <p:nvPr/>
            </p:nvSpPr>
            <p:spPr>
              <a:xfrm>
                <a:off x="3712480" y="1904764"/>
                <a:ext cx="342784" cy="512018"/>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76" name="Shape 476"/>
              <p:cNvSpPr/>
              <p:nvPr/>
            </p:nvSpPr>
            <p:spPr>
              <a:xfrm rot="-900000">
                <a:off x="2888440" y="2046158"/>
                <a:ext cx="342784" cy="51201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4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77" name="Shape 477"/>
              <p:cNvSpPr/>
              <p:nvPr/>
            </p:nvSpPr>
            <p:spPr>
              <a:xfrm rot="900000">
                <a:off x="4755173" y="3129895"/>
                <a:ext cx="219671" cy="499885"/>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78" name="Shape 478"/>
              <p:cNvSpPr/>
              <p:nvPr/>
            </p:nvSpPr>
            <p:spPr>
              <a:xfrm>
                <a:off x="5062228" y="1871650"/>
                <a:ext cx="219672" cy="499884"/>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79" name="Shape 479"/>
              <p:cNvSpPr/>
              <p:nvPr/>
            </p:nvSpPr>
            <p:spPr>
              <a:xfrm rot="-900000">
                <a:off x="4279428" y="3574175"/>
                <a:ext cx="342784" cy="51201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80" name="Shape 480"/>
              <p:cNvSpPr/>
              <p:nvPr/>
            </p:nvSpPr>
            <p:spPr>
              <a:xfrm>
                <a:off x="5644383" y="2215150"/>
                <a:ext cx="178412" cy="266494"/>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81" name="Shape 481"/>
              <p:cNvSpPr/>
              <p:nvPr/>
            </p:nvSpPr>
            <p:spPr>
              <a:xfrm rot="-900000">
                <a:off x="3259856" y="2897829"/>
                <a:ext cx="114334"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82" name="Shape 482"/>
              <p:cNvSpPr/>
              <p:nvPr/>
            </p:nvSpPr>
            <p:spPr>
              <a:xfrm rot="-900000">
                <a:off x="5164324" y="3129965"/>
                <a:ext cx="114334"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83" name="Shape 483"/>
              <p:cNvSpPr/>
              <p:nvPr/>
            </p:nvSpPr>
            <p:spPr>
              <a:xfrm>
                <a:off x="3585262" y="2536875"/>
                <a:ext cx="178412" cy="266494"/>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84" name="Shape 484"/>
              <p:cNvSpPr/>
              <p:nvPr/>
            </p:nvSpPr>
            <p:spPr>
              <a:xfrm rot="900000">
                <a:off x="3585262" y="2536876"/>
                <a:ext cx="178411" cy="266494"/>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85" name="Shape 485"/>
              <p:cNvSpPr/>
              <p:nvPr/>
            </p:nvSpPr>
            <p:spPr>
              <a:xfrm>
                <a:off x="4051066" y="2532706"/>
                <a:ext cx="114335"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86" name="Shape 486"/>
              <p:cNvSpPr/>
              <p:nvPr/>
            </p:nvSpPr>
            <p:spPr>
              <a:xfrm>
                <a:off x="4523644" y="2221465"/>
                <a:ext cx="114335"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87" name="Shape 487"/>
              <p:cNvSpPr/>
              <p:nvPr/>
            </p:nvSpPr>
            <p:spPr>
              <a:xfrm>
                <a:off x="5205167" y="3497803"/>
                <a:ext cx="178412" cy="266494"/>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88" name="Shape 488"/>
              <p:cNvSpPr/>
              <p:nvPr/>
            </p:nvSpPr>
            <p:spPr>
              <a:xfrm rot="-900000">
                <a:off x="5926468" y="2419235"/>
                <a:ext cx="178411" cy="266494"/>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89" name="Shape 489"/>
              <p:cNvSpPr/>
              <p:nvPr/>
            </p:nvSpPr>
            <p:spPr>
              <a:xfrm>
                <a:off x="5627398" y="2707416"/>
                <a:ext cx="114335"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90" name="Shape 490"/>
              <p:cNvSpPr/>
              <p:nvPr/>
            </p:nvSpPr>
            <p:spPr>
              <a:xfrm rot="-900000">
                <a:off x="3273814" y="1889586"/>
                <a:ext cx="114334"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91" name="Shape 491"/>
              <p:cNvSpPr/>
              <p:nvPr/>
            </p:nvSpPr>
            <p:spPr>
              <a:xfrm>
                <a:off x="5115962" y="2650156"/>
                <a:ext cx="178412" cy="266494"/>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92" name="Shape 492"/>
              <p:cNvSpPr/>
              <p:nvPr/>
            </p:nvSpPr>
            <p:spPr>
              <a:xfrm>
                <a:off x="3820139" y="3355771"/>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93" name="Shape 493"/>
              <p:cNvSpPr/>
              <p:nvPr/>
            </p:nvSpPr>
            <p:spPr>
              <a:xfrm>
                <a:off x="4052982" y="3348039"/>
                <a:ext cx="81686" cy="185886"/>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94" name="Shape 494"/>
              <p:cNvSpPr/>
              <p:nvPr/>
            </p:nvSpPr>
            <p:spPr>
              <a:xfrm rot="900000">
                <a:off x="4828445" y="2526265"/>
                <a:ext cx="81686" cy="185886"/>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95" name="Shape 495"/>
              <p:cNvSpPr/>
              <p:nvPr/>
            </p:nvSpPr>
            <p:spPr>
              <a:xfrm rot="-900000">
                <a:off x="3986823" y="2850757"/>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96" name="Shape 496"/>
              <p:cNvSpPr/>
              <p:nvPr/>
            </p:nvSpPr>
            <p:spPr>
              <a:xfrm>
                <a:off x="4566758" y="3189440"/>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97" name="Shape 497"/>
              <p:cNvSpPr/>
              <p:nvPr/>
            </p:nvSpPr>
            <p:spPr>
              <a:xfrm>
                <a:off x="4339978" y="2926133"/>
                <a:ext cx="81686" cy="185886"/>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98" name="Shape 498"/>
              <p:cNvSpPr/>
              <p:nvPr/>
            </p:nvSpPr>
            <p:spPr>
              <a:xfrm>
                <a:off x="5164325" y="1562473"/>
                <a:ext cx="81686" cy="185886"/>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99" name="Shape 499"/>
              <p:cNvSpPr/>
              <p:nvPr/>
            </p:nvSpPr>
            <p:spPr>
              <a:xfrm>
                <a:off x="3986826" y="1566644"/>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00" name="Shape 500"/>
              <p:cNvSpPr/>
              <p:nvPr/>
            </p:nvSpPr>
            <p:spPr>
              <a:xfrm>
                <a:off x="3795123" y="1445020"/>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01" name="Shape 501"/>
              <p:cNvSpPr/>
              <p:nvPr/>
            </p:nvSpPr>
            <p:spPr>
              <a:xfrm rot="-900000">
                <a:off x="4333080" y="1551909"/>
                <a:ext cx="81686" cy="185886"/>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02" name="Shape 502"/>
              <p:cNvSpPr/>
              <p:nvPr/>
            </p:nvSpPr>
            <p:spPr>
              <a:xfrm>
                <a:off x="4437248" y="1354333"/>
                <a:ext cx="81686" cy="185886"/>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03" name="Shape 503"/>
              <p:cNvSpPr/>
              <p:nvPr/>
            </p:nvSpPr>
            <p:spPr>
              <a:xfrm>
                <a:off x="4870478" y="1835386"/>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04" name="Shape 504"/>
              <p:cNvSpPr/>
              <p:nvPr/>
            </p:nvSpPr>
            <p:spPr>
              <a:xfrm>
                <a:off x="4139226" y="1719046"/>
                <a:ext cx="68134" cy="101773"/>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05" name="Shape 505"/>
              <p:cNvSpPr/>
              <p:nvPr/>
            </p:nvSpPr>
            <p:spPr>
              <a:xfrm rot="-900000">
                <a:off x="4605029" y="1714875"/>
                <a:ext cx="45719" cy="104038"/>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06" name="Shape 506"/>
              <p:cNvSpPr/>
              <p:nvPr/>
            </p:nvSpPr>
            <p:spPr>
              <a:xfrm rot="900000">
                <a:off x="5469125" y="1867275"/>
                <a:ext cx="45719" cy="104038"/>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07" name="Shape 507"/>
              <p:cNvSpPr/>
              <p:nvPr/>
            </p:nvSpPr>
            <p:spPr>
              <a:xfrm rot="900000">
                <a:off x="4384494" y="3358802"/>
                <a:ext cx="68135" cy="101773"/>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08" name="Shape 508"/>
              <p:cNvSpPr/>
              <p:nvPr/>
            </p:nvSpPr>
            <p:spPr>
              <a:xfrm>
                <a:off x="4585930" y="2681630"/>
                <a:ext cx="68134" cy="101773"/>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09" name="Shape 509"/>
              <p:cNvSpPr/>
              <p:nvPr/>
            </p:nvSpPr>
            <p:spPr>
              <a:xfrm rot="-900000">
                <a:off x="4833927" y="2156470"/>
                <a:ext cx="45719" cy="104038"/>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10" name="Shape 510"/>
              <p:cNvSpPr/>
              <p:nvPr/>
            </p:nvSpPr>
            <p:spPr>
              <a:xfrm>
                <a:off x="5621525" y="2019675"/>
                <a:ext cx="45718" cy="104038"/>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11" name="Shape 511"/>
              <p:cNvSpPr/>
              <p:nvPr/>
            </p:nvSpPr>
            <p:spPr>
              <a:xfrm rot="900000">
                <a:off x="4619999" y="2011605"/>
                <a:ext cx="68135" cy="101773"/>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12" name="Shape 512"/>
              <p:cNvSpPr/>
              <p:nvPr/>
            </p:nvSpPr>
            <p:spPr>
              <a:xfrm>
                <a:off x="5516353" y="3446864"/>
                <a:ext cx="68134" cy="101773"/>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13" name="Shape 513"/>
              <p:cNvSpPr/>
              <p:nvPr/>
            </p:nvSpPr>
            <p:spPr>
              <a:xfrm>
                <a:off x="3598317" y="2887441"/>
                <a:ext cx="45718" cy="104038"/>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14" name="Shape 514"/>
              <p:cNvSpPr/>
              <p:nvPr/>
            </p:nvSpPr>
            <p:spPr>
              <a:xfrm rot="900000">
                <a:off x="5316725" y="2269826"/>
                <a:ext cx="45719" cy="104038"/>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15" name="Shape 515"/>
              <p:cNvSpPr/>
              <p:nvPr/>
            </p:nvSpPr>
            <p:spPr>
              <a:xfrm>
                <a:off x="4596426" y="2176248"/>
                <a:ext cx="68134" cy="101773"/>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16" name="Shape 516"/>
              <p:cNvSpPr/>
              <p:nvPr/>
            </p:nvSpPr>
            <p:spPr>
              <a:xfrm>
                <a:off x="4596426" y="2176249"/>
                <a:ext cx="68134" cy="101773"/>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17" name="Shape 517"/>
              <p:cNvSpPr/>
              <p:nvPr/>
            </p:nvSpPr>
            <p:spPr>
              <a:xfrm>
                <a:off x="5062228" y="2172077"/>
                <a:ext cx="45718" cy="104038"/>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18" name="Shape 518"/>
              <p:cNvSpPr/>
              <p:nvPr/>
            </p:nvSpPr>
            <p:spPr>
              <a:xfrm rot="-900000">
                <a:off x="5357568" y="2639978"/>
                <a:ext cx="45719" cy="104038"/>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19" name="Shape 519"/>
              <p:cNvSpPr/>
              <p:nvPr/>
            </p:nvSpPr>
            <p:spPr>
              <a:xfrm rot="900000">
                <a:off x="4346756" y="2552483"/>
                <a:ext cx="68135" cy="101773"/>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20" name="Shape 520"/>
              <p:cNvSpPr/>
              <p:nvPr/>
            </p:nvSpPr>
            <p:spPr>
              <a:xfrm rot="900000">
                <a:off x="4861044" y="1202856"/>
                <a:ext cx="342784" cy="51201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4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21" name="Shape 521"/>
              <p:cNvSpPr/>
              <p:nvPr/>
            </p:nvSpPr>
            <p:spPr>
              <a:xfrm rot="-900000">
                <a:off x="5562198" y="3028630"/>
                <a:ext cx="342784" cy="51201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22" name="Shape 522"/>
              <p:cNvSpPr/>
              <p:nvPr/>
            </p:nvSpPr>
            <p:spPr>
              <a:xfrm rot="-900000">
                <a:off x="5050780" y="3732095"/>
                <a:ext cx="114334"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23" name="Shape 523"/>
              <p:cNvSpPr/>
              <p:nvPr/>
            </p:nvSpPr>
            <p:spPr>
              <a:xfrm rot="900000">
                <a:off x="3119081" y="3277783"/>
                <a:ext cx="178411" cy="266494"/>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4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24" name="Shape 524"/>
              <p:cNvSpPr/>
              <p:nvPr/>
            </p:nvSpPr>
            <p:spPr>
              <a:xfrm>
                <a:off x="3519107" y="3168373"/>
                <a:ext cx="114335"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25" name="Shape 525"/>
              <p:cNvSpPr/>
              <p:nvPr/>
            </p:nvSpPr>
            <p:spPr>
              <a:xfrm rot="-900000">
                <a:off x="3576282" y="3734984"/>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26" name="Shape 526"/>
              <p:cNvSpPr/>
              <p:nvPr/>
            </p:nvSpPr>
            <p:spPr>
              <a:xfrm>
                <a:off x="3520644" y="2307551"/>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27" name="Shape 527"/>
              <p:cNvSpPr/>
              <p:nvPr/>
            </p:nvSpPr>
            <p:spPr>
              <a:xfrm>
                <a:off x="3906762" y="3628789"/>
                <a:ext cx="81686" cy="185886"/>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28" name="Shape 528"/>
              <p:cNvSpPr/>
              <p:nvPr/>
            </p:nvSpPr>
            <p:spPr>
              <a:xfrm>
                <a:off x="4732035" y="3773780"/>
                <a:ext cx="178412" cy="266494"/>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29" name="Shape 529"/>
              <p:cNvSpPr/>
              <p:nvPr/>
            </p:nvSpPr>
            <p:spPr>
              <a:xfrm>
                <a:off x="4756876" y="2792885"/>
                <a:ext cx="178412" cy="266494"/>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30" name="Shape 530"/>
              <p:cNvSpPr/>
              <p:nvPr/>
            </p:nvSpPr>
            <p:spPr>
              <a:xfrm rot="900000">
                <a:off x="3060358" y="1104389"/>
                <a:ext cx="219671" cy="499885"/>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alpha val="4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31" name="Shape 531"/>
              <p:cNvSpPr/>
              <p:nvPr/>
            </p:nvSpPr>
            <p:spPr>
              <a:xfrm>
                <a:off x="3997194" y="1003125"/>
                <a:ext cx="342784" cy="512018"/>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4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32" name="Shape 532"/>
              <p:cNvSpPr/>
              <p:nvPr/>
            </p:nvSpPr>
            <p:spPr>
              <a:xfrm rot="-900000">
                <a:off x="6227796" y="3405611"/>
                <a:ext cx="114334"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34" name="Shape 534"/>
              <p:cNvSpPr/>
              <p:nvPr/>
            </p:nvSpPr>
            <p:spPr>
              <a:xfrm rot="-900000">
                <a:off x="6072593" y="3689406"/>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35" name="Shape 535"/>
              <p:cNvSpPr/>
              <p:nvPr/>
            </p:nvSpPr>
            <p:spPr>
              <a:xfrm>
                <a:off x="3688312" y="1259133"/>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36" name="Shape 536"/>
              <p:cNvSpPr/>
              <p:nvPr/>
            </p:nvSpPr>
            <p:spPr>
              <a:xfrm>
                <a:off x="6497851" y="3024401"/>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37" name="Shape 537"/>
              <p:cNvSpPr/>
              <p:nvPr/>
            </p:nvSpPr>
            <p:spPr>
              <a:xfrm>
                <a:off x="6559149" y="2544107"/>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38" name="Shape 538"/>
              <p:cNvSpPr/>
              <p:nvPr/>
            </p:nvSpPr>
            <p:spPr>
              <a:xfrm rot="-900000">
                <a:off x="2968206" y="2603164"/>
                <a:ext cx="114334"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39" name="Shape 539"/>
              <p:cNvSpPr/>
              <p:nvPr/>
            </p:nvSpPr>
            <p:spPr>
              <a:xfrm rot="900000">
                <a:off x="5406108" y="1119716"/>
                <a:ext cx="219671" cy="499885"/>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40" name="Shape 540"/>
              <p:cNvSpPr/>
              <p:nvPr/>
            </p:nvSpPr>
            <p:spPr>
              <a:xfrm>
                <a:off x="6043671" y="2006309"/>
                <a:ext cx="342784" cy="512018"/>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4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41" name="Shape 541"/>
              <p:cNvSpPr/>
              <p:nvPr/>
            </p:nvSpPr>
            <p:spPr>
              <a:xfrm rot="900000">
                <a:off x="6104619" y="1449660"/>
                <a:ext cx="219671" cy="499885"/>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42" name="Shape 542"/>
              <p:cNvSpPr/>
              <p:nvPr/>
            </p:nvSpPr>
            <p:spPr>
              <a:xfrm>
                <a:off x="6082542" y="2832924"/>
                <a:ext cx="342784" cy="512018"/>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43" name="Shape 543"/>
              <p:cNvSpPr/>
              <p:nvPr/>
            </p:nvSpPr>
            <p:spPr>
              <a:xfrm>
                <a:off x="2936483" y="1729009"/>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44" name="Shape 544"/>
              <p:cNvSpPr/>
              <p:nvPr/>
            </p:nvSpPr>
            <p:spPr>
              <a:xfrm>
                <a:off x="6310119" y="2617844"/>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45" name="Shape 545"/>
              <p:cNvSpPr/>
              <p:nvPr/>
            </p:nvSpPr>
            <p:spPr>
              <a:xfrm>
                <a:off x="4700144" y="1102413"/>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46" name="Shape 546"/>
              <p:cNvSpPr/>
              <p:nvPr/>
            </p:nvSpPr>
            <p:spPr>
              <a:xfrm>
                <a:off x="5735776" y="3678580"/>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47" name="Shape 547"/>
              <p:cNvSpPr/>
              <p:nvPr/>
            </p:nvSpPr>
            <p:spPr>
              <a:xfrm>
                <a:off x="5979937" y="3446864"/>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48" name="Shape 548"/>
              <p:cNvSpPr/>
              <p:nvPr/>
            </p:nvSpPr>
            <p:spPr>
              <a:xfrm>
                <a:off x="2780198" y="3027918"/>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50" name="Shape 550"/>
              <p:cNvSpPr/>
              <p:nvPr/>
            </p:nvSpPr>
            <p:spPr>
              <a:xfrm>
                <a:off x="2787302" y="3398037"/>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51" name="Shape 551"/>
              <p:cNvSpPr/>
              <p:nvPr/>
            </p:nvSpPr>
            <p:spPr>
              <a:xfrm rot="900000">
                <a:off x="2826647" y="3596195"/>
                <a:ext cx="219671" cy="499885"/>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52" name="Shape 552"/>
              <p:cNvSpPr/>
              <p:nvPr/>
            </p:nvSpPr>
            <p:spPr>
              <a:xfrm rot="-900000">
                <a:off x="2592781" y="1943741"/>
                <a:ext cx="114334"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53" name="Shape 553"/>
              <p:cNvSpPr/>
              <p:nvPr/>
            </p:nvSpPr>
            <p:spPr>
              <a:xfrm>
                <a:off x="2538253" y="2491232"/>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54" name="Shape 554"/>
              <p:cNvSpPr/>
              <p:nvPr/>
            </p:nvSpPr>
            <p:spPr>
              <a:xfrm rot="-900000">
                <a:off x="5852792" y="3948997"/>
                <a:ext cx="114334"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55" name="Shape 555"/>
              <p:cNvSpPr/>
              <p:nvPr/>
            </p:nvSpPr>
            <p:spPr>
              <a:xfrm>
                <a:off x="6391919" y="3834089"/>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56" name="Shape 556"/>
              <p:cNvSpPr/>
              <p:nvPr/>
            </p:nvSpPr>
            <p:spPr>
              <a:xfrm rot="-900000">
                <a:off x="2760923" y="1222848"/>
                <a:ext cx="114334" cy="260179"/>
              </a:xfrm>
              <a:custGeom>
                <a:avLst/>
                <a:gdLst/>
                <a:ahLst/>
                <a:cxnLst/>
                <a:rect l="0" t="0" r="0" b="0"/>
                <a:pathLst>
                  <a:path w="120000" h="120000" extrusionOk="0">
                    <a:moveTo>
                      <a:pt x="67601" y="0"/>
                    </a:moveTo>
                    <a:lnTo>
                      <a:pt x="120000" y="0"/>
                    </a:lnTo>
                    <a:lnTo>
                      <a:pt x="120000" y="148"/>
                    </a:lnTo>
                    <a:lnTo>
                      <a:pt x="120000" y="120000"/>
                    </a:lnTo>
                    <a:lnTo>
                      <a:pt x="67601" y="120000"/>
                    </a:lnTo>
                    <a:lnTo>
                      <a:pt x="67601" y="42968"/>
                    </a:lnTo>
                    <a:cubicBezTo>
                      <a:pt x="49796" y="49724"/>
                      <a:pt x="26619" y="53350"/>
                      <a:pt x="1496" y="53647"/>
                    </a:cubicBezTo>
                    <a:lnTo>
                      <a:pt x="0" y="29260"/>
                    </a:lnTo>
                    <a:cubicBezTo>
                      <a:pt x="35891" y="28835"/>
                      <a:pt x="64484" y="15926"/>
                      <a:pt x="64484" y="148"/>
                    </a:cubicBezTo>
                    <a:lnTo>
                      <a:pt x="67601" y="148"/>
                    </a:ln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57" name="Shape 557"/>
              <p:cNvSpPr/>
              <p:nvPr/>
            </p:nvSpPr>
            <p:spPr>
              <a:xfrm>
                <a:off x="2706397" y="1770338"/>
                <a:ext cx="127466" cy="190397"/>
              </a:xfrm>
              <a:custGeom>
                <a:avLst/>
                <a:gdLst/>
                <a:ahLst/>
                <a:cxnLst/>
                <a:rect l="0" t="0" r="0" b="0"/>
                <a:pathLst>
                  <a:path w="120000" h="120000" extrusionOk="0">
                    <a:moveTo>
                      <a:pt x="60000" y="19001"/>
                    </a:moveTo>
                    <a:cubicBezTo>
                      <a:pt x="46831" y="19001"/>
                      <a:pt x="36156" y="37357"/>
                      <a:pt x="36156" y="60000"/>
                    </a:cubicBezTo>
                    <a:cubicBezTo>
                      <a:pt x="36156" y="82642"/>
                      <a:pt x="46831" y="100998"/>
                      <a:pt x="60000" y="100998"/>
                    </a:cubicBezTo>
                    <a:cubicBezTo>
                      <a:pt x="73168" y="100998"/>
                      <a:pt x="83843" y="82642"/>
                      <a:pt x="83843" y="60000"/>
                    </a:cubicBezTo>
                    <a:cubicBezTo>
                      <a:pt x="83843" y="37357"/>
                      <a:pt x="73168" y="19001"/>
                      <a:pt x="60000" y="1900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pSp>
      </p:grpSp>
      <p:sp>
        <p:nvSpPr>
          <p:cNvPr id="576" name="Shape 576"/>
          <p:cNvSpPr txBox="1">
            <a:spLocks noGrp="1"/>
          </p:cNvSpPr>
          <p:nvPr>
            <p:ph type="title"/>
          </p:nvPr>
        </p:nvSpPr>
        <p:spPr>
          <a:xfrm>
            <a:off x="8711" y="136167"/>
            <a:ext cx="9126900" cy="616200"/>
          </a:xfrm>
          <a:prstGeom prst="rect">
            <a:avLst/>
          </a:prstGeom>
        </p:spPr>
        <p:txBody>
          <a:bodyPr lIns="91425" tIns="91425" rIns="91425" bIns="91425" anchor="ctr" anchorCtr="0">
            <a:noAutofit/>
          </a:bodyPr>
          <a:lstStyle/>
          <a:p>
            <a:pPr lvl="0">
              <a:buClr>
                <a:schemeClr val="lt1"/>
              </a:buClr>
              <a:buSzPct val="25000"/>
            </a:pPr>
            <a:r>
              <a:rPr lang="en-US" sz="4000" dirty="0"/>
              <a:t>Function Arguments</a:t>
            </a:r>
            <a:endParaRPr lang="en" sz="4000" dirty="0"/>
          </a:p>
        </p:txBody>
      </p:sp>
      <p:sp>
        <p:nvSpPr>
          <p:cNvPr id="5" name="TextBox 4"/>
          <p:cNvSpPr txBox="1"/>
          <p:nvPr/>
        </p:nvSpPr>
        <p:spPr>
          <a:xfrm>
            <a:off x="525111" y="1845960"/>
            <a:ext cx="1647238" cy="338554"/>
          </a:xfrm>
          <a:prstGeom prst="rect">
            <a:avLst/>
          </a:prstGeom>
          <a:noFill/>
        </p:spPr>
        <p:txBody>
          <a:bodyPr wrap="square" rtlCol="0">
            <a:spAutoFit/>
          </a:bodyPr>
          <a:lstStyle/>
          <a:p>
            <a:r>
              <a:rPr lang="en-US" sz="1600" b="1" dirty="0" smtClean="0">
                <a:solidFill>
                  <a:schemeClr val="bg1"/>
                </a:solidFill>
              </a:rPr>
              <a:t>Pass-by-value</a:t>
            </a:r>
            <a:endParaRPr lang="en-US" sz="1600" b="1" dirty="0">
              <a:solidFill>
                <a:schemeClr val="bg1"/>
              </a:solidFill>
            </a:endParaRPr>
          </a:p>
        </p:txBody>
      </p:sp>
      <p:sp>
        <p:nvSpPr>
          <p:cNvPr id="115" name="TextBox 114"/>
          <p:cNvSpPr txBox="1"/>
          <p:nvPr/>
        </p:nvSpPr>
        <p:spPr>
          <a:xfrm>
            <a:off x="6865365" y="1863913"/>
            <a:ext cx="1948630" cy="338554"/>
          </a:xfrm>
          <a:prstGeom prst="rect">
            <a:avLst/>
          </a:prstGeom>
          <a:noFill/>
        </p:spPr>
        <p:txBody>
          <a:bodyPr wrap="square" rtlCol="0">
            <a:spAutoFit/>
          </a:bodyPr>
          <a:lstStyle/>
          <a:p>
            <a:r>
              <a:rPr lang="en-US" sz="1600" b="1" dirty="0" smtClean="0">
                <a:solidFill>
                  <a:schemeClr val="bg1"/>
                </a:solidFill>
              </a:rPr>
              <a:t>Pass-by-reference</a:t>
            </a:r>
            <a:endParaRPr lang="en-US" sz="1600" b="1" dirty="0">
              <a:solidFill>
                <a:schemeClr val="bg1"/>
              </a:solidFill>
            </a:endParaRPr>
          </a:p>
        </p:txBody>
      </p:sp>
      <p:sp>
        <p:nvSpPr>
          <p:cNvPr id="6" name="Rectangle 5"/>
          <p:cNvSpPr/>
          <p:nvPr/>
        </p:nvSpPr>
        <p:spPr>
          <a:xfrm>
            <a:off x="1059524" y="741484"/>
            <a:ext cx="7261412" cy="738664"/>
          </a:xfrm>
          <a:prstGeom prst="rect">
            <a:avLst/>
          </a:prstGeom>
        </p:spPr>
        <p:txBody>
          <a:bodyPr wrap="square">
            <a:spAutoFit/>
          </a:bodyPr>
          <a:lstStyle/>
          <a:p>
            <a:r>
              <a:rPr lang="en-US" dirty="0">
                <a:solidFill>
                  <a:schemeClr val="bg1"/>
                </a:solidFill>
                <a:latin typeface="+mn-lt"/>
              </a:rPr>
              <a:t>In programming, argument (parameter) refers to the data which is passed to a function (function </a:t>
            </a:r>
            <a:r>
              <a:rPr lang="en-US" dirty="0" smtClean="0">
                <a:solidFill>
                  <a:schemeClr val="bg1"/>
                </a:solidFill>
                <a:latin typeface="+mn-lt"/>
              </a:rPr>
              <a:t>body) </a:t>
            </a:r>
            <a:r>
              <a:rPr lang="en-US" dirty="0">
                <a:solidFill>
                  <a:schemeClr val="bg1"/>
                </a:solidFill>
                <a:latin typeface="+mn-lt"/>
              </a:rPr>
              <a:t>while calling it</a:t>
            </a:r>
            <a:r>
              <a:rPr lang="en-US" dirty="0" smtClean="0">
                <a:solidFill>
                  <a:schemeClr val="bg1"/>
                </a:solidFill>
                <a:latin typeface="+mn-lt"/>
              </a:rPr>
              <a:t>. There are two methods which is </a:t>
            </a:r>
            <a:r>
              <a:rPr lang="en-US" b="1" dirty="0" smtClean="0">
                <a:solidFill>
                  <a:schemeClr val="bg1"/>
                </a:solidFill>
                <a:latin typeface="+mn-lt"/>
              </a:rPr>
              <a:t>pass-by-value</a:t>
            </a:r>
            <a:r>
              <a:rPr lang="en-US" dirty="0" smtClean="0">
                <a:solidFill>
                  <a:schemeClr val="bg1"/>
                </a:solidFill>
                <a:latin typeface="+mn-lt"/>
              </a:rPr>
              <a:t> and </a:t>
            </a:r>
            <a:r>
              <a:rPr lang="en-US" b="1" dirty="0" smtClean="0">
                <a:solidFill>
                  <a:schemeClr val="bg1"/>
                </a:solidFill>
                <a:latin typeface="+mn-lt"/>
              </a:rPr>
              <a:t>pass-by-reference</a:t>
            </a:r>
            <a:r>
              <a:rPr lang="en-US" sz="1300" dirty="0" smtClean="0">
                <a:solidFill>
                  <a:schemeClr val="bg1"/>
                </a:solidFill>
                <a:latin typeface="+mn-lt"/>
              </a:rPr>
              <a:t>.</a:t>
            </a:r>
            <a:endParaRPr lang="en-US" sz="1300" dirty="0">
              <a:solidFill>
                <a:schemeClr val="bg1"/>
              </a:solidFill>
              <a:latin typeface="+mn-lt"/>
            </a:endParaRPr>
          </a:p>
        </p:txBody>
      </p:sp>
      <p:sp>
        <p:nvSpPr>
          <p:cNvPr id="7" name="Rectangle 6"/>
          <p:cNvSpPr/>
          <p:nvPr/>
        </p:nvSpPr>
        <p:spPr>
          <a:xfrm>
            <a:off x="268399" y="2317355"/>
            <a:ext cx="2303080" cy="1815882"/>
          </a:xfrm>
          <a:prstGeom prst="rect">
            <a:avLst/>
          </a:prstGeom>
        </p:spPr>
        <p:txBody>
          <a:bodyPr wrap="square">
            <a:spAutoFit/>
          </a:bodyPr>
          <a:lstStyle/>
          <a:p>
            <a:r>
              <a:rPr lang="en-US" dirty="0" smtClean="0">
                <a:solidFill>
                  <a:schemeClr val="bg1"/>
                </a:solidFill>
                <a:latin typeface="+mn-lt"/>
              </a:rPr>
              <a:t>Pass-by-value copies </a:t>
            </a:r>
            <a:r>
              <a:rPr lang="en-US" dirty="0">
                <a:solidFill>
                  <a:schemeClr val="bg1"/>
                </a:solidFill>
                <a:latin typeface="+mn-lt"/>
              </a:rPr>
              <a:t>the actual value of an argument into the formal parameter of the function. In this case, </a:t>
            </a:r>
            <a:r>
              <a:rPr lang="en-US" dirty="0" smtClean="0">
                <a:solidFill>
                  <a:schemeClr val="bg1"/>
                </a:solidFill>
                <a:latin typeface="+mn-lt"/>
              </a:rPr>
              <a:t>modification </a:t>
            </a:r>
            <a:r>
              <a:rPr lang="en-US" dirty="0">
                <a:solidFill>
                  <a:schemeClr val="bg1"/>
                </a:solidFill>
                <a:latin typeface="+mn-lt"/>
              </a:rPr>
              <a:t>made to the parameter inside the function have no effect on the argument.</a:t>
            </a:r>
          </a:p>
        </p:txBody>
      </p:sp>
      <p:sp>
        <p:nvSpPr>
          <p:cNvPr id="8" name="Rectangle 7"/>
          <p:cNvSpPr/>
          <p:nvPr/>
        </p:nvSpPr>
        <p:spPr>
          <a:xfrm>
            <a:off x="6834532" y="2261371"/>
            <a:ext cx="2290970" cy="2246769"/>
          </a:xfrm>
          <a:prstGeom prst="rect">
            <a:avLst/>
          </a:prstGeom>
        </p:spPr>
        <p:txBody>
          <a:bodyPr wrap="square">
            <a:spAutoFit/>
          </a:bodyPr>
          <a:lstStyle/>
          <a:p>
            <a:r>
              <a:rPr lang="en-US" dirty="0">
                <a:solidFill>
                  <a:schemeClr val="bg1"/>
                </a:solidFill>
                <a:latin typeface="+mn-lt"/>
              </a:rPr>
              <a:t>Pass-by-reference</a:t>
            </a:r>
          </a:p>
          <a:p>
            <a:r>
              <a:rPr lang="en-US" dirty="0" smtClean="0">
                <a:solidFill>
                  <a:schemeClr val="bg1"/>
                </a:solidFill>
                <a:latin typeface="+mn-lt"/>
              </a:rPr>
              <a:t>copies </a:t>
            </a:r>
            <a:r>
              <a:rPr lang="en-US" dirty="0">
                <a:solidFill>
                  <a:schemeClr val="bg1"/>
                </a:solidFill>
                <a:latin typeface="+mn-lt"/>
              </a:rPr>
              <a:t>the reference of an argument into the formal parameter. Inside the function, the reference is used to access the actual argument used in the call. This means that changes made to the parameter affect the argument.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2" name="Title 1"/>
          <p:cNvSpPr>
            <a:spLocks noGrp="1"/>
          </p:cNvSpPr>
          <p:nvPr>
            <p:ph type="title"/>
          </p:nvPr>
        </p:nvSpPr>
        <p:spPr>
          <a:xfrm>
            <a:off x="0" y="288567"/>
            <a:ext cx="9126900" cy="616200"/>
          </a:xfrm>
        </p:spPr>
        <p:txBody>
          <a:bodyPr/>
          <a:lstStyle/>
          <a:p>
            <a:r>
              <a:rPr lang="en-US" dirty="0" smtClean="0"/>
              <a:t>Pass-by-value</a:t>
            </a:r>
            <a:endParaRPr lang="en-US" dirty="0"/>
          </a:p>
        </p:txBody>
      </p:sp>
      <p:sp>
        <p:nvSpPr>
          <p:cNvPr id="4" name="Rectangle 3"/>
          <p:cNvSpPr/>
          <p:nvPr/>
        </p:nvSpPr>
        <p:spPr>
          <a:xfrm>
            <a:off x="540526" y="1354775"/>
            <a:ext cx="3924058" cy="3108543"/>
          </a:xfrm>
          <a:prstGeom prst="rect">
            <a:avLst/>
          </a:prstGeom>
        </p:spPr>
        <p:txBody>
          <a:bodyPr wrap="square">
            <a:spAutoFit/>
          </a:bodyPr>
          <a:lstStyle/>
          <a:p>
            <a:r>
              <a:rPr lang="en-US" dirty="0">
                <a:solidFill>
                  <a:schemeClr val="bg1"/>
                </a:solidFill>
                <a:latin typeface="Arial" charset="0"/>
              </a:rPr>
              <a:t>In this calling technique we pass the values of arguments which are stored or copied into the formal parameters of functions. Hence, the original values are unchanged only the parameters inside function changes</a:t>
            </a:r>
            <a:r>
              <a:rPr lang="en-US" dirty="0" smtClean="0">
                <a:solidFill>
                  <a:schemeClr val="bg1"/>
                </a:solidFill>
                <a:latin typeface="Arial" charset="0"/>
              </a:rPr>
              <a:t>. By default, C++ use the pass-by-value method when calling function. </a:t>
            </a:r>
          </a:p>
          <a:p>
            <a:endParaRPr lang="en-US" dirty="0">
              <a:solidFill>
                <a:schemeClr val="bg1"/>
              </a:solidFill>
              <a:latin typeface="Arial" charset="0"/>
            </a:endParaRPr>
          </a:p>
          <a:p>
            <a:r>
              <a:rPr lang="en-US" dirty="0" smtClean="0">
                <a:solidFill>
                  <a:schemeClr val="bg1"/>
                </a:solidFill>
                <a:latin typeface="Arial" charset="0"/>
              </a:rPr>
              <a:t>Consider the following example:</a:t>
            </a:r>
          </a:p>
          <a:p>
            <a:endParaRPr lang="en-US" dirty="0" smtClean="0">
              <a:solidFill>
                <a:schemeClr val="bg1"/>
              </a:solidFill>
              <a:latin typeface="Arial" charset="0"/>
            </a:endParaRPr>
          </a:p>
          <a:p>
            <a:r>
              <a:rPr lang="en-US" dirty="0" smtClean="0">
                <a:solidFill>
                  <a:schemeClr val="bg1"/>
                </a:solidFill>
                <a:latin typeface="Arial" charset="0"/>
              </a:rPr>
              <a:t>What is the outputs of the first x and y?</a:t>
            </a:r>
          </a:p>
          <a:p>
            <a:r>
              <a:rPr lang="en-US" dirty="0" smtClean="0">
                <a:solidFill>
                  <a:schemeClr val="bg1"/>
                </a:solidFill>
                <a:latin typeface="Arial" charset="0"/>
              </a:rPr>
              <a:t>What is the output of x and y after the swap was called? Why?</a:t>
            </a:r>
            <a:endParaRPr lang="en-US" dirty="0">
              <a:solidFill>
                <a:schemeClr val="bg1"/>
              </a:solidFill>
              <a:latin typeface="Arial" charset="0"/>
            </a:endParaRPr>
          </a:p>
          <a:p>
            <a:endParaRPr lang="en-US" dirty="0">
              <a:solidFill>
                <a:schemeClr val="bg1"/>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4727" t="8540" r="22222" b="19128"/>
          <a:stretch/>
        </p:blipFill>
        <p:spPr>
          <a:xfrm>
            <a:off x="4464584" y="1048870"/>
            <a:ext cx="4365812" cy="37203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2" name="Title 1"/>
          <p:cNvSpPr>
            <a:spLocks noGrp="1"/>
          </p:cNvSpPr>
          <p:nvPr>
            <p:ph type="title"/>
          </p:nvPr>
        </p:nvSpPr>
        <p:spPr>
          <a:xfrm>
            <a:off x="0" y="288567"/>
            <a:ext cx="9126900" cy="616200"/>
          </a:xfrm>
        </p:spPr>
        <p:txBody>
          <a:bodyPr/>
          <a:lstStyle/>
          <a:p>
            <a:r>
              <a:rPr lang="en-US" dirty="0" smtClean="0"/>
              <a:t>Pass-by-reference</a:t>
            </a:r>
            <a:endParaRPr lang="en-US" dirty="0"/>
          </a:p>
        </p:txBody>
      </p:sp>
      <p:sp>
        <p:nvSpPr>
          <p:cNvPr id="4" name="Rectangle 3"/>
          <p:cNvSpPr/>
          <p:nvPr/>
        </p:nvSpPr>
        <p:spPr>
          <a:xfrm>
            <a:off x="531562" y="1543324"/>
            <a:ext cx="3924058" cy="2677656"/>
          </a:xfrm>
          <a:prstGeom prst="rect">
            <a:avLst/>
          </a:prstGeom>
        </p:spPr>
        <p:txBody>
          <a:bodyPr wrap="square">
            <a:spAutoFit/>
          </a:bodyPr>
          <a:lstStyle/>
          <a:p>
            <a:r>
              <a:rPr lang="en-US" dirty="0" smtClean="0">
                <a:solidFill>
                  <a:schemeClr val="bg1"/>
                </a:solidFill>
              </a:rPr>
              <a:t>In pass-by-reference, </a:t>
            </a:r>
            <a:r>
              <a:rPr lang="en-US" dirty="0">
                <a:solidFill>
                  <a:schemeClr val="bg1"/>
                </a:solidFill>
              </a:rPr>
              <a:t>we pass the address of the variable as </a:t>
            </a:r>
            <a:r>
              <a:rPr lang="en-US" dirty="0" smtClean="0">
                <a:solidFill>
                  <a:schemeClr val="bg1"/>
                </a:solidFill>
              </a:rPr>
              <a:t>arguments rather than the value only. </a:t>
            </a:r>
            <a:r>
              <a:rPr lang="en-US" dirty="0">
                <a:solidFill>
                  <a:schemeClr val="bg1"/>
                </a:solidFill>
              </a:rPr>
              <a:t>In this case the formal parameter can be taken as a </a:t>
            </a:r>
            <a:r>
              <a:rPr lang="en-US" dirty="0" smtClean="0">
                <a:solidFill>
                  <a:schemeClr val="bg1"/>
                </a:solidFill>
              </a:rPr>
              <a:t>reference, </a:t>
            </a:r>
            <a:r>
              <a:rPr lang="en-US" dirty="0">
                <a:solidFill>
                  <a:schemeClr val="bg1"/>
                </a:solidFill>
              </a:rPr>
              <a:t>in </a:t>
            </a:r>
            <a:r>
              <a:rPr lang="en-US" dirty="0" smtClean="0">
                <a:solidFill>
                  <a:schemeClr val="bg1"/>
                </a:solidFill>
              </a:rPr>
              <a:t>this case it </a:t>
            </a:r>
            <a:r>
              <a:rPr lang="en-US" dirty="0">
                <a:solidFill>
                  <a:schemeClr val="bg1"/>
                </a:solidFill>
              </a:rPr>
              <a:t>will change the values of the original variable</a:t>
            </a:r>
            <a:r>
              <a:rPr lang="en-US" dirty="0" smtClean="0">
                <a:solidFill>
                  <a:schemeClr val="bg1"/>
                </a:solidFill>
              </a:rPr>
              <a:t>.</a:t>
            </a:r>
          </a:p>
          <a:p>
            <a:endParaRPr lang="en-US" dirty="0" smtClean="0">
              <a:solidFill>
                <a:schemeClr val="bg1"/>
              </a:solidFill>
              <a:latin typeface="Arial" charset="0"/>
            </a:endParaRPr>
          </a:p>
          <a:p>
            <a:r>
              <a:rPr lang="en-US" dirty="0" smtClean="0">
                <a:solidFill>
                  <a:schemeClr val="bg1"/>
                </a:solidFill>
                <a:latin typeface="Arial" charset="0"/>
              </a:rPr>
              <a:t>Consider the following example:</a:t>
            </a:r>
          </a:p>
          <a:p>
            <a:endParaRPr lang="en-US" dirty="0" smtClean="0">
              <a:solidFill>
                <a:schemeClr val="bg1"/>
              </a:solidFill>
              <a:latin typeface="Arial" charset="0"/>
            </a:endParaRPr>
          </a:p>
          <a:p>
            <a:r>
              <a:rPr lang="en-US" dirty="0" smtClean="0">
                <a:solidFill>
                  <a:schemeClr val="bg1"/>
                </a:solidFill>
                <a:latin typeface="Arial" charset="0"/>
              </a:rPr>
              <a:t>What is the outputs of the first x and y?</a:t>
            </a:r>
          </a:p>
          <a:p>
            <a:r>
              <a:rPr lang="en-US" dirty="0" smtClean="0">
                <a:solidFill>
                  <a:schemeClr val="bg1"/>
                </a:solidFill>
                <a:latin typeface="Arial" charset="0"/>
              </a:rPr>
              <a:t>What is the output of x and y after the swap was called? Why?</a:t>
            </a:r>
            <a:endParaRPr lang="en-US" dirty="0">
              <a:solidFill>
                <a:schemeClr val="bg1"/>
              </a:solidFill>
              <a:latin typeface="Arial" charset="0"/>
            </a:endParaRPr>
          </a:p>
          <a:p>
            <a:endParaRPr lang="en-US" dirty="0">
              <a:solidFill>
                <a:schemeClr val="bg1"/>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851" t="8540" r="45208" b="17038"/>
          <a:stretch/>
        </p:blipFill>
        <p:spPr>
          <a:xfrm>
            <a:off x="4455620" y="968188"/>
            <a:ext cx="4356847" cy="3827929"/>
          </a:xfrm>
          <a:prstGeom prst="rect">
            <a:avLst/>
          </a:prstGeom>
        </p:spPr>
      </p:pic>
    </p:spTree>
    <p:extLst>
      <p:ext uri="{BB962C8B-B14F-4D97-AF65-F5344CB8AC3E}">
        <p14:creationId xmlns:p14="http://schemas.microsoft.com/office/powerpoint/2010/main" val="1352317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grpSp>
        <p:nvGrpSpPr>
          <p:cNvPr id="885" name="Shape 885"/>
          <p:cNvGrpSpPr/>
          <p:nvPr/>
        </p:nvGrpSpPr>
        <p:grpSpPr>
          <a:xfrm>
            <a:off x="4171407" y="1344427"/>
            <a:ext cx="649079" cy="649079"/>
            <a:chOff x="5696729" y="3628849"/>
            <a:chExt cx="1799999" cy="1799999"/>
          </a:xfrm>
        </p:grpSpPr>
        <p:sp>
          <p:nvSpPr>
            <p:cNvPr id="886" name="Shape 886"/>
            <p:cNvSpPr/>
            <p:nvPr/>
          </p:nvSpPr>
          <p:spPr>
            <a:xfrm rot="-5400000">
              <a:off x="6488456" y="4421123"/>
              <a:ext cx="215999" cy="1799453"/>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87" name="Shape 887"/>
            <p:cNvSpPr/>
            <p:nvPr/>
          </p:nvSpPr>
          <p:spPr>
            <a:xfrm rot="-5400000">
              <a:off x="6488456" y="2837123"/>
              <a:ext cx="215999" cy="1799453"/>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88" name="Shape 888"/>
            <p:cNvSpPr/>
            <p:nvPr/>
          </p:nvSpPr>
          <p:spPr>
            <a:xfrm>
              <a:off x="5696730" y="3822037"/>
              <a:ext cx="215999" cy="140504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89" name="Shape 889"/>
            <p:cNvSpPr/>
            <p:nvPr/>
          </p:nvSpPr>
          <p:spPr>
            <a:xfrm rot="-5400000">
              <a:off x="6467031" y="4347605"/>
              <a:ext cx="215999" cy="89048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0" name="Shape 890"/>
            <p:cNvSpPr/>
            <p:nvPr/>
          </p:nvSpPr>
          <p:spPr>
            <a:xfrm rot="-5400000">
              <a:off x="6467031" y="3819605"/>
              <a:ext cx="215999" cy="89048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1" name="Shape 891"/>
            <p:cNvSpPr/>
            <p:nvPr/>
          </p:nvSpPr>
          <p:spPr>
            <a:xfrm>
              <a:off x="6884320" y="4156848"/>
              <a:ext cx="215999" cy="105599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2" name="Shape 892"/>
            <p:cNvSpPr/>
            <p:nvPr/>
          </p:nvSpPr>
          <p:spPr>
            <a:xfrm>
              <a:off x="7280728" y="3833303"/>
              <a:ext cx="215999" cy="140504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3" name="Shape 893"/>
            <p:cNvSpPr/>
            <p:nvPr/>
          </p:nvSpPr>
          <p:spPr>
            <a:xfrm>
              <a:off x="6129787" y="3844850"/>
              <a:ext cx="215999" cy="105599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pSp>
      <p:sp>
        <p:nvSpPr>
          <p:cNvPr id="894" name="Shape 894"/>
          <p:cNvSpPr txBox="1">
            <a:spLocks noGrp="1"/>
          </p:cNvSpPr>
          <p:nvPr>
            <p:ph type="title"/>
          </p:nvPr>
        </p:nvSpPr>
        <p:spPr>
          <a:xfrm>
            <a:off x="-67603" y="2486807"/>
            <a:ext cx="9126900" cy="616200"/>
          </a:xfrm>
          <a:prstGeom prst="rect">
            <a:avLst/>
          </a:prstGeom>
        </p:spPr>
        <p:txBody>
          <a:bodyPr lIns="91425" tIns="91425" rIns="91425" bIns="91425" anchor="ctr" anchorCtr="0">
            <a:noAutofit/>
          </a:bodyPr>
          <a:lstStyle/>
          <a:p>
            <a:r>
              <a:rPr lang="en-US" sz="4000" dirty="0">
                <a:solidFill>
                  <a:schemeClr val="bg1"/>
                </a:solidFill>
              </a:rPr>
              <a:t>Want to know more?</a:t>
            </a:r>
            <a:br>
              <a:rPr lang="en-US" sz="4000" dirty="0">
                <a:solidFill>
                  <a:schemeClr val="bg1"/>
                </a:solidFill>
              </a:rPr>
            </a:br>
            <a:r>
              <a:rPr lang="en-US" sz="4000" dirty="0">
                <a:solidFill>
                  <a:schemeClr val="bg1"/>
                </a:solidFill>
              </a:rPr>
              <a:t>Go to the next chapter!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2591137" y="2992171"/>
            <a:ext cx="4177553"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600" dirty="0" smtClean="0">
                <a:solidFill>
                  <a:schemeClr val="lt1"/>
                </a:solidFill>
                <a:latin typeface="Arial"/>
                <a:ea typeface="Arial"/>
                <a:cs typeface="Arial"/>
                <a:sym typeface="Arial"/>
              </a:rPr>
              <a:t>Computing is not about computers anymore. It is about living.</a:t>
            </a:r>
            <a:endParaRPr lang="en" sz="1600" dirty="0">
              <a:solidFill>
                <a:schemeClr val="lt1"/>
              </a:solidFill>
              <a:latin typeface="Arial"/>
              <a:ea typeface="Arial"/>
              <a:cs typeface="Arial"/>
              <a:sym typeface="Arial"/>
            </a:endParaRPr>
          </a:p>
        </p:txBody>
      </p:sp>
      <p:grpSp>
        <p:nvGrpSpPr>
          <p:cNvPr id="138" name="Shape 138"/>
          <p:cNvGrpSpPr/>
          <p:nvPr/>
        </p:nvGrpSpPr>
        <p:grpSpPr>
          <a:xfrm>
            <a:off x="4251669" y="1455809"/>
            <a:ext cx="649079" cy="649079"/>
            <a:chOff x="5696729" y="3628849"/>
            <a:chExt cx="1799999" cy="1799999"/>
          </a:xfrm>
        </p:grpSpPr>
        <p:sp>
          <p:nvSpPr>
            <p:cNvPr id="139" name="Shape 139"/>
            <p:cNvSpPr/>
            <p:nvPr/>
          </p:nvSpPr>
          <p:spPr>
            <a:xfrm rot="-5400000">
              <a:off x="6488456" y="4421123"/>
              <a:ext cx="215999" cy="1799453"/>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40" name="Shape 140"/>
            <p:cNvSpPr/>
            <p:nvPr/>
          </p:nvSpPr>
          <p:spPr>
            <a:xfrm rot="-5400000">
              <a:off x="6488456" y="2837123"/>
              <a:ext cx="215999" cy="1799453"/>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41" name="Shape 141"/>
            <p:cNvSpPr/>
            <p:nvPr/>
          </p:nvSpPr>
          <p:spPr>
            <a:xfrm>
              <a:off x="5696730" y="3822037"/>
              <a:ext cx="215999" cy="140504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42" name="Shape 142"/>
            <p:cNvSpPr/>
            <p:nvPr/>
          </p:nvSpPr>
          <p:spPr>
            <a:xfrm rot="-5400000">
              <a:off x="6467031" y="4347605"/>
              <a:ext cx="215999" cy="89048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43" name="Shape 143"/>
            <p:cNvSpPr/>
            <p:nvPr/>
          </p:nvSpPr>
          <p:spPr>
            <a:xfrm rot="-5400000">
              <a:off x="6467031" y="3819605"/>
              <a:ext cx="215999" cy="89048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44" name="Shape 144"/>
            <p:cNvSpPr/>
            <p:nvPr/>
          </p:nvSpPr>
          <p:spPr>
            <a:xfrm>
              <a:off x="6884320" y="4156848"/>
              <a:ext cx="215999" cy="105599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45" name="Shape 145"/>
            <p:cNvSpPr/>
            <p:nvPr/>
          </p:nvSpPr>
          <p:spPr>
            <a:xfrm>
              <a:off x="7280728" y="3833303"/>
              <a:ext cx="215999" cy="140504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46" name="Shape 146"/>
            <p:cNvSpPr/>
            <p:nvPr/>
          </p:nvSpPr>
          <p:spPr>
            <a:xfrm>
              <a:off x="6129787" y="3844850"/>
              <a:ext cx="215999" cy="105599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pSp>
      <p:sp>
        <p:nvSpPr>
          <p:cNvPr id="147" name="Shape 147"/>
          <p:cNvSpPr txBox="1">
            <a:spLocks noGrp="1"/>
          </p:cNvSpPr>
          <p:nvPr>
            <p:ph type="title"/>
          </p:nvPr>
        </p:nvSpPr>
        <p:spPr>
          <a:xfrm>
            <a:off x="8711" y="2150570"/>
            <a:ext cx="9126900" cy="616200"/>
          </a:xfrm>
          <a:prstGeom prst="rect">
            <a:avLst/>
          </a:prstGeom>
        </p:spPr>
        <p:txBody>
          <a:bodyPr lIns="91425" tIns="91425" rIns="91425" bIns="91425" anchor="ctr" anchorCtr="0">
            <a:noAutofit/>
          </a:bodyPr>
          <a:lstStyle/>
          <a:p>
            <a:pPr lvl="0" rtl="0">
              <a:spcBef>
                <a:spcPts val="0"/>
              </a:spcBef>
              <a:buNone/>
            </a:pPr>
            <a:r>
              <a:rPr lang="en" sz="4000" b="1" dirty="0"/>
              <a:t>Welcome!!</a:t>
            </a:r>
          </a:p>
        </p:txBody>
      </p:sp>
      <p:sp>
        <p:nvSpPr>
          <p:cNvPr id="3" name="TextBox 2"/>
          <p:cNvSpPr txBox="1"/>
          <p:nvPr/>
        </p:nvSpPr>
        <p:spPr>
          <a:xfrm>
            <a:off x="2412180" y="2653551"/>
            <a:ext cx="636494" cy="1323439"/>
          </a:xfrm>
          <a:prstGeom prst="rect">
            <a:avLst/>
          </a:prstGeom>
          <a:noFill/>
        </p:spPr>
        <p:txBody>
          <a:bodyPr wrap="square" rtlCol="0">
            <a:spAutoFit/>
          </a:bodyPr>
          <a:lstStyle/>
          <a:p>
            <a:r>
              <a:rPr lang="en-US" sz="8000" dirty="0" smtClean="0">
                <a:solidFill>
                  <a:schemeClr val="bg1"/>
                </a:solidFill>
              </a:rPr>
              <a:t>“</a:t>
            </a:r>
            <a:endParaRPr lang="en-US" sz="8000" dirty="0">
              <a:solidFill>
                <a:schemeClr val="bg1"/>
              </a:solidFill>
            </a:endParaRPr>
          </a:p>
        </p:txBody>
      </p:sp>
      <p:sp>
        <p:nvSpPr>
          <p:cNvPr id="4" name="TextBox 3"/>
          <p:cNvSpPr txBox="1"/>
          <p:nvPr/>
        </p:nvSpPr>
        <p:spPr>
          <a:xfrm>
            <a:off x="6441478" y="2992171"/>
            <a:ext cx="506170" cy="1323439"/>
          </a:xfrm>
          <a:prstGeom prst="rect">
            <a:avLst/>
          </a:prstGeom>
          <a:noFill/>
        </p:spPr>
        <p:txBody>
          <a:bodyPr wrap="square" rtlCol="0">
            <a:spAutoFit/>
          </a:bodyPr>
          <a:lstStyle/>
          <a:p>
            <a:r>
              <a:rPr lang="en-US" sz="8000" smtClean="0">
                <a:solidFill>
                  <a:schemeClr val="bg1"/>
                </a:solidFill>
              </a:rPr>
              <a:t>”</a:t>
            </a:r>
            <a:endParaRPr lang="en-US" sz="8000" dirty="0">
              <a:solidFill>
                <a:schemeClr val="bg1"/>
              </a:solidFill>
            </a:endParaRPr>
          </a:p>
        </p:txBody>
      </p:sp>
      <p:sp>
        <p:nvSpPr>
          <p:cNvPr id="5" name="Rectangle 4"/>
          <p:cNvSpPr/>
          <p:nvPr/>
        </p:nvSpPr>
        <p:spPr>
          <a:xfrm>
            <a:off x="5481357" y="3699991"/>
            <a:ext cx="1614545" cy="276999"/>
          </a:xfrm>
          <a:prstGeom prst="rect">
            <a:avLst/>
          </a:prstGeom>
        </p:spPr>
        <p:txBody>
          <a:bodyPr wrap="none">
            <a:spAutoFit/>
          </a:bodyPr>
          <a:lstStyle/>
          <a:p>
            <a:r>
              <a:rPr lang="en-US" sz="1200" dirty="0" smtClean="0">
                <a:solidFill>
                  <a:schemeClr val="bg1"/>
                </a:solidFill>
              </a:rPr>
              <a:t>Nicholas Negroponte</a:t>
            </a:r>
            <a:endParaRPr lang="en-US"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p:nvPr/>
        </p:nvSpPr>
        <p:spPr>
          <a:xfrm>
            <a:off x="295835" y="422068"/>
            <a:ext cx="2483224" cy="1531499"/>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Arial"/>
              <a:buNone/>
            </a:pPr>
            <a:r>
              <a:rPr lang="en-US" sz="4000" b="1" dirty="0" smtClean="0">
                <a:solidFill>
                  <a:schemeClr val="lt1"/>
                </a:solidFill>
                <a:latin typeface="Arial"/>
                <a:ea typeface="Arial"/>
                <a:cs typeface="Arial"/>
                <a:sym typeface="Arial"/>
              </a:rPr>
              <a:t>Chapter Overview</a:t>
            </a:r>
            <a:endParaRPr lang="en" sz="4000" b="1" dirty="0">
              <a:solidFill>
                <a:schemeClr val="lt1"/>
              </a:solidFill>
              <a:latin typeface="Arial"/>
              <a:ea typeface="Arial"/>
              <a:cs typeface="Arial"/>
              <a:sym typeface="Arial"/>
            </a:endParaRPr>
          </a:p>
        </p:txBody>
      </p:sp>
      <p:sp>
        <p:nvSpPr>
          <p:cNvPr id="104" name="Shape 104"/>
          <p:cNvSpPr/>
          <p:nvPr/>
        </p:nvSpPr>
        <p:spPr>
          <a:xfrm rot="1060536" flipH="1">
            <a:off x="5964348" y="1424415"/>
            <a:ext cx="1383498" cy="1058305"/>
          </a:xfrm>
          <a:prstGeom prst="rightArrow">
            <a:avLst>
              <a:gd name="adj1" fmla="val 50000"/>
              <a:gd name="adj2" fmla="val 500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5" name="Shape 105"/>
          <p:cNvSpPr/>
          <p:nvPr/>
        </p:nvSpPr>
        <p:spPr>
          <a:xfrm rot="1060536" flipH="1">
            <a:off x="5964348" y="2528530"/>
            <a:ext cx="1383498" cy="1058305"/>
          </a:xfrm>
          <a:prstGeom prst="rightArrow">
            <a:avLst>
              <a:gd name="adj1" fmla="val 50000"/>
              <a:gd name="adj2" fmla="val 500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6" name="Shape 106"/>
          <p:cNvSpPr/>
          <p:nvPr/>
        </p:nvSpPr>
        <p:spPr>
          <a:xfrm rot="1060536" flipH="1">
            <a:off x="5964348" y="3632646"/>
            <a:ext cx="1383498" cy="1058305"/>
          </a:xfrm>
          <a:prstGeom prst="rightArrow">
            <a:avLst>
              <a:gd name="adj1" fmla="val 50000"/>
              <a:gd name="adj2" fmla="val 500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7" name="Shape 107"/>
          <p:cNvSpPr/>
          <p:nvPr/>
        </p:nvSpPr>
        <p:spPr>
          <a:xfrm rot="1060536" flipH="1">
            <a:off x="5964348" y="314403"/>
            <a:ext cx="1383498" cy="1058305"/>
          </a:xfrm>
          <a:prstGeom prst="rightArrow">
            <a:avLst>
              <a:gd name="adj1" fmla="val 50000"/>
              <a:gd name="adj2" fmla="val 500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pSp>
        <p:nvGrpSpPr>
          <p:cNvPr id="2" name="Group 1"/>
          <p:cNvGrpSpPr/>
          <p:nvPr/>
        </p:nvGrpSpPr>
        <p:grpSpPr>
          <a:xfrm>
            <a:off x="7117193" y="0"/>
            <a:ext cx="2026806" cy="5247773"/>
            <a:chOff x="7117193" y="0"/>
            <a:chExt cx="2026806" cy="5247773"/>
          </a:xfrm>
        </p:grpSpPr>
        <p:sp>
          <p:nvSpPr>
            <p:cNvPr id="100" name="Shape 100"/>
            <p:cNvSpPr/>
            <p:nvPr/>
          </p:nvSpPr>
          <p:spPr>
            <a:xfrm>
              <a:off x="7236296" y="0"/>
              <a:ext cx="1907703" cy="514349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101"/>
            <p:cNvSpPr/>
            <p:nvPr/>
          </p:nvSpPr>
          <p:spPr>
            <a:xfrm rot="-1060536">
              <a:off x="7124472" y="872358"/>
              <a:ext cx="1334134" cy="1058305"/>
            </a:xfrm>
            <a:custGeom>
              <a:avLst/>
              <a:gdLst/>
              <a:ahLst/>
              <a:cxnLst/>
              <a:rect l="0" t="0" r="0" b="0"/>
              <a:pathLst>
                <a:path w="120000" h="120000" extrusionOk="0">
                  <a:moveTo>
                    <a:pt x="72404" y="0"/>
                  </a:moveTo>
                  <a:lnTo>
                    <a:pt x="120000" y="60000"/>
                  </a:lnTo>
                  <a:lnTo>
                    <a:pt x="72404" y="120000"/>
                  </a:lnTo>
                  <a:lnTo>
                    <a:pt x="72404" y="90000"/>
                  </a:lnTo>
                  <a:lnTo>
                    <a:pt x="0" y="90000"/>
                  </a:lnTo>
                  <a:lnTo>
                    <a:pt x="15167" y="30000"/>
                  </a:lnTo>
                  <a:lnTo>
                    <a:pt x="72404" y="30000"/>
                  </a:lnTo>
                  <a:close/>
                </a:path>
              </a:pathLst>
            </a:custGeom>
            <a:solidFill>
              <a:srgbClr val="16B7B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2" name="Shape 102"/>
            <p:cNvSpPr/>
            <p:nvPr/>
          </p:nvSpPr>
          <p:spPr>
            <a:xfrm rot="-1060536">
              <a:off x="7124472" y="1976472"/>
              <a:ext cx="1334134" cy="1058305"/>
            </a:xfrm>
            <a:custGeom>
              <a:avLst/>
              <a:gdLst/>
              <a:ahLst/>
              <a:cxnLst/>
              <a:rect l="0" t="0" r="0" b="0"/>
              <a:pathLst>
                <a:path w="120000" h="120000" extrusionOk="0">
                  <a:moveTo>
                    <a:pt x="72404" y="0"/>
                  </a:moveTo>
                  <a:lnTo>
                    <a:pt x="120000" y="60000"/>
                  </a:lnTo>
                  <a:lnTo>
                    <a:pt x="72404" y="120000"/>
                  </a:lnTo>
                  <a:lnTo>
                    <a:pt x="72404" y="90000"/>
                  </a:lnTo>
                  <a:lnTo>
                    <a:pt x="0" y="90000"/>
                  </a:lnTo>
                  <a:lnTo>
                    <a:pt x="15167" y="30000"/>
                  </a:lnTo>
                  <a:lnTo>
                    <a:pt x="72404" y="30000"/>
                  </a:lnTo>
                  <a:close/>
                </a:path>
              </a:pathLst>
            </a:custGeom>
            <a:solidFill>
              <a:srgbClr val="16B7B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3" name="Shape 103"/>
            <p:cNvSpPr/>
            <p:nvPr/>
          </p:nvSpPr>
          <p:spPr>
            <a:xfrm rot="-1060536">
              <a:off x="7124472" y="3080587"/>
              <a:ext cx="1334134" cy="1058305"/>
            </a:xfrm>
            <a:custGeom>
              <a:avLst/>
              <a:gdLst/>
              <a:ahLst/>
              <a:cxnLst/>
              <a:rect l="0" t="0" r="0" b="0"/>
              <a:pathLst>
                <a:path w="120000" h="120000" extrusionOk="0">
                  <a:moveTo>
                    <a:pt x="72404" y="0"/>
                  </a:moveTo>
                  <a:lnTo>
                    <a:pt x="120000" y="60000"/>
                  </a:lnTo>
                  <a:lnTo>
                    <a:pt x="72404" y="120000"/>
                  </a:lnTo>
                  <a:lnTo>
                    <a:pt x="72404" y="90000"/>
                  </a:lnTo>
                  <a:lnTo>
                    <a:pt x="0" y="90000"/>
                  </a:lnTo>
                  <a:lnTo>
                    <a:pt x="15167" y="30000"/>
                  </a:lnTo>
                  <a:lnTo>
                    <a:pt x="72404" y="30000"/>
                  </a:lnTo>
                  <a:close/>
                </a:path>
              </a:pathLst>
            </a:custGeom>
            <a:solidFill>
              <a:srgbClr val="16B7B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8" name="Shape 108"/>
            <p:cNvSpPr/>
            <p:nvPr/>
          </p:nvSpPr>
          <p:spPr>
            <a:xfrm rot="-1060536">
              <a:off x="7117193" y="4189468"/>
              <a:ext cx="1334134" cy="1058305"/>
            </a:xfrm>
            <a:custGeom>
              <a:avLst/>
              <a:gdLst/>
              <a:ahLst/>
              <a:cxnLst/>
              <a:rect l="0" t="0" r="0" b="0"/>
              <a:pathLst>
                <a:path w="120000" h="120000" extrusionOk="0">
                  <a:moveTo>
                    <a:pt x="72404" y="0"/>
                  </a:moveTo>
                  <a:lnTo>
                    <a:pt x="120000" y="60000"/>
                  </a:lnTo>
                  <a:lnTo>
                    <a:pt x="72404" y="120000"/>
                  </a:lnTo>
                  <a:lnTo>
                    <a:pt x="72404" y="90000"/>
                  </a:lnTo>
                  <a:lnTo>
                    <a:pt x="0" y="90000"/>
                  </a:lnTo>
                  <a:lnTo>
                    <a:pt x="15167" y="30000"/>
                  </a:lnTo>
                  <a:lnTo>
                    <a:pt x="72404" y="30000"/>
                  </a:lnTo>
                  <a:close/>
                </a:path>
              </a:pathLst>
            </a:custGeom>
            <a:solidFill>
              <a:srgbClr val="16B7B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9" name="Shape 109"/>
            <p:cNvSpPr/>
            <p:nvPr/>
          </p:nvSpPr>
          <p:spPr>
            <a:xfrm rot="-1060536">
              <a:off x="7157361" y="12575"/>
              <a:ext cx="1334132" cy="793729"/>
            </a:xfrm>
            <a:custGeom>
              <a:avLst/>
              <a:gdLst/>
              <a:ahLst/>
              <a:cxnLst/>
              <a:rect l="0" t="0" r="0" b="0"/>
              <a:pathLst>
                <a:path w="120000" h="120000" extrusionOk="0">
                  <a:moveTo>
                    <a:pt x="70912" y="0"/>
                  </a:moveTo>
                  <a:lnTo>
                    <a:pt x="108030" y="19881"/>
                  </a:lnTo>
                  <a:lnTo>
                    <a:pt x="120000" y="39999"/>
                  </a:lnTo>
                  <a:lnTo>
                    <a:pt x="72404" y="120000"/>
                  </a:lnTo>
                  <a:lnTo>
                    <a:pt x="72404" y="80000"/>
                  </a:lnTo>
                  <a:lnTo>
                    <a:pt x="0" y="80000"/>
                  </a:lnTo>
                  <a:lnTo>
                    <a:pt x="15167" y="0"/>
                  </a:lnTo>
                  <a:close/>
                </a:path>
              </a:pathLst>
            </a:custGeom>
            <a:solidFill>
              <a:srgbClr val="16B7B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pSp>
      <p:sp>
        <p:nvSpPr>
          <p:cNvPr id="110" name="Shape 110"/>
          <p:cNvSpPr/>
          <p:nvPr/>
        </p:nvSpPr>
        <p:spPr>
          <a:xfrm rot="1060536" flipH="1">
            <a:off x="6020816" y="4705082"/>
            <a:ext cx="1184167" cy="614681"/>
          </a:xfrm>
          <a:custGeom>
            <a:avLst/>
            <a:gdLst/>
            <a:ahLst/>
            <a:cxnLst/>
            <a:rect l="0" t="0" r="0" b="0"/>
            <a:pathLst>
              <a:path w="120000" h="120000" extrusionOk="0">
                <a:moveTo>
                  <a:pt x="66377" y="0"/>
                </a:moveTo>
                <a:lnTo>
                  <a:pt x="66377" y="51651"/>
                </a:lnTo>
                <a:lnTo>
                  <a:pt x="0" y="51651"/>
                </a:lnTo>
                <a:lnTo>
                  <a:pt x="111332" y="120000"/>
                </a:lnTo>
                <a:lnTo>
                  <a:pt x="120000" y="103302"/>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11" name="Shape 111"/>
          <p:cNvSpPr txBox="1"/>
          <p:nvPr/>
        </p:nvSpPr>
        <p:spPr>
          <a:xfrm>
            <a:off x="6137614" y="528443"/>
            <a:ext cx="554142"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a:solidFill>
                  <a:srgbClr val="179A9D"/>
                </a:solidFill>
                <a:latin typeface="Arial"/>
                <a:ea typeface="Arial"/>
                <a:cs typeface="Arial"/>
                <a:sym typeface="Arial"/>
              </a:rPr>
              <a:t>01</a:t>
            </a:r>
          </a:p>
        </p:txBody>
      </p:sp>
      <p:sp>
        <p:nvSpPr>
          <p:cNvPr id="112" name="Shape 112"/>
          <p:cNvSpPr txBox="1"/>
          <p:nvPr/>
        </p:nvSpPr>
        <p:spPr>
          <a:xfrm>
            <a:off x="6137614" y="1646558"/>
            <a:ext cx="554142"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a:solidFill>
                  <a:srgbClr val="179A9D"/>
                </a:solidFill>
                <a:latin typeface="Arial"/>
                <a:ea typeface="Arial"/>
                <a:cs typeface="Arial"/>
                <a:sym typeface="Arial"/>
              </a:rPr>
              <a:t>02</a:t>
            </a:r>
          </a:p>
        </p:txBody>
      </p:sp>
      <p:sp>
        <p:nvSpPr>
          <p:cNvPr id="113" name="Shape 113"/>
          <p:cNvSpPr txBox="1"/>
          <p:nvPr/>
        </p:nvSpPr>
        <p:spPr>
          <a:xfrm>
            <a:off x="6137614" y="2764675"/>
            <a:ext cx="554142"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a:solidFill>
                  <a:srgbClr val="179A9D"/>
                </a:solidFill>
                <a:latin typeface="Arial"/>
                <a:ea typeface="Arial"/>
                <a:cs typeface="Arial"/>
                <a:sym typeface="Arial"/>
              </a:rPr>
              <a:t>03</a:t>
            </a:r>
          </a:p>
        </p:txBody>
      </p:sp>
      <p:sp>
        <p:nvSpPr>
          <p:cNvPr id="114" name="Shape 114"/>
          <p:cNvSpPr txBox="1"/>
          <p:nvPr/>
        </p:nvSpPr>
        <p:spPr>
          <a:xfrm>
            <a:off x="6137614" y="3882791"/>
            <a:ext cx="554142"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a:solidFill>
                  <a:srgbClr val="179A9D"/>
                </a:solidFill>
                <a:latin typeface="Arial"/>
                <a:ea typeface="Arial"/>
                <a:cs typeface="Arial"/>
                <a:sym typeface="Arial"/>
              </a:rPr>
              <a:t>04</a:t>
            </a:r>
          </a:p>
        </p:txBody>
      </p:sp>
      <p:grpSp>
        <p:nvGrpSpPr>
          <p:cNvPr id="115" name="Shape 115"/>
          <p:cNvGrpSpPr/>
          <p:nvPr/>
        </p:nvGrpSpPr>
        <p:grpSpPr>
          <a:xfrm>
            <a:off x="2375647" y="486098"/>
            <a:ext cx="3492341" cy="753264"/>
            <a:chOff x="2175371" y="1762964"/>
            <a:chExt cx="5040559" cy="753264"/>
          </a:xfrm>
        </p:grpSpPr>
        <p:sp>
          <p:nvSpPr>
            <p:cNvPr id="116" name="Shape 116"/>
            <p:cNvSpPr/>
            <p:nvPr/>
          </p:nvSpPr>
          <p:spPr>
            <a:xfrm>
              <a:off x="2175371" y="1762964"/>
              <a:ext cx="5040559" cy="322658"/>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r" rtl="0">
                <a:spcBef>
                  <a:spcPts val="0"/>
                </a:spcBef>
                <a:buSzPct val="25000"/>
                <a:buNone/>
              </a:pPr>
              <a:r>
                <a:rPr lang="en-US" sz="1600" b="1" dirty="0" smtClean="0">
                  <a:solidFill>
                    <a:schemeClr val="lt1"/>
                  </a:solidFill>
                  <a:latin typeface="Arial"/>
                  <a:ea typeface="Arial"/>
                  <a:cs typeface="Arial"/>
                  <a:sym typeface="Arial"/>
                </a:rPr>
                <a:t>What is function?</a:t>
              </a:r>
              <a:endParaRPr lang="en" sz="1600" b="1" dirty="0">
                <a:solidFill>
                  <a:schemeClr val="lt1"/>
                </a:solidFill>
                <a:latin typeface="Arial"/>
                <a:ea typeface="Arial"/>
                <a:cs typeface="Arial"/>
                <a:sym typeface="Arial"/>
              </a:endParaRPr>
            </a:p>
          </p:txBody>
        </p:sp>
        <p:sp>
          <p:nvSpPr>
            <p:cNvPr id="117" name="Shape 117"/>
            <p:cNvSpPr/>
            <p:nvPr/>
          </p:nvSpPr>
          <p:spPr>
            <a:xfrm>
              <a:off x="2175371" y="2032239"/>
              <a:ext cx="5040559" cy="483989"/>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r" rtl="0">
                <a:spcBef>
                  <a:spcPts val="0"/>
                </a:spcBef>
                <a:buSzPct val="25000"/>
                <a:buNone/>
              </a:pPr>
              <a:r>
                <a:rPr lang="en-US" dirty="0" smtClean="0">
                  <a:solidFill>
                    <a:schemeClr val="lt1"/>
                  </a:solidFill>
                  <a:latin typeface="Arial"/>
                  <a:ea typeface="Arial"/>
                  <a:cs typeface="Arial"/>
                  <a:sym typeface="Arial"/>
                </a:rPr>
                <a:t>Including why we need functions and what is function, library functions.</a:t>
              </a:r>
              <a:endParaRPr lang="en" dirty="0">
                <a:solidFill>
                  <a:schemeClr val="lt1"/>
                </a:solidFill>
                <a:latin typeface="Arial"/>
                <a:ea typeface="Arial"/>
                <a:cs typeface="Arial"/>
                <a:sym typeface="Arial"/>
              </a:endParaRPr>
            </a:p>
          </p:txBody>
        </p:sp>
      </p:grpSp>
      <p:grpSp>
        <p:nvGrpSpPr>
          <p:cNvPr id="118" name="Shape 118"/>
          <p:cNvGrpSpPr/>
          <p:nvPr/>
        </p:nvGrpSpPr>
        <p:grpSpPr>
          <a:xfrm>
            <a:off x="2079812" y="1596852"/>
            <a:ext cx="3788176" cy="753264"/>
            <a:chOff x="2175371" y="1762964"/>
            <a:chExt cx="5040559" cy="753264"/>
          </a:xfrm>
        </p:grpSpPr>
        <p:sp>
          <p:nvSpPr>
            <p:cNvPr id="119" name="Shape 119"/>
            <p:cNvSpPr/>
            <p:nvPr/>
          </p:nvSpPr>
          <p:spPr>
            <a:xfrm>
              <a:off x="2175371" y="1762964"/>
              <a:ext cx="5040559" cy="322658"/>
            </a:xfrm>
            <a:prstGeom prst="round2SameRect">
              <a:avLst>
                <a:gd name="adj1" fmla="val 16667"/>
                <a:gd name="adj2" fmla="val 0"/>
              </a:avLst>
            </a:prstGeom>
            <a:noFill/>
            <a:ln>
              <a:noFill/>
            </a:ln>
          </p:spPr>
          <p:txBody>
            <a:bodyPr lIns="91425" tIns="45700" rIns="91425" bIns="45700" anchor="t" anchorCtr="0">
              <a:noAutofit/>
            </a:bodyPr>
            <a:lstStyle/>
            <a:p>
              <a:pPr lvl="0" algn="r">
                <a:buSzPct val="25000"/>
              </a:pPr>
              <a:r>
                <a:rPr lang="en-US" sz="1600" b="1" dirty="0">
                  <a:solidFill>
                    <a:schemeClr val="bg1"/>
                  </a:solidFill>
                </a:rPr>
                <a:t>Function Declarations</a:t>
              </a:r>
              <a:endParaRPr lang="en" sz="1600" b="1" dirty="0">
                <a:solidFill>
                  <a:schemeClr val="bg1"/>
                </a:solidFill>
                <a:sym typeface="Arial"/>
              </a:endParaRPr>
            </a:p>
          </p:txBody>
        </p:sp>
        <p:sp>
          <p:nvSpPr>
            <p:cNvPr id="120" name="Shape 120"/>
            <p:cNvSpPr/>
            <p:nvPr/>
          </p:nvSpPr>
          <p:spPr>
            <a:xfrm>
              <a:off x="2175371" y="2032239"/>
              <a:ext cx="5040559" cy="483989"/>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r" rtl="0">
                <a:spcBef>
                  <a:spcPts val="0"/>
                </a:spcBef>
                <a:buSzPct val="25000"/>
                <a:buNone/>
              </a:pPr>
              <a:r>
                <a:rPr lang="en-US" dirty="0" smtClean="0">
                  <a:solidFill>
                    <a:schemeClr val="lt1"/>
                  </a:solidFill>
                  <a:latin typeface="Arial"/>
                  <a:ea typeface="Arial"/>
                  <a:cs typeface="Arial"/>
                  <a:sym typeface="Arial"/>
                </a:rPr>
                <a:t>Including how to define a function and the syntaxes.</a:t>
              </a:r>
              <a:endParaRPr lang="en" dirty="0">
                <a:solidFill>
                  <a:schemeClr val="lt1"/>
                </a:solidFill>
                <a:latin typeface="Arial"/>
                <a:ea typeface="Arial"/>
                <a:cs typeface="Arial"/>
                <a:sym typeface="Arial"/>
              </a:endParaRPr>
            </a:p>
          </p:txBody>
        </p:sp>
      </p:grpSp>
      <p:grpSp>
        <p:nvGrpSpPr>
          <p:cNvPr id="121" name="Shape 121"/>
          <p:cNvGrpSpPr/>
          <p:nvPr/>
        </p:nvGrpSpPr>
        <p:grpSpPr>
          <a:xfrm>
            <a:off x="1972235" y="2707606"/>
            <a:ext cx="3895753" cy="753264"/>
            <a:chOff x="2175371" y="1762964"/>
            <a:chExt cx="5040559" cy="753264"/>
          </a:xfrm>
        </p:grpSpPr>
        <p:sp>
          <p:nvSpPr>
            <p:cNvPr id="122" name="Shape 122"/>
            <p:cNvSpPr/>
            <p:nvPr/>
          </p:nvSpPr>
          <p:spPr>
            <a:xfrm>
              <a:off x="2175371" y="1762964"/>
              <a:ext cx="5040559" cy="322658"/>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r" rtl="0">
                <a:spcBef>
                  <a:spcPts val="0"/>
                </a:spcBef>
                <a:buSzPct val="25000"/>
                <a:buNone/>
              </a:pPr>
              <a:r>
                <a:rPr lang="en-US" sz="1600" b="1" dirty="0" smtClean="0">
                  <a:solidFill>
                    <a:schemeClr val="lt1"/>
                  </a:solidFill>
                  <a:latin typeface="Arial"/>
                  <a:ea typeface="Arial"/>
                  <a:cs typeface="Arial"/>
                  <a:sym typeface="Arial"/>
                </a:rPr>
                <a:t>Defining a function</a:t>
              </a:r>
              <a:endParaRPr lang="en" sz="1600" b="1" dirty="0">
                <a:solidFill>
                  <a:schemeClr val="lt1"/>
                </a:solidFill>
                <a:latin typeface="Arial"/>
                <a:ea typeface="Arial"/>
                <a:cs typeface="Arial"/>
                <a:sym typeface="Arial"/>
              </a:endParaRPr>
            </a:p>
          </p:txBody>
        </p:sp>
        <p:sp>
          <p:nvSpPr>
            <p:cNvPr id="123" name="Shape 123"/>
            <p:cNvSpPr/>
            <p:nvPr/>
          </p:nvSpPr>
          <p:spPr>
            <a:xfrm>
              <a:off x="2175371" y="2032239"/>
              <a:ext cx="5040559" cy="483989"/>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r" rtl="0">
                <a:spcBef>
                  <a:spcPts val="0"/>
                </a:spcBef>
                <a:buSzPct val="25000"/>
                <a:buNone/>
              </a:pPr>
              <a:r>
                <a:rPr lang="en-US" dirty="0" smtClean="0">
                  <a:solidFill>
                    <a:schemeClr val="lt1"/>
                  </a:solidFill>
                  <a:latin typeface="Arial"/>
                  <a:ea typeface="Arial"/>
                  <a:cs typeface="Arial"/>
                  <a:sym typeface="Arial"/>
                </a:rPr>
                <a:t>Including how to define a function and the syntaxes, return statement. </a:t>
              </a:r>
              <a:endParaRPr lang="en" dirty="0">
                <a:solidFill>
                  <a:schemeClr val="lt1"/>
                </a:solidFill>
                <a:latin typeface="Arial"/>
                <a:ea typeface="Arial"/>
                <a:cs typeface="Arial"/>
                <a:sym typeface="Arial"/>
              </a:endParaRPr>
            </a:p>
          </p:txBody>
        </p:sp>
      </p:grpSp>
      <p:grpSp>
        <p:nvGrpSpPr>
          <p:cNvPr id="124" name="Shape 124"/>
          <p:cNvGrpSpPr/>
          <p:nvPr/>
        </p:nvGrpSpPr>
        <p:grpSpPr>
          <a:xfrm>
            <a:off x="2079812" y="3818358"/>
            <a:ext cx="3788176" cy="753264"/>
            <a:chOff x="2175371" y="1762964"/>
            <a:chExt cx="5040559" cy="753264"/>
          </a:xfrm>
        </p:grpSpPr>
        <p:sp>
          <p:nvSpPr>
            <p:cNvPr id="125" name="Shape 125"/>
            <p:cNvSpPr/>
            <p:nvPr/>
          </p:nvSpPr>
          <p:spPr>
            <a:xfrm>
              <a:off x="2175371" y="1762964"/>
              <a:ext cx="5040559" cy="322658"/>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r" rtl="0">
                <a:spcBef>
                  <a:spcPts val="0"/>
                </a:spcBef>
                <a:buSzPct val="25000"/>
                <a:buNone/>
              </a:pPr>
              <a:r>
                <a:rPr lang="en-US" sz="1600" b="1" dirty="0" smtClean="0">
                  <a:solidFill>
                    <a:schemeClr val="lt1"/>
                  </a:solidFill>
                  <a:latin typeface="Arial"/>
                  <a:ea typeface="Arial"/>
                  <a:cs typeface="Arial"/>
                  <a:sym typeface="Arial"/>
                </a:rPr>
                <a:t>Calling of function</a:t>
              </a:r>
              <a:endParaRPr lang="en" sz="1600" b="1" dirty="0">
                <a:solidFill>
                  <a:schemeClr val="lt1"/>
                </a:solidFill>
                <a:latin typeface="Arial"/>
                <a:ea typeface="Arial"/>
                <a:cs typeface="Arial"/>
                <a:sym typeface="Arial"/>
              </a:endParaRPr>
            </a:p>
          </p:txBody>
        </p:sp>
        <p:sp>
          <p:nvSpPr>
            <p:cNvPr id="126" name="Shape 126"/>
            <p:cNvSpPr/>
            <p:nvPr/>
          </p:nvSpPr>
          <p:spPr>
            <a:xfrm>
              <a:off x="2175371" y="2032239"/>
              <a:ext cx="5040559" cy="483989"/>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r" rtl="0">
                <a:spcBef>
                  <a:spcPts val="0"/>
                </a:spcBef>
                <a:buSzPct val="25000"/>
                <a:buNone/>
              </a:pPr>
              <a:r>
                <a:rPr lang="en-US" dirty="0" smtClean="0">
                  <a:solidFill>
                    <a:schemeClr val="lt1"/>
                  </a:solidFill>
                  <a:latin typeface="Arial"/>
                  <a:ea typeface="Arial"/>
                  <a:cs typeface="Arial"/>
                  <a:sym typeface="Arial"/>
                </a:rPr>
                <a:t>Including how we call the function, flow of function, call by value, call by reference.</a:t>
              </a:r>
              <a:endParaRPr lang="en" dirty="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TextBox 1"/>
          <p:cNvSpPr txBox="1"/>
          <p:nvPr/>
        </p:nvSpPr>
        <p:spPr>
          <a:xfrm>
            <a:off x="0" y="349624"/>
            <a:ext cx="9143999" cy="646331"/>
          </a:xfrm>
          <a:prstGeom prst="rect">
            <a:avLst/>
          </a:prstGeom>
          <a:noFill/>
        </p:spPr>
        <p:txBody>
          <a:bodyPr wrap="square" rtlCol="0">
            <a:spAutoFit/>
          </a:bodyPr>
          <a:lstStyle/>
          <a:p>
            <a:pPr algn="ctr"/>
            <a:r>
              <a:rPr lang="en-US" sz="3600" dirty="0" smtClean="0">
                <a:solidFill>
                  <a:srgbClr val="179A9D"/>
                </a:solidFill>
              </a:rPr>
              <a:t>Why we need function?</a:t>
            </a:r>
            <a:endParaRPr lang="en-US" sz="3600" dirty="0">
              <a:solidFill>
                <a:srgbClr val="179A9D"/>
              </a:solidFill>
            </a:endParaRPr>
          </a:p>
        </p:txBody>
      </p:sp>
      <p:sp>
        <p:nvSpPr>
          <p:cNvPr id="3" name="TextBox 2"/>
          <p:cNvSpPr txBox="1"/>
          <p:nvPr/>
        </p:nvSpPr>
        <p:spPr>
          <a:xfrm>
            <a:off x="1694328" y="1112496"/>
            <a:ext cx="6185647" cy="2246769"/>
          </a:xfrm>
          <a:prstGeom prst="rect">
            <a:avLst/>
          </a:prstGeom>
          <a:noFill/>
        </p:spPr>
        <p:txBody>
          <a:bodyPr wrap="square" rtlCol="0">
            <a:spAutoFit/>
          </a:bodyPr>
          <a:lstStyle/>
          <a:p>
            <a:r>
              <a:rPr lang="en-US" dirty="0" smtClean="0">
                <a:solidFill>
                  <a:srgbClr val="179A9D"/>
                </a:solidFill>
              </a:rPr>
              <a:t>In the previous lecture notes, we do all our programs inside the main( ), which the real name is main function. Some of the programs we did have  already been quite tedious. What if we want to execute more jobs and we want to ”re-use” certain jobs in various locations?</a:t>
            </a:r>
          </a:p>
          <a:p>
            <a:endParaRPr lang="en-US" dirty="0" smtClean="0">
              <a:solidFill>
                <a:srgbClr val="179A9D"/>
              </a:solidFill>
            </a:endParaRPr>
          </a:p>
          <a:p>
            <a:r>
              <a:rPr lang="en-US" dirty="0" smtClean="0">
                <a:solidFill>
                  <a:srgbClr val="179A9D"/>
                </a:solidFill>
              </a:rPr>
              <a:t>In C++, we are able to build functions to solve the above problem. A function is basically lines of code that enable us to do specific tasks. We can declare, define and call them when we are implementing the code. It is easier to read and follow than pilling up all lines of codes together. By the idea of divide-and-conquer, we can design a structural and clear codes.</a:t>
            </a:r>
            <a:endParaRPr lang="en-US" dirty="0">
              <a:solidFill>
                <a:srgbClr val="179A9D"/>
              </a:solidFill>
            </a:endParaRPr>
          </a:p>
        </p:txBody>
      </p:sp>
      <p:grpSp>
        <p:nvGrpSpPr>
          <p:cNvPr id="6" name="Group 5"/>
          <p:cNvGrpSpPr/>
          <p:nvPr/>
        </p:nvGrpSpPr>
        <p:grpSpPr>
          <a:xfrm>
            <a:off x="3503497" y="3505201"/>
            <a:ext cx="2498987" cy="1210823"/>
            <a:chOff x="3537657" y="3567953"/>
            <a:chExt cx="2498987" cy="1210823"/>
          </a:xfrm>
          <a:solidFill>
            <a:srgbClr val="66E7DB"/>
          </a:solidFill>
        </p:grpSpPr>
        <p:sp>
          <p:nvSpPr>
            <p:cNvPr id="15" name="Shape 1023"/>
            <p:cNvSpPr/>
            <p:nvPr/>
          </p:nvSpPr>
          <p:spPr>
            <a:xfrm>
              <a:off x="3537657" y="3567953"/>
              <a:ext cx="1043308" cy="1028738"/>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grp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6" name="Shape 1023"/>
            <p:cNvSpPr/>
            <p:nvPr/>
          </p:nvSpPr>
          <p:spPr>
            <a:xfrm>
              <a:off x="4428664" y="4082322"/>
              <a:ext cx="716973" cy="696454"/>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grp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7" name="Shape 1023"/>
            <p:cNvSpPr/>
            <p:nvPr/>
          </p:nvSpPr>
          <p:spPr>
            <a:xfrm>
              <a:off x="4932390" y="3841818"/>
              <a:ext cx="471365" cy="481008"/>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grp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8" name="Shape 1023"/>
            <p:cNvSpPr/>
            <p:nvPr/>
          </p:nvSpPr>
          <p:spPr>
            <a:xfrm>
              <a:off x="5335434" y="3567953"/>
              <a:ext cx="701210" cy="671162"/>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grp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918354" y="829347"/>
            <a:ext cx="7290188" cy="3222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dirty="0" smtClean="0">
                <a:solidFill>
                  <a:srgbClr val="179A9D"/>
                </a:solidFill>
                <a:sym typeface="Arial"/>
              </a:rPr>
              <a:t>There are two kinds of functions. They are the library functions and user-defined functions. Have you ever wondered why we need to #include &lt;iostream&gt; ? It is actually a header file for input and output things including cin and cout. It tells the computer to identify those library functions and enable us to implement them.</a:t>
            </a:r>
          </a:p>
          <a:p>
            <a:pPr marL="0" marR="0" lvl="0" indent="0" algn="l" rtl="0">
              <a:spcBef>
                <a:spcPts val="0"/>
              </a:spcBef>
              <a:buSzPct val="25000"/>
              <a:buNone/>
            </a:pPr>
            <a:endParaRPr lang="en-US" dirty="0">
              <a:solidFill>
                <a:srgbClr val="179A9D"/>
              </a:solidFill>
            </a:endParaRPr>
          </a:p>
          <a:p>
            <a:pPr marL="0" marR="0" lvl="0" indent="0" algn="l" rtl="0">
              <a:spcBef>
                <a:spcPts val="0"/>
              </a:spcBef>
              <a:buSzPct val="25000"/>
              <a:buNone/>
            </a:pPr>
            <a:r>
              <a:rPr lang="en-US" dirty="0" smtClean="0">
                <a:solidFill>
                  <a:srgbClr val="179A9D"/>
                </a:solidFill>
                <a:sym typeface="Arial"/>
              </a:rPr>
              <a:t>We can also include other header files, for example, we can #include &lt;cmath&gt; to call functions in cmath library to do various calculations. What is the output for the following example?</a:t>
            </a:r>
            <a:endParaRPr lang="en" dirty="0">
              <a:solidFill>
                <a:srgbClr val="179A9D"/>
              </a:solidFill>
              <a:sym typeface="Arial"/>
            </a:endParaRPr>
          </a:p>
        </p:txBody>
      </p:sp>
      <p:sp>
        <p:nvSpPr>
          <p:cNvPr id="179" name="Shape 179"/>
          <p:cNvSpPr txBox="1">
            <a:spLocks noGrp="1"/>
          </p:cNvSpPr>
          <p:nvPr>
            <p:ph type="title"/>
          </p:nvPr>
        </p:nvSpPr>
        <p:spPr>
          <a:xfrm>
            <a:off x="0" y="273603"/>
            <a:ext cx="9126900" cy="616200"/>
          </a:xfrm>
          <a:prstGeom prst="rect">
            <a:avLst/>
          </a:prstGeom>
        </p:spPr>
        <p:txBody>
          <a:bodyPr lIns="91425" tIns="91425" rIns="91425" bIns="91425" anchor="ctr" anchorCtr="0">
            <a:noAutofit/>
          </a:bodyPr>
          <a:lstStyle/>
          <a:p>
            <a:pPr lvl="0" rtl="0">
              <a:spcBef>
                <a:spcPts val="0"/>
              </a:spcBef>
              <a:buClr>
                <a:srgbClr val="179A9D"/>
              </a:buClr>
              <a:buSzPct val="25000"/>
              <a:buFont typeface="Arial"/>
              <a:buNone/>
            </a:pPr>
            <a:r>
              <a:rPr lang="en-US" sz="4000" dirty="0" smtClean="0"/>
              <a:t>What is function?</a:t>
            </a:r>
            <a:endParaRPr lang="en" sz="4000" dirty="0">
              <a:solidFill>
                <a:srgbClr val="179A9D"/>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389" t="8539" r="32680" b="47016"/>
          <a:stretch/>
        </p:blipFill>
        <p:spPr>
          <a:xfrm>
            <a:off x="1932777" y="2440797"/>
            <a:ext cx="5261341" cy="2286001"/>
          </a:xfrm>
          <a:prstGeom prst="rect">
            <a:avLst/>
          </a:prstGeom>
        </p:spPr>
      </p:pic>
      <p:sp>
        <p:nvSpPr>
          <p:cNvPr id="2" name="TextBox 1"/>
          <p:cNvSpPr txBox="1"/>
          <p:nvPr/>
        </p:nvSpPr>
        <p:spPr>
          <a:xfrm>
            <a:off x="1106613" y="4688541"/>
            <a:ext cx="6913671" cy="292388"/>
          </a:xfrm>
          <a:prstGeom prst="rect">
            <a:avLst/>
          </a:prstGeom>
          <a:noFill/>
        </p:spPr>
        <p:txBody>
          <a:bodyPr wrap="square" rtlCol="0">
            <a:spAutoFit/>
          </a:bodyPr>
          <a:lstStyle/>
          <a:p>
            <a:r>
              <a:rPr lang="en-US" sz="1300" dirty="0" smtClean="0">
                <a:solidFill>
                  <a:srgbClr val="179A9D"/>
                </a:solidFill>
              </a:rPr>
              <a:t>More C</a:t>
            </a:r>
            <a:r>
              <a:rPr lang="en-US" sz="1300" dirty="0">
                <a:solidFill>
                  <a:srgbClr val="179A9D"/>
                </a:solidFill>
              </a:rPr>
              <a:t>++ library reference in</a:t>
            </a:r>
            <a:r>
              <a:rPr lang="en-US" sz="1300" dirty="0"/>
              <a:t> </a:t>
            </a:r>
            <a:r>
              <a:rPr lang="en-US" sz="1300" dirty="0">
                <a:hlinkClick r:id="rId4"/>
              </a:rPr>
              <a:t>http://www.cplusplus.com/reference/</a:t>
            </a:r>
            <a:r>
              <a:rPr lang="en-US" sz="1300" dirty="0" err="1">
                <a:hlinkClick r:id="rId4"/>
              </a:rPr>
              <a:t>clibrary</a:t>
            </a:r>
            <a:r>
              <a:rPr lang="en-US" sz="13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45" name="Shape 245"/>
          <p:cNvSpPr txBox="1">
            <a:spLocks noGrp="1"/>
          </p:cNvSpPr>
          <p:nvPr>
            <p:ph type="title"/>
          </p:nvPr>
        </p:nvSpPr>
        <p:spPr>
          <a:xfrm>
            <a:off x="0" y="315461"/>
            <a:ext cx="9126900" cy="616200"/>
          </a:xfrm>
          <a:prstGeom prst="rect">
            <a:avLst/>
          </a:prstGeom>
        </p:spPr>
        <p:txBody>
          <a:bodyPr lIns="91425" tIns="91425" rIns="91425" bIns="91425" anchor="ctr" anchorCtr="0">
            <a:noAutofit/>
          </a:bodyPr>
          <a:lstStyle/>
          <a:p>
            <a:pPr lvl="0">
              <a:buClr>
                <a:srgbClr val="179A9D"/>
              </a:buClr>
              <a:buSzPct val="25000"/>
            </a:pPr>
            <a:r>
              <a:rPr lang="en-US" sz="4000" dirty="0"/>
              <a:t>Function Declarations</a:t>
            </a:r>
            <a:endParaRPr lang="en" sz="4000" dirty="0">
              <a:solidFill>
                <a:srgbClr val="179A9D"/>
              </a:solidFill>
            </a:endParaRPr>
          </a:p>
        </p:txBody>
      </p:sp>
      <p:sp>
        <p:nvSpPr>
          <p:cNvPr id="4" name="Rectangle 3"/>
          <p:cNvSpPr/>
          <p:nvPr/>
        </p:nvSpPr>
        <p:spPr>
          <a:xfrm>
            <a:off x="977369" y="931661"/>
            <a:ext cx="7314983" cy="1877437"/>
          </a:xfrm>
          <a:prstGeom prst="rect">
            <a:avLst/>
          </a:prstGeom>
        </p:spPr>
        <p:txBody>
          <a:bodyPr wrap="square">
            <a:spAutoFit/>
          </a:bodyPr>
          <a:lstStyle/>
          <a:p>
            <a:r>
              <a:rPr lang="en-US" dirty="0" smtClean="0">
                <a:solidFill>
                  <a:srgbClr val="179A9D"/>
                </a:solidFill>
                <a:latin typeface="+mn-lt"/>
              </a:rPr>
              <a:t>A </a:t>
            </a:r>
            <a:r>
              <a:rPr lang="en-US" dirty="0">
                <a:solidFill>
                  <a:srgbClr val="179A9D"/>
                </a:solidFill>
                <a:latin typeface="+mn-lt"/>
              </a:rPr>
              <a:t>function </a:t>
            </a:r>
            <a:r>
              <a:rPr lang="en-US" dirty="0" smtClean="0">
                <a:solidFill>
                  <a:srgbClr val="179A9D"/>
                </a:solidFill>
                <a:latin typeface="+mn-lt"/>
              </a:rPr>
              <a:t>declaration</a:t>
            </a:r>
            <a:r>
              <a:rPr lang="en-US" dirty="0">
                <a:solidFill>
                  <a:srgbClr val="179A9D"/>
                </a:solidFill>
                <a:latin typeface="+mn-lt"/>
              </a:rPr>
              <a:t> tells the compiler about a function name and how to call the function. The actual body of the function can be defined separately</a:t>
            </a:r>
            <a:r>
              <a:rPr lang="en-US" dirty="0" smtClean="0">
                <a:solidFill>
                  <a:srgbClr val="179A9D"/>
                </a:solidFill>
                <a:latin typeface="+mn-lt"/>
              </a:rPr>
              <a:t>. In other words, we can declare a function without defining it (will talk about defining in the following). Declaring a function </a:t>
            </a:r>
            <a:r>
              <a:rPr lang="en-US" dirty="0" smtClean="0">
                <a:solidFill>
                  <a:srgbClr val="FF0000"/>
                </a:solidFill>
                <a:latin typeface="+mn-lt"/>
              </a:rPr>
              <a:t>only tells the computer the name, return type and parameters of the function</a:t>
            </a:r>
            <a:r>
              <a:rPr lang="en-US" dirty="0" smtClean="0">
                <a:solidFill>
                  <a:srgbClr val="179A9D"/>
                </a:solidFill>
                <a:latin typeface="+mn-lt"/>
              </a:rPr>
              <a:t>.</a:t>
            </a:r>
            <a:endParaRPr lang="en-US" dirty="0">
              <a:solidFill>
                <a:srgbClr val="179A9D"/>
              </a:solidFill>
              <a:latin typeface="+mn-lt"/>
            </a:endParaRPr>
          </a:p>
          <a:p>
            <a:r>
              <a:rPr lang="en-US" dirty="0" smtClean="0">
                <a:solidFill>
                  <a:srgbClr val="179A9D"/>
                </a:solidFill>
                <a:latin typeface="+mn-lt"/>
              </a:rPr>
              <a:t>The syntax of function declaration is:</a:t>
            </a:r>
          </a:p>
          <a:p>
            <a:endParaRPr lang="en-US" dirty="0" smtClean="0">
              <a:solidFill>
                <a:srgbClr val="179A9D"/>
              </a:solidFill>
              <a:latin typeface="+mn-lt"/>
            </a:endParaRPr>
          </a:p>
          <a:p>
            <a:r>
              <a:rPr lang="en-US" dirty="0">
                <a:solidFill>
                  <a:srgbClr val="179A9D"/>
                </a:solidFill>
                <a:latin typeface="+mn-lt"/>
              </a:rPr>
              <a:t>	</a:t>
            </a:r>
            <a:r>
              <a:rPr lang="en-US" sz="1800" dirty="0" smtClean="0">
                <a:solidFill>
                  <a:srgbClr val="66E7DB"/>
                </a:solidFill>
                <a:latin typeface="+mn-lt"/>
              </a:rPr>
              <a:t>return_type </a:t>
            </a:r>
            <a:r>
              <a:rPr lang="en-US" sz="1800" dirty="0">
                <a:solidFill>
                  <a:srgbClr val="66E7DB"/>
                </a:solidFill>
                <a:latin typeface="+mn-lt"/>
              </a:rPr>
              <a:t>function_name( parameter list );</a:t>
            </a:r>
            <a:r>
              <a:rPr lang="en-US" sz="1800" dirty="0" smtClean="0">
                <a:solidFill>
                  <a:srgbClr val="66E7DB"/>
                </a:solidFill>
                <a:latin typeface="+mn-lt"/>
              </a:rPr>
              <a:t> </a:t>
            </a:r>
          </a:p>
          <a:p>
            <a:endParaRPr lang="en-US" dirty="0" smtClean="0">
              <a:solidFill>
                <a:srgbClr val="FF0000"/>
              </a:solidFill>
              <a:latin typeface="+mn-l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486" t="8366" r="44336" b="52244"/>
          <a:stretch/>
        </p:blipFill>
        <p:spPr>
          <a:xfrm>
            <a:off x="2416402" y="2698377"/>
            <a:ext cx="4294095" cy="2026023"/>
          </a:xfrm>
          <a:prstGeom prst="rect">
            <a:avLst/>
          </a:prstGeom>
        </p:spPr>
      </p:pic>
    </p:spTree>
    <p:extLst>
      <p:ext uri="{BB962C8B-B14F-4D97-AF65-F5344CB8AC3E}">
        <p14:creationId xmlns:p14="http://schemas.microsoft.com/office/powerpoint/2010/main" val="1607028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45" name="Shape 245"/>
          <p:cNvSpPr txBox="1">
            <a:spLocks noGrp="1"/>
          </p:cNvSpPr>
          <p:nvPr>
            <p:ph type="title"/>
          </p:nvPr>
        </p:nvSpPr>
        <p:spPr>
          <a:xfrm>
            <a:off x="0" y="315461"/>
            <a:ext cx="9126900" cy="616200"/>
          </a:xfrm>
          <a:prstGeom prst="rect">
            <a:avLst/>
          </a:prstGeom>
        </p:spPr>
        <p:txBody>
          <a:bodyPr lIns="91425" tIns="91425" rIns="91425" bIns="91425" anchor="ctr" anchorCtr="0">
            <a:noAutofit/>
          </a:bodyPr>
          <a:lstStyle/>
          <a:p>
            <a:pPr lvl="0" rtl="0">
              <a:spcBef>
                <a:spcPts val="0"/>
              </a:spcBef>
              <a:buClr>
                <a:srgbClr val="179A9D"/>
              </a:buClr>
              <a:buSzPct val="25000"/>
              <a:buFont typeface="Arial"/>
              <a:buNone/>
            </a:pPr>
            <a:r>
              <a:rPr lang="en-US" sz="4000" dirty="0" smtClean="0"/>
              <a:t>Defining functions</a:t>
            </a:r>
            <a:endParaRPr lang="en" sz="4000" dirty="0">
              <a:solidFill>
                <a:srgbClr val="179A9D"/>
              </a:solidFill>
            </a:endParaRPr>
          </a:p>
        </p:txBody>
      </p:sp>
      <p:sp>
        <p:nvSpPr>
          <p:cNvPr id="4" name="Rectangle 3"/>
          <p:cNvSpPr/>
          <p:nvPr/>
        </p:nvSpPr>
        <p:spPr>
          <a:xfrm>
            <a:off x="977369" y="931661"/>
            <a:ext cx="7341877" cy="1431161"/>
          </a:xfrm>
          <a:prstGeom prst="rect">
            <a:avLst/>
          </a:prstGeom>
        </p:spPr>
        <p:txBody>
          <a:bodyPr wrap="square">
            <a:spAutoFit/>
          </a:bodyPr>
          <a:lstStyle/>
          <a:p>
            <a:r>
              <a:rPr lang="en-US" dirty="0" smtClean="0">
                <a:solidFill>
                  <a:srgbClr val="179A9D"/>
                </a:solidFill>
                <a:latin typeface="+mn-lt"/>
              </a:rPr>
              <a:t>When we define a function, similar to function declaration, we need to have the return type, function name, </a:t>
            </a:r>
            <a:r>
              <a:rPr lang="en-US" dirty="0" smtClean="0">
                <a:solidFill>
                  <a:srgbClr val="66E7DB"/>
                </a:solidFill>
                <a:latin typeface="+mn-lt"/>
              </a:rPr>
              <a:t>formal</a:t>
            </a:r>
            <a:r>
              <a:rPr lang="en-US" dirty="0" smtClean="0">
                <a:solidFill>
                  <a:srgbClr val="179A9D"/>
                </a:solidFill>
                <a:latin typeface="+mn-lt"/>
              </a:rPr>
              <a:t> parameter list with identifiers and one more thing which is the </a:t>
            </a:r>
            <a:r>
              <a:rPr lang="en-US" dirty="0" smtClean="0">
                <a:solidFill>
                  <a:srgbClr val="FF0000"/>
                </a:solidFill>
                <a:latin typeface="+mn-lt"/>
              </a:rPr>
              <a:t>function body</a:t>
            </a:r>
            <a:r>
              <a:rPr lang="en-US" dirty="0" smtClean="0">
                <a:solidFill>
                  <a:srgbClr val="179A9D"/>
                </a:solidFill>
                <a:latin typeface="+mn-lt"/>
              </a:rPr>
              <a:t>. The body is implementing what we want to do with the parameters.</a:t>
            </a:r>
          </a:p>
          <a:p>
            <a:r>
              <a:rPr lang="en-US" dirty="0" smtClean="0">
                <a:solidFill>
                  <a:srgbClr val="179A9D"/>
                </a:solidFill>
                <a:latin typeface="+mn-lt"/>
              </a:rPr>
              <a:t>The syntax of defining a function is:</a:t>
            </a:r>
            <a:endParaRPr lang="en-US" dirty="0" smtClean="0">
              <a:solidFill>
                <a:srgbClr val="66E7DB"/>
              </a:solidFill>
              <a:latin typeface="+mn-lt"/>
            </a:endParaRPr>
          </a:p>
          <a:p>
            <a:r>
              <a:rPr lang="en-US" sz="1300" dirty="0" smtClean="0">
                <a:solidFill>
                  <a:srgbClr val="66E7DB"/>
                </a:solidFill>
                <a:latin typeface="+mn-lt"/>
              </a:rPr>
              <a:t>	</a:t>
            </a:r>
          </a:p>
          <a:p>
            <a:pPr algn="ctr"/>
            <a:r>
              <a:rPr lang="en-US" sz="1800" dirty="0" smtClean="0">
                <a:solidFill>
                  <a:srgbClr val="66E7DB"/>
                </a:solidFill>
                <a:latin typeface="+mn-lt"/>
              </a:rPr>
              <a:t>return_type </a:t>
            </a:r>
            <a:r>
              <a:rPr lang="en-US" sz="1800" dirty="0">
                <a:solidFill>
                  <a:srgbClr val="66E7DB"/>
                </a:solidFill>
                <a:latin typeface="+mn-lt"/>
              </a:rPr>
              <a:t>function_name( </a:t>
            </a:r>
            <a:r>
              <a:rPr lang="en-US" sz="1800" dirty="0" smtClean="0">
                <a:solidFill>
                  <a:srgbClr val="66E7DB"/>
                </a:solidFill>
                <a:latin typeface="+mn-lt"/>
              </a:rPr>
              <a:t>formal parameter </a:t>
            </a:r>
            <a:r>
              <a:rPr lang="en-US" sz="1800" dirty="0">
                <a:solidFill>
                  <a:srgbClr val="66E7DB"/>
                </a:solidFill>
                <a:latin typeface="+mn-lt"/>
              </a:rPr>
              <a:t>list </a:t>
            </a:r>
            <a:r>
              <a:rPr lang="en-US" sz="1800" dirty="0" smtClean="0">
                <a:solidFill>
                  <a:srgbClr val="66E7DB"/>
                </a:solidFill>
                <a:latin typeface="+mn-lt"/>
              </a:rPr>
              <a:t>){ function body }</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743" t="8366" r="41721" b="53290"/>
          <a:stretch/>
        </p:blipFill>
        <p:spPr>
          <a:xfrm>
            <a:off x="2237108" y="2408989"/>
            <a:ext cx="4652684" cy="1972235"/>
          </a:xfrm>
          <a:prstGeom prst="rect">
            <a:avLst/>
          </a:prstGeom>
        </p:spPr>
      </p:pic>
      <p:sp>
        <p:nvSpPr>
          <p:cNvPr id="8" name="TextBox 7"/>
          <p:cNvSpPr txBox="1"/>
          <p:nvPr/>
        </p:nvSpPr>
        <p:spPr>
          <a:xfrm>
            <a:off x="0" y="4381224"/>
            <a:ext cx="9126900" cy="307777"/>
          </a:xfrm>
          <a:prstGeom prst="rect">
            <a:avLst/>
          </a:prstGeom>
          <a:noFill/>
        </p:spPr>
        <p:txBody>
          <a:bodyPr wrap="square" rtlCol="0">
            <a:spAutoFit/>
          </a:bodyPr>
          <a:lstStyle/>
          <a:p>
            <a:pPr algn="ctr"/>
            <a:r>
              <a:rPr lang="en-US" dirty="0" smtClean="0">
                <a:solidFill>
                  <a:srgbClr val="179A9D"/>
                </a:solidFill>
              </a:rPr>
              <a:t>You can not get any result just by defining a function, there is one more step you need to go through!!! </a:t>
            </a:r>
            <a:endParaRPr lang="en-US" dirty="0">
              <a:solidFill>
                <a:srgbClr val="179A9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45" name="Shape 245"/>
          <p:cNvSpPr txBox="1">
            <a:spLocks noGrp="1"/>
          </p:cNvSpPr>
          <p:nvPr>
            <p:ph type="title"/>
          </p:nvPr>
        </p:nvSpPr>
        <p:spPr>
          <a:xfrm>
            <a:off x="0" y="315461"/>
            <a:ext cx="9126900" cy="616200"/>
          </a:xfrm>
          <a:prstGeom prst="rect">
            <a:avLst/>
          </a:prstGeom>
        </p:spPr>
        <p:txBody>
          <a:bodyPr lIns="91425" tIns="91425" rIns="91425" bIns="91425" anchor="ctr" anchorCtr="0">
            <a:noAutofit/>
          </a:bodyPr>
          <a:lstStyle/>
          <a:p>
            <a:pPr lvl="0" rtl="0">
              <a:spcBef>
                <a:spcPts val="0"/>
              </a:spcBef>
              <a:buClr>
                <a:srgbClr val="179A9D"/>
              </a:buClr>
              <a:buSzPct val="25000"/>
              <a:buFont typeface="Arial"/>
              <a:buNone/>
            </a:pPr>
            <a:r>
              <a:rPr lang="en-US" sz="4000" dirty="0" smtClean="0"/>
              <a:t>Return statement</a:t>
            </a:r>
            <a:endParaRPr lang="en" sz="4000" dirty="0">
              <a:solidFill>
                <a:srgbClr val="179A9D"/>
              </a:solidFill>
            </a:endParaRPr>
          </a:p>
        </p:txBody>
      </p:sp>
      <p:sp>
        <p:nvSpPr>
          <p:cNvPr id="2" name="TextBox 1"/>
          <p:cNvSpPr txBox="1"/>
          <p:nvPr/>
        </p:nvSpPr>
        <p:spPr>
          <a:xfrm>
            <a:off x="964121" y="931661"/>
            <a:ext cx="7198658" cy="1815882"/>
          </a:xfrm>
          <a:prstGeom prst="rect">
            <a:avLst/>
          </a:prstGeom>
          <a:noFill/>
        </p:spPr>
        <p:txBody>
          <a:bodyPr wrap="square" rtlCol="0">
            <a:spAutoFit/>
          </a:bodyPr>
          <a:lstStyle/>
          <a:p>
            <a:r>
              <a:rPr lang="en-US" dirty="0" smtClean="0">
                <a:solidFill>
                  <a:srgbClr val="179A9D"/>
                </a:solidFill>
              </a:rPr>
              <a:t>After all those examples above, you may wonder what and why there are always return types and statements. Return statements are actually used for two things: </a:t>
            </a:r>
          </a:p>
          <a:p>
            <a:endParaRPr lang="en-US" dirty="0" smtClean="0">
              <a:solidFill>
                <a:srgbClr val="179A9D"/>
              </a:solidFill>
            </a:endParaRPr>
          </a:p>
          <a:p>
            <a:r>
              <a:rPr lang="en-US" dirty="0" smtClean="0">
                <a:solidFill>
                  <a:srgbClr val="179A9D"/>
                </a:solidFill>
              </a:rPr>
              <a:t>1) It stop the calling function and the caller take back control.</a:t>
            </a:r>
          </a:p>
          <a:p>
            <a:r>
              <a:rPr lang="en-US" dirty="0" smtClean="0">
                <a:solidFill>
                  <a:srgbClr val="179A9D"/>
                </a:solidFill>
              </a:rPr>
              <a:t>2) It return an object that equals to the return type when you define/ declare the function.</a:t>
            </a:r>
          </a:p>
          <a:p>
            <a:endParaRPr lang="en-US" dirty="0">
              <a:solidFill>
                <a:srgbClr val="179A9D"/>
              </a:solidFill>
            </a:endParaRPr>
          </a:p>
          <a:p>
            <a:r>
              <a:rPr lang="en-US" dirty="0" smtClean="0">
                <a:solidFill>
                  <a:srgbClr val="FF0000"/>
                </a:solidFill>
              </a:rPr>
              <a:t>Please be reminded that the return statement must have the same type with return type, otherwise, error will occur.</a:t>
            </a:r>
            <a:endParaRPr lang="en-US" dirty="0">
              <a:solidFill>
                <a:srgbClr val="FF0000"/>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851" t="8366" r="39325" b="56602"/>
          <a:stretch/>
        </p:blipFill>
        <p:spPr>
          <a:xfrm>
            <a:off x="2142979" y="2805953"/>
            <a:ext cx="4840941" cy="1801906"/>
          </a:xfrm>
          <a:prstGeom prst="rect">
            <a:avLst/>
          </a:prstGeom>
        </p:spPr>
      </p:pic>
    </p:spTree>
    <p:extLst>
      <p:ext uri="{BB962C8B-B14F-4D97-AF65-F5344CB8AC3E}">
        <p14:creationId xmlns:p14="http://schemas.microsoft.com/office/powerpoint/2010/main" val="137801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45" name="Shape 245"/>
          <p:cNvSpPr txBox="1">
            <a:spLocks noGrp="1"/>
          </p:cNvSpPr>
          <p:nvPr>
            <p:ph type="title"/>
          </p:nvPr>
        </p:nvSpPr>
        <p:spPr>
          <a:xfrm>
            <a:off x="0" y="315461"/>
            <a:ext cx="9126900" cy="616200"/>
          </a:xfrm>
          <a:prstGeom prst="rect">
            <a:avLst/>
          </a:prstGeom>
        </p:spPr>
        <p:txBody>
          <a:bodyPr lIns="91425" tIns="91425" rIns="91425" bIns="91425" anchor="ctr" anchorCtr="0">
            <a:noAutofit/>
          </a:bodyPr>
          <a:lstStyle/>
          <a:p>
            <a:pPr lvl="0" rtl="0">
              <a:spcBef>
                <a:spcPts val="0"/>
              </a:spcBef>
              <a:buClr>
                <a:srgbClr val="179A9D"/>
              </a:buClr>
              <a:buSzPct val="25000"/>
              <a:buFont typeface="Arial"/>
              <a:buNone/>
            </a:pPr>
            <a:r>
              <a:rPr lang="en-US" sz="4000" dirty="0" smtClean="0"/>
              <a:t>Calling functions</a:t>
            </a:r>
            <a:endParaRPr lang="en" sz="4000" dirty="0">
              <a:solidFill>
                <a:srgbClr val="179A9D"/>
              </a:solidFill>
            </a:endParaRPr>
          </a:p>
        </p:txBody>
      </p:sp>
      <p:sp>
        <p:nvSpPr>
          <p:cNvPr id="2" name="TextBox 1"/>
          <p:cNvSpPr txBox="1"/>
          <p:nvPr/>
        </p:nvSpPr>
        <p:spPr>
          <a:xfrm>
            <a:off x="520368" y="1377407"/>
            <a:ext cx="4043082" cy="2739211"/>
          </a:xfrm>
          <a:prstGeom prst="rect">
            <a:avLst/>
          </a:prstGeom>
          <a:noFill/>
        </p:spPr>
        <p:txBody>
          <a:bodyPr wrap="square" rtlCol="0">
            <a:spAutoFit/>
          </a:bodyPr>
          <a:lstStyle/>
          <a:p>
            <a:r>
              <a:rPr lang="en-US" dirty="0" smtClean="0">
                <a:solidFill>
                  <a:srgbClr val="179A9D"/>
                </a:solidFill>
              </a:rPr>
              <a:t>Calling the function is the final step that enable us to use the function we defined before. We can “re-use” the function as long as we are calling it. </a:t>
            </a:r>
            <a:r>
              <a:rPr lang="en-US" dirty="0">
                <a:solidFill>
                  <a:srgbClr val="179A9D"/>
                </a:solidFill>
              </a:rPr>
              <a:t>To call a function, you </a:t>
            </a:r>
            <a:r>
              <a:rPr lang="en-US" dirty="0" smtClean="0">
                <a:solidFill>
                  <a:srgbClr val="179A9D"/>
                </a:solidFill>
              </a:rPr>
              <a:t>need </a:t>
            </a:r>
            <a:r>
              <a:rPr lang="en-US" dirty="0">
                <a:solidFill>
                  <a:srgbClr val="179A9D"/>
                </a:solidFill>
              </a:rPr>
              <a:t>to </a:t>
            </a:r>
            <a:r>
              <a:rPr lang="en-US" dirty="0">
                <a:solidFill>
                  <a:srgbClr val="FF0000"/>
                </a:solidFill>
              </a:rPr>
              <a:t>pass the required </a:t>
            </a:r>
            <a:r>
              <a:rPr lang="en-US" dirty="0" smtClean="0">
                <a:solidFill>
                  <a:srgbClr val="FF0000"/>
                </a:solidFill>
              </a:rPr>
              <a:t>actual parameters </a:t>
            </a:r>
            <a:r>
              <a:rPr lang="en-US" dirty="0">
                <a:solidFill>
                  <a:srgbClr val="FF0000"/>
                </a:solidFill>
              </a:rPr>
              <a:t>along with function </a:t>
            </a:r>
            <a:r>
              <a:rPr lang="en-US" dirty="0" smtClean="0">
                <a:solidFill>
                  <a:srgbClr val="FF0000"/>
                </a:solidFill>
              </a:rPr>
              <a:t>name</a:t>
            </a:r>
            <a:r>
              <a:rPr lang="en-US" dirty="0" smtClean="0">
                <a:solidFill>
                  <a:srgbClr val="179A9D"/>
                </a:solidFill>
              </a:rPr>
              <a:t>. </a:t>
            </a:r>
          </a:p>
          <a:p>
            <a:endParaRPr lang="en-US" dirty="0" smtClean="0">
              <a:solidFill>
                <a:srgbClr val="179A9D"/>
              </a:solidFill>
            </a:endParaRPr>
          </a:p>
          <a:p>
            <a:r>
              <a:rPr lang="en-US" dirty="0" smtClean="0">
                <a:solidFill>
                  <a:srgbClr val="179A9D"/>
                </a:solidFill>
              </a:rPr>
              <a:t>The syntax of calling a function is:</a:t>
            </a:r>
          </a:p>
          <a:p>
            <a:r>
              <a:rPr lang="en-US" dirty="0">
                <a:solidFill>
                  <a:srgbClr val="179A9D"/>
                </a:solidFill>
              </a:rPr>
              <a:t>	</a:t>
            </a:r>
          </a:p>
          <a:p>
            <a:pPr algn="ctr"/>
            <a:r>
              <a:rPr lang="en-US" sz="1800" dirty="0" smtClean="0">
                <a:solidFill>
                  <a:srgbClr val="66E7DB"/>
                </a:solidFill>
              </a:rPr>
              <a:t>function name (actual parameter list);</a:t>
            </a:r>
          </a:p>
          <a:p>
            <a:endParaRPr lang="en-US" dirty="0">
              <a:solidFill>
                <a:srgbClr val="66E7DB"/>
              </a:solidFill>
            </a:endParaRPr>
          </a:p>
          <a:p>
            <a:endParaRPr lang="en-US" dirty="0">
              <a:solidFill>
                <a:srgbClr val="179A9D"/>
              </a:solidFill>
            </a:endParaRPr>
          </a:p>
          <a:p>
            <a:r>
              <a:rPr lang="en-US" dirty="0" smtClean="0">
                <a:solidFill>
                  <a:srgbClr val="179A9D"/>
                </a:solidFill>
              </a:rPr>
              <a:t>What is the result after running the code?</a:t>
            </a:r>
            <a:endParaRPr lang="en-US" dirty="0">
              <a:solidFill>
                <a:srgbClr val="179A9D"/>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961" t="8366" r="45752" b="29412"/>
          <a:stretch/>
        </p:blipFill>
        <p:spPr>
          <a:xfrm>
            <a:off x="4563450" y="1146813"/>
            <a:ext cx="4303059" cy="3200400"/>
          </a:xfrm>
          <a:prstGeom prst="rect">
            <a:avLst/>
          </a:prstGeom>
        </p:spPr>
      </p:pic>
    </p:spTree>
    <p:extLst>
      <p:ext uri="{BB962C8B-B14F-4D97-AF65-F5344CB8AC3E}">
        <p14:creationId xmlns:p14="http://schemas.microsoft.com/office/powerpoint/2010/main" val="962694964"/>
      </p:ext>
    </p:extLst>
  </p:cSld>
  <p:clrMapOvr>
    <a:masterClrMapping/>
  </p:clrMapOvr>
</p:sld>
</file>

<file path=ppt/theme/theme1.xml><?xml version="1.0" encoding="utf-8"?>
<a:theme xmlns:a="http://schemas.openxmlformats.org/drawingml/2006/main" name="Contents Slide Master">
  <a:themeElements>
    <a:clrScheme name="Custom 47">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F3F3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972</Words>
  <Application>Microsoft Macintosh PowerPoint</Application>
  <PresentationFormat>On-screen Show (16:9)</PresentationFormat>
  <Paragraphs>89</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Contents Slide Master</vt:lpstr>
      <vt:lpstr>Lecture notes Chapter 4: Function</vt:lpstr>
      <vt:lpstr>Welcome!!</vt:lpstr>
      <vt:lpstr>PowerPoint Presentation</vt:lpstr>
      <vt:lpstr>PowerPoint Presentation</vt:lpstr>
      <vt:lpstr>What is function?</vt:lpstr>
      <vt:lpstr>Function Declarations</vt:lpstr>
      <vt:lpstr>Defining functions</vt:lpstr>
      <vt:lpstr>Return statement</vt:lpstr>
      <vt:lpstr>Calling functions</vt:lpstr>
      <vt:lpstr>Flow of function</vt:lpstr>
      <vt:lpstr>Function Arguments</vt:lpstr>
      <vt:lpstr>Pass-by-value</vt:lpstr>
      <vt:lpstr>Pass-by-reference</vt:lpstr>
      <vt:lpstr>Want to know more? Go to the next chapter!</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notes Chapter 4: Function</dc:title>
  <cp:lastModifiedBy>Hon Cheung LAM</cp:lastModifiedBy>
  <cp:revision>39</cp:revision>
  <dcterms:modified xsi:type="dcterms:W3CDTF">2017-03-22T17:01:49Z</dcterms:modified>
</cp:coreProperties>
</file>