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15"/>
  </p:notesMasterIdLst>
  <p:sldIdLst>
    <p:sldId id="256" r:id="rId2"/>
    <p:sldId id="260" r:id="rId3"/>
    <p:sldId id="257" r:id="rId4"/>
    <p:sldId id="258" r:id="rId5"/>
    <p:sldId id="261" r:id="rId6"/>
    <p:sldId id="292" r:id="rId7"/>
    <p:sldId id="293" r:id="rId8"/>
    <p:sldId id="263" r:id="rId9"/>
    <p:sldId id="294" r:id="rId10"/>
    <p:sldId id="295" r:id="rId11"/>
    <p:sldId id="296" r:id="rId12"/>
    <p:sldId id="297" r:id="rId13"/>
    <p:sldId id="28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 Cheung LAM" initials="HCL"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9ACF6-04EE-4219-B51E-DDF4AA8A7701}">
  <a:tblStyle styleId="{83A9ACF6-04EE-4219-B51E-DDF4AA8A7701}" styleName="Table_0">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6CE63665-0E30-4CD3-82CC-039CDBE5A9DC}"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142" d="100"/>
          <a:sy n="142" d="100"/>
        </p:scale>
        <p:origin x="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117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1158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0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Shape 9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19" name="Shape 9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842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722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135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Slide layout">
    <p:spTree>
      <p:nvGrpSpPr>
        <p:cNvPr id="1" name="Shape 6"/>
        <p:cNvGrpSpPr/>
        <p:nvPr/>
      </p:nvGrpSpPr>
      <p:grpSpPr>
        <a:xfrm>
          <a:off x="0" y="0"/>
          <a:ext cx="0" cy="0"/>
          <a:chOff x="0" y="0"/>
          <a:chExt cx="0" cy="0"/>
        </a:xfrm>
      </p:grpSpPr>
      <p:pic>
        <p:nvPicPr>
          <p:cNvPr id="7" name="Shape 7" descr="E:\002-KIMS BUSINESS\007-02-Fullslidesppt-Contents\20161206\02-\color-pencil.png"/>
          <p:cNvPicPr preferRelativeResize="0"/>
          <p:nvPr/>
        </p:nvPicPr>
        <p:blipFill rotWithShape="1">
          <a:blip r:embed="rId2">
            <a:alphaModFix/>
          </a:blip>
          <a:srcRect/>
          <a:stretch/>
        </p:blipFill>
        <p:spPr>
          <a:xfrm>
            <a:off x="0" y="2955035"/>
            <a:ext cx="9144000" cy="2188464"/>
          </a:xfrm>
          <a:prstGeom prst="rect">
            <a:avLst/>
          </a:prstGeom>
          <a:noFill/>
          <a:ln>
            <a:noFill/>
          </a:ln>
        </p:spPr>
      </p:pic>
      <p:sp>
        <p:nvSpPr>
          <p:cNvPr id="8" name="Shape 8"/>
          <p:cNvSpPr txBox="1">
            <a:spLocks noGrp="1"/>
          </p:cNvSpPr>
          <p:nvPr>
            <p:ph type="subTitle" idx="1"/>
          </p:nvPr>
        </p:nvSpPr>
        <p:spPr>
          <a:xfrm>
            <a:off x="14325" y="1375892"/>
            <a:ext cx="9144000" cy="336900"/>
          </a:xfrm>
          <a:prstGeom prst="rect">
            <a:avLst/>
          </a:prstGeom>
          <a:noFill/>
          <a:ln>
            <a:noFill/>
          </a:ln>
        </p:spPr>
        <p:txBody>
          <a:bodyPr lIns="91425" tIns="91425" rIns="91425" bIns="91425" anchor="ctr" anchorCtr="0"/>
          <a:lstStyle>
            <a:lvl1pPr lvl="0" algn="ctr">
              <a:spcBef>
                <a:spcPts val="0"/>
              </a:spcBef>
              <a:buNone/>
              <a:defRPr>
                <a:solidFill>
                  <a:srgbClr val="EC771B"/>
                </a:solidFill>
              </a:defRPr>
            </a:lvl1pPr>
            <a:lvl2pPr lvl="1" algn="ctr">
              <a:spcBef>
                <a:spcPts val="0"/>
              </a:spcBef>
              <a:buNone/>
              <a:defRPr>
                <a:solidFill>
                  <a:srgbClr val="EC771B"/>
                </a:solidFill>
              </a:defRPr>
            </a:lvl2pPr>
            <a:lvl3pPr lvl="2" algn="ctr">
              <a:spcBef>
                <a:spcPts val="0"/>
              </a:spcBef>
              <a:buNone/>
              <a:defRPr>
                <a:solidFill>
                  <a:srgbClr val="EC771B"/>
                </a:solidFill>
              </a:defRPr>
            </a:lvl3pPr>
            <a:lvl4pPr lvl="3" algn="ctr">
              <a:spcBef>
                <a:spcPts val="0"/>
              </a:spcBef>
              <a:buNone/>
              <a:defRPr>
                <a:solidFill>
                  <a:srgbClr val="EC771B"/>
                </a:solidFill>
              </a:defRPr>
            </a:lvl4pPr>
            <a:lvl5pPr lvl="4" algn="ctr">
              <a:spcBef>
                <a:spcPts val="0"/>
              </a:spcBef>
              <a:buNone/>
              <a:defRPr>
                <a:solidFill>
                  <a:srgbClr val="EC771B"/>
                </a:solidFill>
              </a:defRPr>
            </a:lvl5pPr>
            <a:lvl6pPr lvl="5" algn="ctr">
              <a:spcBef>
                <a:spcPts val="0"/>
              </a:spcBef>
              <a:buNone/>
              <a:defRPr>
                <a:solidFill>
                  <a:srgbClr val="EC771B"/>
                </a:solidFill>
              </a:defRPr>
            </a:lvl6pPr>
            <a:lvl7pPr lvl="6" algn="ctr">
              <a:spcBef>
                <a:spcPts val="0"/>
              </a:spcBef>
              <a:buNone/>
              <a:defRPr>
                <a:solidFill>
                  <a:srgbClr val="EC771B"/>
                </a:solidFill>
              </a:defRPr>
            </a:lvl7pPr>
            <a:lvl8pPr lvl="7" algn="ctr">
              <a:spcBef>
                <a:spcPts val="0"/>
              </a:spcBef>
              <a:buNone/>
              <a:defRPr>
                <a:solidFill>
                  <a:srgbClr val="EC771B"/>
                </a:solidFill>
              </a:defRPr>
            </a:lvl8pPr>
            <a:lvl9pPr lvl="8" algn="ctr">
              <a:spcBef>
                <a:spcPts val="0"/>
              </a:spcBef>
              <a:buNone/>
              <a:defRPr>
                <a:solidFill>
                  <a:srgbClr val="EC771B"/>
                </a:solidFill>
              </a:defRPr>
            </a:lvl9pPr>
          </a:lstStyle>
          <a:p>
            <a:endParaRPr/>
          </a:p>
        </p:txBody>
      </p:sp>
      <p:sp>
        <p:nvSpPr>
          <p:cNvPr id="9" name="Shape 9"/>
          <p:cNvSpPr txBox="1">
            <a:spLocks noGrp="1"/>
          </p:cNvSpPr>
          <p:nvPr>
            <p:ph type="title"/>
          </p:nvPr>
        </p:nvSpPr>
        <p:spPr>
          <a:xfrm>
            <a:off x="0" y="702271"/>
            <a:ext cx="9144000" cy="723900"/>
          </a:xfrm>
          <a:prstGeom prst="rect">
            <a:avLst/>
          </a:prstGeom>
          <a:noFill/>
          <a:ln>
            <a:noFill/>
          </a:ln>
        </p:spPr>
        <p:txBody>
          <a:bodyPr lIns="91425" tIns="91425" rIns="91425" bIns="91425" anchor="ctr" anchorCtr="0"/>
          <a:lstStyle>
            <a:lvl1pPr lvl="0" algn="ctr">
              <a:spcBef>
                <a:spcPts val="0"/>
              </a:spcBef>
              <a:buNone/>
              <a:defRPr sz="3600">
                <a:solidFill>
                  <a:srgbClr val="EC771B"/>
                </a:solidFill>
              </a:defRPr>
            </a:lvl1pPr>
            <a:lvl2pPr lvl="1" algn="ctr">
              <a:spcBef>
                <a:spcPts val="0"/>
              </a:spcBef>
              <a:buNone/>
              <a:defRPr sz="3600">
                <a:solidFill>
                  <a:srgbClr val="EC771B"/>
                </a:solidFill>
              </a:defRPr>
            </a:lvl2pPr>
            <a:lvl3pPr lvl="2" algn="ctr">
              <a:spcBef>
                <a:spcPts val="0"/>
              </a:spcBef>
              <a:buNone/>
              <a:defRPr sz="3600">
                <a:solidFill>
                  <a:srgbClr val="EC771B"/>
                </a:solidFill>
              </a:defRPr>
            </a:lvl3pPr>
            <a:lvl4pPr lvl="3" algn="ctr">
              <a:spcBef>
                <a:spcPts val="0"/>
              </a:spcBef>
              <a:buNone/>
              <a:defRPr sz="3600">
                <a:solidFill>
                  <a:srgbClr val="EC771B"/>
                </a:solidFill>
              </a:defRPr>
            </a:lvl4pPr>
            <a:lvl5pPr lvl="4" algn="ctr">
              <a:spcBef>
                <a:spcPts val="0"/>
              </a:spcBef>
              <a:buNone/>
              <a:defRPr sz="3600">
                <a:solidFill>
                  <a:srgbClr val="EC771B"/>
                </a:solidFill>
              </a:defRPr>
            </a:lvl5pPr>
            <a:lvl6pPr lvl="5" algn="ctr">
              <a:spcBef>
                <a:spcPts val="0"/>
              </a:spcBef>
              <a:buNone/>
              <a:defRPr sz="3600">
                <a:solidFill>
                  <a:srgbClr val="EC771B"/>
                </a:solidFill>
              </a:defRPr>
            </a:lvl6pPr>
            <a:lvl7pPr lvl="6" algn="ctr">
              <a:spcBef>
                <a:spcPts val="0"/>
              </a:spcBef>
              <a:buNone/>
              <a:defRPr sz="3600">
                <a:solidFill>
                  <a:srgbClr val="EC771B"/>
                </a:solidFill>
              </a:defRPr>
            </a:lvl7pPr>
            <a:lvl8pPr lvl="7" algn="ctr">
              <a:spcBef>
                <a:spcPts val="0"/>
              </a:spcBef>
              <a:buNone/>
              <a:defRPr sz="3600">
                <a:solidFill>
                  <a:srgbClr val="EC771B"/>
                </a:solidFill>
              </a:defRPr>
            </a:lvl8pPr>
            <a:lvl9pPr lvl="8" algn="ctr">
              <a:spcBef>
                <a:spcPts val="0"/>
              </a:spcBef>
              <a:buNone/>
              <a:defRPr sz="3600">
                <a:solidFill>
                  <a:srgbClr val="EC771B"/>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asic Layout">
    <p:bg>
      <p:bgPr>
        <a:solidFill>
          <a:schemeClr val="lt1"/>
        </a:solidFill>
        <a:effectLst/>
      </p:bgPr>
    </p:bg>
    <p:spTree>
      <p:nvGrpSpPr>
        <p:cNvPr id="1" name="Shape 10"/>
        <p:cNvGrpSpPr/>
        <p:nvPr/>
      </p:nvGrpSpPr>
      <p:grpSpPr>
        <a:xfrm>
          <a:off x="0" y="0"/>
          <a:ext cx="0" cy="0"/>
          <a:chOff x="0" y="0"/>
          <a:chExt cx="0" cy="0"/>
        </a:xfrm>
      </p:grpSpPr>
      <p:pic>
        <p:nvPicPr>
          <p:cNvPr id="11" name="Shape 11" descr="E:\002-KIMS BUSINESS\007-02-Fullslidesppt-Contents\20161206\02-\blue-pencil.jpg"/>
          <p:cNvPicPr preferRelativeResize="0"/>
          <p:nvPr/>
        </p:nvPicPr>
        <p:blipFill rotWithShape="1">
          <a:blip r:embed="rId2">
            <a:alphaModFix/>
          </a:blip>
          <a:srcRect/>
          <a:stretch/>
        </p:blipFill>
        <p:spPr>
          <a:xfrm>
            <a:off x="4190" y="2859782"/>
            <a:ext cx="3867829" cy="228371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Basic Layout">
    <p:spTree>
      <p:nvGrpSpPr>
        <p:cNvPr id="1" name="Shape 12"/>
        <p:cNvGrpSpPr/>
        <p:nvPr/>
      </p:nvGrpSpPr>
      <p:grpSpPr>
        <a:xfrm>
          <a:off x="0" y="0"/>
          <a:ext cx="0" cy="0"/>
          <a:chOff x="0" y="0"/>
          <a:chExt cx="0" cy="0"/>
        </a:xfrm>
      </p:grpSpPr>
      <p:pic>
        <p:nvPicPr>
          <p:cNvPr id="13" name="Shape 13" descr="E:\002-KIMS BUSINESS\007-02-Fullslidesppt-Contents\20161206\02-\color-pencil2.png"/>
          <p:cNvPicPr preferRelativeResize="0"/>
          <p:nvPr/>
        </p:nvPicPr>
        <p:blipFill rotWithShape="1">
          <a:blip r:embed="rId2">
            <a:alphaModFix/>
          </a:blip>
          <a:srcRect/>
          <a:stretch/>
        </p:blipFill>
        <p:spPr>
          <a:xfrm>
            <a:off x="0" y="4613978"/>
            <a:ext cx="9144000" cy="536448"/>
          </a:xfrm>
          <a:prstGeom prst="rect">
            <a:avLst/>
          </a:prstGeom>
          <a:noFill/>
          <a:ln>
            <a:noFill/>
          </a:ln>
        </p:spPr>
      </p:pic>
      <p:sp>
        <p:nvSpPr>
          <p:cNvPr id="14" name="Shape 14"/>
          <p:cNvSpPr txBox="1">
            <a:spLocks noGrp="1"/>
          </p:cNvSpPr>
          <p:nvPr>
            <p:ph type="title"/>
          </p:nvPr>
        </p:nvSpPr>
        <p:spPr>
          <a:xfrm>
            <a:off x="-50" y="136175"/>
            <a:ext cx="9144000" cy="623400"/>
          </a:xfrm>
          <a:prstGeom prst="rect">
            <a:avLst/>
          </a:prstGeom>
          <a:noFill/>
          <a:ln>
            <a:noFill/>
          </a:ln>
        </p:spPr>
        <p:txBody>
          <a:bodyPr lIns="91425" tIns="91425" rIns="91425" bIns="91425" anchor="ctr" anchorCtr="0"/>
          <a:lstStyle>
            <a:lvl1pPr lvl="0" algn="ctr">
              <a:spcBef>
                <a:spcPts val="0"/>
              </a:spcBef>
              <a:buNone/>
              <a:defRPr sz="3600">
                <a:solidFill>
                  <a:srgbClr val="EC771B"/>
                </a:solidFill>
              </a:defRPr>
            </a:lvl1pPr>
            <a:lvl2pPr lvl="1" algn="ctr">
              <a:spcBef>
                <a:spcPts val="0"/>
              </a:spcBef>
              <a:buNone/>
              <a:defRPr sz="3600">
                <a:solidFill>
                  <a:srgbClr val="EC771B"/>
                </a:solidFill>
              </a:defRPr>
            </a:lvl2pPr>
            <a:lvl3pPr lvl="2" algn="ctr">
              <a:spcBef>
                <a:spcPts val="0"/>
              </a:spcBef>
              <a:buNone/>
              <a:defRPr sz="3600">
                <a:solidFill>
                  <a:srgbClr val="EC771B"/>
                </a:solidFill>
              </a:defRPr>
            </a:lvl3pPr>
            <a:lvl4pPr lvl="3" algn="ctr">
              <a:spcBef>
                <a:spcPts val="0"/>
              </a:spcBef>
              <a:buNone/>
              <a:defRPr sz="3600">
                <a:solidFill>
                  <a:srgbClr val="EC771B"/>
                </a:solidFill>
              </a:defRPr>
            </a:lvl4pPr>
            <a:lvl5pPr lvl="4" algn="ctr">
              <a:spcBef>
                <a:spcPts val="0"/>
              </a:spcBef>
              <a:buNone/>
              <a:defRPr sz="3600">
                <a:solidFill>
                  <a:srgbClr val="EC771B"/>
                </a:solidFill>
              </a:defRPr>
            </a:lvl5pPr>
            <a:lvl6pPr lvl="5" algn="ctr">
              <a:spcBef>
                <a:spcPts val="0"/>
              </a:spcBef>
              <a:buNone/>
              <a:defRPr sz="3600">
                <a:solidFill>
                  <a:srgbClr val="EC771B"/>
                </a:solidFill>
              </a:defRPr>
            </a:lvl6pPr>
            <a:lvl7pPr lvl="6" algn="ctr">
              <a:spcBef>
                <a:spcPts val="0"/>
              </a:spcBef>
              <a:buNone/>
              <a:defRPr sz="3600">
                <a:solidFill>
                  <a:srgbClr val="EC771B"/>
                </a:solidFill>
              </a:defRPr>
            </a:lvl7pPr>
            <a:lvl8pPr lvl="7" algn="ctr">
              <a:spcBef>
                <a:spcPts val="0"/>
              </a:spcBef>
              <a:buNone/>
              <a:defRPr sz="3600">
                <a:solidFill>
                  <a:srgbClr val="EC771B"/>
                </a:solidFill>
              </a:defRPr>
            </a:lvl8pPr>
            <a:lvl9pPr lvl="8" algn="ctr">
              <a:spcBef>
                <a:spcPts val="0"/>
              </a:spcBef>
              <a:buNone/>
              <a:defRPr sz="3600">
                <a:solidFill>
                  <a:srgbClr val="EC771B"/>
                </a:solidFill>
              </a:defRPr>
            </a:lvl9pPr>
          </a:lstStyle>
          <a:p>
            <a:endParaRPr/>
          </a:p>
        </p:txBody>
      </p:sp>
      <p:sp>
        <p:nvSpPr>
          <p:cNvPr id="15" name="Shape 15"/>
          <p:cNvSpPr txBox="1">
            <a:spLocks noGrp="1"/>
          </p:cNvSpPr>
          <p:nvPr>
            <p:ph type="subTitle" idx="1"/>
          </p:nvPr>
        </p:nvSpPr>
        <p:spPr>
          <a:xfrm>
            <a:off x="0" y="759600"/>
            <a:ext cx="9144000" cy="300900"/>
          </a:xfrm>
          <a:prstGeom prst="rect">
            <a:avLst/>
          </a:prstGeom>
          <a:noFill/>
          <a:ln>
            <a:noFill/>
          </a:ln>
        </p:spPr>
        <p:txBody>
          <a:bodyPr lIns="91425" tIns="91425" rIns="91425" bIns="91425" anchor="ctr" anchorCtr="0"/>
          <a:lstStyle>
            <a:lvl1pPr lvl="0" algn="ctr"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End Slide Layout">
    <p:bg>
      <p:bgPr>
        <a:solidFill>
          <a:srgbClr val="8388E3"/>
        </a:solidFill>
        <a:effectLst/>
      </p:bgPr>
    </p:bg>
    <p:spTree>
      <p:nvGrpSpPr>
        <p:cNvPr id="1" name="Shape 18"/>
        <p:cNvGrpSpPr/>
        <p:nvPr/>
      </p:nvGrpSpPr>
      <p:grpSpPr>
        <a:xfrm>
          <a:off x="0" y="0"/>
          <a:ext cx="0" cy="0"/>
          <a:chOff x="0" y="0"/>
          <a:chExt cx="0" cy="0"/>
        </a:xfrm>
      </p:grpSpPr>
      <p:pic>
        <p:nvPicPr>
          <p:cNvPr id="19" name="Shape 19" descr="C:\Users\WIN7\Downloads\color-1305606_1920.jpg"/>
          <p:cNvPicPr preferRelativeResize="0"/>
          <p:nvPr/>
        </p:nvPicPr>
        <p:blipFill rotWithShape="1">
          <a:blip r:embed="rId2">
            <a:alphaModFix/>
          </a:blip>
          <a:srcRect t="32349" b="7734"/>
          <a:stretch/>
        </p:blipFill>
        <p:spPr>
          <a:xfrm>
            <a:off x="10863" y="0"/>
            <a:ext cx="9124752" cy="33401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0" name="Shape 100"/>
          <p:cNvSpPr txBox="1">
            <a:spLocks noGrp="1"/>
          </p:cNvSpPr>
          <p:nvPr>
            <p:ph type="title"/>
          </p:nvPr>
        </p:nvSpPr>
        <p:spPr>
          <a:xfrm>
            <a:off x="0" y="1473236"/>
            <a:ext cx="9144000" cy="723900"/>
          </a:xfrm>
          <a:prstGeom prst="rect">
            <a:avLst/>
          </a:prstGeom>
        </p:spPr>
        <p:txBody>
          <a:bodyPr lIns="91425" tIns="91425" rIns="91425" bIns="91425" anchor="ctr" anchorCtr="0">
            <a:noAutofit/>
          </a:bodyPr>
          <a:lstStyle/>
          <a:p>
            <a:pPr lvl="0" rtl="0">
              <a:lnSpc>
                <a:spcPct val="80000"/>
              </a:lnSpc>
              <a:spcBef>
                <a:spcPts val="0"/>
              </a:spcBef>
              <a:buNone/>
            </a:pPr>
            <a:r>
              <a:rPr lang="en-US" sz="2000" b="1" dirty="0" smtClean="0">
                <a:solidFill>
                  <a:srgbClr val="EC771B"/>
                </a:solidFill>
              </a:rPr>
              <a:t>Lecture notes Chapter 5</a:t>
            </a:r>
            <a:br>
              <a:rPr lang="en-US" sz="2000" b="1" dirty="0" smtClean="0">
                <a:solidFill>
                  <a:srgbClr val="EC771B"/>
                </a:solidFill>
              </a:rPr>
            </a:br>
            <a:r>
              <a:rPr lang="en-US" sz="4000" b="1" dirty="0" smtClean="0"/>
              <a:t>Array</a:t>
            </a:r>
            <a:r>
              <a:rPr lang="en-US" sz="4000" b="1" dirty="0" smtClean="0">
                <a:solidFill>
                  <a:srgbClr val="EC771B"/>
                </a:solidFill>
              </a:rPr>
              <a:t> </a:t>
            </a:r>
            <a:endParaRPr lang="en" sz="4000" b="1" dirty="0">
              <a:solidFill>
                <a:srgbClr val="EC771B"/>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62" name="Shape 262"/>
          <p:cNvSpPr txBox="1">
            <a:spLocks noGrp="1"/>
          </p:cNvSpPr>
          <p:nvPr>
            <p:ph type="title"/>
          </p:nvPr>
        </p:nvSpPr>
        <p:spPr>
          <a:xfrm>
            <a:off x="0" y="288828"/>
            <a:ext cx="9144000" cy="623400"/>
          </a:xfrm>
          <a:prstGeom prst="rect">
            <a:avLst/>
          </a:prstGeom>
        </p:spPr>
        <p:txBody>
          <a:bodyPr lIns="91425" tIns="91425" rIns="91425" bIns="91425" anchor="ctr" anchorCtr="0">
            <a:noAutofit/>
          </a:bodyPr>
          <a:lstStyle/>
          <a:p>
            <a:pPr lvl="0"/>
            <a:r>
              <a:rPr lang="en-US" sz="3200" b="1" dirty="0" smtClean="0"/>
              <a:t>Two-dimensional </a:t>
            </a:r>
            <a:r>
              <a:rPr lang="en-US" sz="3200" b="1" dirty="0"/>
              <a:t>array </a:t>
            </a:r>
            <a:endParaRPr lang="en" sz="3200" b="1" dirty="0">
              <a:solidFill>
                <a:srgbClr val="EC771B"/>
              </a:solidFill>
            </a:endParaRPr>
          </a:p>
        </p:txBody>
      </p:sp>
      <p:sp>
        <p:nvSpPr>
          <p:cNvPr id="2" name="Rectangle 1"/>
          <p:cNvSpPr/>
          <p:nvPr/>
        </p:nvSpPr>
        <p:spPr>
          <a:xfrm>
            <a:off x="1183341" y="1145311"/>
            <a:ext cx="6965576" cy="2585323"/>
          </a:xfrm>
          <a:prstGeom prst="rect">
            <a:avLst/>
          </a:prstGeom>
        </p:spPr>
        <p:txBody>
          <a:bodyPr wrap="square">
            <a:spAutoFit/>
          </a:bodyPr>
          <a:lstStyle/>
          <a:p>
            <a:pPr algn="just"/>
            <a:r>
              <a:rPr lang="en-US" dirty="0"/>
              <a:t>The simplest form of the multidimensional array is the two-dimensional </a:t>
            </a:r>
            <a:r>
              <a:rPr lang="en-US" dirty="0" smtClean="0"/>
              <a:t>(2-D) array</a:t>
            </a:r>
            <a:r>
              <a:rPr lang="en-US" dirty="0"/>
              <a:t>. A two-dimensional array </a:t>
            </a:r>
            <a:r>
              <a:rPr lang="en-US" dirty="0" smtClean="0"/>
              <a:t>is actually a </a:t>
            </a:r>
            <a:r>
              <a:rPr lang="en-US" dirty="0"/>
              <a:t>list of one-dimensional </a:t>
            </a:r>
            <a:r>
              <a:rPr lang="en-US" dirty="0" smtClean="0"/>
              <a:t>arrays (matrix). </a:t>
            </a:r>
            <a:r>
              <a:rPr lang="en-US" dirty="0"/>
              <a:t>To declare a two-dimensional integer array of size x</a:t>
            </a:r>
            <a:r>
              <a:rPr lang="en-US" dirty="0" smtClean="0"/>
              <a:t>, y, and its name is my_array you </a:t>
            </a:r>
            <a:r>
              <a:rPr lang="en-US" dirty="0"/>
              <a:t>would write something as follows</a:t>
            </a:r>
            <a:r>
              <a:rPr lang="en-US" dirty="0" smtClean="0"/>
              <a:t>:</a:t>
            </a:r>
          </a:p>
          <a:p>
            <a:pPr algn="ctr"/>
            <a:endParaRPr lang="en-US" dirty="0"/>
          </a:p>
          <a:p>
            <a:pPr algn="ctr"/>
            <a:r>
              <a:rPr lang="en-US" sz="1800" dirty="0"/>
              <a:t>i</a:t>
            </a:r>
            <a:r>
              <a:rPr lang="en-US" sz="1800" dirty="0" smtClean="0"/>
              <a:t>nt my_array[ </a:t>
            </a:r>
            <a:r>
              <a:rPr lang="en-US" sz="1800" dirty="0"/>
              <a:t>x ][ y </a:t>
            </a:r>
            <a:r>
              <a:rPr lang="en-US" sz="1800" dirty="0" smtClean="0"/>
              <a:t>];</a:t>
            </a:r>
          </a:p>
          <a:p>
            <a:endParaRPr lang="en-US" sz="1800" dirty="0"/>
          </a:p>
          <a:p>
            <a:r>
              <a:rPr lang="en-US" dirty="0"/>
              <a:t>A two-dimensional array can be think as a table, which will have x number of rows and y number of columns</a:t>
            </a:r>
            <a:r>
              <a:rPr lang="en-US" dirty="0" smtClean="0"/>
              <a:t>.</a:t>
            </a:r>
            <a:r>
              <a:rPr lang="en-US" dirty="0"/>
              <a:t> Thus, every element in array a is identified by an element name of the form a[ </a:t>
            </a:r>
            <a:r>
              <a:rPr lang="en-US" dirty="0" err="1"/>
              <a:t>i</a:t>
            </a:r>
            <a:r>
              <a:rPr lang="en-US" dirty="0"/>
              <a:t> ][ j ], where a is the name of the array, and </a:t>
            </a:r>
            <a:r>
              <a:rPr lang="en-US" dirty="0" err="1"/>
              <a:t>i</a:t>
            </a:r>
            <a:r>
              <a:rPr lang="en-US" dirty="0"/>
              <a:t> and j are the subscripts that uniquely identify each element in a.</a:t>
            </a:r>
            <a:endParaRPr lang="en-US" dirty="0" smtClean="0"/>
          </a:p>
        </p:txBody>
      </p:sp>
    </p:spTree>
    <p:extLst>
      <p:ext uri="{BB962C8B-B14F-4D97-AF65-F5344CB8AC3E}">
        <p14:creationId xmlns:p14="http://schemas.microsoft.com/office/powerpoint/2010/main" val="184514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62" name="Shape 262"/>
          <p:cNvSpPr txBox="1">
            <a:spLocks noGrp="1"/>
          </p:cNvSpPr>
          <p:nvPr>
            <p:ph type="title"/>
          </p:nvPr>
        </p:nvSpPr>
        <p:spPr>
          <a:xfrm>
            <a:off x="0" y="172566"/>
            <a:ext cx="9144000" cy="623400"/>
          </a:xfrm>
          <a:prstGeom prst="rect">
            <a:avLst/>
          </a:prstGeom>
        </p:spPr>
        <p:txBody>
          <a:bodyPr lIns="91425" tIns="91425" rIns="91425" bIns="91425" anchor="ctr" anchorCtr="0">
            <a:noAutofit/>
          </a:bodyPr>
          <a:lstStyle/>
          <a:p>
            <a:pPr lvl="0"/>
            <a:r>
              <a:rPr lang="en-US" sz="3200" b="1" dirty="0" smtClean="0"/>
              <a:t>Initializing 2-D </a:t>
            </a:r>
            <a:r>
              <a:rPr lang="en-US" sz="3200" b="1" dirty="0"/>
              <a:t>array </a:t>
            </a:r>
            <a:endParaRPr lang="en" sz="3200" b="1" dirty="0">
              <a:solidFill>
                <a:srgbClr val="EC771B"/>
              </a:solidFill>
            </a:endParaRPr>
          </a:p>
        </p:txBody>
      </p:sp>
      <p:sp>
        <p:nvSpPr>
          <p:cNvPr id="2" name="Rectangle 1"/>
          <p:cNvSpPr/>
          <p:nvPr/>
        </p:nvSpPr>
        <p:spPr>
          <a:xfrm>
            <a:off x="1089212" y="795966"/>
            <a:ext cx="6965576" cy="523220"/>
          </a:xfrm>
          <a:prstGeom prst="rect">
            <a:avLst/>
          </a:prstGeom>
        </p:spPr>
        <p:txBody>
          <a:bodyPr wrap="square">
            <a:spAutoFit/>
          </a:bodyPr>
          <a:lstStyle/>
          <a:p>
            <a:pPr algn="just"/>
            <a:r>
              <a:rPr lang="en-US" dirty="0" smtClean="0"/>
              <a:t>Two-dimensioned </a:t>
            </a:r>
            <a:r>
              <a:rPr lang="en-US" dirty="0"/>
              <a:t>arrays may be initialized by specifying bracketed values for each row. Following is an array with 3 rows and each row have 4 columns.</a:t>
            </a:r>
            <a:endParaRPr lang="en-US" dirty="0" smtClean="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961" t="8366" r="50653" b="52070"/>
          <a:stretch/>
        </p:blipFill>
        <p:spPr>
          <a:xfrm>
            <a:off x="412375" y="1319186"/>
            <a:ext cx="3899647" cy="203498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3400" y="2970306"/>
            <a:ext cx="5422900" cy="1587500"/>
          </a:xfrm>
          <a:prstGeom prst="rect">
            <a:avLst/>
          </a:prstGeom>
        </p:spPr>
      </p:pic>
    </p:spTree>
    <p:extLst>
      <p:ext uri="{BB962C8B-B14F-4D97-AF65-F5344CB8AC3E}">
        <p14:creationId xmlns:p14="http://schemas.microsoft.com/office/powerpoint/2010/main" val="454283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62" name="Shape 262"/>
          <p:cNvSpPr txBox="1">
            <a:spLocks noGrp="1"/>
          </p:cNvSpPr>
          <p:nvPr>
            <p:ph type="title"/>
          </p:nvPr>
        </p:nvSpPr>
        <p:spPr>
          <a:xfrm>
            <a:off x="0" y="288828"/>
            <a:ext cx="9144000" cy="623400"/>
          </a:xfrm>
          <a:prstGeom prst="rect">
            <a:avLst/>
          </a:prstGeom>
        </p:spPr>
        <p:txBody>
          <a:bodyPr lIns="91425" tIns="91425" rIns="91425" bIns="91425" anchor="ctr" anchorCtr="0">
            <a:noAutofit/>
          </a:bodyPr>
          <a:lstStyle/>
          <a:p>
            <a:r>
              <a:rPr lang="en-US" sz="3200" b="1" dirty="0"/>
              <a:t>Accessing </a:t>
            </a:r>
            <a:r>
              <a:rPr lang="en-US" sz="3200" b="1" dirty="0" smtClean="0"/>
              <a:t>2-D </a:t>
            </a:r>
            <a:r>
              <a:rPr lang="en-US" sz="3200" b="1" dirty="0"/>
              <a:t>Array Elements</a:t>
            </a:r>
          </a:p>
        </p:txBody>
      </p:sp>
      <p:sp>
        <p:nvSpPr>
          <p:cNvPr id="3" name="Rectangle 2"/>
          <p:cNvSpPr/>
          <p:nvPr/>
        </p:nvSpPr>
        <p:spPr>
          <a:xfrm>
            <a:off x="591671" y="883701"/>
            <a:ext cx="8247529" cy="1231106"/>
          </a:xfrm>
          <a:prstGeom prst="rect">
            <a:avLst/>
          </a:prstGeom>
        </p:spPr>
        <p:txBody>
          <a:bodyPr wrap="square">
            <a:spAutoFit/>
          </a:bodyPr>
          <a:lstStyle/>
          <a:p>
            <a:r>
              <a:rPr lang="en-US" dirty="0" smtClean="0">
                <a:latin typeface="Verdana" charset="0"/>
              </a:rPr>
              <a:t>Just like dealing with a common array, an </a:t>
            </a:r>
            <a:r>
              <a:rPr lang="en-US" dirty="0">
                <a:latin typeface="Verdana" charset="0"/>
              </a:rPr>
              <a:t>element in 2-dimensional array is accessed by using the subscripts, i.e., row index and column index of the array</a:t>
            </a:r>
            <a:r>
              <a:rPr lang="en-US" dirty="0" smtClean="0">
                <a:latin typeface="Verdana" charset="0"/>
              </a:rPr>
              <a:t>.</a:t>
            </a:r>
          </a:p>
          <a:p>
            <a:r>
              <a:rPr lang="en-US" dirty="0" smtClean="0">
                <a:latin typeface="Verdana" charset="0"/>
              </a:rPr>
              <a:t>The syntax of accessing elements is:</a:t>
            </a:r>
          </a:p>
          <a:p>
            <a:endParaRPr lang="en-US" dirty="0" smtClean="0">
              <a:latin typeface="Verdana" charset="0"/>
            </a:endParaRPr>
          </a:p>
          <a:p>
            <a:pPr algn="ctr"/>
            <a:r>
              <a:rPr lang="en-US" sz="1800" dirty="0" smtClean="0">
                <a:latin typeface="Verdana" charset="0"/>
              </a:rPr>
              <a:t>array_name[position of element x][position of element y];</a:t>
            </a:r>
            <a:endParaRPr lang="en-US" sz="1800" dirty="0">
              <a:latin typeface="Verdana"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34" t="8540" r="44662" b="44750"/>
          <a:stretch/>
        </p:blipFill>
        <p:spPr>
          <a:xfrm>
            <a:off x="2362200" y="2114807"/>
            <a:ext cx="4419600" cy="2402541"/>
          </a:xfrm>
          <a:prstGeom prst="rect">
            <a:avLst/>
          </a:prstGeom>
        </p:spPr>
      </p:pic>
    </p:spTree>
    <p:extLst>
      <p:ext uri="{BB962C8B-B14F-4D97-AF65-F5344CB8AC3E}">
        <p14:creationId xmlns:p14="http://schemas.microsoft.com/office/powerpoint/2010/main" val="1176986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Shape 921"/>
          <p:cNvSpPr txBox="1">
            <a:spLocks noGrp="1"/>
          </p:cNvSpPr>
          <p:nvPr>
            <p:ph type="body" idx="1"/>
          </p:nvPr>
        </p:nvSpPr>
        <p:spPr>
          <a:xfrm>
            <a:off x="0" y="3839568"/>
            <a:ext cx="9144000" cy="576062"/>
          </a:xfrm>
          <a:prstGeom prst="rect">
            <a:avLst/>
          </a:prstGeom>
          <a:noFill/>
          <a:ln>
            <a:noFill/>
          </a:ln>
        </p:spPr>
        <p:txBody>
          <a:bodyPr lIns="91425" tIns="45700" rIns="91425" bIns="45700" anchor="ctr" anchorCtr="0">
            <a:noAutofit/>
          </a:bodyPr>
          <a:lstStyle/>
          <a:p>
            <a:pPr algn="ctr"/>
            <a:r>
              <a:rPr lang="en-US" sz="3700" dirty="0">
                <a:solidFill>
                  <a:schemeClr val="bg1"/>
                </a:solidFill>
              </a:rPr>
              <a:t>Want to know more?</a:t>
            </a:r>
          </a:p>
          <a:p>
            <a:pPr algn="ctr"/>
            <a:r>
              <a:rPr lang="en-US" sz="3700" dirty="0">
                <a:solidFill>
                  <a:schemeClr val="bg1"/>
                </a:solidFill>
              </a:rPr>
              <a:t>Go to the next chapter!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0" y="3480979"/>
            <a:ext cx="9144000" cy="576062"/>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 sz="4000" b="1" i="0" u="none" strike="noStrike" cap="none" dirty="0">
                <a:solidFill>
                  <a:schemeClr val="lt1"/>
                </a:solidFill>
                <a:latin typeface="Arial"/>
                <a:ea typeface="Arial"/>
                <a:cs typeface="Arial"/>
                <a:sym typeface="Arial"/>
              </a:rPr>
              <a:t>Welcome!!</a:t>
            </a:r>
          </a:p>
        </p:txBody>
      </p:sp>
      <p:sp>
        <p:nvSpPr>
          <p:cNvPr id="179" name="Shape 179"/>
          <p:cNvSpPr txBox="1">
            <a:spLocks noGrp="1"/>
          </p:cNvSpPr>
          <p:nvPr>
            <p:ph type="body" idx="2"/>
          </p:nvPr>
        </p:nvSpPr>
        <p:spPr>
          <a:xfrm>
            <a:off x="1712259" y="4227370"/>
            <a:ext cx="5719482" cy="288032"/>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400" b="0" i="0" u="none" strike="noStrike" cap="none" dirty="0" smtClean="0">
                <a:solidFill>
                  <a:schemeClr val="lt1"/>
                </a:solidFill>
                <a:latin typeface="Arial"/>
                <a:ea typeface="Arial"/>
                <a:cs typeface="Arial"/>
                <a:sym typeface="Arial"/>
              </a:rPr>
              <a:t>Everyone should know how to program a computer, because it teaches you how to think.</a:t>
            </a:r>
            <a:endParaRPr lang="en" sz="1400" b="0" i="0" u="none" strike="noStrike" cap="none" dirty="0">
              <a:solidFill>
                <a:schemeClr val="lt1"/>
              </a:solidFill>
              <a:latin typeface="Arial"/>
              <a:ea typeface="Arial"/>
              <a:cs typeface="Arial"/>
              <a:sym typeface="Arial"/>
            </a:endParaRPr>
          </a:p>
        </p:txBody>
      </p:sp>
      <p:sp>
        <p:nvSpPr>
          <p:cNvPr id="2" name="TextBox 1"/>
          <p:cNvSpPr txBox="1"/>
          <p:nvPr/>
        </p:nvSpPr>
        <p:spPr>
          <a:xfrm>
            <a:off x="1456765" y="3709666"/>
            <a:ext cx="510988" cy="1323439"/>
          </a:xfrm>
          <a:prstGeom prst="rect">
            <a:avLst/>
          </a:prstGeom>
          <a:noFill/>
        </p:spPr>
        <p:txBody>
          <a:bodyPr wrap="square" rtlCol="0">
            <a:spAutoFit/>
          </a:bodyPr>
          <a:lstStyle/>
          <a:p>
            <a:r>
              <a:rPr lang="en-US" sz="8000" dirty="0" smtClean="0">
                <a:solidFill>
                  <a:schemeClr val="bg1"/>
                </a:solidFill>
              </a:rPr>
              <a:t>“</a:t>
            </a:r>
            <a:endParaRPr lang="en-US" sz="8000" dirty="0">
              <a:solidFill>
                <a:schemeClr val="bg1"/>
              </a:solidFill>
            </a:endParaRPr>
          </a:p>
        </p:txBody>
      </p:sp>
      <p:sp>
        <p:nvSpPr>
          <p:cNvPr id="3" name="TextBox 2"/>
          <p:cNvSpPr txBox="1"/>
          <p:nvPr/>
        </p:nvSpPr>
        <p:spPr>
          <a:xfrm>
            <a:off x="7113493" y="4057041"/>
            <a:ext cx="573742" cy="1323439"/>
          </a:xfrm>
          <a:prstGeom prst="rect">
            <a:avLst/>
          </a:prstGeom>
          <a:noFill/>
        </p:spPr>
        <p:txBody>
          <a:bodyPr wrap="square" rtlCol="0">
            <a:spAutoFit/>
          </a:bodyPr>
          <a:lstStyle/>
          <a:p>
            <a:r>
              <a:rPr lang="en-US" sz="8000" dirty="0" smtClean="0">
                <a:solidFill>
                  <a:schemeClr val="bg1"/>
                </a:solidFill>
              </a:rPr>
              <a:t>”</a:t>
            </a:r>
            <a:endParaRPr lang="en-US" sz="8000" dirty="0">
              <a:solidFill>
                <a:schemeClr val="bg1"/>
              </a:solidFill>
            </a:endParaRPr>
          </a:p>
        </p:txBody>
      </p:sp>
      <p:sp>
        <p:nvSpPr>
          <p:cNvPr id="4" name="TextBox 3"/>
          <p:cNvSpPr txBox="1"/>
          <p:nvPr/>
        </p:nvSpPr>
        <p:spPr>
          <a:xfrm>
            <a:off x="6022040" y="4580260"/>
            <a:ext cx="1091453" cy="276999"/>
          </a:xfrm>
          <a:prstGeom prst="rect">
            <a:avLst/>
          </a:prstGeom>
          <a:noFill/>
        </p:spPr>
        <p:txBody>
          <a:bodyPr wrap="square" rtlCol="0">
            <a:spAutoFit/>
          </a:bodyPr>
          <a:lstStyle/>
          <a:p>
            <a:r>
              <a:rPr lang="en-US" sz="1200" dirty="0" smtClean="0">
                <a:solidFill>
                  <a:schemeClr val="bg1"/>
                </a:solidFill>
              </a:rPr>
              <a:t>Steve Jobs</a:t>
            </a:r>
            <a:endParaRPr lang="en-US" sz="12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p:nvPr/>
        </p:nvSpPr>
        <p:spPr>
          <a:xfrm rot="5400000" flipH="1">
            <a:off x="5994253" y="-1408260"/>
            <a:ext cx="611999" cy="4389009"/>
          </a:xfrm>
          <a:prstGeom prst="round2SameRect">
            <a:avLst>
              <a:gd name="adj1" fmla="val 50000"/>
              <a:gd name="adj2" fmla="val 0"/>
            </a:avLst>
          </a:prstGeom>
          <a:solidFill>
            <a:schemeClr val="lt1"/>
          </a:solidFill>
          <a:ln w="25400" cap="flat" cmpd="sng">
            <a:solidFill>
              <a:srgbClr val="8388E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Arial Black"/>
              <a:ea typeface="Arial Black"/>
              <a:cs typeface="Arial Black"/>
              <a:sym typeface="Arial Black"/>
            </a:endParaRPr>
          </a:p>
        </p:txBody>
      </p:sp>
      <p:sp>
        <p:nvSpPr>
          <p:cNvPr id="107" name="Shape 107"/>
          <p:cNvSpPr/>
          <p:nvPr/>
        </p:nvSpPr>
        <p:spPr>
          <a:xfrm rot="5400000" flipH="1">
            <a:off x="5994254" y="-521430"/>
            <a:ext cx="611999" cy="4389005"/>
          </a:xfrm>
          <a:prstGeom prst="round2SameRect">
            <a:avLst>
              <a:gd name="adj1" fmla="val 50000"/>
              <a:gd name="adj2" fmla="val 0"/>
            </a:avLst>
          </a:prstGeom>
          <a:solidFill>
            <a:schemeClr val="lt1"/>
          </a:solidFill>
          <a:ln w="25400" cap="flat" cmpd="sng">
            <a:solidFill>
              <a:srgbClr val="B2F608"/>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Arial Black"/>
              <a:ea typeface="Arial Black"/>
              <a:cs typeface="Arial Black"/>
              <a:sym typeface="Arial Black"/>
            </a:endParaRPr>
          </a:p>
        </p:txBody>
      </p:sp>
      <p:sp>
        <p:nvSpPr>
          <p:cNvPr id="108" name="Shape 108"/>
          <p:cNvSpPr/>
          <p:nvPr/>
        </p:nvSpPr>
        <p:spPr>
          <a:xfrm rot="5400000" flipH="1">
            <a:off x="5994254" y="366837"/>
            <a:ext cx="611999" cy="4389005"/>
          </a:xfrm>
          <a:prstGeom prst="round2SameRect">
            <a:avLst>
              <a:gd name="adj1" fmla="val 50000"/>
              <a:gd name="adj2" fmla="val 0"/>
            </a:avLst>
          </a:prstGeom>
          <a:solidFill>
            <a:schemeClr val="lt1"/>
          </a:solidFill>
          <a:ln w="25400" cap="flat" cmpd="sng">
            <a:solidFill>
              <a:srgbClr val="DF261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Arial Black"/>
              <a:ea typeface="Arial Black"/>
              <a:cs typeface="Arial Black"/>
              <a:sym typeface="Arial Black"/>
            </a:endParaRPr>
          </a:p>
        </p:txBody>
      </p:sp>
      <p:sp>
        <p:nvSpPr>
          <p:cNvPr id="109" name="Shape 109"/>
          <p:cNvSpPr/>
          <p:nvPr/>
        </p:nvSpPr>
        <p:spPr>
          <a:xfrm rot="5400000" flipH="1">
            <a:off x="5994254" y="1260702"/>
            <a:ext cx="611999" cy="4389005"/>
          </a:xfrm>
          <a:prstGeom prst="round2SameRect">
            <a:avLst>
              <a:gd name="adj1" fmla="val 50000"/>
              <a:gd name="adj2" fmla="val 0"/>
            </a:avLst>
          </a:prstGeom>
          <a:solidFill>
            <a:schemeClr val="lt1"/>
          </a:solidFill>
          <a:ln w="25400" cap="flat" cmpd="sng">
            <a:solidFill>
              <a:srgbClr val="EC77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Arial Black"/>
              <a:ea typeface="Arial Black"/>
              <a:cs typeface="Arial Black"/>
              <a:sym typeface="Arial Black"/>
            </a:endParaRPr>
          </a:p>
        </p:txBody>
      </p:sp>
      <p:grpSp>
        <p:nvGrpSpPr>
          <p:cNvPr id="110" name="Shape 110"/>
          <p:cNvGrpSpPr/>
          <p:nvPr/>
        </p:nvGrpSpPr>
        <p:grpSpPr>
          <a:xfrm>
            <a:off x="4587920" y="475605"/>
            <a:ext cx="2815342" cy="535469"/>
            <a:chOff x="2299400" y="1781114"/>
            <a:chExt cx="4576856" cy="535469"/>
          </a:xfrm>
        </p:grpSpPr>
        <p:sp>
          <p:nvSpPr>
            <p:cNvPr id="111" name="Shape 111"/>
            <p:cNvSpPr/>
            <p:nvPr/>
          </p:nvSpPr>
          <p:spPr>
            <a:xfrm>
              <a:off x="2299400" y="1781114"/>
              <a:ext cx="4576856" cy="322658"/>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smtClean="0">
                  <a:solidFill>
                    <a:srgbClr val="595959"/>
                  </a:solidFill>
                  <a:latin typeface="Arial"/>
                  <a:ea typeface="Arial"/>
                  <a:cs typeface="Arial"/>
                  <a:sym typeface="Arial"/>
                </a:rPr>
                <a:t>What is array?</a:t>
              </a:r>
              <a:endParaRPr lang="en" sz="1800" b="1" i="0" u="none" strike="noStrike" cap="none" dirty="0">
                <a:solidFill>
                  <a:srgbClr val="595959"/>
                </a:solidFill>
                <a:latin typeface="Arial"/>
                <a:ea typeface="Arial"/>
                <a:cs typeface="Arial"/>
                <a:sym typeface="Arial"/>
              </a:endParaRPr>
            </a:p>
          </p:txBody>
        </p:sp>
        <p:sp>
          <p:nvSpPr>
            <p:cNvPr id="112" name="Shape 112"/>
            <p:cNvSpPr/>
            <p:nvPr/>
          </p:nvSpPr>
          <p:spPr>
            <a:xfrm>
              <a:off x="2299400" y="2050389"/>
              <a:ext cx="4576856" cy="266194"/>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l" rtl="0">
                <a:spcBef>
                  <a:spcPts val="0"/>
                </a:spcBef>
                <a:buSzPct val="25000"/>
                <a:buNone/>
              </a:pPr>
              <a:r>
                <a:rPr lang="en-US" dirty="0" smtClean="0">
                  <a:solidFill>
                    <a:srgbClr val="595959"/>
                  </a:solidFill>
                </a:rPr>
                <a:t>Introducing what is array.</a:t>
              </a:r>
              <a:endParaRPr lang="en" b="0" i="0" u="none" strike="noStrike" cap="none" dirty="0">
                <a:solidFill>
                  <a:srgbClr val="595959"/>
                </a:solidFill>
                <a:sym typeface="Arial"/>
              </a:endParaRPr>
            </a:p>
          </p:txBody>
        </p:sp>
      </p:grpSp>
      <p:sp>
        <p:nvSpPr>
          <p:cNvPr id="113" name="Shape 113"/>
          <p:cNvSpPr/>
          <p:nvPr/>
        </p:nvSpPr>
        <p:spPr>
          <a:xfrm rot="-5400000" flipH="1">
            <a:off x="3753596" y="462245"/>
            <a:ext cx="648000" cy="648000"/>
          </a:xfrm>
          <a:prstGeom prst="ellipse">
            <a:avLst/>
          </a:prstGeom>
          <a:solidFill>
            <a:srgbClr val="8388E3"/>
          </a:solidFill>
          <a:ln>
            <a:noFill/>
          </a:ln>
        </p:spPr>
        <p:txBody>
          <a:bodyPr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Arial Black"/>
              <a:ea typeface="Arial Black"/>
              <a:cs typeface="Arial Black"/>
              <a:sym typeface="Arial Black"/>
            </a:endParaRPr>
          </a:p>
        </p:txBody>
      </p:sp>
      <p:sp>
        <p:nvSpPr>
          <p:cNvPr id="114" name="Shape 114"/>
          <p:cNvSpPr/>
          <p:nvPr/>
        </p:nvSpPr>
        <p:spPr>
          <a:xfrm rot="-5400000" flipH="1">
            <a:off x="3753596" y="1349073"/>
            <a:ext cx="648000" cy="648000"/>
          </a:xfrm>
          <a:prstGeom prst="ellipse">
            <a:avLst/>
          </a:prstGeom>
          <a:solidFill>
            <a:srgbClr val="B2F608"/>
          </a:solidFill>
          <a:ln>
            <a:noFill/>
          </a:ln>
        </p:spPr>
        <p:txBody>
          <a:bodyPr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Arial Black"/>
              <a:ea typeface="Arial Black"/>
              <a:cs typeface="Arial Black"/>
              <a:sym typeface="Arial Black"/>
            </a:endParaRPr>
          </a:p>
        </p:txBody>
      </p:sp>
      <p:sp>
        <p:nvSpPr>
          <p:cNvPr id="115" name="Shape 115"/>
          <p:cNvSpPr/>
          <p:nvPr/>
        </p:nvSpPr>
        <p:spPr>
          <a:xfrm rot="-5400000" flipH="1">
            <a:off x="3753596" y="2237341"/>
            <a:ext cx="648000" cy="648000"/>
          </a:xfrm>
          <a:prstGeom prst="ellipse">
            <a:avLst/>
          </a:prstGeom>
          <a:solidFill>
            <a:srgbClr val="DF2619"/>
          </a:solidFill>
          <a:ln>
            <a:noFill/>
          </a:ln>
        </p:spPr>
        <p:txBody>
          <a:bodyPr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Arial Black"/>
              <a:ea typeface="Arial Black"/>
              <a:cs typeface="Arial Black"/>
              <a:sym typeface="Arial Black"/>
            </a:endParaRPr>
          </a:p>
        </p:txBody>
      </p:sp>
      <p:sp>
        <p:nvSpPr>
          <p:cNvPr id="116" name="Shape 116"/>
          <p:cNvSpPr/>
          <p:nvPr/>
        </p:nvSpPr>
        <p:spPr>
          <a:xfrm rot="-5400000" flipH="1">
            <a:off x="3753596" y="3131207"/>
            <a:ext cx="648000" cy="648000"/>
          </a:xfrm>
          <a:prstGeom prst="ellipse">
            <a:avLst/>
          </a:prstGeom>
          <a:solidFill>
            <a:srgbClr val="EC771B"/>
          </a:solidFill>
          <a:ln>
            <a:noFill/>
          </a:ln>
        </p:spPr>
        <p:txBody>
          <a:bodyPr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Arial Black"/>
              <a:ea typeface="Arial Black"/>
              <a:cs typeface="Arial Black"/>
              <a:sym typeface="Arial Black"/>
            </a:endParaRPr>
          </a:p>
        </p:txBody>
      </p:sp>
      <p:sp>
        <p:nvSpPr>
          <p:cNvPr id="117" name="Shape 117"/>
          <p:cNvSpPr/>
          <p:nvPr/>
        </p:nvSpPr>
        <p:spPr>
          <a:xfrm>
            <a:off x="3864467" y="514000"/>
            <a:ext cx="444352"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i="0" u="none" strike="noStrike" cap="none">
                <a:solidFill>
                  <a:schemeClr val="lt1"/>
                </a:solidFill>
                <a:latin typeface="Arial"/>
                <a:ea typeface="Arial"/>
                <a:cs typeface="Arial"/>
                <a:sym typeface="Arial"/>
              </a:rPr>
              <a:t>A</a:t>
            </a:r>
          </a:p>
        </p:txBody>
      </p:sp>
      <p:sp>
        <p:nvSpPr>
          <p:cNvPr id="118" name="Shape 118"/>
          <p:cNvSpPr/>
          <p:nvPr/>
        </p:nvSpPr>
        <p:spPr>
          <a:xfrm>
            <a:off x="3864467" y="1404612"/>
            <a:ext cx="444352"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i="0" u="none" strike="noStrike" cap="none">
                <a:solidFill>
                  <a:schemeClr val="lt1"/>
                </a:solidFill>
                <a:latin typeface="Arial"/>
                <a:ea typeface="Arial"/>
                <a:cs typeface="Arial"/>
                <a:sym typeface="Arial"/>
              </a:rPr>
              <a:t>B</a:t>
            </a:r>
          </a:p>
        </p:txBody>
      </p:sp>
      <p:sp>
        <p:nvSpPr>
          <p:cNvPr id="119" name="Shape 119"/>
          <p:cNvSpPr/>
          <p:nvPr/>
        </p:nvSpPr>
        <p:spPr>
          <a:xfrm>
            <a:off x="3864467" y="2295225"/>
            <a:ext cx="444352"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i="0" u="none" strike="noStrike" cap="none">
                <a:solidFill>
                  <a:schemeClr val="lt1"/>
                </a:solidFill>
                <a:latin typeface="Arial"/>
                <a:ea typeface="Arial"/>
                <a:cs typeface="Arial"/>
                <a:sym typeface="Arial"/>
              </a:rPr>
              <a:t>C</a:t>
            </a:r>
          </a:p>
        </p:txBody>
      </p:sp>
      <p:sp>
        <p:nvSpPr>
          <p:cNvPr id="120" name="Shape 120"/>
          <p:cNvSpPr/>
          <p:nvPr/>
        </p:nvSpPr>
        <p:spPr>
          <a:xfrm>
            <a:off x="3864467" y="3185836"/>
            <a:ext cx="444352"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i="0" u="none" strike="noStrike" cap="none">
                <a:solidFill>
                  <a:schemeClr val="lt1"/>
                </a:solidFill>
                <a:latin typeface="Arial"/>
                <a:ea typeface="Arial"/>
                <a:cs typeface="Arial"/>
                <a:sym typeface="Arial"/>
              </a:rPr>
              <a:t>D</a:t>
            </a:r>
          </a:p>
        </p:txBody>
      </p:sp>
      <p:grpSp>
        <p:nvGrpSpPr>
          <p:cNvPr id="121" name="Shape 121"/>
          <p:cNvGrpSpPr/>
          <p:nvPr/>
        </p:nvGrpSpPr>
        <p:grpSpPr>
          <a:xfrm>
            <a:off x="7918689" y="714644"/>
            <a:ext cx="283532" cy="143201"/>
            <a:chOff x="7123782" y="2013388"/>
            <a:chExt cx="283532" cy="143201"/>
          </a:xfrm>
        </p:grpSpPr>
        <p:sp>
          <p:nvSpPr>
            <p:cNvPr id="122" name="Shape 122"/>
            <p:cNvSpPr/>
            <p:nvPr/>
          </p:nvSpPr>
          <p:spPr>
            <a:xfrm rot="5400000" flipH="1">
              <a:off x="7116410" y="2030988"/>
              <a:ext cx="122743" cy="107999"/>
            </a:xfrm>
            <a:prstGeom prst="triangle">
              <a:avLst>
                <a:gd name="adj" fmla="val 50000"/>
              </a:avLst>
            </a:prstGeom>
            <a:solidFill>
              <a:srgbClr val="8388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23" name="Shape 123"/>
            <p:cNvSpPr/>
            <p:nvPr/>
          </p:nvSpPr>
          <p:spPr>
            <a:xfrm rot="5400000" flipH="1">
              <a:off x="7272714" y="2021988"/>
              <a:ext cx="143201" cy="125999"/>
            </a:xfrm>
            <a:prstGeom prst="triangle">
              <a:avLst>
                <a:gd name="adj" fmla="val 50000"/>
              </a:avLst>
            </a:prstGeom>
            <a:solidFill>
              <a:srgbClr val="8388E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24" name="Shape 124"/>
          <p:cNvGrpSpPr/>
          <p:nvPr/>
        </p:nvGrpSpPr>
        <p:grpSpPr>
          <a:xfrm>
            <a:off x="7918689" y="1601472"/>
            <a:ext cx="283532" cy="143201"/>
            <a:chOff x="7123782" y="2013388"/>
            <a:chExt cx="283532" cy="143201"/>
          </a:xfrm>
        </p:grpSpPr>
        <p:sp>
          <p:nvSpPr>
            <p:cNvPr id="125" name="Shape 125"/>
            <p:cNvSpPr/>
            <p:nvPr/>
          </p:nvSpPr>
          <p:spPr>
            <a:xfrm rot="5400000" flipH="1">
              <a:off x="7116410" y="2030988"/>
              <a:ext cx="122743" cy="107999"/>
            </a:xfrm>
            <a:prstGeom prst="triangle">
              <a:avLst>
                <a:gd name="adj" fmla="val 50000"/>
              </a:avLst>
            </a:prstGeom>
            <a:solidFill>
              <a:srgbClr val="B2F60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26" name="Shape 126"/>
            <p:cNvSpPr/>
            <p:nvPr/>
          </p:nvSpPr>
          <p:spPr>
            <a:xfrm rot="5400000" flipH="1">
              <a:off x="7272714" y="2021988"/>
              <a:ext cx="143201" cy="125999"/>
            </a:xfrm>
            <a:prstGeom prst="triangle">
              <a:avLst>
                <a:gd name="adj" fmla="val 50000"/>
              </a:avLst>
            </a:prstGeom>
            <a:solidFill>
              <a:srgbClr val="B2F60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27" name="Shape 127"/>
          <p:cNvGrpSpPr/>
          <p:nvPr/>
        </p:nvGrpSpPr>
        <p:grpSpPr>
          <a:xfrm>
            <a:off x="7918689" y="2489740"/>
            <a:ext cx="283532" cy="143201"/>
            <a:chOff x="7123782" y="2013388"/>
            <a:chExt cx="283532" cy="143201"/>
          </a:xfrm>
        </p:grpSpPr>
        <p:sp>
          <p:nvSpPr>
            <p:cNvPr id="128" name="Shape 128"/>
            <p:cNvSpPr/>
            <p:nvPr/>
          </p:nvSpPr>
          <p:spPr>
            <a:xfrm rot="5400000" flipH="1">
              <a:off x="7116410" y="2030988"/>
              <a:ext cx="122743" cy="107999"/>
            </a:xfrm>
            <a:prstGeom prst="triangle">
              <a:avLst>
                <a:gd name="adj" fmla="val 50000"/>
              </a:avLst>
            </a:prstGeom>
            <a:solidFill>
              <a:srgbClr val="DF2619"/>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29" name="Shape 129"/>
            <p:cNvSpPr/>
            <p:nvPr/>
          </p:nvSpPr>
          <p:spPr>
            <a:xfrm rot="5400000" flipH="1">
              <a:off x="7272714" y="2021988"/>
              <a:ext cx="143201" cy="125999"/>
            </a:xfrm>
            <a:prstGeom prst="triangle">
              <a:avLst>
                <a:gd name="adj" fmla="val 50000"/>
              </a:avLst>
            </a:prstGeom>
            <a:solidFill>
              <a:srgbClr val="DF2619"/>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30" name="Shape 130"/>
          <p:cNvGrpSpPr/>
          <p:nvPr/>
        </p:nvGrpSpPr>
        <p:grpSpPr>
          <a:xfrm>
            <a:off x="7918689" y="3383606"/>
            <a:ext cx="283532" cy="143201"/>
            <a:chOff x="7123782" y="2013388"/>
            <a:chExt cx="283532" cy="143201"/>
          </a:xfrm>
        </p:grpSpPr>
        <p:sp>
          <p:nvSpPr>
            <p:cNvPr id="131" name="Shape 131"/>
            <p:cNvSpPr/>
            <p:nvPr/>
          </p:nvSpPr>
          <p:spPr>
            <a:xfrm rot="5400000" flipH="1">
              <a:off x="7116410" y="2030988"/>
              <a:ext cx="122743" cy="107999"/>
            </a:xfrm>
            <a:prstGeom prst="triangle">
              <a:avLst>
                <a:gd name="adj" fmla="val 50000"/>
              </a:avLst>
            </a:prstGeom>
            <a:solidFill>
              <a:srgbClr val="EC771B"/>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32" name="Shape 132"/>
            <p:cNvSpPr/>
            <p:nvPr/>
          </p:nvSpPr>
          <p:spPr>
            <a:xfrm rot="5400000" flipH="1">
              <a:off x="7272714" y="2021988"/>
              <a:ext cx="143201" cy="125999"/>
            </a:xfrm>
            <a:prstGeom prst="triangle">
              <a:avLst>
                <a:gd name="adj" fmla="val 50000"/>
              </a:avLst>
            </a:prstGeom>
            <a:solidFill>
              <a:srgbClr val="EC771B"/>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33" name="Shape 133"/>
          <p:cNvGrpSpPr/>
          <p:nvPr/>
        </p:nvGrpSpPr>
        <p:grpSpPr>
          <a:xfrm>
            <a:off x="4599292" y="1371437"/>
            <a:ext cx="2815342" cy="535469"/>
            <a:chOff x="2299400" y="1781114"/>
            <a:chExt cx="4576856" cy="535469"/>
          </a:xfrm>
        </p:grpSpPr>
        <p:sp>
          <p:nvSpPr>
            <p:cNvPr id="134" name="Shape 134"/>
            <p:cNvSpPr/>
            <p:nvPr/>
          </p:nvSpPr>
          <p:spPr>
            <a:xfrm>
              <a:off x="2299400" y="1781114"/>
              <a:ext cx="4576856" cy="322658"/>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smtClean="0">
                  <a:solidFill>
                    <a:srgbClr val="595959"/>
                  </a:solidFill>
                  <a:latin typeface="Arial"/>
                  <a:ea typeface="Arial"/>
                  <a:cs typeface="Arial"/>
                  <a:sym typeface="Arial"/>
                </a:rPr>
                <a:t>Declaring array</a:t>
              </a:r>
              <a:endParaRPr lang="en" sz="1800" b="1" i="0" u="none" strike="noStrike" cap="none" dirty="0">
                <a:solidFill>
                  <a:srgbClr val="595959"/>
                </a:solidFill>
                <a:latin typeface="Arial"/>
                <a:ea typeface="Arial"/>
                <a:cs typeface="Arial"/>
                <a:sym typeface="Arial"/>
              </a:endParaRPr>
            </a:p>
          </p:txBody>
        </p:sp>
        <p:sp>
          <p:nvSpPr>
            <p:cNvPr id="135" name="Shape 135"/>
            <p:cNvSpPr/>
            <p:nvPr/>
          </p:nvSpPr>
          <p:spPr>
            <a:xfrm>
              <a:off x="2299400" y="2050389"/>
              <a:ext cx="4576856" cy="266194"/>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l" rtl="0">
                <a:spcBef>
                  <a:spcPts val="0"/>
                </a:spcBef>
                <a:buSzPct val="25000"/>
                <a:buNone/>
              </a:pPr>
              <a:r>
                <a:rPr lang="en-US" b="0" i="0" u="none" strike="noStrike" cap="none" dirty="0" smtClean="0">
                  <a:solidFill>
                    <a:srgbClr val="595959"/>
                  </a:solidFill>
                  <a:latin typeface="Arial"/>
                  <a:ea typeface="Arial"/>
                  <a:cs typeface="Arial"/>
                  <a:sym typeface="Arial"/>
                </a:rPr>
                <a:t>Include how to declare an array</a:t>
              </a:r>
              <a:endParaRPr lang="en" b="0" i="0" u="none" strike="noStrike" cap="none" dirty="0">
                <a:solidFill>
                  <a:srgbClr val="595959"/>
                </a:solidFill>
                <a:latin typeface="Arial"/>
                <a:ea typeface="Arial"/>
                <a:cs typeface="Arial"/>
                <a:sym typeface="Arial"/>
              </a:endParaRPr>
            </a:p>
          </p:txBody>
        </p:sp>
      </p:grpSp>
      <p:grpSp>
        <p:nvGrpSpPr>
          <p:cNvPr id="136" name="Shape 136"/>
          <p:cNvGrpSpPr/>
          <p:nvPr/>
        </p:nvGrpSpPr>
        <p:grpSpPr>
          <a:xfrm>
            <a:off x="4599292" y="2246319"/>
            <a:ext cx="2815342" cy="535469"/>
            <a:chOff x="2299400" y="1781114"/>
            <a:chExt cx="4576856" cy="535469"/>
          </a:xfrm>
        </p:grpSpPr>
        <p:sp>
          <p:nvSpPr>
            <p:cNvPr id="137" name="Shape 137"/>
            <p:cNvSpPr/>
            <p:nvPr/>
          </p:nvSpPr>
          <p:spPr>
            <a:xfrm>
              <a:off x="2299400" y="1781114"/>
              <a:ext cx="4576856" cy="322658"/>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smtClean="0">
                  <a:solidFill>
                    <a:srgbClr val="595959"/>
                  </a:solidFill>
                  <a:latin typeface="Arial"/>
                  <a:ea typeface="Arial"/>
                  <a:cs typeface="Arial"/>
                  <a:sym typeface="Arial"/>
                </a:rPr>
                <a:t>Initializing array</a:t>
              </a:r>
              <a:endParaRPr lang="en" sz="1800" b="1" i="0" u="none" strike="noStrike" cap="none" dirty="0">
                <a:solidFill>
                  <a:srgbClr val="595959"/>
                </a:solidFill>
                <a:latin typeface="Arial"/>
                <a:ea typeface="Arial"/>
                <a:cs typeface="Arial"/>
                <a:sym typeface="Arial"/>
              </a:endParaRPr>
            </a:p>
          </p:txBody>
        </p:sp>
        <p:sp>
          <p:nvSpPr>
            <p:cNvPr id="138" name="Shape 138"/>
            <p:cNvSpPr/>
            <p:nvPr/>
          </p:nvSpPr>
          <p:spPr>
            <a:xfrm>
              <a:off x="2299400" y="2050389"/>
              <a:ext cx="4576856" cy="266194"/>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l" rtl="0">
                <a:spcBef>
                  <a:spcPts val="0"/>
                </a:spcBef>
                <a:buSzPct val="25000"/>
                <a:buNone/>
              </a:pPr>
              <a:r>
                <a:rPr lang="en-US" b="0" i="0" u="none" strike="noStrike" cap="none" dirty="0" smtClean="0">
                  <a:solidFill>
                    <a:srgbClr val="595959"/>
                  </a:solidFill>
                  <a:latin typeface="Arial"/>
                  <a:ea typeface="Arial"/>
                  <a:cs typeface="Arial"/>
                  <a:sym typeface="Arial"/>
                </a:rPr>
                <a:t>Include how to initialize an array</a:t>
              </a:r>
              <a:endParaRPr lang="en" b="0" i="0" u="none" strike="noStrike" cap="none" dirty="0">
                <a:solidFill>
                  <a:srgbClr val="595959"/>
                </a:solidFill>
                <a:latin typeface="Arial"/>
                <a:ea typeface="Arial"/>
                <a:cs typeface="Arial"/>
                <a:sym typeface="Arial"/>
              </a:endParaRPr>
            </a:p>
          </p:txBody>
        </p:sp>
      </p:grpSp>
      <p:grpSp>
        <p:nvGrpSpPr>
          <p:cNvPr id="139" name="Shape 139"/>
          <p:cNvGrpSpPr/>
          <p:nvPr/>
        </p:nvGrpSpPr>
        <p:grpSpPr>
          <a:xfrm>
            <a:off x="4587920" y="3125606"/>
            <a:ext cx="3563753" cy="535469"/>
            <a:chOff x="2299400" y="1781114"/>
            <a:chExt cx="5149350" cy="535469"/>
          </a:xfrm>
        </p:grpSpPr>
        <p:sp>
          <p:nvSpPr>
            <p:cNvPr id="140" name="Shape 140"/>
            <p:cNvSpPr/>
            <p:nvPr/>
          </p:nvSpPr>
          <p:spPr>
            <a:xfrm>
              <a:off x="2299400" y="1781114"/>
              <a:ext cx="5149350" cy="269275"/>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smtClean="0">
                  <a:solidFill>
                    <a:srgbClr val="595959"/>
                  </a:solidFill>
                  <a:latin typeface="Arial"/>
                  <a:ea typeface="Arial"/>
                  <a:cs typeface="Arial"/>
                  <a:sym typeface="Arial"/>
                </a:rPr>
                <a:t>Accessing array elements</a:t>
              </a:r>
              <a:endParaRPr lang="en" sz="1800" b="1" i="0" u="none" strike="noStrike" cap="none" dirty="0">
                <a:solidFill>
                  <a:srgbClr val="595959"/>
                </a:solidFill>
                <a:latin typeface="Arial"/>
                <a:ea typeface="Arial"/>
                <a:cs typeface="Arial"/>
                <a:sym typeface="Arial"/>
              </a:endParaRPr>
            </a:p>
          </p:txBody>
        </p:sp>
        <p:sp>
          <p:nvSpPr>
            <p:cNvPr id="141" name="Shape 141"/>
            <p:cNvSpPr/>
            <p:nvPr/>
          </p:nvSpPr>
          <p:spPr>
            <a:xfrm>
              <a:off x="2299400" y="2050389"/>
              <a:ext cx="5149350" cy="266194"/>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l" rtl="0">
                <a:spcBef>
                  <a:spcPts val="0"/>
                </a:spcBef>
                <a:buSzPct val="25000"/>
                <a:buNone/>
              </a:pPr>
              <a:r>
                <a:rPr lang="en-US" sz="1300" b="0" i="0" u="none" strike="noStrike" cap="none" dirty="0" smtClean="0">
                  <a:solidFill>
                    <a:srgbClr val="595959"/>
                  </a:solidFill>
                  <a:latin typeface="Arial"/>
                  <a:ea typeface="Arial"/>
                  <a:cs typeface="Arial"/>
                  <a:sym typeface="Arial"/>
                </a:rPr>
                <a:t>Include getting the members from an array</a:t>
              </a:r>
              <a:endParaRPr lang="en" sz="1300" b="0" i="0" u="none" strike="noStrike" cap="none" dirty="0">
                <a:solidFill>
                  <a:srgbClr val="595959"/>
                </a:solidFill>
                <a:latin typeface="Arial"/>
                <a:ea typeface="Arial"/>
                <a:cs typeface="Arial"/>
                <a:sym typeface="Arial"/>
              </a:endParaRPr>
            </a:p>
          </p:txBody>
        </p:sp>
      </p:grpSp>
      <p:sp>
        <p:nvSpPr>
          <p:cNvPr id="142" name="Shape 142"/>
          <p:cNvSpPr txBox="1">
            <a:spLocks noGrp="1"/>
          </p:cNvSpPr>
          <p:nvPr>
            <p:ph type="body" idx="1"/>
          </p:nvPr>
        </p:nvSpPr>
        <p:spPr>
          <a:xfrm>
            <a:off x="683568" y="483518"/>
            <a:ext cx="2592287" cy="1440160"/>
          </a:xfrm>
          <a:prstGeom prst="rect">
            <a:avLst/>
          </a:prstGeom>
          <a:noFill/>
          <a:ln>
            <a:noFill/>
          </a:ln>
        </p:spPr>
        <p:txBody>
          <a:bodyPr lIns="91425" tIns="45700" rIns="91425" bIns="45700" anchor="ctr" anchorCtr="0">
            <a:noAutofit/>
          </a:bodyPr>
          <a:lstStyle/>
          <a:p>
            <a:pPr marL="0" marR="0" lvl="0" indent="0" algn="l" rtl="0">
              <a:spcBef>
                <a:spcPts val="0"/>
              </a:spcBef>
              <a:buClr>
                <a:srgbClr val="EC771B"/>
              </a:buClr>
              <a:buSzPct val="25000"/>
              <a:buFont typeface="Arial"/>
              <a:buNone/>
            </a:pPr>
            <a:r>
              <a:rPr lang="en-US" sz="4000" b="0" i="0" u="none" strike="noStrike" cap="none" dirty="0" smtClean="0">
                <a:solidFill>
                  <a:srgbClr val="EC771B"/>
                </a:solidFill>
                <a:latin typeface="Arial"/>
                <a:ea typeface="Arial"/>
                <a:cs typeface="Arial"/>
                <a:sym typeface="Arial"/>
              </a:rPr>
              <a:t>Chapter Overview</a:t>
            </a:r>
            <a:endParaRPr lang="en" sz="4000" b="0" i="0" u="none" strike="noStrike" cap="none" dirty="0">
              <a:solidFill>
                <a:srgbClr val="EC771B"/>
              </a:solidFill>
              <a:latin typeface="Arial"/>
              <a:ea typeface="Arial"/>
              <a:cs typeface="Arial"/>
              <a:sym typeface="Arial"/>
            </a:endParaRPr>
          </a:p>
        </p:txBody>
      </p:sp>
      <p:sp>
        <p:nvSpPr>
          <p:cNvPr id="144" name="Shape 144"/>
          <p:cNvSpPr/>
          <p:nvPr/>
        </p:nvSpPr>
        <p:spPr>
          <a:xfrm rot="5400000" flipH="1">
            <a:off x="5994254" y="2154189"/>
            <a:ext cx="611999" cy="4389005"/>
          </a:xfrm>
          <a:prstGeom prst="round2SameRect">
            <a:avLst>
              <a:gd name="adj1" fmla="val 50000"/>
              <a:gd name="adj2" fmla="val 0"/>
            </a:avLst>
          </a:prstGeom>
          <a:solidFill>
            <a:schemeClr val="lt1"/>
          </a:solidFill>
          <a:ln w="25400" cap="flat" cmpd="sng">
            <a:solidFill>
              <a:srgbClr val="F6E21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Arial Black"/>
              <a:ea typeface="Arial Black"/>
              <a:cs typeface="Arial Black"/>
              <a:sym typeface="Arial Black"/>
            </a:endParaRPr>
          </a:p>
        </p:txBody>
      </p:sp>
      <p:sp>
        <p:nvSpPr>
          <p:cNvPr id="145" name="Shape 145"/>
          <p:cNvSpPr/>
          <p:nvPr/>
        </p:nvSpPr>
        <p:spPr>
          <a:xfrm rot="-5400000" flipH="1">
            <a:off x="3753596" y="4024692"/>
            <a:ext cx="648000" cy="648000"/>
          </a:xfrm>
          <a:prstGeom prst="ellipse">
            <a:avLst/>
          </a:prstGeom>
          <a:solidFill>
            <a:srgbClr val="F6E213"/>
          </a:solidFill>
          <a:ln>
            <a:noFill/>
          </a:ln>
        </p:spPr>
        <p:txBody>
          <a:bodyPr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Arial Black"/>
              <a:ea typeface="Arial Black"/>
              <a:cs typeface="Arial Black"/>
              <a:sym typeface="Arial Black"/>
            </a:endParaRPr>
          </a:p>
        </p:txBody>
      </p:sp>
      <p:sp>
        <p:nvSpPr>
          <p:cNvPr id="146" name="Shape 146"/>
          <p:cNvSpPr/>
          <p:nvPr/>
        </p:nvSpPr>
        <p:spPr>
          <a:xfrm>
            <a:off x="3874887" y="4076448"/>
            <a:ext cx="423514"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i="0" u="none" strike="noStrike" cap="none">
                <a:solidFill>
                  <a:schemeClr val="lt1"/>
                </a:solidFill>
                <a:latin typeface="Arial"/>
                <a:ea typeface="Arial"/>
                <a:cs typeface="Arial"/>
                <a:sym typeface="Arial"/>
              </a:rPr>
              <a:t>E</a:t>
            </a:r>
          </a:p>
        </p:txBody>
      </p:sp>
      <p:grpSp>
        <p:nvGrpSpPr>
          <p:cNvPr id="147" name="Shape 147"/>
          <p:cNvGrpSpPr/>
          <p:nvPr/>
        </p:nvGrpSpPr>
        <p:grpSpPr>
          <a:xfrm>
            <a:off x="7918689" y="4277092"/>
            <a:ext cx="283532" cy="143201"/>
            <a:chOff x="7123782" y="2013388"/>
            <a:chExt cx="283532" cy="143201"/>
          </a:xfrm>
        </p:grpSpPr>
        <p:sp>
          <p:nvSpPr>
            <p:cNvPr id="148" name="Shape 148"/>
            <p:cNvSpPr/>
            <p:nvPr/>
          </p:nvSpPr>
          <p:spPr>
            <a:xfrm rot="5400000" flipH="1">
              <a:off x="7116410" y="2030988"/>
              <a:ext cx="122743" cy="107999"/>
            </a:xfrm>
            <a:prstGeom prst="triangle">
              <a:avLst>
                <a:gd name="adj" fmla="val 50000"/>
              </a:avLst>
            </a:prstGeom>
            <a:solidFill>
              <a:srgbClr val="F6E21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49" name="Shape 149"/>
            <p:cNvSpPr/>
            <p:nvPr/>
          </p:nvSpPr>
          <p:spPr>
            <a:xfrm rot="5400000" flipH="1">
              <a:off x="7272714" y="2021988"/>
              <a:ext cx="143201" cy="125999"/>
            </a:xfrm>
            <a:prstGeom prst="triangle">
              <a:avLst>
                <a:gd name="adj" fmla="val 50000"/>
              </a:avLst>
            </a:prstGeom>
            <a:solidFill>
              <a:srgbClr val="F6E21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grpSp>
      <p:grpSp>
        <p:nvGrpSpPr>
          <p:cNvPr id="150" name="Shape 150"/>
          <p:cNvGrpSpPr/>
          <p:nvPr/>
        </p:nvGrpSpPr>
        <p:grpSpPr>
          <a:xfrm>
            <a:off x="4587920" y="4042692"/>
            <a:ext cx="3038235" cy="535469"/>
            <a:chOff x="2299400" y="1781114"/>
            <a:chExt cx="4576856" cy="535469"/>
          </a:xfrm>
        </p:grpSpPr>
        <p:sp>
          <p:nvSpPr>
            <p:cNvPr id="151" name="Shape 151"/>
            <p:cNvSpPr/>
            <p:nvPr/>
          </p:nvSpPr>
          <p:spPr>
            <a:xfrm>
              <a:off x="2299400" y="1781114"/>
              <a:ext cx="4576856" cy="322658"/>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smtClean="0">
                  <a:solidFill>
                    <a:srgbClr val="595959"/>
                  </a:solidFill>
                  <a:latin typeface="Arial"/>
                  <a:ea typeface="Arial"/>
                  <a:cs typeface="Arial"/>
                  <a:sym typeface="Arial"/>
                </a:rPr>
                <a:t>Multi-dimensional array</a:t>
              </a:r>
              <a:endParaRPr lang="en" sz="1800" b="1" i="0" u="none" strike="noStrike" cap="none" dirty="0">
                <a:solidFill>
                  <a:srgbClr val="595959"/>
                </a:solidFill>
                <a:latin typeface="Arial"/>
                <a:ea typeface="Arial"/>
                <a:cs typeface="Arial"/>
                <a:sym typeface="Arial"/>
              </a:endParaRPr>
            </a:p>
          </p:txBody>
        </p:sp>
        <p:sp>
          <p:nvSpPr>
            <p:cNvPr id="152" name="Shape 152"/>
            <p:cNvSpPr/>
            <p:nvPr/>
          </p:nvSpPr>
          <p:spPr>
            <a:xfrm>
              <a:off x="2299400" y="2050389"/>
              <a:ext cx="4576856" cy="266194"/>
            </a:xfrm>
            <a:prstGeom prst="round2SameRect">
              <a:avLst>
                <a:gd name="adj1" fmla="val 16667"/>
                <a:gd name="adj2" fmla="val 0"/>
              </a:avLst>
            </a:prstGeom>
            <a:noFill/>
            <a:ln>
              <a:noFill/>
            </a:ln>
          </p:spPr>
          <p:txBody>
            <a:bodyPr lIns="91425" tIns="45700" rIns="91425" bIns="45700" anchor="t" anchorCtr="0">
              <a:noAutofit/>
            </a:bodyPr>
            <a:lstStyle/>
            <a:p>
              <a:pPr marL="0" marR="0" lvl="0" indent="0" algn="l" rtl="0">
                <a:spcBef>
                  <a:spcPts val="0"/>
                </a:spcBef>
                <a:buSzPct val="25000"/>
                <a:buNone/>
              </a:pPr>
              <a:r>
                <a:rPr lang="en-US" dirty="0" smtClean="0">
                  <a:solidFill>
                    <a:srgbClr val="595959"/>
                  </a:solidFill>
                </a:rPr>
                <a:t>Introduce the 2-D array</a:t>
              </a:r>
              <a:endParaRPr lang="en" b="0" i="0" u="none" strike="noStrike" cap="none" dirty="0">
                <a:solidFill>
                  <a:srgbClr val="595959"/>
                </a:solidFill>
                <a:sym typeface="Aria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65" name="Shape 165"/>
          <p:cNvSpPr txBox="1">
            <a:spLocks noGrp="1"/>
          </p:cNvSpPr>
          <p:nvPr>
            <p:ph type="title"/>
          </p:nvPr>
        </p:nvSpPr>
        <p:spPr>
          <a:xfrm>
            <a:off x="0" y="458904"/>
            <a:ext cx="9143875" cy="623400"/>
          </a:xfrm>
          <a:prstGeom prst="rect">
            <a:avLst/>
          </a:prstGeom>
        </p:spPr>
        <p:txBody>
          <a:bodyPr lIns="91425" tIns="91425" rIns="91425" bIns="91425" anchor="ctr" anchorCtr="0">
            <a:noAutofit/>
          </a:bodyPr>
          <a:lstStyle/>
          <a:p>
            <a:pPr lvl="0" rtl="0">
              <a:spcBef>
                <a:spcPts val="0"/>
              </a:spcBef>
              <a:buNone/>
            </a:pPr>
            <a:r>
              <a:rPr lang="en-US" sz="3200" b="1" dirty="0" smtClean="0">
                <a:solidFill>
                  <a:srgbClr val="EC771B"/>
                </a:solidFill>
              </a:rPr>
              <a:t>What is array?</a:t>
            </a:r>
            <a:endParaRPr lang="en" sz="3200" b="1" dirty="0">
              <a:solidFill>
                <a:srgbClr val="EC771B"/>
              </a:solidFill>
            </a:endParaRPr>
          </a:p>
        </p:txBody>
      </p:sp>
      <p:sp>
        <p:nvSpPr>
          <p:cNvPr id="2" name="TextBox 1"/>
          <p:cNvSpPr txBox="1"/>
          <p:nvPr/>
        </p:nvSpPr>
        <p:spPr>
          <a:xfrm>
            <a:off x="1285204" y="1425389"/>
            <a:ext cx="6573466" cy="2677656"/>
          </a:xfrm>
          <a:prstGeom prst="rect">
            <a:avLst/>
          </a:prstGeom>
          <a:noFill/>
        </p:spPr>
        <p:txBody>
          <a:bodyPr wrap="square" rtlCol="0">
            <a:spAutoFit/>
          </a:bodyPr>
          <a:lstStyle/>
          <a:p>
            <a:r>
              <a:rPr lang="en-US" dirty="0" smtClean="0"/>
              <a:t>In the previous notes, we usually only deal with a small number of data no more than 4. But what if we want to handle more data in our program? In C++, array can help us handle numerous data of the </a:t>
            </a:r>
            <a:r>
              <a:rPr lang="en-US" dirty="0" smtClean="0">
                <a:solidFill>
                  <a:srgbClr val="FF0000"/>
                </a:solidFill>
              </a:rPr>
              <a:t>same type </a:t>
            </a:r>
            <a:r>
              <a:rPr lang="en-US" dirty="0" smtClean="0"/>
              <a:t>by using array. </a:t>
            </a:r>
            <a:r>
              <a:rPr lang="en-US" dirty="0"/>
              <a:t>An array is used to store a collection of data, but </a:t>
            </a:r>
            <a:r>
              <a:rPr lang="en-US" dirty="0" smtClean="0"/>
              <a:t>we can also think </a:t>
            </a:r>
            <a:r>
              <a:rPr lang="en-US" dirty="0"/>
              <a:t>of an array as a collection of variables of the </a:t>
            </a:r>
            <a:r>
              <a:rPr lang="en-US" dirty="0">
                <a:solidFill>
                  <a:srgbClr val="FF0000"/>
                </a:solidFill>
              </a:rPr>
              <a:t>same type</a:t>
            </a:r>
            <a:r>
              <a:rPr lang="en-US" dirty="0" smtClean="0"/>
              <a:t>.</a:t>
            </a:r>
          </a:p>
          <a:p>
            <a:endParaRPr lang="en-US" dirty="0"/>
          </a:p>
          <a:p>
            <a:r>
              <a:rPr lang="en-US" dirty="0" smtClean="0"/>
              <a:t>We used to declare variable one by one in the previous notes which is quite tedious. Instead of declaring and initializing the same type of data again and again, we can use array to help us allocate memory by only one line of code. </a:t>
            </a:r>
            <a:r>
              <a:rPr lang="en-US" dirty="0"/>
              <a:t>We only need one identifier name to address all the </a:t>
            </a:r>
            <a:r>
              <a:rPr lang="en-US" dirty="0" smtClean="0"/>
              <a:t>data with </a:t>
            </a:r>
            <a:r>
              <a:rPr lang="en-US" dirty="0" smtClean="0">
                <a:solidFill>
                  <a:srgbClr val="FF0000"/>
                </a:solidFill>
              </a:rPr>
              <a:t>same type</a:t>
            </a:r>
            <a:r>
              <a:rPr lang="en-US" dirty="0" smtClean="0"/>
              <a:t>, </a:t>
            </a:r>
            <a:r>
              <a:rPr lang="en-US" dirty="0"/>
              <a:t>and </a:t>
            </a:r>
            <a:r>
              <a:rPr lang="en-US" dirty="0" smtClean="0"/>
              <a:t>we can reach </a:t>
            </a:r>
            <a:r>
              <a:rPr lang="en-US" dirty="0"/>
              <a:t>each of them </a:t>
            </a:r>
            <a:r>
              <a:rPr lang="en-US" dirty="0" smtClean="0"/>
              <a:t>to implement our tasks.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4" name="Rectangle 3"/>
          <p:cNvSpPr/>
          <p:nvPr/>
        </p:nvSpPr>
        <p:spPr>
          <a:xfrm>
            <a:off x="0" y="221509"/>
            <a:ext cx="9144000" cy="584775"/>
          </a:xfrm>
          <a:prstGeom prst="rect">
            <a:avLst/>
          </a:prstGeom>
        </p:spPr>
        <p:txBody>
          <a:bodyPr wrap="square">
            <a:spAutoFit/>
          </a:bodyPr>
          <a:lstStyle/>
          <a:p>
            <a:pPr algn="ctr"/>
            <a:r>
              <a:rPr lang="en-US" sz="3200" b="1" dirty="0" smtClean="0">
                <a:solidFill>
                  <a:srgbClr val="EC771B"/>
                </a:solidFill>
              </a:rPr>
              <a:t>Declaring array</a:t>
            </a:r>
            <a:endParaRPr lang="en-US" sz="3200" dirty="0"/>
          </a:p>
        </p:txBody>
      </p:sp>
      <p:sp>
        <p:nvSpPr>
          <p:cNvPr id="5" name="TextBox 4"/>
          <p:cNvSpPr txBox="1"/>
          <p:nvPr/>
        </p:nvSpPr>
        <p:spPr>
          <a:xfrm>
            <a:off x="824749" y="774763"/>
            <a:ext cx="7987553" cy="1661993"/>
          </a:xfrm>
          <a:prstGeom prst="rect">
            <a:avLst/>
          </a:prstGeom>
          <a:noFill/>
        </p:spPr>
        <p:txBody>
          <a:bodyPr wrap="square" rtlCol="0">
            <a:spAutoFit/>
          </a:bodyPr>
          <a:lstStyle/>
          <a:p>
            <a:r>
              <a:rPr lang="en-US" dirty="0" smtClean="0"/>
              <a:t>To declare an array we need to </a:t>
            </a:r>
            <a:r>
              <a:rPr lang="en-US" dirty="0"/>
              <a:t>specifies the type of the elements and the number of elements required by an </a:t>
            </a:r>
            <a:r>
              <a:rPr lang="en-US" dirty="0" smtClean="0"/>
              <a:t>array. We can declare an array with only one type but can be any type. It means that we can declare arrays of int or ch or double etc</a:t>
            </a:r>
            <a:r>
              <a:rPr lang="en-US" dirty="0"/>
              <a:t>. </a:t>
            </a:r>
            <a:r>
              <a:rPr lang="en-US" dirty="0" smtClean="0"/>
              <a:t>Like declaring function, we only tell the compiler the size of the array without telling what is inside the array.</a:t>
            </a:r>
          </a:p>
          <a:p>
            <a:r>
              <a:rPr lang="en-US" dirty="0" smtClean="0"/>
              <a:t>The syntax of declaring an array is</a:t>
            </a:r>
          </a:p>
          <a:p>
            <a:endParaRPr lang="en-US" dirty="0"/>
          </a:p>
          <a:p>
            <a:pPr algn="ctr"/>
            <a:r>
              <a:rPr lang="en-US" sz="1800" dirty="0"/>
              <a:t>d</a:t>
            </a:r>
            <a:r>
              <a:rPr lang="en-US" sz="1800" dirty="0" smtClean="0"/>
              <a:t>ata_type array_name [array_Size] ;</a:t>
            </a:r>
            <a:endParaRPr lang="en-US" sz="18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743" t="8715" r="42810" b="56078"/>
          <a:stretch/>
        </p:blipFill>
        <p:spPr>
          <a:xfrm>
            <a:off x="2537008" y="2405234"/>
            <a:ext cx="4563037" cy="1810872"/>
          </a:xfrm>
          <a:prstGeom prst="rect">
            <a:avLst/>
          </a:prstGeom>
        </p:spPr>
      </p:pic>
      <p:sp>
        <p:nvSpPr>
          <p:cNvPr id="8" name="TextBox 7"/>
          <p:cNvSpPr txBox="1"/>
          <p:nvPr/>
        </p:nvSpPr>
        <p:spPr>
          <a:xfrm>
            <a:off x="1398491" y="4216106"/>
            <a:ext cx="6840070" cy="307777"/>
          </a:xfrm>
          <a:prstGeom prst="rect">
            <a:avLst/>
          </a:prstGeom>
          <a:noFill/>
        </p:spPr>
        <p:txBody>
          <a:bodyPr wrap="square" rtlCol="0">
            <a:spAutoFit/>
          </a:bodyPr>
          <a:lstStyle/>
          <a:p>
            <a:r>
              <a:rPr lang="en-US" dirty="0" smtClean="0"/>
              <a:t>Please be reminded that the above example array can hold 10 int-size data!!!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4" name="Rectangle 3"/>
          <p:cNvSpPr/>
          <p:nvPr/>
        </p:nvSpPr>
        <p:spPr>
          <a:xfrm>
            <a:off x="0" y="239438"/>
            <a:ext cx="9144000" cy="584775"/>
          </a:xfrm>
          <a:prstGeom prst="rect">
            <a:avLst/>
          </a:prstGeom>
        </p:spPr>
        <p:txBody>
          <a:bodyPr wrap="square">
            <a:spAutoFit/>
          </a:bodyPr>
          <a:lstStyle/>
          <a:p>
            <a:pPr algn="ctr"/>
            <a:r>
              <a:rPr lang="en-US" sz="3200" b="1" dirty="0" smtClean="0">
                <a:solidFill>
                  <a:srgbClr val="EC771B"/>
                </a:solidFill>
              </a:rPr>
              <a:t>Initializing array</a:t>
            </a:r>
            <a:endParaRPr lang="en-US" sz="3200" dirty="0"/>
          </a:p>
        </p:txBody>
      </p:sp>
      <p:sp>
        <p:nvSpPr>
          <p:cNvPr id="5" name="TextBox 4"/>
          <p:cNvSpPr txBox="1"/>
          <p:nvPr/>
        </p:nvSpPr>
        <p:spPr>
          <a:xfrm>
            <a:off x="824749" y="793382"/>
            <a:ext cx="7987553" cy="2277547"/>
          </a:xfrm>
          <a:prstGeom prst="rect">
            <a:avLst/>
          </a:prstGeom>
          <a:noFill/>
        </p:spPr>
        <p:txBody>
          <a:bodyPr wrap="square" rtlCol="0">
            <a:spAutoFit/>
          </a:bodyPr>
          <a:lstStyle/>
          <a:p>
            <a:r>
              <a:rPr lang="en-US" dirty="0" smtClean="0"/>
              <a:t>To tell the compiler what’s inside the array, we need to initialize the array. By default, regular arrays are uninitialized. This means that none of the array’s elements are given any particular value; their contents are undetermined when the array is declared.</a:t>
            </a:r>
            <a:br>
              <a:rPr lang="en-US" dirty="0" smtClean="0"/>
            </a:br>
            <a:r>
              <a:rPr lang="en-US" dirty="0" smtClean="0"/>
              <a:t/>
            </a:r>
            <a:br>
              <a:rPr lang="en-US" dirty="0" smtClean="0"/>
            </a:br>
            <a:r>
              <a:rPr lang="en-US" dirty="0" smtClean="0"/>
              <a:t>However, the elements in an array can be initialized to particular values when it is declared.</a:t>
            </a:r>
          </a:p>
          <a:p>
            <a:r>
              <a:rPr lang="en-US" dirty="0" smtClean="0"/>
              <a:t>The syntax of initializing array is</a:t>
            </a:r>
          </a:p>
          <a:p>
            <a:pPr algn="ctr"/>
            <a:endParaRPr lang="en-US" dirty="0" smtClean="0"/>
          </a:p>
          <a:p>
            <a:pPr algn="ctr"/>
            <a:r>
              <a:rPr lang="en-US" sz="1600" dirty="0" smtClean="0"/>
              <a:t>data_type array_name [array_Size] = {element0, element1, </a:t>
            </a:r>
            <a:r>
              <a:rPr lang="mr-IN" sz="1600" dirty="0" smtClean="0"/>
              <a:t>…</a:t>
            </a:r>
            <a:r>
              <a:rPr lang="en-US" sz="1600" dirty="0" smtClean="0"/>
              <a:t>};</a:t>
            </a:r>
          </a:p>
          <a:p>
            <a:pPr algn="ctr"/>
            <a:endParaRPr lang="en-US" dirty="0" smtClean="0"/>
          </a:p>
          <a:p>
            <a:r>
              <a:rPr lang="en-US" dirty="0" smtClean="0"/>
              <a:t>In array, we call the first slot as 0, the second slot as 1 and so on.</a:t>
            </a:r>
            <a:endParaRPr lang="en-US" dirty="0"/>
          </a:p>
        </p:txBody>
      </p:sp>
      <p:grpSp>
        <p:nvGrpSpPr>
          <p:cNvPr id="23" name="Group 22"/>
          <p:cNvGrpSpPr/>
          <p:nvPr/>
        </p:nvGrpSpPr>
        <p:grpSpPr>
          <a:xfrm>
            <a:off x="1973045" y="3151489"/>
            <a:ext cx="5197910" cy="1316064"/>
            <a:chOff x="1515966" y="3151489"/>
            <a:chExt cx="5197910" cy="1316064"/>
          </a:xfrm>
        </p:grpSpPr>
        <p:sp>
          <p:nvSpPr>
            <p:cNvPr id="12" name="Shape 373"/>
            <p:cNvSpPr/>
            <p:nvPr/>
          </p:nvSpPr>
          <p:spPr>
            <a:xfrm rot="8089216">
              <a:off x="1515966" y="3310552"/>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3" name="Shape 373"/>
            <p:cNvSpPr/>
            <p:nvPr/>
          </p:nvSpPr>
          <p:spPr>
            <a:xfrm rot="8061045">
              <a:off x="5556875" y="3310442"/>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4" name="Shape 373"/>
            <p:cNvSpPr/>
            <p:nvPr/>
          </p:nvSpPr>
          <p:spPr>
            <a:xfrm rot="8088427">
              <a:off x="3984547" y="3310503"/>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5" name="Shape 373"/>
            <p:cNvSpPr/>
            <p:nvPr/>
          </p:nvSpPr>
          <p:spPr>
            <a:xfrm rot="8083696">
              <a:off x="2340764" y="3310503"/>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7" name="Shape 373"/>
            <p:cNvSpPr/>
            <p:nvPr/>
          </p:nvSpPr>
          <p:spPr>
            <a:xfrm rot="8095966">
              <a:off x="3158835" y="3310511"/>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3" name="TextBox 2"/>
            <p:cNvSpPr txBox="1"/>
            <p:nvPr/>
          </p:nvSpPr>
          <p:spPr>
            <a:xfrm>
              <a:off x="1958282" y="3164541"/>
              <a:ext cx="322729" cy="307777"/>
            </a:xfrm>
            <a:prstGeom prst="rect">
              <a:avLst/>
            </a:prstGeom>
            <a:noFill/>
          </p:spPr>
          <p:txBody>
            <a:bodyPr wrap="square" rtlCol="0">
              <a:spAutoFit/>
            </a:bodyPr>
            <a:lstStyle/>
            <a:p>
              <a:r>
                <a:rPr lang="en-US" dirty="0" smtClean="0"/>
                <a:t>0</a:t>
              </a:r>
              <a:endParaRPr lang="en-US" dirty="0"/>
            </a:p>
          </p:txBody>
        </p:sp>
        <p:sp>
          <p:nvSpPr>
            <p:cNvPr id="18" name="Rectangle 17"/>
            <p:cNvSpPr/>
            <p:nvPr/>
          </p:nvSpPr>
          <p:spPr>
            <a:xfrm>
              <a:off x="2726932" y="3164540"/>
              <a:ext cx="284052" cy="307777"/>
            </a:xfrm>
            <a:prstGeom prst="rect">
              <a:avLst/>
            </a:prstGeom>
          </p:spPr>
          <p:txBody>
            <a:bodyPr wrap="none">
              <a:spAutoFit/>
            </a:bodyPr>
            <a:lstStyle/>
            <a:p>
              <a:r>
                <a:rPr lang="en-US" smtClean="0"/>
                <a:t>1</a:t>
              </a:r>
              <a:endParaRPr lang="en-US"/>
            </a:p>
          </p:txBody>
        </p:sp>
        <p:sp>
          <p:nvSpPr>
            <p:cNvPr id="19" name="Rectangle 18"/>
            <p:cNvSpPr/>
            <p:nvPr/>
          </p:nvSpPr>
          <p:spPr>
            <a:xfrm>
              <a:off x="3596195" y="3164539"/>
              <a:ext cx="284052" cy="307777"/>
            </a:xfrm>
            <a:prstGeom prst="rect">
              <a:avLst/>
            </a:prstGeom>
          </p:spPr>
          <p:txBody>
            <a:bodyPr wrap="none">
              <a:spAutoFit/>
            </a:bodyPr>
            <a:lstStyle/>
            <a:p>
              <a:r>
                <a:rPr lang="en-US" smtClean="0"/>
                <a:t>2</a:t>
              </a:r>
              <a:endParaRPr lang="en-US"/>
            </a:p>
          </p:txBody>
        </p:sp>
        <p:sp>
          <p:nvSpPr>
            <p:cNvPr id="20" name="Rectangle 19"/>
            <p:cNvSpPr/>
            <p:nvPr/>
          </p:nvSpPr>
          <p:spPr>
            <a:xfrm>
              <a:off x="4405749" y="3164538"/>
              <a:ext cx="284052" cy="307777"/>
            </a:xfrm>
            <a:prstGeom prst="rect">
              <a:avLst/>
            </a:prstGeom>
          </p:spPr>
          <p:txBody>
            <a:bodyPr wrap="none">
              <a:spAutoFit/>
            </a:bodyPr>
            <a:lstStyle/>
            <a:p>
              <a:r>
                <a:rPr lang="en-US" smtClean="0"/>
                <a:t>3</a:t>
              </a:r>
              <a:endParaRPr lang="en-US"/>
            </a:p>
          </p:txBody>
        </p:sp>
        <p:sp>
          <p:nvSpPr>
            <p:cNvPr id="21" name="Rectangle 20"/>
            <p:cNvSpPr/>
            <p:nvPr/>
          </p:nvSpPr>
          <p:spPr>
            <a:xfrm>
              <a:off x="5079724" y="3735114"/>
              <a:ext cx="543739" cy="307777"/>
            </a:xfrm>
            <a:prstGeom prst="rect">
              <a:avLst/>
            </a:prstGeom>
          </p:spPr>
          <p:txBody>
            <a:bodyPr wrap="none">
              <a:spAutoFit/>
            </a:bodyPr>
            <a:lstStyle/>
            <a:p>
              <a:r>
                <a:rPr lang="mr-IN" smtClean="0"/>
                <a:t>……</a:t>
              </a:r>
              <a:endParaRPr lang="en-US" dirty="0"/>
            </a:p>
          </p:txBody>
        </p:sp>
        <p:sp>
          <p:nvSpPr>
            <p:cNvPr id="22" name="TextBox 21"/>
            <p:cNvSpPr txBox="1"/>
            <p:nvPr/>
          </p:nvSpPr>
          <p:spPr>
            <a:xfrm>
              <a:off x="5877071" y="3151489"/>
              <a:ext cx="815788" cy="307777"/>
            </a:xfrm>
            <a:prstGeom prst="rect">
              <a:avLst/>
            </a:prstGeom>
            <a:noFill/>
          </p:spPr>
          <p:txBody>
            <a:bodyPr wrap="square" rtlCol="0">
              <a:spAutoFit/>
            </a:bodyPr>
            <a:lstStyle/>
            <a:p>
              <a:r>
                <a:rPr lang="en-US" dirty="0"/>
                <a:t>n</a:t>
              </a:r>
              <a:r>
                <a:rPr lang="en-US" dirty="0" smtClean="0"/>
                <a:t>-1</a:t>
              </a:r>
              <a:endParaRPr lang="en-US" dirty="0"/>
            </a:p>
          </p:txBody>
        </p:sp>
      </p:grpSp>
    </p:spTree>
    <p:extLst>
      <p:ext uri="{BB962C8B-B14F-4D97-AF65-F5344CB8AC3E}">
        <p14:creationId xmlns:p14="http://schemas.microsoft.com/office/powerpoint/2010/main" val="385948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4" name="Rectangle 3"/>
          <p:cNvSpPr/>
          <p:nvPr/>
        </p:nvSpPr>
        <p:spPr>
          <a:xfrm>
            <a:off x="0" y="239438"/>
            <a:ext cx="9144000" cy="584775"/>
          </a:xfrm>
          <a:prstGeom prst="rect">
            <a:avLst/>
          </a:prstGeom>
        </p:spPr>
        <p:txBody>
          <a:bodyPr wrap="square">
            <a:spAutoFit/>
          </a:bodyPr>
          <a:lstStyle/>
          <a:p>
            <a:pPr algn="ctr"/>
            <a:r>
              <a:rPr lang="en-US" sz="3200" b="1" dirty="0">
                <a:solidFill>
                  <a:srgbClr val="EC771B"/>
                </a:solidFill>
              </a:rPr>
              <a:t>i</a:t>
            </a:r>
            <a:r>
              <a:rPr lang="en-US" sz="3200" b="1" dirty="0" smtClean="0">
                <a:solidFill>
                  <a:srgbClr val="EC771B"/>
                </a:solidFill>
              </a:rPr>
              <a:t>nitializing array.cpp</a:t>
            </a:r>
            <a:endParaRPr lang="en-US" sz="3200" dirty="0"/>
          </a:p>
        </p:txBody>
      </p:sp>
      <p:grpSp>
        <p:nvGrpSpPr>
          <p:cNvPr id="23" name="Group 22"/>
          <p:cNvGrpSpPr/>
          <p:nvPr/>
        </p:nvGrpSpPr>
        <p:grpSpPr>
          <a:xfrm>
            <a:off x="5303815" y="882979"/>
            <a:ext cx="2948579" cy="843180"/>
            <a:chOff x="1515966" y="2984338"/>
            <a:chExt cx="5197910" cy="1483215"/>
          </a:xfrm>
        </p:grpSpPr>
        <p:sp>
          <p:nvSpPr>
            <p:cNvPr id="12" name="Shape 373"/>
            <p:cNvSpPr/>
            <p:nvPr/>
          </p:nvSpPr>
          <p:spPr>
            <a:xfrm rot="8089216">
              <a:off x="1515966" y="3310552"/>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3" name="Shape 373"/>
            <p:cNvSpPr/>
            <p:nvPr/>
          </p:nvSpPr>
          <p:spPr>
            <a:xfrm rot="8061045">
              <a:off x="5556875" y="3310442"/>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4" name="Shape 373"/>
            <p:cNvSpPr/>
            <p:nvPr/>
          </p:nvSpPr>
          <p:spPr>
            <a:xfrm rot="8102151">
              <a:off x="3983304" y="3311744"/>
              <a:ext cx="1159486" cy="1154520"/>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5" name="Shape 373"/>
            <p:cNvSpPr/>
            <p:nvPr/>
          </p:nvSpPr>
          <p:spPr>
            <a:xfrm rot="8083696">
              <a:off x="2340764" y="3310503"/>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7" name="Shape 373"/>
            <p:cNvSpPr/>
            <p:nvPr/>
          </p:nvSpPr>
          <p:spPr>
            <a:xfrm rot="8095966">
              <a:off x="3158835" y="3310511"/>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3" name="TextBox 2"/>
            <p:cNvSpPr txBox="1"/>
            <p:nvPr/>
          </p:nvSpPr>
          <p:spPr>
            <a:xfrm>
              <a:off x="1787327" y="3010649"/>
              <a:ext cx="322729" cy="307778"/>
            </a:xfrm>
            <a:prstGeom prst="rect">
              <a:avLst/>
            </a:prstGeom>
            <a:noFill/>
          </p:spPr>
          <p:txBody>
            <a:bodyPr wrap="square" rtlCol="0">
              <a:spAutoFit/>
            </a:bodyPr>
            <a:lstStyle/>
            <a:p>
              <a:r>
                <a:rPr lang="en-US" dirty="0" smtClean="0"/>
                <a:t>0</a:t>
              </a:r>
              <a:endParaRPr lang="en-US" dirty="0"/>
            </a:p>
          </p:txBody>
        </p:sp>
        <p:sp>
          <p:nvSpPr>
            <p:cNvPr id="18" name="Rectangle 17"/>
            <p:cNvSpPr/>
            <p:nvPr/>
          </p:nvSpPr>
          <p:spPr>
            <a:xfrm>
              <a:off x="2694072" y="2995199"/>
              <a:ext cx="284052" cy="307778"/>
            </a:xfrm>
            <a:prstGeom prst="rect">
              <a:avLst/>
            </a:prstGeom>
          </p:spPr>
          <p:txBody>
            <a:bodyPr wrap="none">
              <a:spAutoFit/>
            </a:bodyPr>
            <a:lstStyle/>
            <a:p>
              <a:r>
                <a:rPr lang="en-US" smtClean="0"/>
                <a:t>1</a:t>
              </a:r>
              <a:endParaRPr lang="en-US"/>
            </a:p>
          </p:txBody>
        </p:sp>
        <p:sp>
          <p:nvSpPr>
            <p:cNvPr id="19" name="Rectangle 18"/>
            <p:cNvSpPr/>
            <p:nvPr/>
          </p:nvSpPr>
          <p:spPr>
            <a:xfrm>
              <a:off x="3484164" y="2991965"/>
              <a:ext cx="284052" cy="307778"/>
            </a:xfrm>
            <a:prstGeom prst="rect">
              <a:avLst/>
            </a:prstGeom>
          </p:spPr>
          <p:txBody>
            <a:bodyPr wrap="none">
              <a:spAutoFit/>
            </a:bodyPr>
            <a:lstStyle/>
            <a:p>
              <a:r>
                <a:rPr lang="en-US" smtClean="0"/>
                <a:t>2</a:t>
              </a:r>
              <a:endParaRPr lang="en-US"/>
            </a:p>
          </p:txBody>
        </p:sp>
        <p:sp>
          <p:nvSpPr>
            <p:cNvPr id="20" name="Rectangle 19"/>
            <p:cNvSpPr/>
            <p:nvPr/>
          </p:nvSpPr>
          <p:spPr>
            <a:xfrm>
              <a:off x="4324322" y="2984338"/>
              <a:ext cx="284052" cy="307778"/>
            </a:xfrm>
            <a:prstGeom prst="rect">
              <a:avLst/>
            </a:prstGeom>
          </p:spPr>
          <p:txBody>
            <a:bodyPr wrap="none">
              <a:spAutoFit/>
            </a:bodyPr>
            <a:lstStyle/>
            <a:p>
              <a:r>
                <a:rPr lang="en-US" dirty="0" smtClean="0"/>
                <a:t>3</a:t>
              </a:r>
              <a:endParaRPr lang="en-US" dirty="0"/>
            </a:p>
          </p:txBody>
        </p:sp>
        <p:sp>
          <p:nvSpPr>
            <p:cNvPr id="21" name="Rectangle 20"/>
            <p:cNvSpPr/>
            <p:nvPr/>
          </p:nvSpPr>
          <p:spPr>
            <a:xfrm>
              <a:off x="4984779" y="3750861"/>
              <a:ext cx="642034" cy="541402"/>
            </a:xfrm>
            <a:prstGeom prst="rect">
              <a:avLst/>
            </a:prstGeom>
          </p:spPr>
          <p:txBody>
            <a:bodyPr wrap="none">
              <a:spAutoFit/>
            </a:bodyPr>
            <a:lstStyle/>
            <a:p>
              <a:r>
                <a:rPr lang="mr-IN" dirty="0" smtClean="0"/>
                <a:t>…</a:t>
              </a:r>
              <a:endParaRPr lang="en-US" dirty="0"/>
            </a:p>
          </p:txBody>
        </p:sp>
        <p:sp>
          <p:nvSpPr>
            <p:cNvPr id="22" name="TextBox 21"/>
            <p:cNvSpPr txBox="1"/>
            <p:nvPr/>
          </p:nvSpPr>
          <p:spPr>
            <a:xfrm>
              <a:off x="5817457" y="2984338"/>
              <a:ext cx="815788" cy="541402"/>
            </a:xfrm>
            <a:prstGeom prst="rect">
              <a:avLst/>
            </a:prstGeom>
            <a:noFill/>
          </p:spPr>
          <p:txBody>
            <a:bodyPr wrap="square" rtlCol="0">
              <a:spAutoFit/>
            </a:bodyPr>
            <a:lstStyle/>
            <a:p>
              <a:r>
                <a:rPr lang="en-US" dirty="0" smtClean="0"/>
                <a:t>9</a:t>
              </a:r>
              <a:endParaRPr lang="en-US" dirty="0"/>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357" t="8192" r="47600" b="25926"/>
          <a:stretch/>
        </p:blipFill>
        <p:spPr>
          <a:xfrm>
            <a:off x="291935" y="824213"/>
            <a:ext cx="3953732" cy="3388660"/>
          </a:xfrm>
          <a:prstGeom prst="rect">
            <a:avLst/>
          </a:prstGeom>
        </p:spPr>
      </p:pic>
      <p:sp>
        <p:nvSpPr>
          <p:cNvPr id="11" name="TextBox 10"/>
          <p:cNvSpPr txBox="1"/>
          <p:nvPr/>
        </p:nvSpPr>
        <p:spPr>
          <a:xfrm>
            <a:off x="4305511" y="1211509"/>
            <a:ext cx="998304" cy="307777"/>
          </a:xfrm>
          <a:prstGeom prst="rect">
            <a:avLst/>
          </a:prstGeom>
          <a:noFill/>
        </p:spPr>
        <p:txBody>
          <a:bodyPr wrap="square" rtlCol="0">
            <a:spAutoFit/>
          </a:bodyPr>
          <a:lstStyle/>
          <a:p>
            <a:r>
              <a:rPr lang="en-US" dirty="0" smtClean="0"/>
              <a:t>my_array</a:t>
            </a:r>
            <a:endParaRPr lang="en-US" dirty="0"/>
          </a:p>
        </p:txBody>
      </p:sp>
      <p:sp>
        <p:nvSpPr>
          <p:cNvPr id="24" name="TextBox 23"/>
          <p:cNvSpPr txBox="1"/>
          <p:nvPr/>
        </p:nvSpPr>
        <p:spPr>
          <a:xfrm>
            <a:off x="4305511" y="2140686"/>
            <a:ext cx="998304" cy="307777"/>
          </a:xfrm>
          <a:prstGeom prst="rect">
            <a:avLst/>
          </a:prstGeom>
          <a:noFill/>
        </p:spPr>
        <p:txBody>
          <a:bodyPr wrap="square" rtlCol="0">
            <a:spAutoFit/>
          </a:bodyPr>
          <a:lstStyle/>
          <a:p>
            <a:r>
              <a:rPr lang="en-US" dirty="0" smtClean="0"/>
              <a:t>his_array</a:t>
            </a:r>
            <a:endParaRPr lang="en-US" dirty="0"/>
          </a:p>
        </p:txBody>
      </p:sp>
      <p:sp>
        <p:nvSpPr>
          <p:cNvPr id="54" name="TextBox 53"/>
          <p:cNvSpPr txBox="1"/>
          <p:nvPr/>
        </p:nvSpPr>
        <p:spPr>
          <a:xfrm>
            <a:off x="4305511" y="3107001"/>
            <a:ext cx="998304" cy="307777"/>
          </a:xfrm>
          <a:prstGeom prst="rect">
            <a:avLst/>
          </a:prstGeom>
          <a:noFill/>
        </p:spPr>
        <p:txBody>
          <a:bodyPr wrap="square" rtlCol="0">
            <a:spAutoFit/>
          </a:bodyPr>
          <a:lstStyle/>
          <a:p>
            <a:r>
              <a:rPr lang="en-US" dirty="0" smtClean="0"/>
              <a:t>her_array</a:t>
            </a:r>
            <a:endParaRPr lang="en-US" dirty="0"/>
          </a:p>
        </p:txBody>
      </p:sp>
      <p:grpSp>
        <p:nvGrpSpPr>
          <p:cNvPr id="71" name="Group 70"/>
          <p:cNvGrpSpPr/>
          <p:nvPr/>
        </p:nvGrpSpPr>
        <p:grpSpPr>
          <a:xfrm>
            <a:off x="5303815" y="1211509"/>
            <a:ext cx="2782011" cy="2494603"/>
            <a:chOff x="5303815" y="1211509"/>
            <a:chExt cx="2782011" cy="2494603"/>
          </a:xfrm>
        </p:grpSpPr>
        <p:sp>
          <p:nvSpPr>
            <p:cNvPr id="6" name="TextBox 5"/>
            <p:cNvSpPr txBox="1"/>
            <p:nvPr/>
          </p:nvSpPr>
          <p:spPr>
            <a:xfrm>
              <a:off x="5451391" y="1211510"/>
              <a:ext cx="259976" cy="307777"/>
            </a:xfrm>
            <a:prstGeom prst="rect">
              <a:avLst/>
            </a:prstGeom>
            <a:noFill/>
          </p:spPr>
          <p:txBody>
            <a:bodyPr wrap="square" rtlCol="0">
              <a:spAutoFit/>
            </a:bodyPr>
            <a:lstStyle/>
            <a:p>
              <a:r>
                <a:rPr lang="en-US" dirty="0" smtClean="0"/>
                <a:t>1</a:t>
              </a:r>
              <a:endParaRPr lang="en-US" dirty="0"/>
            </a:p>
          </p:txBody>
        </p:sp>
        <p:sp>
          <p:nvSpPr>
            <p:cNvPr id="7" name="TextBox 6"/>
            <p:cNvSpPr txBox="1"/>
            <p:nvPr/>
          </p:nvSpPr>
          <p:spPr>
            <a:xfrm>
              <a:off x="5926780" y="1211509"/>
              <a:ext cx="230930" cy="307777"/>
            </a:xfrm>
            <a:prstGeom prst="rect">
              <a:avLst/>
            </a:prstGeom>
            <a:noFill/>
          </p:spPr>
          <p:txBody>
            <a:bodyPr wrap="square" rtlCol="0">
              <a:spAutoFit/>
            </a:bodyPr>
            <a:lstStyle/>
            <a:p>
              <a:r>
                <a:rPr lang="en-US" dirty="0" smtClean="0"/>
                <a:t>2</a:t>
              </a:r>
              <a:endParaRPr lang="en-US" dirty="0"/>
            </a:p>
          </p:txBody>
        </p:sp>
        <p:sp>
          <p:nvSpPr>
            <p:cNvPr id="8" name="TextBox 7"/>
            <p:cNvSpPr txBox="1"/>
            <p:nvPr/>
          </p:nvSpPr>
          <p:spPr>
            <a:xfrm>
              <a:off x="6379095" y="1211509"/>
              <a:ext cx="253946" cy="307777"/>
            </a:xfrm>
            <a:prstGeom prst="rect">
              <a:avLst/>
            </a:prstGeom>
            <a:noFill/>
          </p:spPr>
          <p:txBody>
            <a:bodyPr wrap="square" rtlCol="0">
              <a:spAutoFit/>
            </a:bodyPr>
            <a:lstStyle/>
            <a:p>
              <a:r>
                <a:rPr lang="en-US" dirty="0" smtClean="0"/>
                <a:t>3</a:t>
              </a:r>
              <a:endParaRPr lang="en-US" dirty="0"/>
            </a:p>
          </p:txBody>
        </p:sp>
        <p:sp>
          <p:nvSpPr>
            <p:cNvPr id="9" name="TextBox 8"/>
            <p:cNvSpPr txBox="1"/>
            <p:nvPr/>
          </p:nvSpPr>
          <p:spPr>
            <a:xfrm>
              <a:off x="6865132" y="1211509"/>
              <a:ext cx="246491" cy="307777"/>
            </a:xfrm>
            <a:prstGeom prst="rect">
              <a:avLst/>
            </a:prstGeom>
            <a:noFill/>
          </p:spPr>
          <p:txBody>
            <a:bodyPr wrap="square" rtlCol="0">
              <a:spAutoFit/>
            </a:bodyPr>
            <a:lstStyle/>
            <a:p>
              <a:r>
                <a:rPr lang="en-US" dirty="0" smtClean="0"/>
                <a:t>4</a:t>
              </a:r>
              <a:endParaRPr lang="en-US" dirty="0"/>
            </a:p>
          </p:txBody>
        </p:sp>
        <p:sp>
          <p:nvSpPr>
            <p:cNvPr id="10" name="TextBox 9"/>
            <p:cNvSpPr txBox="1"/>
            <p:nvPr/>
          </p:nvSpPr>
          <p:spPr>
            <a:xfrm>
              <a:off x="7697196" y="1214271"/>
              <a:ext cx="388630" cy="307777"/>
            </a:xfrm>
            <a:prstGeom prst="rect">
              <a:avLst/>
            </a:prstGeom>
            <a:noFill/>
          </p:spPr>
          <p:txBody>
            <a:bodyPr wrap="square" rtlCol="0">
              <a:spAutoFit/>
            </a:bodyPr>
            <a:lstStyle/>
            <a:p>
              <a:r>
                <a:rPr lang="en-US" smtClean="0"/>
                <a:t>10</a:t>
              </a:r>
              <a:endParaRPr lang="en-US"/>
            </a:p>
          </p:txBody>
        </p:sp>
        <p:grpSp>
          <p:nvGrpSpPr>
            <p:cNvPr id="25" name="Group 24"/>
            <p:cNvGrpSpPr/>
            <p:nvPr/>
          </p:nvGrpSpPr>
          <p:grpSpPr>
            <a:xfrm>
              <a:off x="5306243" y="1811582"/>
              <a:ext cx="2518109" cy="856884"/>
              <a:chOff x="1515966" y="2960232"/>
              <a:chExt cx="4439055" cy="1507321"/>
            </a:xfrm>
          </p:grpSpPr>
          <p:sp>
            <p:nvSpPr>
              <p:cNvPr id="26" name="Shape 373"/>
              <p:cNvSpPr/>
              <p:nvPr/>
            </p:nvSpPr>
            <p:spPr>
              <a:xfrm rot="8089216">
                <a:off x="1515966" y="3310552"/>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7" name="Shape 373"/>
              <p:cNvSpPr/>
              <p:nvPr/>
            </p:nvSpPr>
            <p:spPr>
              <a:xfrm rot="8108085">
                <a:off x="4795535" y="3311592"/>
                <a:ext cx="1159486" cy="1154520"/>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8" name="Shape 373"/>
              <p:cNvSpPr/>
              <p:nvPr/>
            </p:nvSpPr>
            <p:spPr>
              <a:xfrm rot="8104433">
                <a:off x="3983304" y="3311744"/>
                <a:ext cx="1159488" cy="1154520"/>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9" name="Shape 373"/>
              <p:cNvSpPr/>
              <p:nvPr/>
            </p:nvSpPr>
            <p:spPr>
              <a:xfrm rot="8083696">
                <a:off x="2340764" y="3310503"/>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30" name="Shape 373"/>
              <p:cNvSpPr/>
              <p:nvPr/>
            </p:nvSpPr>
            <p:spPr>
              <a:xfrm rot="8095966">
                <a:off x="3158835" y="3310511"/>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31" name="TextBox 30"/>
              <p:cNvSpPr txBox="1"/>
              <p:nvPr/>
            </p:nvSpPr>
            <p:spPr>
              <a:xfrm>
                <a:off x="1787327" y="3010649"/>
                <a:ext cx="322729" cy="307778"/>
              </a:xfrm>
              <a:prstGeom prst="rect">
                <a:avLst/>
              </a:prstGeom>
              <a:noFill/>
            </p:spPr>
            <p:txBody>
              <a:bodyPr wrap="square" rtlCol="0">
                <a:spAutoFit/>
              </a:bodyPr>
              <a:lstStyle/>
              <a:p>
                <a:r>
                  <a:rPr lang="en-US" dirty="0" smtClean="0"/>
                  <a:t>0</a:t>
                </a:r>
                <a:endParaRPr lang="en-US" dirty="0"/>
              </a:p>
            </p:txBody>
          </p:sp>
          <p:sp>
            <p:nvSpPr>
              <p:cNvPr id="32" name="Rectangle 31"/>
              <p:cNvSpPr/>
              <p:nvPr/>
            </p:nvSpPr>
            <p:spPr>
              <a:xfrm>
                <a:off x="2694072" y="2995199"/>
                <a:ext cx="284052" cy="307778"/>
              </a:xfrm>
              <a:prstGeom prst="rect">
                <a:avLst/>
              </a:prstGeom>
            </p:spPr>
            <p:txBody>
              <a:bodyPr wrap="none">
                <a:spAutoFit/>
              </a:bodyPr>
              <a:lstStyle/>
              <a:p>
                <a:r>
                  <a:rPr lang="en-US" smtClean="0"/>
                  <a:t>1</a:t>
                </a:r>
                <a:endParaRPr lang="en-US"/>
              </a:p>
            </p:txBody>
          </p:sp>
          <p:sp>
            <p:nvSpPr>
              <p:cNvPr id="33" name="Rectangle 32"/>
              <p:cNvSpPr/>
              <p:nvPr/>
            </p:nvSpPr>
            <p:spPr>
              <a:xfrm>
                <a:off x="3484127" y="2960232"/>
                <a:ext cx="284052" cy="307778"/>
              </a:xfrm>
              <a:prstGeom prst="rect">
                <a:avLst/>
              </a:prstGeom>
            </p:spPr>
            <p:txBody>
              <a:bodyPr wrap="none">
                <a:spAutoFit/>
              </a:bodyPr>
              <a:lstStyle/>
              <a:p>
                <a:r>
                  <a:rPr lang="en-US" smtClean="0"/>
                  <a:t>2</a:t>
                </a:r>
                <a:endParaRPr lang="en-US"/>
              </a:p>
            </p:txBody>
          </p:sp>
          <p:sp>
            <p:nvSpPr>
              <p:cNvPr id="34" name="Rectangle 33"/>
              <p:cNvSpPr/>
              <p:nvPr/>
            </p:nvSpPr>
            <p:spPr>
              <a:xfrm>
                <a:off x="4324322" y="2984338"/>
                <a:ext cx="284052" cy="307778"/>
              </a:xfrm>
              <a:prstGeom prst="rect">
                <a:avLst/>
              </a:prstGeom>
            </p:spPr>
            <p:txBody>
              <a:bodyPr wrap="none">
                <a:spAutoFit/>
              </a:bodyPr>
              <a:lstStyle/>
              <a:p>
                <a:r>
                  <a:rPr lang="en-US" dirty="0" smtClean="0"/>
                  <a:t>3</a:t>
                </a:r>
                <a:endParaRPr lang="en-US" dirty="0"/>
              </a:p>
            </p:txBody>
          </p:sp>
          <p:sp>
            <p:nvSpPr>
              <p:cNvPr id="36" name="TextBox 35"/>
              <p:cNvSpPr txBox="1"/>
              <p:nvPr/>
            </p:nvSpPr>
            <p:spPr>
              <a:xfrm>
                <a:off x="5085154" y="2997310"/>
                <a:ext cx="815788" cy="541402"/>
              </a:xfrm>
              <a:prstGeom prst="rect">
                <a:avLst/>
              </a:prstGeom>
              <a:noFill/>
            </p:spPr>
            <p:txBody>
              <a:bodyPr wrap="square" rtlCol="0">
                <a:spAutoFit/>
              </a:bodyPr>
              <a:lstStyle/>
              <a:p>
                <a:r>
                  <a:rPr lang="en-US" dirty="0"/>
                  <a:t>4</a:t>
                </a:r>
              </a:p>
            </p:txBody>
          </p:sp>
        </p:grpSp>
        <p:sp>
          <p:nvSpPr>
            <p:cNvPr id="49" name="TextBox 48"/>
            <p:cNvSpPr txBox="1"/>
            <p:nvPr/>
          </p:nvSpPr>
          <p:spPr>
            <a:xfrm>
              <a:off x="5488034" y="2185595"/>
              <a:ext cx="259976" cy="307777"/>
            </a:xfrm>
            <a:prstGeom prst="rect">
              <a:avLst/>
            </a:prstGeom>
            <a:noFill/>
          </p:spPr>
          <p:txBody>
            <a:bodyPr wrap="square" rtlCol="0">
              <a:spAutoFit/>
            </a:bodyPr>
            <a:lstStyle/>
            <a:p>
              <a:r>
                <a:rPr lang="en-US" dirty="0" smtClean="0"/>
                <a:t>1</a:t>
              </a:r>
              <a:endParaRPr lang="en-US" dirty="0"/>
            </a:p>
          </p:txBody>
        </p:sp>
        <p:sp>
          <p:nvSpPr>
            <p:cNvPr id="50" name="TextBox 49"/>
            <p:cNvSpPr txBox="1"/>
            <p:nvPr/>
          </p:nvSpPr>
          <p:spPr>
            <a:xfrm>
              <a:off x="5962133" y="2185594"/>
              <a:ext cx="259976" cy="307777"/>
            </a:xfrm>
            <a:prstGeom prst="rect">
              <a:avLst/>
            </a:prstGeom>
            <a:noFill/>
          </p:spPr>
          <p:txBody>
            <a:bodyPr wrap="square" rtlCol="0">
              <a:spAutoFit/>
            </a:bodyPr>
            <a:lstStyle/>
            <a:p>
              <a:r>
                <a:rPr lang="en-US" dirty="0"/>
                <a:t>2</a:t>
              </a:r>
            </a:p>
          </p:txBody>
        </p:sp>
        <p:sp>
          <p:nvSpPr>
            <p:cNvPr id="51" name="TextBox 50"/>
            <p:cNvSpPr txBox="1"/>
            <p:nvPr/>
          </p:nvSpPr>
          <p:spPr>
            <a:xfrm>
              <a:off x="6420411" y="2185594"/>
              <a:ext cx="259976" cy="307777"/>
            </a:xfrm>
            <a:prstGeom prst="rect">
              <a:avLst/>
            </a:prstGeom>
            <a:noFill/>
          </p:spPr>
          <p:txBody>
            <a:bodyPr wrap="square" rtlCol="0">
              <a:spAutoFit/>
            </a:bodyPr>
            <a:lstStyle/>
            <a:p>
              <a:r>
                <a:rPr lang="en-US" dirty="0"/>
                <a:t>3</a:t>
              </a:r>
            </a:p>
          </p:txBody>
        </p:sp>
        <p:sp>
          <p:nvSpPr>
            <p:cNvPr id="52" name="TextBox 51"/>
            <p:cNvSpPr txBox="1"/>
            <p:nvPr/>
          </p:nvSpPr>
          <p:spPr>
            <a:xfrm>
              <a:off x="7344078" y="2185593"/>
              <a:ext cx="259976" cy="307777"/>
            </a:xfrm>
            <a:prstGeom prst="rect">
              <a:avLst/>
            </a:prstGeom>
            <a:noFill/>
          </p:spPr>
          <p:txBody>
            <a:bodyPr wrap="square" rtlCol="0">
              <a:spAutoFit/>
            </a:bodyPr>
            <a:lstStyle/>
            <a:p>
              <a:r>
                <a:rPr lang="en-US" dirty="0"/>
                <a:t>0</a:t>
              </a:r>
            </a:p>
          </p:txBody>
        </p:sp>
        <p:sp>
          <p:nvSpPr>
            <p:cNvPr id="53" name="TextBox 52"/>
            <p:cNvSpPr txBox="1"/>
            <p:nvPr/>
          </p:nvSpPr>
          <p:spPr>
            <a:xfrm>
              <a:off x="6900908" y="2185593"/>
              <a:ext cx="259976" cy="307777"/>
            </a:xfrm>
            <a:prstGeom prst="rect">
              <a:avLst/>
            </a:prstGeom>
            <a:noFill/>
          </p:spPr>
          <p:txBody>
            <a:bodyPr wrap="square" rtlCol="0">
              <a:spAutoFit/>
            </a:bodyPr>
            <a:lstStyle/>
            <a:p>
              <a:r>
                <a:rPr lang="en-US" dirty="0"/>
                <a:t>0</a:t>
              </a:r>
            </a:p>
          </p:txBody>
        </p:sp>
        <p:grpSp>
          <p:nvGrpSpPr>
            <p:cNvPr id="55" name="Group 54"/>
            <p:cNvGrpSpPr/>
            <p:nvPr/>
          </p:nvGrpSpPr>
          <p:grpSpPr>
            <a:xfrm>
              <a:off x="5303815" y="2849228"/>
              <a:ext cx="2057362" cy="856884"/>
              <a:chOff x="1515966" y="2960232"/>
              <a:chExt cx="3626826" cy="1507321"/>
            </a:xfrm>
          </p:grpSpPr>
          <p:sp>
            <p:nvSpPr>
              <p:cNvPr id="56" name="Shape 373"/>
              <p:cNvSpPr/>
              <p:nvPr/>
            </p:nvSpPr>
            <p:spPr>
              <a:xfrm rot="8089216">
                <a:off x="1515966" y="3310552"/>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8" name="Shape 373"/>
              <p:cNvSpPr/>
              <p:nvPr/>
            </p:nvSpPr>
            <p:spPr>
              <a:xfrm rot="8104433">
                <a:off x="3983304" y="3311744"/>
                <a:ext cx="1159488" cy="1154520"/>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9" name="Shape 373"/>
              <p:cNvSpPr/>
              <p:nvPr/>
            </p:nvSpPr>
            <p:spPr>
              <a:xfrm rot="8083696">
                <a:off x="2340764" y="3310503"/>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60" name="Shape 373"/>
              <p:cNvSpPr/>
              <p:nvPr/>
            </p:nvSpPr>
            <p:spPr>
              <a:xfrm rot="8095966">
                <a:off x="3158835" y="3310511"/>
                <a:ext cx="1157001" cy="1157001"/>
              </a:xfrm>
              <a:prstGeom prst="diamond">
                <a:avLst/>
              </a:prstGeom>
              <a:solidFill>
                <a:srgbClr val="8388E3"/>
              </a:solidFill>
              <a:ln>
                <a:solidFill>
                  <a:schemeClr val="tx1"/>
                </a:solid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61" name="TextBox 60"/>
              <p:cNvSpPr txBox="1"/>
              <p:nvPr/>
            </p:nvSpPr>
            <p:spPr>
              <a:xfrm>
                <a:off x="1787327" y="3010649"/>
                <a:ext cx="322729" cy="307778"/>
              </a:xfrm>
              <a:prstGeom prst="rect">
                <a:avLst/>
              </a:prstGeom>
              <a:noFill/>
            </p:spPr>
            <p:txBody>
              <a:bodyPr wrap="square" rtlCol="0">
                <a:spAutoFit/>
              </a:bodyPr>
              <a:lstStyle/>
              <a:p>
                <a:r>
                  <a:rPr lang="en-US" dirty="0" smtClean="0"/>
                  <a:t>0</a:t>
                </a:r>
                <a:endParaRPr lang="en-US" dirty="0"/>
              </a:p>
            </p:txBody>
          </p:sp>
          <p:sp>
            <p:nvSpPr>
              <p:cNvPr id="62" name="Rectangle 61"/>
              <p:cNvSpPr/>
              <p:nvPr/>
            </p:nvSpPr>
            <p:spPr>
              <a:xfrm>
                <a:off x="2694072" y="2995199"/>
                <a:ext cx="284052" cy="307778"/>
              </a:xfrm>
              <a:prstGeom prst="rect">
                <a:avLst/>
              </a:prstGeom>
            </p:spPr>
            <p:txBody>
              <a:bodyPr wrap="none">
                <a:spAutoFit/>
              </a:bodyPr>
              <a:lstStyle/>
              <a:p>
                <a:r>
                  <a:rPr lang="en-US" smtClean="0"/>
                  <a:t>1</a:t>
                </a:r>
                <a:endParaRPr lang="en-US"/>
              </a:p>
            </p:txBody>
          </p:sp>
          <p:sp>
            <p:nvSpPr>
              <p:cNvPr id="63" name="Rectangle 62"/>
              <p:cNvSpPr/>
              <p:nvPr/>
            </p:nvSpPr>
            <p:spPr>
              <a:xfrm>
                <a:off x="3484127" y="2960232"/>
                <a:ext cx="284052" cy="307778"/>
              </a:xfrm>
              <a:prstGeom prst="rect">
                <a:avLst/>
              </a:prstGeom>
            </p:spPr>
            <p:txBody>
              <a:bodyPr wrap="none">
                <a:spAutoFit/>
              </a:bodyPr>
              <a:lstStyle/>
              <a:p>
                <a:r>
                  <a:rPr lang="en-US" smtClean="0"/>
                  <a:t>2</a:t>
                </a:r>
                <a:endParaRPr lang="en-US"/>
              </a:p>
            </p:txBody>
          </p:sp>
          <p:sp>
            <p:nvSpPr>
              <p:cNvPr id="64" name="Rectangle 63"/>
              <p:cNvSpPr/>
              <p:nvPr/>
            </p:nvSpPr>
            <p:spPr>
              <a:xfrm>
                <a:off x="4324322" y="2984338"/>
                <a:ext cx="284052" cy="307778"/>
              </a:xfrm>
              <a:prstGeom prst="rect">
                <a:avLst/>
              </a:prstGeom>
            </p:spPr>
            <p:txBody>
              <a:bodyPr wrap="none">
                <a:spAutoFit/>
              </a:bodyPr>
              <a:lstStyle/>
              <a:p>
                <a:r>
                  <a:rPr lang="en-US" dirty="0" smtClean="0"/>
                  <a:t>3</a:t>
                </a:r>
                <a:endParaRPr lang="en-US" dirty="0"/>
              </a:p>
            </p:txBody>
          </p:sp>
        </p:grpSp>
        <p:sp>
          <p:nvSpPr>
            <p:cNvPr id="16" name="Rectangle 15"/>
            <p:cNvSpPr/>
            <p:nvPr/>
          </p:nvSpPr>
          <p:spPr>
            <a:xfrm>
              <a:off x="5517526" y="3218881"/>
              <a:ext cx="284052" cy="307777"/>
            </a:xfrm>
            <a:prstGeom prst="rect">
              <a:avLst/>
            </a:prstGeom>
          </p:spPr>
          <p:txBody>
            <a:bodyPr wrap="none">
              <a:spAutoFit/>
            </a:bodyPr>
            <a:lstStyle/>
            <a:p>
              <a:r>
                <a:rPr lang="en-US" smtClean="0"/>
                <a:t>1</a:t>
              </a:r>
              <a:endParaRPr lang="en-US" dirty="0"/>
            </a:p>
          </p:txBody>
        </p:sp>
        <p:sp>
          <p:nvSpPr>
            <p:cNvPr id="66" name="Rectangle 65"/>
            <p:cNvSpPr/>
            <p:nvPr/>
          </p:nvSpPr>
          <p:spPr>
            <a:xfrm>
              <a:off x="6006551" y="3223002"/>
              <a:ext cx="284052" cy="307777"/>
            </a:xfrm>
            <a:prstGeom prst="rect">
              <a:avLst/>
            </a:prstGeom>
          </p:spPr>
          <p:txBody>
            <a:bodyPr wrap="none">
              <a:spAutoFit/>
            </a:bodyPr>
            <a:lstStyle/>
            <a:p>
              <a:r>
                <a:rPr lang="en-US" smtClean="0"/>
                <a:t>2</a:t>
              </a:r>
              <a:endParaRPr lang="en-US" dirty="0"/>
            </a:p>
          </p:txBody>
        </p:sp>
        <p:sp>
          <p:nvSpPr>
            <p:cNvPr id="67" name="Rectangle 66"/>
            <p:cNvSpPr/>
            <p:nvPr/>
          </p:nvSpPr>
          <p:spPr>
            <a:xfrm>
              <a:off x="6466198" y="3218880"/>
              <a:ext cx="284052" cy="307777"/>
            </a:xfrm>
            <a:prstGeom prst="rect">
              <a:avLst/>
            </a:prstGeom>
          </p:spPr>
          <p:txBody>
            <a:bodyPr wrap="none">
              <a:spAutoFit/>
            </a:bodyPr>
            <a:lstStyle/>
            <a:p>
              <a:r>
                <a:rPr lang="en-US" dirty="0" smtClean="0"/>
                <a:t>3</a:t>
              </a:r>
              <a:endParaRPr lang="en-US" dirty="0"/>
            </a:p>
          </p:txBody>
        </p:sp>
        <p:sp>
          <p:nvSpPr>
            <p:cNvPr id="69" name="Rectangle 68"/>
            <p:cNvSpPr/>
            <p:nvPr/>
          </p:nvSpPr>
          <p:spPr>
            <a:xfrm>
              <a:off x="6909615" y="3218880"/>
              <a:ext cx="284052" cy="307777"/>
            </a:xfrm>
            <a:prstGeom prst="rect">
              <a:avLst/>
            </a:prstGeom>
          </p:spPr>
          <p:txBody>
            <a:bodyPr wrap="none">
              <a:spAutoFit/>
            </a:bodyPr>
            <a:lstStyle/>
            <a:p>
              <a:r>
                <a:rPr lang="en-US" smtClean="0"/>
                <a:t>4</a:t>
              </a:r>
              <a:endParaRPr lang="en-US" dirty="0"/>
            </a:p>
          </p:txBody>
        </p:sp>
      </p:grpSp>
    </p:spTree>
    <p:extLst>
      <p:ext uri="{BB962C8B-B14F-4D97-AF65-F5344CB8AC3E}">
        <p14:creationId xmlns:p14="http://schemas.microsoft.com/office/powerpoint/2010/main" val="1510230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62" name="Shape 262"/>
          <p:cNvSpPr txBox="1">
            <a:spLocks noGrp="1"/>
          </p:cNvSpPr>
          <p:nvPr>
            <p:ph type="title"/>
          </p:nvPr>
        </p:nvSpPr>
        <p:spPr>
          <a:xfrm>
            <a:off x="0" y="226075"/>
            <a:ext cx="9144000" cy="623400"/>
          </a:xfrm>
          <a:prstGeom prst="rect">
            <a:avLst/>
          </a:prstGeom>
        </p:spPr>
        <p:txBody>
          <a:bodyPr lIns="91425" tIns="91425" rIns="91425" bIns="91425" anchor="ctr" anchorCtr="0">
            <a:noAutofit/>
          </a:bodyPr>
          <a:lstStyle/>
          <a:p>
            <a:pPr lvl="0" rtl="0">
              <a:spcBef>
                <a:spcPts val="0"/>
              </a:spcBef>
              <a:buNone/>
            </a:pPr>
            <a:r>
              <a:rPr lang="en-US" sz="3200" b="1" dirty="0" smtClean="0">
                <a:solidFill>
                  <a:srgbClr val="EC771B"/>
                </a:solidFill>
              </a:rPr>
              <a:t>Access array elements</a:t>
            </a:r>
            <a:endParaRPr lang="en" sz="3200" b="1" dirty="0">
              <a:solidFill>
                <a:srgbClr val="EC771B"/>
              </a:solidFill>
            </a:endParaRPr>
          </a:p>
        </p:txBody>
      </p:sp>
      <p:sp>
        <p:nvSpPr>
          <p:cNvPr id="3" name="TextBox 2"/>
          <p:cNvSpPr txBox="1"/>
          <p:nvPr/>
        </p:nvSpPr>
        <p:spPr>
          <a:xfrm>
            <a:off x="779929" y="1255059"/>
            <a:ext cx="3585883" cy="2462213"/>
          </a:xfrm>
          <a:prstGeom prst="rect">
            <a:avLst/>
          </a:prstGeom>
          <a:noFill/>
        </p:spPr>
        <p:txBody>
          <a:bodyPr wrap="square" rtlCol="0">
            <a:spAutoFit/>
          </a:bodyPr>
          <a:lstStyle/>
          <a:p>
            <a:r>
              <a:rPr lang="en-US" dirty="0" smtClean="0"/>
              <a:t>We have already learnt how to declare and initialize an array, but how we can actually use the array rather than just build it. In C++, we can access </a:t>
            </a:r>
            <a:r>
              <a:rPr lang="en-US" dirty="0"/>
              <a:t>a</a:t>
            </a:r>
            <a:r>
              <a:rPr lang="en-US" dirty="0" smtClean="0"/>
              <a:t>n </a:t>
            </a:r>
            <a:r>
              <a:rPr lang="en-US" dirty="0"/>
              <a:t>element </a:t>
            </a:r>
            <a:r>
              <a:rPr lang="en-US" dirty="0" smtClean="0"/>
              <a:t>by </a:t>
            </a:r>
            <a:r>
              <a:rPr lang="en-US" dirty="0"/>
              <a:t>indexing the array name. This is done by placing the index of the element within square brackets after the name of the array. </a:t>
            </a:r>
            <a:endParaRPr lang="en-US" dirty="0" smtClean="0"/>
          </a:p>
          <a:p>
            <a:r>
              <a:rPr lang="en-US" dirty="0" smtClean="0"/>
              <a:t>The syntax of accessing array element is:</a:t>
            </a:r>
          </a:p>
          <a:p>
            <a:endParaRPr lang="en-US" dirty="0"/>
          </a:p>
          <a:p>
            <a:pPr algn="ctr"/>
            <a:r>
              <a:rPr lang="en-US" dirty="0" smtClean="0"/>
              <a:t>array_name [position_of_element];</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961" t="8366" r="45207" b="37429"/>
          <a:stretch/>
        </p:blipFill>
        <p:spPr>
          <a:xfrm>
            <a:off x="4437528" y="1092153"/>
            <a:ext cx="4347883" cy="278802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62" name="Shape 262"/>
          <p:cNvSpPr txBox="1">
            <a:spLocks noGrp="1"/>
          </p:cNvSpPr>
          <p:nvPr>
            <p:ph type="title"/>
          </p:nvPr>
        </p:nvSpPr>
        <p:spPr>
          <a:xfrm>
            <a:off x="0" y="288828"/>
            <a:ext cx="9144000" cy="623400"/>
          </a:xfrm>
          <a:prstGeom prst="rect">
            <a:avLst/>
          </a:prstGeom>
        </p:spPr>
        <p:txBody>
          <a:bodyPr lIns="91425" tIns="91425" rIns="91425" bIns="91425" anchor="ctr" anchorCtr="0">
            <a:noAutofit/>
          </a:bodyPr>
          <a:lstStyle/>
          <a:p>
            <a:pPr lvl="0"/>
            <a:r>
              <a:rPr lang="en-US" sz="3200" b="1" dirty="0" smtClean="0"/>
              <a:t>Multi-dimensional </a:t>
            </a:r>
            <a:r>
              <a:rPr lang="en-US" sz="3200" b="1" dirty="0"/>
              <a:t>array </a:t>
            </a:r>
            <a:endParaRPr lang="en" sz="3200" b="1" dirty="0">
              <a:solidFill>
                <a:srgbClr val="EC771B"/>
              </a:solidFill>
            </a:endParaRPr>
          </a:p>
        </p:txBody>
      </p:sp>
      <p:sp>
        <p:nvSpPr>
          <p:cNvPr id="2" name="Rectangle 1"/>
          <p:cNvSpPr/>
          <p:nvPr/>
        </p:nvSpPr>
        <p:spPr>
          <a:xfrm>
            <a:off x="1192306" y="912228"/>
            <a:ext cx="6965576" cy="1446550"/>
          </a:xfrm>
          <a:prstGeom prst="rect">
            <a:avLst/>
          </a:prstGeom>
        </p:spPr>
        <p:txBody>
          <a:bodyPr wrap="square">
            <a:spAutoFit/>
          </a:bodyPr>
          <a:lstStyle/>
          <a:p>
            <a:pPr algn="just"/>
            <a:r>
              <a:rPr lang="en-US" dirty="0">
                <a:latin typeface="+mn-lt"/>
              </a:rPr>
              <a:t>C++ allows multidimensional arrays</a:t>
            </a:r>
            <a:r>
              <a:rPr lang="en-US" dirty="0" smtClean="0">
                <a:latin typeface="+mn-lt"/>
              </a:rPr>
              <a:t>.</a:t>
            </a:r>
            <a:r>
              <a:rPr lang="en-US" dirty="0"/>
              <a:t> Multidimensional arrays can be described as "arrays of arrays". For example, a </a:t>
            </a:r>
            <a:r>
              <a:rPr lang="en-US" dirty="0" smtClean="0"/>
              <a:t>bi-dimensional </a:t>
            </a:r>
            <a:r>
              <a:rPr lang="en-US" dirty="0"/>
              <a:t>array can be imagined as a two-dimensional table made of elements, all of them of a same uniform data type.</a:t>
            </a:r>
            <a:endParaRPr lang="en-US" dirty="0" smtClean="0">
              <a:latin typeface="+mn-lt"/>
            </a:endParaRPr>
          </a:p>
          <a:p>
            <a:pPr algn="just"/>
            <a:r>
              <a:rPr lang="en-US" dirty="0" smtClean="0">
                <a:latin typeface="+mn-lt"/>
              </a:rPr>
              <a:t>The syntax of declaring a multi-dimensional array is:</a:t>
            </a:r>
          </a:p>
          <a:p>
            <a:pPr algn="just"/>
            <a:endParaRPr lang="en-US" dirty="0">
              <a:latin typeface="+mn-lt"/>
            </a:endParaRPr>
          </a:p>
          <a:p>
            <a:pPr algn="ctr"/>
            <a:r>
              <a:rPr lang="en-US" sz="1800" dirty="0">
                <a:latin typeface="+mn-lt"/>
              </a:rPr>
              <a:t>type </a:t>
            </a:r>
            <a:r>
              <a:rPr lang="en-US" sz="1800" dirty="0" smtClean="0">
                <a:latin typeface="+mn-lt"/>
              </a:rPr>
              <a:t>name [</a:t>
            </a:r>
            <a:r>
              <a:rPr lang="en-US" sz="1800" dirty="0">
                <a:latin typeface="+mn-lt"/>
              </a:rPr>
              <a:t>size1][size2]...[sizeN];</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070" t="8192" r="52832" b="60610"/>
          <a:stretch/>
        </p:blipFill>
        <p:spPr>
          <a:xfrm>
            <a:off x="2716305" y="2537011"/>
            <a:ext cx="3711390" cy="1604684"/>
          </a:xfrm>
          <a:prstGeom prst="rect">
            <a:avLst/>
          </a:prstGeom>
        </p:spPr>
      </p:pic>
    </p:spTree>
    <p:extLst>
      <p:ext uri="{BB962C8B-B14F-4D97-AF65-F5344CB8AC3E}">
        <p14:creationId xmlns:p14="http://schemas.microsoft.com/office/powerpoint/2010/main" val="1460252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s Slide Master">
  <a:themeElements>
    <a:clrScheme name="Custom 17">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1153</TotalTime>
  <Words>759</Words>
  <Application>Microsoft Macintosh PowerPoint</Application>
  <PresentationFormat>On-screen Show (16:9)</PresentationFormat>
  <Paragraphs>103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 Black</vt:lpstr>
      <vt:lpstr>Verdana</vt:lpstr>
      <vt:lpstr>Arial</vt:lpstr>
      <vt:lpstr>Contents Slide Master</vt:lpstr>
      <vt:lpstr>Lecture notes Chapter 5 Array </vt:lpstr>
      <vt:lpstr>PowerPoint Presentation</vt:lpstr>
      <vt:lpstr>PowerPoint Presentation</vt:lpstr>
      <vt:lpstr>What is array?</vt:lpstr>
      <vt:lpstr>PowerPoint Presentation</vt:lpstr>
      <vt:lpstr>PowerPoint Presentation</vt:lpstr>
      <vt:lpstr>PowerPoint Presentation</vt:lpstr>
      <vt:lpstr>Access array elements</vt:lpstr>
      <vt:lpstr>Multi-dimensional array </vt:lpstr>
      <vt:lpstr>Two-dimensional array </vt:lpstr>
      <vt:lpstr>Initializing 2-D array </vt:lpstr>
      <vt:lpstr>Accessing 2-D Array Elements</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Presentation Template</dc:title>
  <cp:lastModifiedBy>Hon Cheung LAM</cp:lastModifiedBy>
  <cp:revision>29</cp:revision>
  <dcterms:modified xsi:type="dcterms:W3CDTF">2017-03-23T08:28:58Z</dcterms:modified>
</cp:coreProperties>
</file>