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74" r:id="rId4"/>
    <p:sldId id="261" r:id="rId5"/>
    <p:sldId id="262" r:id="rId6"/>
    <p:sldId id="263" r:id="rId7"/>
    <p:sldId id="266" r:id="rId8"/>
    <p:sldId id="273" r:id="rId9"/>
    <p:sldId id="267" r:id="rId10"/>
    <p:sldId id="268" r:id="rId11"/>
    <p:sldId id="269" r:id="rId12"/>
    <p:sldId id="270" r:id="rId13"/>
    <p:sldId id="272" r:id="rId14"/>
    <p:sldId id="25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13C14-0159-460C-B309-5C9269265430}" type="datetimeFigureOut">
              <a:rPr lang="en-US"/>
              <a:t>October 25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F05E5-7462-4C57-9683-3205154FEE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Introducing ourselves, names and where we come from, what is our topic. &lt;Just a few seconds&gt;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F05E5-7462-4C57-9683-3205154FEED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F05E5-7462-4C57-9683-3205154FEED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F05E5-7462-4C57-9683-3205154FE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2C65A5-BC4D-4844-ABB9-907E9572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45C2CE-E760-43EE-9214-C2E3BC9F0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45B7AF-1B7D-4B0B-B9C1-2FFCF90C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818FD1-210D-45A7-A8E9-E9D7AB1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51C912-2C39-43BC-9902-62B7348C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89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57AEA5-87AB-4806-A929-E841DDA6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3C1D42C-AEFD-49A8-A116-857AD6B8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E54FDA-B736-4DBB-9E4E-69E54C81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604FF1-6818-4CFB-87AB-0A98AAD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04D492-8D19-4E5E-AC54-B197D694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5AF6854-B21D-457C-B5DE-7D7F0CE62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A67394A-8A3E-4723-8D5E-47808388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9B8471-9164-427A-BFD3-6BE2FAA5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DD2261-E1F8-4C5F-B0FF-33A4A2F2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18E8A-E217-4563-BD29-7BE95501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5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B663B6-0FAF-43B7-881E-D3D323A2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04C454-4485-4AA5-98D9-665E0FA3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6C0F6D-A89C-461F-82DA-B296034A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C505D4-B266-440B-817F-678FA3FF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EBDE79-D960-424B-BF58-9B8CC7EA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7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6DEE3-322B-44A5-8FA4-217DA84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22BA7-F187-4FAA-BC12-0EA98971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272234-1271-41A2-B9F9-800FA44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62A4FB-BF59-4A92-89A1-307A358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C437C3-47E0-4174-9ACC-223B93C3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28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CC1D4A-F021-4A5F-80A3-7DE94747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C09FEF-DFE2-45C2-B07C-4F4682AC6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06C4FA-B4DD-44D0-9C95-0715A521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E4A028D-B9B1-440A-8B8C-7CC2011C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CB0F4D5-85B4-4444-BB45-CFCB2FDF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227D9E-17AF-4246-98BE-A2E3B478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35B2F-FF0E-4135-B069-3CCDD9D1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E2B3D8-E2E0-43A0-939C-8D89D40A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07550F-D722-4CFE-A3CB-E7D358BB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8B5C395-B799-4FA2-9824-E152015C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C8757D-F1F7-4EE3-96EA-E36133C2B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6D0419-8A5F-4F21-879E-68AD0908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14DD224-9FEE-49AE-BE15-C8F992A8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A10D142-1E43-49E6-A255-154928AB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89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CF699-0257-4894-8D94-E2FAB962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9C69C97-FCD5-41E0-80B9-882D840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01F0F7-CA4D-4310-BB5A-03C2BDED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B1D1855-8337-4D92-85FD-9770E5F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9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0D8FB0-7869-4628-A6BA-67A3F1B1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BE253C-D074-462A-A306-5A426D7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390634-CCB1-4118-A503-1C802AFC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3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342AA5-BF39-4D48-A7BA-B9086A52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5CD753-BA8C-4913-A52F-9DEFA1A3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49D847-97C6-46D0-8024-AC940BA5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251CC7-60BC-42F0-AB8E-0D89FDD1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373316-D953-4500-9949-2DA9663D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8AF7FF-A2A7-41E6-B919-850E9480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3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6286E-1B1E-4B32-9E90-F99A4744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A85FC6-7F76-47F0-A073-2D8E3B223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D826C3-606F-41C9-A5BC-56C0C5AEE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B0C316-F4AD-4B4F-9D4F-495D006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E5BE2A-4297-4796-ABA8-FAC92798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BD250D-F8A4-42BA-86AC-186442B6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15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0548F22-72DE-4BB0-8E3E-25ABC017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06C708-F7B3-4D69-9F86-723A4201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4DA159-B7CF-4422-AEEC-63B779AA3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3135-3A61-47CF-AF44-E41B982716C2}" type="datetimeFigureOut">
              <a:rPr lang="pl-PL" smtClean="0"/>
              <a:t>25.10.2017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6FA417-70EB-4119-88FC-412AB707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6DF0EF-1995-4B98-B2A2-C62110696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414C-4D64-49F2-A377-E6633093C1A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E2ECE4F-E153-4B5D-9463-0FBBEAD04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0" b="5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A1D5137-B0DF-4A7C-9CA6-764299BFACD2}"/>
              </a:ext>
            </a:extLst>
          </p:cNvPr>
          <p:cNvSpPr txBox="1"/>
          <p:nvPr/>
        </p:nvSpPr>
        <p:spPr>
          <a:xfrm>
            <a:off x="271986" y="155584"/>
            <a:ext cx="39861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>
                <a:solidFill>
                  <a:schemeClr val="bg1"/>
                </a:solidFill>
              </a:rPr>
              <a:t>Voice Streaming</a:t>
            </a:r>
          </a:p>
          <a:p>
            <a:r>
              <a:rPr lang="pl-PL">
                <a:solidFill>
                  <a:schemeClr val="bg1"/>
                </a:solidFill>
              </a:rPr>
              <a:t>Demo Application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221799-C4CE-4838-ABAD-1EF57CE2F4DD}"/>
              </a:ext>
            </a:extLst>
          </p:cNvPr>
          <p:cNvSpPr txBox="1"/>
          <p:nvPr/>
        </p:nvSpPr>
        <p:spPr>
          <a:xfrm>
            <a:off x="8625385" y="5909480"/>
            <a:ext cx="3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chemeClr val="bg1"/>
                </a:solidFill>
              </a:rPr>
              <a:t>Krzysztof Abram,</a:t>
            </a:r>
          </a:p>
          <a:p>
            <a:pPr algn="r"/>
            <a:r>
              <a:rPr lang="pl-PL" err="1">
                <a:solidFill>
                  <a:schemeClr val="bg1"/>
                </a:solidFill>
              </a:rPr>
              <a:t>Jukrapop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Kongkaew</a:t>
            </a:r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827C3C-D52F-46CE-A441-3CD6A1A6A0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A8B51-0A89-497B-B882-6658E029A3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B5D417-2A71-445D-B4C7-9E814D633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1.png">
            <a:extLst>
              <a:ext uri="{FF2B5EF4-FFF2-40B4-BE49-F238E27FC236}">
                <a16:creationId xmlns:a16="http://schemas.microsoft.com/office/drawing/2014/main" id="{F50D7A43-3CBD-4788-B94D-D06F47D7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965199"/>
            <a:ext cx="2771775" cy="4927601"/>
          </a:xfrm>
          <a:prstGeom prst="rect">
            <a:avLst/>
          </a:prstGeom>
        </p:spPr>
      </p:pic>
      <p:pic>
        <p:nvPicPr>
          <p:cNvPr id="10" name="Picture 10" descr="3.png">
            <a:extLst>
              <a:ext uri="{FF2B5EF4-FFF2-40B4-BE49-F238E27FC236}">
                <a16:creationId xmlns:a16="http://schemas.microsoft.com/office/drawing/2014/main" id="{A0E35E32-858A-472B-A5F0-7159696A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09" y="965199"/>
            <a:ext cx="2772346" cy="4928616"/>
          </a:xfrm>
          <a:prstGeom prst="rect">
            <a:avLst/>
          </a:prstGeom>
        </p:spPr>
      </p:pic>
      <p:pic>
        <p:nvPicPr>
          <p:cNvPr id="8" name="Picture 8" descr="2.png">
            <a:extLst>
              <a:ext uri="{FF2B5EF4-FFF2-40B4-BE49-F238E27FC236}">
                <a16:creationId xmlns:a16="http://schemas.microsoft.com/office/drawing/2014/main" id="{4176E03F-B724-4138-8D20-2E3A7D95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09" y="970037"/>
            <a:ext cx="277177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CEFBF-6F09-4052-862B-E219DA157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5.png">
            <a:extLst>
              <a:ext uri="{FF2B5EF4-FFF2-40B4-BE49-F238E27FC236}">
                <a16:creationId xmlns:a16="http://schemas.microsoft.com/office/drawing/2014/main" id="{1DAEA0C4-AA25-4FEE-B49F-61FB50D5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233" y="965199"/>
            <a:ext cx="2771775" cy="4927601"/>
          </a:xfrm>
          <a:prstGeom prst="rect">
            <a:avLst/>
          </a:prstGeom>
        </p:spPr>
      </p:pic>
      <p:pic>
        <p:nvPicPr>
          <p:cNvPr id="2" name="Picture 2" descr="4.png">
            <a:extLst>
              <a:ext uri="{FF2B5EF4-FFF2-40B4-BE49-F238E27FC236}">
                <a16:creationId xmlns:a16="http://schemas.microsoft.com/office/drawing/2014/main" id="{CC3198E8-4D4D-4712-928C-F2C972B6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83" y="965199"/>
            <a:ext cx="2772346" cy="4928616"/>
          </a:xfrm>
          <a:prstGeom prst="rect">
            <a:avLst/>
          </a:prstGeom>
        </p:spPr>
      </p:pic>
      <p:pic>
        <p:nvPicPr>
          <p:cNvPr id="6" name="Picture 6" descr="6.png">
            <a:extLst>
              <a:ext uri="{FF2B5EF4-FFF2-40B4-BE49-F238E27FC236}">
                <a16:creationId xmlns:a16="http://schemas.microsoft.com/office/drawing/2014/main" id="{1CAE36B2-DF2E-4705-B869-CBE769F7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54" y="965199"/>
            <a:ext cx="277177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94C2CF-5E0A-44C2-A6AA-BDF26AB7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9225"/>
            <a:ext cx="12171816" cy="1325563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rgbClr val="5B9BD5"/>
                </a:solidFill>
              </a:rPr>
              <a:t>Live Demo</a:t>
            </a:r>
            <a:endParaRPr lang="en-US" sz="6000"/>
          </a:p>
        </p:txBody>
      </p:sp>
      <p:pic>
        <p:nvPicPr>
          <p:cNvPr id="4" name="Picture 4" descr="phone.png">
            <a:extLst>
              <a:ext uri="{FF2B5EF4-FFF2-40B4-BE49-F238E27FC236}">
                <a16:creationId xmlns:a16="http://schemas.microsoft.com/office/drawing/2014/main" id="{EC3D9FFE-AF31-4952-8C20-C280948A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04" y="2943225"/>
            <a:ext cx="1790479" cy="17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oogle-nexus6p-portrait.png">
            <a:extLst>
              <a:ext uri="{FF2B5EF4-FFF2-40B4-BE49-F238E27FC236}">
                <a16:creationId xmlns:a16="http://schemas.microsoft.com/office/drawing/2014/main" id="{091A392C-2B12-437B-8596-FDCD13EA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52" y="438150"/>
            <a:ext cx="6100204" cy="6096816"/>
          </a:xfrm>
          <a:prstGeom prst="rect">
            <a:avLst/>
          </a:prstGeom>
        </p:spPr>
      </p:pic>
      <p:pic>
        <p:nvPicPr>
          <p:cNvPr id="5" name="Picture 8" descr="2.png">
            <a:extLst>
              <a:ext uri="{FF2B5EF4-FFF2-40B4-BE49-F238E27FC236}">
                <a16:creationId xmlns:a16="http://schemas.microsoft.com/office/drawing/2014/main" id="{30A8D4F8-0E64-4A03-9F20-0DE1A5A19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52" y="1304925"/>
            <a:ext cx="2514247" cy="4429125"/>
          </a:xfrm>
          <a:prstGeom prst="rect">
            <a:avLst/>
          </a:prstGeom>
        </p:spPr>
      </p:pic>
      <p:pic>
        <p:nvPicPr>
          <p:cNvPr id="12" name="Picture 6" descr="6.png">
            <a:extLst>
              <a:ext uri="{FF2B5EF4-FFF2-40B4-BE49-F238E27FC236}">
                <a16:creationId xmlns:a16="http://schemas.microsoft.com/office/drawing/2014/main" id="{CFBAFB71-6577-487E-87B9-08E8A7DC5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151" y="1304925"/>
            <a:ext cx="2514247" cy="44291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7693FC-07C2-4961-B1DA-9267D9D084FE}"/>
              </a:ext>
            </a:extLst>
          </p:cNvPr>
          <p:cNvGrpSpPr/>
          <p:nvPr/>
        </p:nvGrpSpPr>
        <p:grpSpPr>
          <a:xfrm>
            <a:off x="5385150" y="1299776"/>
            <a:ext cx="2514248" cy="4434274"/>
            <a:chOff x="5394325" y="1304925"/>
            <a:chExt cx="2495730" cy="4373563"/>
          </a:xfrm>
        </p:grpSpPr>
        <p:pic>
          <p:nvPicPr>
            <p:cNvPr id="8" name="Picture 4" descr="5.png">
              <a:extLst>
                <a:ext uri="{FF2B5EF4-FFF2-40B4-BE49-F238E27FC236}">
                  <a16:creationId xmlns:a16="http://schemas.microsoft.com/office/drawing/2014/main" id="{7EF00136-8AC2-437F-BB17-63ABED50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0676" y="1304925"/>
              <a:ext cx="2489379" cy="4373563"/>
            </a:xfrm>
            <a:prstGeom prst="rect">
              <a:avLst/>
            </a:prstGeom>
          </p:spPr>
        </p:pic>
        <p:pic>
          <p:nvPicPr>
            <p:cNvPr id="9" name="Picture 6" descr="6.png">
              <a:extLst>
                <a:ext uri="{FF2B5EF4-FFF2-40B4-BE49-F238E27FC236}">
                  <a16:creationId xmlns:a16="http://schemas.microsoft.com/office/drawing/2014/main" id="{6F1D030A-A1FB-4120-BB1E-5A3756440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1317"/>
            <a:stretch/>
          </p:blipFill>
          <p:spPr>
            <a:xfrm>
              <a:off x="5394325" y="1304926"/>
              <a:ext cx="2484724" cy="381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93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E2ECE4F-E153-4B5D-9463-0FBBEAD04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0" b="51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A1D5137-B0DF-4A7C-9CA6-764299BFACD2}"/>
              </a:ext>
            </a:extLst>
          </p:cNvPr>
          <p:cNvSpPr txBox="1"/>
          <p:nvPr/>
        </p:nvSpPr>
        <p:spPr>
          <a:xfrm>
            <a:off x="668740" y="667475"/>
            <a:ext cx="398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221799-C4CE-4838-ABAD-1EF57CE2F4DD}"/>
              </a:ext>
            </a:extLst>
          </p:cNvPr>
          <p:cNvSpPr txBox="1"/>
          <p:nvPr/>
        </p:nvSpPr>
        <p:spPr>
          <a:xfrm>
            <a:off x="8625385" y="5909480"/>
            <a:ext cx="3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chemeClr val="bg1"/>
                </a:solidFill>
              </a:rPr>
              <a:t>Krzysztof Abram,</a:t>
            </a:r>
          </a:p>
          <a:p>
            <a:pPr algn="r"/>
            <a:r>
              <a:rPr lang="pl-PL" err="1">
                <a:solidFill>
                  <a:schemeClr val="bg1"/>
                </a:solidFill>
              </a:rPr>
              <a:t>Jukrapop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Kongkaew</a:t>
            </a:r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04" y="0"/>
            <a:ext cx="12221254" cy="13255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>
                <a:solidFill>
                  <a:srgbClr val="8EAADB"/>
                </a:solidFill>
              </a:rPr>
              <a:t>      </a:t>
            </a:r>
            <a:r>
              <a:rPr lang="en-US">
                <a:solidFill>
                  <a:srgbClr val="5B9BD5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584-8F92-4858-ABB1-FFC894C5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3"/>
            <a:ext cx="10515600" cy="49679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voice streaming?</a:t>
            </a:r>
          </a:p>
          <a:p>
            <a:pPr marL="0" indent="0">
              <a:buNone/>
            </a:pPr>
            <a:r>
              <a:rPr lang="en-US" dirty="0"/>
              <a:t>   Examples of popular mobile applications.</a:t>
            </a:r>
          </a:p>
          <a:p>
            <a:pPr marL="0" indent="0">
              <a:buNone/>
            </a:pPr>
            <a:r>
              <a:rPr lang="en-US" dirty="0"/>
              <a:t>      Our approach.</a:t>
            </a:r>
          </a:p>
          <a:p>
            <a:pPr marL="0" indent="0">
              <a:buNone/>
            </a:pPr>
            <a:r>
              <a:rPr lang="en-US" dirty="0"/>
              <a:t>         Sinch API.</a:t>
            </a:r>
          </a:p>
          <a:p>
            <a:pPr marL="0" indent="0">
              <a:buNone/>
            </a:pPr>
            <a:r>
              <a:rPr lang="en-US" dirty="0"/>
              <a:t>            What can be done with Sinch.</a:t>
            </a:r>
          </a:p>
          <a:p>
            <a:pPr marL="0" indent="0">
              <a:buNone/>
            </a:pPr>
            <a:r>
              <a:rPr lang="en-US" dirty="0"/>
              <a:t>               Get started with Sinch.</a:t>
            </a:r>
          </a:p>
          <a:p>
            <a:pPr marL="0" indent="0">
              <a:buNone/>
            </a:pPr>
            <a:r>
              <a:rPr lang="en-US" dirty="0"/>
              <a:t>                  Code example.</a:t>
            </a:r>
          </a:p>
          <a:p>
            <a:pPr marL="0" indent="0">
              <a:buNone/>
            </a:pPr>
            <a:r>
              <a:rPr lang="en-US" dirty="0"/>
              <a:t>                     Screenshots from demo application.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Live demonstration!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862E-75F6-4BA3-8541-924341FF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EAADB"/>
                </a:solidFill>
              </a:rPr>
              <a:t>What is voice streaming?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F6A9-1FD1-4A24-A1F9-0BCA6419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46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Streaming is the quickest way to access internet-based content.</a:t>
            </a:r>
          </a:p>
          <a:p>
            <a:pPr>
              <a:lnSpc>
                <a:spcPct val="150000"/>
              </a:lnSpc>
            </a:pPr>
            <a:r>
              <a:rPr lang="en-US" dirty="0"/>
              <a:t>Transmitting and delivering sound over the internet.</a:t>
            </a:r>
          </a:p>
          <a:p>
            <a:pPr>
              <a:lnSpc>
                <a:spcPct val="150000"/>
              </a:lnSpc>
            </a:pPr>
            <a:r>
              <a:rPr lang="en-US" dirty="0"/>
              <a:t>Live streaming is used for real time content delivery.</a:t>
            </a:r>
          </a:p>
          <a:p>
            <a:pPr>
              <a:lnSpc>
                <a:spcPct val="150000"/>
              </a:lnSpc>
            </a:pPr>
            <a:r>
              <a:rPr lang="en-US" dirty="0"/>
              <a:t>Streaming requires a relatively fast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5476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8EAADB"/>
                </a:solidFill>
              </a:rPr>
              <a:t>Examples of popular mobile applications</a:t>
            </a:r>
          </a:p>
        </p:txBody>
      </p:sp>
      <p:pic>
        <p:nvPicPr>
          <p:cNvPr id="1026" name="Picture 2" descr="Image result for spotify">
            <a:extLst>
              <a:ext uri="{FF2B5EF4-FFF2-40B4-BE49-F238E27FC236}">
                <a16:creationId xmlns:a16="http://schemas.microsoft.com/office/drawing/2014/main" id="{B66D22F7-C2FF-40C7-A193-ACECB43F9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7" y="16640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ype">
            <a:extLst>
              <a:ext uri="{FF2B5EF4-FFF2-40B4-BE49-F238E27FC236}">
                <a16:creationId xmlns:a16="http://schemas.microsoft.com/office/drawing/2014/main" id="{59EEBDB6-ADA8-4BD8-84AF-324CB7AF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85" y="16640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youtube">
            <a:extLst>
              <a:ext uri="{FF2B5EF4-FFF2-40B4-BE49-F238E27FC236}">
                <a16:creationId xmlns:a16="http://schemas.microsoft.com/office/drawing/2014/main" id="{DCBD19E1-A2FA-462D-AC02-92AC00D6F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46" y="16640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85546BD-D0FC-4804-93DC-BA1376C0E6D7}"/>
              </a:ext>
            </a:extLst>
          </p:cNvPr>
          <p:cNvGrpSpPr/>
          <p:nvPr/>
        </p:nvGrpSpPr>
        <p:grpSpPr>
          <a:xfrm>
            <a:off x="809819" y="4968919"/>
            <a:ext cx="10543981" cy="1433059"/>
            <a:chOff x="809819" y="4995552"/>
            <a:chExt cx="10543981" cy="1433059"/>
          </a:xfrm>
        </p:grpSpPr>
        <p:pic>
          <p:nvPicPr>
            <p:cNvPr id="1034" name="Picture 10" descr="Image result for allo">
              <a:extLst>
                <a:ext uri="{FF2B5EF4-FFF2-40B4-BE49-F238E27FC236}">
                  <a16:creationId xmlns:a16="http://schemas.microsoft.com/office/drawing/2014/main" id="{FE6810C1-992A-405B-8157-7E2B6C0DA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19" y="4999861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line">
              <a:extLst>
                <a:ext uri="{FF2B5EF4-FFF2-40B4-BE49-F238E27FC236}">
                  <a16:creationId xmlns:a16="http://schemas.microsoft.com/office/drawing/2014/main" id="{086C94A9-B2FE-425D-A06D-1E06953BA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648" y="4999861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itunes">
              <a:extLst>
                <a:ext uri="{FF2B5EF4-FFF2-40B4-BE49-F238E27FC236}">
                  <a16:creationId xmlns:a16="http://schemas.microsoft.com/office/drawing/2014/main" id="{E47C0D56-501B-49DB-A7EA-12EE1ADF5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77" y="4995552"/>
              <a:ext cx="1430737" cy="143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whatsapp">
              <a:extLst>
                <a:ext uri="{FF2B5EF4-FFF2-40B4-BE49-F238E27FC236}">
                  <a16:creationId xmlns:a16="http://schemas.microsoft.com/office/drawing/2014/main" id="{543D3347-72E1-4588-B5E8-AE109EDBE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306" y="4995552"/>
              <a:ext cx="1430737" cy="143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isten.tidal.com/img/tidal_square_logo.png">
              <a:extLst>
                <a:ext uri="{FF2B5EF4-FFF2-40B4-BE49-F238E27FC236}">
                  <a16:creationId xmlns:a16="http://schemas.microsoft.com/office/drawing/2014/main" id="{ED4189AA-1D09-481A-AEB4-3394CED85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136" y="5001455"/>
              <a:ext cx="1424834" cy="142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twitch">
              <a:extLst>
                <a:ext uri="{FF2B5EF4-FFF2-40B4-BE49-F238E27FC236}">
                  <a16:creationId xmlns:a16="http://schemas.microsoft.com/office/drawing/2014/main" id="{B05A49A5-943A-40B9-871F-6BBD76136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063" y="4995552"/>
              <a:ext cx="1430737" cy="143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64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8EAADB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584-8F92-4858-ABB1-FFC894C5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RTP</a:t>
            </a:r>
          </a:p>
          <a:p>
            <a:r>
              <a:rPr lang="en-US" dirty="0"/>
              <a:t>HTTP Live Streaming</a:t>
            </a:r>
          </a:p>
          <a:p>
            <a:r>
              <a:rPr lang="en-US" dirty="0"/>
              <a:t>H.323</a:t>
            </a:r>
          </a:p>
          <a:p>
            <a:r>
              <a:rPr lang="en-US" dirty="0"/>
              <a:t>Android SIP</a:t>
            </a:r>
          </a:p>
          <a:p>
            <a:r>
              <a:rPr lang="en-US" dirty="0"/>
              <a:t>Sinch</a:t>
            </a:r>
          </a:p>
        </p:txBody>
      </p:sp>
      <p:pic>
        <p:nvPicPr>
          <p:cNvPr id="2050" name="Picture 2" descr="Image result for real time transport protocol">
            <a:extLst>
              <a:ext uri="{FF2B5EF4-FFF2-40B4-BE49-F238E27FC236}">
                <a16:creationId xmlns:a16="http://schemas.microsoft.com/office/drawing/2014/main" id="{93CC7E42-90C2-4A75-91D6-3CA1B3C9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93"/>
          <a:stretch/>
        </p:blipFill>
        <p:spPr bwMode="auto">
          <a:xfrm>
            <a:off x="5524045" y="1690688"/>
            <a:ext cx="5829755" cy="31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ttp live streaming">
            <a:extLst>
              <a:ext uri="{FF2B5EF4-FFF2-40B4-BE49-F238E27FC236}">
                <a16:creationId xmlns:a16="http://schemas.microsoft.com/office/drawing/2014/main" id="{F66196CD-83BE-4D7C-9AC2-6252D8FC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22" y="1622209"/>
            <a:ext cx="6324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323">
            <a:extLst>
              <a:ext uri="{FF2B5EF4-FFF2-40B4-BE49-F238E27FC236}">
                <a16:creationId xmlns:a16="http://schemas.microsoft.com/office/drawing/2014/main" id="{599794D2-D074-4501-9176-CA564220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9167"/>
            <a:ext cx="46863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ndroid">
            <a:extLst>
              <a:ext uri="{FF2B5EF4-FFF2-40B4-BE49-F238E27FC236}">
                <a16:creationId xmlns:a16="http://schemas.microsoft.com/office/drawing/2014/main" id="{45AE2DDC-ED10-41A7-8769-7AF6D218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7" y="1195527"/>
            <a:ext cx="4003829" cy="40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nch">
            <a:extLst>
              <a:ext uri="{FF2B5EF4-FFF2-40B4-BE49-F238E27FC236}">
                <a16:creationId xmlns:a16="http://schemas.microsoft.com/office/drawing/2014/main" id="{84BCE16A-8896-4632-82A3-FCD7BDE2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86" y="1271557"/>
            <a:ext cx="5717870" cy="39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5B9BD5"/>
                </a:solidFill>
              </a:rPr>
              <a:t>Sinch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584-8F92-4858-ABB1-FFC894C5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Powering voice, verification &amp; video for mobile apps,</a:t>
            </a:r>
          </a:p>
          <a:p>
            <a:r>
              <a:rPr lang="en-US" sz="2200"/>
              <a:t>CLX leading global provider of cloud-based communications,</a:t>
            </a:r>
          </a:p>
          <a:p>
            <a:r>
              <a:rPr lang="en-US" sz="2200"/>
              <a:t>Powers communications in all 196 countries across the globe,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>
                <a:solidFill>
                  <a:srgbClr val="C00000"/>
                </a:solidFill>
              </a:rPr>
              <a:t>www.sinch.com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4" name="Picture 15" descr="easytaxi.png">
            <a:extLst>
              <a:ext uri="{FF2B5EF4-FFF2-40B4-BE49-F238E27FC236}">
                <a16:creationId xmlns:a16="http://schemas.microsoft.com/office/drawing/2014/main" id="{C2CA4253-FBF7-4AB4-8142-B614F212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1" y="614749"/>
            <a:ext cx="2743200" cy="1181100"/>
          </a:xfrm>
          <a:prstGeom prst="rect">
            <a:avLst/>
          </a:prstGeom>
        </p:spPr>
      </p:pic>
      <p:pic>
        <p:nvPicPr>
          <p:cNvPr id="17" name="Picture 17" descr="badoo.jpg">
            <a:extLst>
              <a:ext uri="{FF2B5EF4-FFF2-40B4-BE49-F238E27FC236}">
                <a16:creationId xmlns:a16="http://schemas.microsoft.com/office/drawing/2014/main" id="{6A1647B9-4826-4D6B-AC12-C4B61A55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05" y="1438275"/>
            <a:ext cx="2743200" cy="990600"/>
          </a:xfrm>
          <a:prstGeom prst="rect">
            <a:avLst/>
          </a:prstGeom>
        </p:spPr>
      </p:pic>
      <p:pic>
        <p:nvPicPr>
          <p:cNvPr id="19" name="Picture 19" descr="Rebtel.png">
            <a:extLst>
              <a:ext uri="{FF2B5EF4-FFF2-40B4-BE49-F238E27FC236}">
                <a16:creationId xmlns:a16="http://schemas.microsoft.com/office/drawing/2014/main" id="{FE2C726B-9D8E-47D0-AAB8-CBF98AF01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62" y="2609593"/>
            <a:ext cx="2743200" cy="1066800"/>
          </a:xfrm>
          <a:prstGeom prst="rect">
            <a:avLst/>
          </a:prstGeom>
        </p:spPr>
      </p:pic>
      <p:pic>
        <p:nvPicPr>
          <p:cNvPr id="21" name="Picture 21" descr="snapdeal.jpg">
            <a:extLst>
              <a:ext uri="{FF2B5EF4-FFF2-40B4-BE49-F238E27FC236}">
                <a16:creationId xmlns:a16="http://schemas.microsoft.com/office/drawing/2014/main" id="{AD766EAE-F1FC-4E50-856D-460CEAEE9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3790950"/>
            <a:ext cx="2743200" cy="1524000"/>
          </a:xfrm>
          <a:prstGeom prst="rect">
            <a:avLst/>
          </a:prstGeom>
        </p:spPr>
      </p:pic>
      <p:pic>
        <p:nvPicPr>
          <p:cNvPr id="23" name="Picture 23" descr="truecaller.png">
            <a:extLst>
              <a:ext uri="{FF2B5EF4-FFF2-40B4-BE49-F238E27FC236}">
                <a16:creationId xmlns:a16="http://schemas.microsoft.com/office/drawing/2014/main" id="{B3C55469-BCE1-401D-9838-3E765BDC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550" y="3853180"/>
            <a:ext cx="2743200" cy="981075"/>
          </a:xfrm>
          <a:prstGeom prst="rect">
            <a:avLst/>
          </a:prstGeom>
        </p:spPr>
      </p:pic>
      <p:pic>
        <p:nvPicPr>
          <p:cNvPr id="25" name="Picture 25" descr="uber.png">
            <a:extLst>
              <a:ext uri="{FF2B5EF4-FFF2-40B4-BE49-F238E27FC236}">
                <a16:creationId xmlns:a16="http://schemas.microsoft.com/office/drawing/2014/main" id="{28286EA5-5D1C-4BF7-B740-7BC1A3763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775" y="4974267"/>
            <a:ext cx="2743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9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005091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1582952"/>
            <a:ext cx="32625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solidFill>
                  <a:srgbClr val="5B9BD5"/>
                </a:solidFill>
              </a:rPr>
              <a:t>What can be done with Sinch</a:t>
            </a:r>
            <a:endParaRPr lang="en-US"/>
          </a:p>
        </p:txBody>
      </p:sp>
      <p:pic>
        <p:nvPicPr>
          <p:cNvPr id="6" name="Picture 4" descr="3.png">
            <a:extLst>
              <a:ext uri="{FF2B5EF4-FFF2-40B4-BE49-F238E27FC236}">
                <a16:creationId xmlns:a16="http://schemas.microsoft.com/office/drawing/2014/main" id="{0236AE31-98B1-40A1-8A4A-6C8BF439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175" y="99060"/>
            <a:ext cx="7188199" cy="3396423"/>
          </a:xfrm>
          <a:prstGeom prst="rect">
            <a:avLst/>
          </a:prstGeom>
        </p:spPr>
      </p:pic>
      <p:pic>
        <p:nvPicPr>
          <p:cNvPr id="7" name="Picture 7" descr="2.png">
            <a:extLst>
              <a:ext uri="{FF2B5EF4-FFF2-40B4-BE49-F238E27FC236}">
                <a16:creationId xmlns:a16="http://schemas.microsoft.com/office/drawing/2014/main" id="{88867F6A-BDE8-4032-A4C4-DF6CD1CB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467100"/>
            <a:ext cx="7190031" cy="328332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AE6927-DE50-4942-9E12-E0F39394714E}"/>
              </a:ext>
            </a:extLst>
          </p:cNvPr>
          <p:cNvSpPr txBox="1">
            <a:spLocks/>
          </p:cNvSpPr>
          <p:nvPr/>
        </p:nvSpPr>
        <p:spPr>
          <a:xfrm>
            <a:off x="447040" y="2971800"/>
            <a:ext cx="3200400" cy="1611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C00000"/>
                </a:solidFill>
              </a:rPr>
              <a:t>App to app calling</a:t>
            </a:r>
            <a:endParaRPr lang="en-US">
              <a:solidFill>
                <a:srgbClr val="C00000"/>
              </a:solidFill>
            </a:endParaRPr>
          </a:p>
          <a:p>
            <a:r>
              <a:rPr lang="en-US" sz="2200"/>
              <a:t>App to phone calling</a:t>
            </a:r>
            <a:endParaRPr lang="en-US"/>
          </a:p>
          <a:p>
            <a:r>
              <a:rPr lang="en-US" sz="2200"/>
              <a:t>Phone to phone calling</a:t>
            </a:r>
            <a:endParaRPr lang="en-US"/>
          </a:p>
          <a:p>
            <a:pPr marL="0" indent="0">
              <a:buNone/>
            </a:pPr>
            <a:endParaRPr lang="en-US" sz="2200"/>
          </a:p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751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2139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E2795-1CE1-42A0-9C8D-849609A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630452"/>
            <a:ext cx="326252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5B9BD5"/>
                </a:solidFill>
              </a:rPr>
              <a:t>Get started!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AE6927-DE50-4942-9E12-E0F39394714E}"/>
              </a:ext>
            </a:extLst>
          </p:cNvPr>
          <p:cNvSpPr txBox="1">
            <a:spLocks/>
          </p:cNvSpPr>
          <p:nvPr/>
        </p:nvSpPr>
        <p:spPr>
          <a:xfrm>
            <a:off x="398463" y="1954213"/>
            <a:ext cx="3200400" cy="4125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Create developer account on Sinch web.</a:t>
            </a:r>
          </a:p>
          <a:p>
            <a:r>
              <a:rPr lang="en-US" sz="2200"/>
              <a:t>Download Sinch SDK – first select platform.</a:t>
            </a:r>
          </a:p>
          <a:p>
            <a:r>
              <a:rPr lang="en-US" sz="2200"/>
              <a:t>Generate API key and secret code – do it in dashboard, you will need this during programming.</a:t>
            </a:r>
          </a:p>
          <a:p>
            <a:r>
              <a:rPr lang="en-US" sz="2200"/>
              <a:t>Extract downloaded library and add it to your project dependencies.</a:t>
            </a:r>
          </a:p>
          <a:p>
            <a:r>
              <a:rPr lang="en-US" sz="2200">
                <a:solidFill>
                  <a:srgbClr val="FF0000"/>
                </a:solidFill>
              </a:rPr>
              <a:t>Save your time!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7" descr="platforms.jpg">
            <a:extLst>
              <a:ext uri="{FF2B5EF4-FFF2-40B4-BE49-F238E27FC236}">
                <a16:creationId xmlns:a16="http://schemas.microsoft.com/office/drawing/2014/main" id="{CE82E164-4531-433B-8781-CBED79AC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38" y="4120222"/>
            <a:ext cx="7950610" cy="2725078"/>
          </a:xfrm>
          <a:prstGeom prst="rect">
            <a:avLst/>
          </a:prstGeom>
        </p:spPr>
      </p:pic>
      <p:pic>
        <p:nvPicPr>
          <p:cNvPr id="9" name="Picture 9" descr="prices.jpg">
            <a:extLst>
              <a:ext uri="{FF2B5EF4-FFF2-40B4-BE49-F238E27FC236}">
                <a16:creationId xmlns:a16="http://schemas.microsoft.com/office/drawing/2014/main" id="{76A943CF-D290-40E6-97C5-B3EF97976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5" y="1152525"/>
            <a:ext cx="3164258" cy="2018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1C878-4AC9-439E-B9F4-9EDC4AA7C864}"/>
              </a:ext>
            </a:extLst>
          </p:cNvPr>
          <p:cNvSpPr txBox="1"/>
          <p:nvPr/>
        </p:nvSpPr>
        <p:spPr>
          <a:xfrm>
            <a:off x="8066316" y="962025"/>
            <a:ext cx="3678010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Extensive documentation for each platform.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Different tutorials and samples applications.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IOS, </a:t>
            </a:r>
            <a:r>
              <a:rPr lang="en-US" sz="2400">
                <a:solidFill>
                  <a:srgbClr val="C00000"/>
                </a:solidFill>
              </a:rPr>
              <a:t>Android</a:t>
            </a:r>
            <a:r>
              <a:rPr lang="en-US" sz="2400">
                <a:solidFill>
                  <a:srgbClr val="000000"/>
                </a:solidFill>
              </a:rPr>
              <a:t>, JavaScript, REST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7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15150D-2B77-48D2-A586-205D4BFE61CD}"/>
              </a:ext>
            </a:extLst>
          </p:cNvPr>
          <p:cNvSpPr txBox="1"/>
          <p:nvPr/>
        </p:nvSpPr>
        <p:spPr>
          <a:xfrm>
            <a:off x="1019175" y="619125"/>
            <a:ext cx="10174288" cy="56323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FFFF00"/>
                </a:solidFill>
                <a:latin typeface="Consolas"/>
              </a:rPr>
              <a:t>// TODO: Write kick-off application!!!</a:t>
            </a:r>
          </a:p>
          <a:p>
            <a:endParaRPr lang="en-US">
              <a:solidFill>
                <a:srgbClr val="595959"/>
              </a:solidFill>
              <a:latin typeface="Consolas"/>
            </a:endParaRPr>
          </a:p>
          <a:p>
            <a:r>
              <a:rPr lang="en-US" i="1">
                <a:solidFill>
                  <a:srgbClr val="595959"/>
                </a:solidFill>
                <a:latin typeface="Consolas"/>
              </a:rPr>
              <a:t>// To make a call, you first need to create an instance of </a:t>
            </a:r>
            <a:r>
              <a:rPr lang="en-US" i="1" err="1">
                <a:solidFill>
                  <a:srgbClr val="595959"/>
                </a:solidFill>
                <a:latin typeface="Consolas"/>
              </a:rPr>
              <a:t>SinchClient</a:t>
            </a:r>
            <a:r>
              <a:rPr lang="en-US" i="1">
                <a:solidFill>
                  <a:srgbClr val="595959"/>
                </a:solidFill>
                <a:latin typeface="Consolas"/>
              </a:rPr>
              <a:t>:</a:t>
            </a:r>
            <a:endParaRPr lang="en-US" i="1"/>
          </a:p>
          <a:p>
            <a:r>
              <a:rPr lang="en-US" err="1">
                <a:solidFill>
                  <a:srgbClr val="A5A5A5"/>
                </a:solidFill>
                <a:latin typeface="Consolas"/>
              </a:rPr>
              <a:t>SinchClient</a:t>
            </a:r>
            <a:r>
              <a:rPr lang="en-US">
                <a:solidFill>
                  <a:srgbClr val="A5A5A5"/>
                </a:solidFill>
                <a:latin typeface="Consolas"/>
              </a:rPr>
              <a:t> 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sinchClient</a:t>
            </a:r>
            <a:r>
              <a:rPr lang="en-US">
                <a:solidFill>
                  <a:srgbClr val="A5A5A5"/>
                </a:solidFill>
                <a:latin typeface="Consolas"/>
              </a:rPr>
              <a:t> = 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Sinch.getSinchClientBuilder</a:t>
            </a:r>
            <a:r>
              <a:rPr lang="en-US">
                <a:solidFill>
                  <a:srgbClr val="A5A5A5"/>
                </a:solidFill>
                <a:latin typeface="Consolas"/>
              </a:rPr>
              <a:t>()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latin typeface="Consolas"/>
              </a:rPr>
              <a:t>     </a:t>
            </a:r>
            <a:r>
              <a:rPr lang="en-US">
                <a:solidFill>
                  <a:srgbClr val="A5A5A5"/>
                </a:solidFill>
                <a:latin typeface="Consolas"/>
              </a:rPr>
              <a:t>.context(</a:t>
            </a:r>
            <a:r>
              <a:rPr lang="en-US">
                <a:solidFill>
                  <a:srgbClr val="ED7D31"/>
                </a:solidFill>
                <a:latin typeface="Consolas"/>
              </a:rPr>
              <a:t>this</a:t>
            </a:r>
            <a:r>
              <a:rPr lang="en-US">
                <a:solidFill>
                  <a:srgbClr val="A5A5A5"/>
                </a:solidFill>
                <a:latin typeface="Consolas"/>
              </a:rPr>
              <a:t>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latin typeface="Consolas"/>
              </a:rPr>
              <a:t>     </a:t>
            </a:r>
            <a:r>
              <a:rPr lang="en-US">
                <a:solidFill>
                  <a:srgbClr val="A5A5A5"/>
                </a:solidFill>
                <a:latin typeface="Consolas"/>
              </a:rPr>
              <a:t>.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userId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538135"/>
                </a:solidFill>
                <a:latin typeface="Consolas"/>
              </a:rPr>
              <a:t>"current-user-id"</a:t>
            </a:r>
            <a:r>
              <a:rPr lang="en-US">
                <a:solidFill>
                  <a:srgbClr val="A5A5A5"/>
                </a:solidFill>
                <a:latin typeface="Consolas"/>
              </a:rPr>
              <a:t>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latin typeface="Consolas"/>
              </a:rPr>
              <a:t>     </a:t>
            </a:r>
            <a:r>
              <a:rPr lang="en-US">
                <a:solidFill>
                  <a:srgbClr val="A5A5A5"/>
                </a:solidFill>
                <a:latin typeface="Consolas"/>
              </a:rPr>
              <a:t>.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applicationKey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538135"/>
                </a:solidFill>
                <a:latin typeface="Consolas"/>
              </a:rPr>
              <a:t>"app-key"</a:t>
            </a:r>
            <a:r>
              <a:rPr lang="en-US">
                <a:solidFill>
                  <a:srgbClr val="A5A5A5"/>
                </a:solidFill>
                <a:latin typeface="Consolas"/>
              </a:rPr>
              <a:t>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latin typeface="Consolas"/>
              </a:rPr>
              <a:t>     </a:t>
            </a:r>
            <a:r>
              <a:rPr lang="en-US">
                <a:solidFill>
                  <a:srgbClr val="A5A5A5"/>
                </a:solidFill>
                <a:latin typeface="Consolas"/>
              </a:rPr>
              <a:t>.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applicationSecret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538135"/>
                </a:solidFill>
                <a:latin typeface="Consolas"/>
              </a:rPr>
              <a:t>"app-secret"</a:t>
            </a:r>
            <a:r>
              <a:rPr lang="en-US">
                <a:solidFill>
                  <a:srgbClr val="A5A5A5"/>
                </a:solidFill>
                <a:latin typeface="Consolas"/>
              </a:rPr>
              <a:t>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latin typeface="Consolas"/>
              </a:rPr>
              <a:t>     </a:t>
            </a:r>
            <a:r>
              <a:rPr lang="en-US">
                <a:solidFill>
                  <a:srgbClr val="A5A5A5"/>
                </a:solidFill>
                <a:latin typeface="Consolas"/>
              </a:rPr>
              <a:t>.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environmentHost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538135"/>
                </a:solidFill>
                <a:latin typeface="Consolas"/>
              </a:rPr>
              <a:t>"sandbox.sinch.com"</a:t>
            </a:r>
            <a:r>
              <a:rPr lang="en-US">
                <a:solidFill>
                  <a:srgbClr val="A5A5A5"/>
                </a:solidFill>
                <a:latin typeface="Consolas"/>
              </a:rPr>
              <a:t>)</a:t>
            </a:r>
            <a:endParaRPr lang="en-US">
              <a:solidFill>
                <a:srgbClr val="A5A5A5"/>
              </a:solidFill>
            </a:endParaRPr>
          </a:p>
          <a:p>
            <a:r>
              <a:rPr lang="en-US">
                <a:solidFill>
                  <a:srgbClr val="A5A5A5"/>
                </a:solidFill>
                <a:latin typeface="Consolas"/>
              </a:rPr>
              <a:t>     .build();</a:t>
            </a:r>
            <a:endParaRPr lang="en-US">
              <a:solidFill>
                <a:srgbClr val="A5A5A5"/>
              </a:solidFill>
            </a:endParaRPr>
          </a:p>
          <a:p>
            <a:endParaRPr lang="en-US">
              <a:solidFill>
                <a:srgbClr val="A5A5A5"/>
              </a:solidFill>
              <a:latin typeface="Consolas"/>
            </a:endParaRPr>
          </a:p>
          <a:p>
            <a:r>
              <a:rPr lang="en-US" i="1">
                <a:solidFill>
                  <a:srgbClr val="595959"/>
                </a:solidFill>
                <a:latin typeface="Consolas"/>
              </a:rPr>
              <a:t>// Then, tell the </a:t>
            </a:r>
            <a:r>
              <a:rPr lang="en-US" i="1" err="1">
                <a:solidFill>
                  <a:srgbClr val="595959"/>
                </a:solidFill>
                <a:latin typeface="Consolas"/>
              </a:rPr>
              <a:t>SinchClient</a:t>
            </a:r>
            <a:r>
              <a:rPr lang="en-US" i="1">
                <a:solidFill>
                  <a:srgbClr val="595959"/>
                </a:solidFill>
                <a:latin typeface="Consolas"/>
              </a:rPr>
              <a:t> that you want to have </a:t>
            </a:r>
          </a:p>
          <a:p>
            <a:r>
              <a:rPr lang="en-US" i="1">
                <a:solidFill>
                  <a:srgbClr val="595959"/>
                </a:solidFill>
                <a:latin typeface="Consolas"/>
              </a:rPr>
              <a:t>// calling in your app, and finally, start the client:</a:t>
            </a:r>
            <a:endParaRPr lang="en-US" i="1"/>
          </a:p>
          <a:p>
            <a:r>
              <a:rPr lang="en-US" err="1">
                <a:solidFill>
                  <a:srgbClr val="A5A5A5"/>
                </a:solidFill>
                <a:latin typeface="Consolas"/>
              </a:rPr>
              <a:t>sinchClient.setSupportCalling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ED7D31"/>
                </a:solidFill>
                <a:latin typeface="Consolas"/>
              </a:rPr>
              <a:t>true</a:t>
            </a:r>
            <a:r>
              <a:rPr lang="en-US">
                <a:solidFill>
                  <a:srgbClr val="A5A5A5"/>
                </a:solidFill>
                <a:latin typeface="Consolas"/>
              </a:rPr>
              <a:t>); </a:t>
            </a:r>
            <a:endParaRPr lang="en-US"/>
          </a:p>
          <a:p>
            <a:r>
              <a:rPr lang="en-US" err="1">
                <a:solidFill>
                  <a:srgbClr val="A5A5A5"/>
                </a:solidFill>
                <a:latin typeface="Consolas"/>
              </a:rPr>
              <a:t>sinchClient.start</a:t>
            </a:r>
            <a:r>
              <a:rPr lang="en-US">
                <a:solidFill>
                  <a:srgbClr val="A5A5A5"/>
                </a:solidFill>
                <a:latin typeface="Consolas"/>
              </a:rPr>
              <a:t>();</a:t>
            </a:r>
            <a:endParaRPr lang="en-US"/>
          </a:p>
          <a:p>
            <a:endParaRPr lang="en-US">
              <a:solidFill>
                <a:srgbClr val="A5A5A5"/>
              </a:solidFill>
              <a:latin typeface="Consolas"/>
            </a:endParaRPr>
          </a:p>
          <a:p>
            <a:r>
              <a:rPr lang="en-US" i="1">
                <a:solidFill>
                  <a:srgbClr val="595959"/>
                </a:solidFill>
                <a:latin typeface="Consolas"/>
              </a:rPr>
              <a:t>// Inside the </a:t>
            </a:r>
            <a:r>
              <a:rPr lang="en-US" i="1" err="1">
                <a:solidFill>
                  <a:srgbClr val="595959"/>
                </a:solidFill>
                <a:latin typeface="Consolas"/>
              </a:rPr>
              <a:t>OnClickListener</a:t>
            </a:r>
            <a:r>
              <a:rPr lang="en-US" i="1">
                <a:solidFill>
                  <a:srgbClr val="595959"/>
                </a:solidFill>
                <a:latin typeface="Consolas"/>
              </a:rPr>
              <a:t>, you will make the call:</a:t>
            </a:r>
          </a:p>
          <a:p>
            <a:r>
              <a:rPr lang="en-US" err="1">
                <a:solidFill>
                  <a:srgbClr val="A5A5A5"/>
                </a:solidFill>
                <a:latin typeface="Consolas"/>
              </a:rPr>
              <a:t>sinchClient.getCallClient</a:t>
            </a:r>
            <a:r>
              <a:rPr lang="en-US">
                <a:solidFill>
                  <a:srgbClr val="A5A5A5"/>
                </a:solidFill>
                <a:latin typeface="Consolas"/>
              </a:rPr>
              <a:t>().</a:t>
            </a:r>
            <a:r>
              <a:rPr lang="en-US" err="1">
                <a:solidFill>
                  <a:srgbClr val="A5A5A5"/>
                </a:solidFill>
                <a:latin typeface="Consolas"/>
              </a:rPr>
              <a:t>callUser</a:t>
            </a:r>
            <a:r>
              <a:rPr lang="en-US">
                <a:solidFill>
                  <a:srgbClr val="A5A5A5"/>
                </a:solidFill>
                <a:latin typeface="Consolas"/>
              </a:rPr>
              <a:t>(</a:t>
            </a:r>
            <a:r>
              <a:rPr lang="en-US">
                <a:solidFill>
                  <a:srgbClr val="538135"/>
                </a:solidFill>
                <a:latin typeface="Consolas"/>
              </a:rPr>
              <a:t>"call-recipient-id"</a:t>
            </a:r>
            <a:r>
              <a:rPr lang="en-US">
                <a:solidFill>
                  <a:srgbClr val="A5A5A5"/>
                </a:solidFill>
                <a:latin typeface="Consolas"/>
              </a:rPr>
              <a:t>);</a:t>
            </a:r>
          </a:p>
          <a:p>
            <a:endParaRPr lang="en-US">
              <a:solidFill>
                <a:srgbClr val="A5A5A5"/>
              </a:solidFill>
              <a:latin typeface="Consolas"/>
            </a:endParaRPr>
          </a:p>
          <a:p>
            <a:r>
              <a:rPr lang="en-US" i="1">
                <a:solidFill>
                  <a:srgbClr val="595959"/>
                </a:solidFill>
                <a:latin typeface="Consolas"/>
              </a:rPr>
              <a:t>// Don't forget to be creative :D</a:t>
            </a:r>
          </a:p>
        </p:txBody>
      </p:sp>
    </p:spTree>
    <p:extLst>
      <p:ext uri="{BB962C8B-B14F-4D97-AF65-F5344CB8AC3E}">
        <p14:creationId xmlns:p14="http://schemas.microsoft.com/office/powerpoint/2010/main" val="630452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215</Words>
  <Application>Microsoft Office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Motyw pakietu Office</vt:lpstr>
      <vt:lpstr>PowerPoint Presentation</vt:lpstr>
      <vt:lpstr>      Contents</vt:lpstr>
      <vt:lpstr>What is voice streaming?</vt:lpstr>
      <vt:lpstr>Examples of popular mobile applications</vt:lpstr>
      <vt:lpstr>Our approach</vt:lpstr>
      <vt:lpstr>Sinch API</vt:lpstr>
      <vt:lpstr>What can be done with Sinch</vt:lpstr>
      <vt:lpstr>Get started!</vt:lpstr>
      <vt:lpstr>PowerPoint Presentation</vt:lpstr>
      <vt:lpstr>PowerPoint Presentation</vt:lpstr>
      <vt:lpstr>PowerPoint Presentation</vt:lpstr>
      <vt:lpstr>Live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Jukrapop Kongkaew</dc:creator>
  <cp:lastModifiedBy>Jukrapop Kongkaew</cp:lastModifiedBy>
  <cp:revision>2</cp:revision>
  <dcterms:modified xsi:type="dcterms:W3CDTF">2017-10-24T23:24:02Z</dcterms:modified>
</cp:coreProperties>
</file>