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7" r:id="rId3"/>
    <p:sldId id="258" r:id="rId4"/>
    <p:sldId id="283" r:id="rId5"/>
    <p:sldId id="259" r:id="rId6"/>
    <p:sldId id="260" r:id="rId7"/>
    <p:sldId id="261" r:id="rId8"/>
    <p:sldId id="262" r:id="rId9"/>
    <p:sldId id="263" r:id="rId10"/>
    <p:sldId id="264" r:id="rId11"/>
    <p:sldId id="265" r:id="rId12"/>
    <p:sldId id="284" r:id="rId13"/>
    <p:sldId id="266" r:id="rId14"/>
    <p:sldId id="267" r:id="rId15"/>
    <p:sldId id="286" r:id="rId16"/>
    <p:sldId id="285" r:id="rId17"/>
    <p:sldId id="268" r:id="rId18"/>
    <p:sldId id="269" r:id="rId19"/>
    <p:sldId id="270" r:id="rId20"/>
    <p:sldId id="288" r:id="rId21"/>
    <p:sldId id="287" r:id="rId22"/>
    <p:sldId id="273" r:id="rId23"/>
    <p:sldId id="271" r:id="rId24"/>
    <p:sldId id="274" r:id="rId25"/>
    <p:sldId id="275" r:id="rId26"/>
    <p:sldId id="290" r:id="rId27"/>
    <p:sldId id="291" r:id="rId28"/>
    <p:sldId id="28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36" autoAdjust="0"/>
  </p:normalViewPr>
  <p:slideViewPr>
    <p:cSldViewPr snapToGrid="0" snapToObjects="1">
      <p:cViewPr varScale="1">
        <p:scale>
          <a:sx n="67" d="100"/>
          <a:sy n="67" d="100"/>
        </p:scale>
        <p:origin x="19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2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dirty="0"/>
              <a:t>Welcome! </a:t>
            </a:r>
            <a:r>
              <a:rPr lang="en-US" sz="1200" kern="1200" dirty="0">
                <a:solidFill>
                  <a:schemeClr val="tx1"/>
                </a:solidFill>
                <a:effectLst/>
                <a:latin typeface="+mn-lt"/>
                <a:ea typeface="+mn-ea"/>
                <a:cs typeface="+mn-cs"/>
              </a:rPr>
              <a:t>This content is geared </a:t>
            </a:r>
            <a:r>
              <a:rPr lang="en-US" dirty="0"/>
              <a:t>toward data science students who are new to hardware acceleration </a:t>
            </a:r>
            <a:r>
              <a:rPr lang="en-US" sz="1200" kern="1200" dirty="0">
                <a:solidFill>
                  <a:schemeClr val="tx1"/>
                </a:solidFill>
                <a:effectLst/>
                <a:latin typeface="+mn-lt"/>
                <a:ea typeface="+mn-ea"/>
                <a:cs typeface="+mn-cs"/>
              </a:rPr>
              <a:t>and want to leverage their GPU for processing TensorFlow workloads directly on their laptops. This guide assumes a recent NVIDIA GPU is installed on the Windows 11 laptop. </a:t>
            </a:r>
            <a:r>
              <a:rPr dirty="0"/>
              <a:t>In this session, we’ll </a:t>
            </a:r>
            <a:r>
              <a:rPr lang="en-US" dirty="0"/>
              <a:t>create a Linux development environment on your Windows 11 laptop.  Creating the Linux development environment provides a straightforward path to current TensorFlow GPU support and avoids some serious complexity in trying to set up TensorFlow directly on Windows.  We’ll </a:t>
            </a:r>
            <a:r>
              <a:rPr dirty="0"/>
              <a:t>enable GPU acceleration for TensorFlow on Windows 11 using </a:t>
            </a:r>
            <a:r>
              <a:rPr lang="en-US" dirty="0"/>
              <a:t>Ubuntu and the Windows Subsystem for Linux.  We’ll refer to the Windows Subsystem for Linux as “</a:t>
            </a:r>
            <a:r>
              <a:rPr dirty="0"/>
              <a:t>WSL2</a:t>
            </a:r>
            <a:r>
              <a:rPr lang="en-US" dirty="0"/>
              <a:t>“ moving forward</a:t>
            </a:r>
            <a:r>
              <a:rPr dirty="0"/>
              <a:t>. </a:t>
            </a:r>
            <a:r>
              <a:rPr lang="en-US" dirty="0"/>
              <a:t> </a:t>
            </a:r>
            <a:r>
              <a:rPr dirty="0"/>
              <a:t>We’ll install the </a:t>
            </a:r>
            <a:r>
              <a:rPr lang="en-US" dirty="0"/>
              <a:t>latest</a:t>
            </a:r>
            <a:r>
              <a:rPr dirty="0"/>
              <a:t> NVIDIA driver on Windows, </a:t>
            </a:r>
            <a:r>
              <a:rPr lang="en-US" dirty="0"/>
              <a:t>install </a:t>
            </a:r>
            <a:r>
              <a:rPr dirty="0"/>
              <a:t>WSL2</a:t>
            </a:r>
            <a:r>
              <a:rPr lang="en-US" dirty="0"/>
              <a:t>,</a:t>
            </a:r>
            <a:r>
              <a:rPr dirty="0"/>
              <a:t> </a:t>
            </a:r>
            <a:r>
              <a:rPr lang="en-US" dirty="0"/>
              <a:t>install Linux via </a:t>
            </a:r>
            <a:r>
              <a:rPr dirty="0"/>
              <a:t>Ubuntu, install CUDA inside Linux, create a Python environment, install TensorFlow with GPU support, and verify </a:t>
            </a:r>
            <a:r>
              <a:rPr lang="en-US" dirty="0"/>
              <a:t>the environment</a:t>
            </a:r>
            <a:r>
              <a:rPr dirty="0"/>
              <a:t> with a simple script. </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section we install the appropriate CUDA minor version compatible with the NVIDIA driver using the Ubuntu terminal. My GPU Driver is compatible with CUDA version 12.9. You can adjust the commands to use a earlier minor version if needed.  Install the NVIDIA CUDA toolkit by executing the following commands one by one in sequence. </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lvl="0"/>
            <a:r>
              <a:rPr lang="en-US" sz="1200" u="none" strike="noStrike" kern="1200" dirty="0">
                <a:solidFill>
                  <a:schemeClr val="tx1"/>
                </a:solidFill>
                <a:effectLst/>
                <a:latin typeface="+mn-lt"/>
                <a:ea typeface="+mn-ea"/>
                <a:cs typeface="+mn-cs"/>
              </a:rPr>
              <a:t>Configure CUDA Environment Variables in WSL2 by executing the following commands one by one in sequence in the Ubuntu terminal.</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B4F7-0868-BEF2-9975-E803EEBD0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F405D-F712-22C2-88F4-7A5E6A3E0993}"/>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7BDF541E-8FCF-548C-3021-794ADD097747}"/>
              </a:ext>
            </a:extLst>
          </p:cNvPr>
          <p:cNvSpPr>
            <a:spLocks noGrp="1"/>
          </p:cNvSpPr>
          <p:nvPr>
            <p:ph type="body" sz="quarter" idx="3"/>
          </p:nvPr>
        </p:nvSpPr>
        <p:spPr/>
        <p:txBody>
          <a:bodyPr/>
          <a:lstStyle/>
          <a:p>
            <a:r>
              <a:rPr lang="en-US" dirty="0"/>
              <a:t>Execute </a:t>
            </a:r>
            <a:r>
              <a:rPr lang="en-US" sz="1200" u="none" strike="noStrike" kern="1200" dirty="0">
                <a:solidFill>
                  <a:schemeClr val="tx1"/>
                </a:solidFill>
                <a:effectLst/>
                <a:latin typeface="+mn-lt"/>
                <a:ea typeface="+mn-ea"/>
                <a:cs typeface="+mn-cs"/>
              </a:rPr>
              <a:t>the following commands one by one in sequence in the Ubuntu terminal to verify the CUDA Version and path to CUDA libraries.</a:t>
            </a:r>
          </a:p>
        </p:txBody>
      </p:sp>
      <p:sp>
        <p:nvSpPr>
          <p:cNvPr id="4" name="Slide Number Placeholder 3">
            <a:extLst>
              <a:ext uri="{FF2B5EF4-FFF2-40B4-BE49-F238E27FC236}">
                <a16:creationId xmlns:a16="http://schemas.microsoft.com/office/drawing/2014/main" id="{44D104FE-26AA-5634-518A-C2DECF040FAC}"/>
              </a:ext>
            </a:extLst>
          </p:cNvPr>
          <p:cNvSpPr>
            <a:spLocks noGrp="1"/>
          </p:cNvSpPr>
          <p:nvPr>
            <p:ph type="sldNum" sz="quarter" idx="5"/>
          </p:nvPr>
        </p:nvSpPr>
        <p:spPr/>
      </p:sp>
    </p:spTree>
    <p:extLst>
      <p:ext uri="{BB962C8B-B14F-4D97-AF65-F5344CB8AC3E}">
        <p14:creationId xmlns:p14="http://schemas.microsoft.com/office/powerpoint/2010/main" val="111816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Next</a:t>
            </a:r>
            <a:r>
              <a:rPr lang="en-US" dirty="0"/>
              <a:t>,</a:t>
            </a:r>
            <a:r>
              <a:rPr dirty="0"/>
              <a:t> we’ll create a clean Python environment</a:t>
            </a:r>
            <a:r>
              <a:rPr lang="en-US" dirty="0"/>
              <a:t> in our Ubuntu on WSL2 environment</a:t>
            </a:r>
            <a:r>
              <a:rPr dirty="0"/>
              <a:t> and install a TensorFlow build that bundles the proper CUDA and cuDNN versions. This keeps dependencies isolated and reproducible.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need to install and initialize Miniconda for Linux in the Ubuntu environment. </a:t>
            </a:r>
            <a:r>
              <a:rPr lang="en-US" sz="1200" u="none" strike="noStrike" kern="1200" dirty="0">
                <a:solidFill>
                  <a:schemeClr val="tx1"/>
                </a:solidFill>
                <a:effectLst/>
                <a:latin typeface="+mn-lt"/>
                <a:ea typeface="+mn-ea"/>
                <a:cs typeface="+mn-cs"/>
              </a:rPr>
              <a:t>Execute the first three commands one by one in sequence in the Ubuntu terminal.  Once that is complete, close the Ubuntu terminal and re-open a new one.  Once that is done, run the 4</a:t>
            </a:r>
            <a:r>
              <a:rPr lang="en-US" sz="1200" u="none" strike="noStrike" kern="1200" baseline="30000" dirty="0">
                <a:solidFill>
                  <a:schemeClr val="tx1"/>
                </a:solidFill>
                <a:effectLst/>
                <a:latin typeface="+mn-lt"/>
                <a:ea typeface="+mn-ea"/>
                <a:cs typeface="+mn-cs"/>
              </a:rPr>
              <a:t>th </a:t>
            </a:r>
            <a:r>
              <a:rPr lang="en-US" sz="1200" u="none" strike="noStrike" kern="1200" dirty="0">
                <a:solidFill>
                  <a:schemeClr val="tx1"/>
                </a:solidFill>
                <a:effectLst/>
                <a:latin typeface="+mn-lt"/>
                <a:ea typeface="+mn-ea"/>
                <a:cs typeface="+mn-cs"/>
              </a:rPr>
              <a:t>command to verify Miniconda was installed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4F8DA-CE02-A49A-F975-5CB86F3CD5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6186D-9F8D-E949-A343-F5362290C804}"/>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4DF022C3-E06A-DACD-79F3-7E5FD9CA1EB0}"/>
              </a:ext>
            </a:extLst>
          </p:cNvPr>
          <p:cNvSpPr>
            <a:spLocks noGrp="1"/>
          </p:cNvSpPr>
          <p:nvPr>
            <p:ph type="body" sz="quarter" idx="3"/>
          </p:nvPr>
        </p:nvSpPr>
        <p:spPr/>
        <p:txBody>
          <a:bodyPr/>
          <a:lstStyle/>
          <a:p>
            <a:r>
              <a:rPr lang="en-US" dirty="0"/>
              <a:t>Use Conda to create a Python environment in the Ubuntu terminal.  Be sure to use Python version 3.10.  </a:t>
            </a:r>
            <a:r>
              <a:rPr lang="en-US" sz="1200" u="none" strike="noStrike" kern="1200" dirty="0">
                <a:solidFill>
                  <a:schemeClr val="tx1"/>
                </a:solidFill>
                <a:effectLst/>
                <a:latin typeface="+mn-lt"/>
                <a:ea typeface="+mn-ea"/>
                <a:cs typeface="+mn-cs"/>
              </a:rPr>
              <a:t>Execute these commands one by one in sequence to create, validate and activate the new conda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DD10FF92-929B-6994-13BE-38BC9426DD60}"/>
              </a:ext>
            </a:extLst>
          </p:cNvPr>
          <p:cNvSpPr>
            <a:spLocks noGrp="1"/>
          </p:cNvSpPr>
          <p:nvPr>
            <p:ph type="sldNum" sz="quarter" idx="5"/>
          </p:nvPr>
        </p:nvSpPr>
        <p:spPr/>
      </p:sp>
    </p:spTree>
    <p:extLst>
      <p:ext uri="{BB962C8B-B14F-4D97-AF65-F5344CB8AC3E}">
        <p14:creationId xmlns:p14="http://schemas.microsoft.com/office/powerpoint/2010/main" val="192651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06644-D93F-A070-AFC2-609DA9917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1433C-3741-49DF-1622-6B750911B542}"/>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2F75B78-C8ED-456D-0BD6-9F08FD4D671D}"/>
              </a:ext>
            </a:extLst>
          </p:cNvPr>
          <p:cNvSpPr>
            <a:spLocks noGrp="1"/>
          </p:cNvSpPr>
          <p:nvPr>
            <p:ph type="body" sz="quarter" idx="3"/>
          </p:nvPr>
        </p:nvSpPr>
        <p:spPr/>
        <p:txBody>
          <a:bodyPr/>
          <a:lstStyle/>
          <a:p>
            <a:r>
              <a:rPr lang="en-US" dirty="0"/>
              <a:t>With the new conda Python environment activated, we will install </a:t>
            </a:r>
            <a:r>
              <a:rPr dirty="0"/>
              <a:t>tensorflow and </a:t>
            </a:r>
            <a:r>
              <a:rPr lang="en-US" dirty="0"/>
              <a:t>CUDA </a:t>
            </a:r>
            <a:r>
              <a:rPr dirty="0"/>
              <a:t>along with compatible GPU libraries.</a:t>
            </a:r>
            <a:r>
              <a:rPr lang="en-US" dirty="0"/>
              <a:t>   In addition, install commonly used Python libraries for working with TensorFlow projects in Python.  </a:t>
            </a:r>
            <a:r>
              <a:rPr lang="en-US" sz="1200" u="none" strike="noStrike" kern="1200" dirty="0">
                <a:solidFill>
                  <a:schemeClr val="tx1"/>
                </a:solidFill>
                <a:effectLst/>
                <a:latin typeface="+mn-lt"/>
                <a:ea typeface="+mn-ea"/>
                <a:cs typeface="+mn-cs"/>
              </a:rPr>
              <a:t>Execute these commands one by one in sequence in the Ubuntu terminal. </a:t>
            </a:r>
            <a:endParaRPr dirty="0"/>
          </a:p>
        </p:txBody>
      </p:sp>
      <p:sp>
        <p:nvSpPr>
          <p:cNvPr id="4" name="Slide Number Placeholder 3">
            <a:extLst>
              <a:ext uri="{FF2B5EF4-FFF2-40B4-BE49-F238E27FC236}">
                <a16:creationId xmlns:a16="http://schemas.microsoft.com/office/drawing/2014/main" id="{7500F19D-B071-DE64-5E3E-E9E8D51E30FD}"/>
              </a:ext>
            </a:extLst>
          </p:cNvPr>
          <p:cNvSpPr>
            <a:spLocks noGrp="1"/>
          </p:cNvSpPr>
          <p:nvPr>
            <p:ph type="sldNum" sz="quarter" idx="5"/>
          </p:nvPr>
        </p:nvSpPr>
        <p:spPr/>
      </p:sp>
    </p:spTree>
    <p:extLst>
      <p:ext uri="{BB962C8B-B14F-4D97-AF65-F5344CB8AC3E}">
        <p14:creationId xmlns:p14="http://schemas.microsoft.com/office/powerpoint/2010/main" val="198634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validate that the Ubuntu environment can be used to develop in the VS Code application installed on the Windows 11 laptop.  To do this, VS Code needs to recognize the Ubuntu environment as a remote development environment, even though it is running locally on the windows machine.  This is sometimes referred to as “Remote WSL2”.  Once we confirm that VS Code can work with the Ubuntu environment, we’ll select the Python interpreter we created for the TensorFlow environment and run test code.</a:t>
            </a:r>
          </a:p>
          <a:p>
            <a:br>
              <a:rPr lang="en-US" dirty="0"/>
            </a:b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the Ubuntu terminal, navigate to a working directory and execute the code command to launch VS Code.  This will launch a VS Code instance and should load the WSL: Ubuntu environment as a remote development environment.  Ater running the command, ensure "WSL: Ubuntu" appears in the lower-left corner.   This confirms Remote WSL is working. If you are not a regular VS Code user for Python development, take a moment to ensure the VS Code Python Extension is installed in the VS Code environment.  Use the left-hand menu to select extensions and search for Python.  Locate the Python Extension from Microsoft and install it if it is not yet installed.</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Finally, let’s verify TensorFlow sees the GPU and can compute on it. We’ll list physical and logical GPUs, confirm CUDA is built, and run a small matrix multiplication.</a:t>
            </a: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why do we need to use Linux on Windows?  TensorFlow versions 2.11 and newer no longer provide native, direct GPU support for Windows.  </a:t>
            </a:r>
            <a:r>
              <a:rPr dirty="0"/>
              <a:t>TensorFlow has phased out native Windows GPU </a:t>
            </a:r>
            <a:r>
              <a:rPr lang="en-US" dirty="0"/>
              <a:t>"</a:t>
            </a:r>
            <a:r>
              <a:rPr dirty="0"/>
              <a:t>wheels</a:t>
            </a:r>
            <a:r>
              <a:rPr lang="en-US" dirty="0"/>
              <a:t>“… meaning they no longer produce pre-compiled software packages for TensorFlow to work natively on Windows</a:t>
            </a:r>
            <a:r>
              <a:rPr dirty="0"/>
              <a:t>. </a:t>
            </a: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7B995-E54B-9800-DD2C-22B526C72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255DF-30A6-466C-9E4E-4B4F87E3D9FF}"/>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164E2E31-C6C6-45BE-9E3E-4D6A8542ADFC}"/>
              </a:ext>
            </a:extLst>
          </p:cNvPr>
          <p:cNvSpPr>
            <a:spLocks noGrp="1"/>
          </p:cNvSpPr>
          <p:nvPr>
            <p:ph type="body" sz="quarter" idx="3"/>
          </p:nvPr>
        </p:nvSpPr>
        <p:spPr/>
        <p:txBody>
          <a:bodyPr/>
          <a:lstStyle/>
          <a:p>
            <a:r>
              <a:rPr lang="en-US" dirty="0"/>
              <a:t>Create a test .</a:t>
            </a:r>
            <a:r>
              <a:rPr lang="en-US" dirty="0" err="1"/>
              <a:t>py</a:t>
            </a:r>
            <a:r>
              <a:rPr lang="en-US" dirty="0"/>
              <a:t> file in the Ubuntu working directory from within VS Code.  I have provided a GitHub repository containing the Python test file that can be used to validate a workload is being processed on the NVIDIA GPU.  You can access the file at the repository indicated here and re-use the code on your laptop.</a:t>
            </a:r>
            <a:endParaRPr dirty="0"/>
          </a:p>
        </p:txBody>
      </p:sp>
      <p:sp>
        <p:nvSpPr>
          <p:cNvPr id="4" name="Slide Number Placeholder 3">
            <a:extLst>
              <a:ext uri="{FF2B5EF4-FFF2-40B4-BE49-F238E27FC236}">
                <a16:creationId xmlns:a16="http://schemas.microsoft.com/office/drawing/2014/main" id="{E6315463-A1D1-7D3D-C3B4-13507F88A4BB}"/>
              </a:ext>
            </a:extLst>
          </p:cNvPr>
          <p:cNvSpPr>
            <a:spLocks noGrp="1"/>
          </p:cNvSpPr>
          <p:nvPr>
            <p:ph type="sldNum" sz="quarter" idx="5"/>
          </p:nvPr>
        </p:nvSpPr>
        <p:spPr/>
      </p:sp>
    </p:spTree>
    <p:extLst>
      <p:ext uri="{BB962C8B-B14F-4D97-AF65-F5344CB8AC3E}">
        <p14:creationId xmlns:p14="http://schemas.microsoft.com/office/powerpoint/2010/main" val="107213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70F70-702E-AA9D-52E7-05A0159D4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1FCB7-D75F-91A6-F60D-CDDBC163B4A0}"/>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2831DA39-A127-DD3D-E5C2-4116FEB915C7}"/>
              </a:ext>
            </a:extLst>
          </p:cNvPr>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the Python interpreter inside the WSL environment so your code uses GPU-enabled TensorFlow.  The terminal at the bottom of the VS Code window should now display the environment as active.  If not, you can select the python interpreter using the command palette in VS Code.</a:t>
            </a:r>
          </a:p>
          <a:p>
            <a:endParaRPr dirty="0"/>
          </a:p>
        </p:txBody>
      </p:sp>
      <p:sp>
        <p:nvSpPr>
          <p:cNvPr id="4" name="Slide Number Placeholder 3">
            <a:extLst>
              <a:ext uri="{FF2B5EF4-FFF2-40B4-BE49-F238E27FC236}">
                <a16:creationId xmlns:a16="http://schemas.microsoft.com/office/drawing/2014/main" id="{532DEB49-9BF0-7912-FCD4-269D174748BA}"/>
              </a:ext>
            </a:extLst>
          </p:cNvPr>
          <p:cNvSpPr>
            <a:spLocks noGrp="1"/>
          </p:cNvSpPr>
          <p:nvPr>
            <p:ph type="sldNum" sz="quarter" idx="5"/>
          </p:nvPr>
        </p:nvSpPr>
        <p:spPr/>
      </p:sp>
    </p:spTree>
    <p:extLst>
      <p:ext uri="{BB962C8B-B14F-4D97-AF65-F5344CB8AC3E}">
        <p14:creationId xmlns:p14="http://schemas.microsoft.com/office/powerpoint/2010/main" val="332363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For a quick check to validate code is running on the GPU visually, you can open up the task manager and watch the processes occurring on the GPU.</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 now, the moment we’ve been waiting for… test to see if the TensorFlow code will run on the GPU.  Run the test file in VS code inside the Ubuntu WSL environment with the Python TensorFlow environment we created selected as the active Python interpreter.   Watch the terminal output for the messages in the file to ensure that the file processes correctly.  At this time, you should see a spike in memory on the GPU in the task manager.  Watch the interpreter terminal window in VS Code and validate the processing occurs and the messages confirm the GPU was utilized.  If the file runs successfully, and you see activity in the performance monitor for the GPU, the environment is set up to properly leverage the GPU for TensorFlow workloads.  You can now use this Ubuntu / WSL2 / Python environment for creating TensorFlow projects that leverage your GPU.</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If TensorFlow does not see the GPU, confirm the </a:t>
            </a:r>
            <a:r>
              <a:rPr lang="en-US" dirty="0"/>
              <a:t>NVIDIA GPU Studio</a:t>
            </a:r>
            <a:r>
              <a:rPr dirty="0"/>
              <a:t> driver is up to date, CUDA toolkit matches driver capability, and environment variables are set. In VS Code, ensure the WSL </a:t>
            </a:r>
            <a:r>
              <a:rPr lang="en-US" dirty="0"/>
              <a:t>C</a:t>
            </a:r>
            <a:r>
              <a:rPr dirty="0"/>
              <a:t>onda interpreter</a:t>
            </a:r>
            <a:r>
              <a:rPr lang="en-US" dirty="0"/>
              <a:t> where TensorFlow with CUDA</a:t>
            </a:r>
            <a:r>
              <a:rPr dirty="0"/>
              <a:t> </a:t>
            </a:r>
            <a:r>
              <a:rPr lang="en-US" dirty="0"/>
              <a:t>was installed </a:t>
            </a:r>
            <a:r>
              <a:rPr dirty="0"/>
              <a:t>is selected. </a:t>
            </a:r>
            <a:r>
              <a:rPr lang="en-US" dirty="0"/>
              <a:t> Additional research may be required to match the NVIDIA driver and CUDA compatibility.</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DFE6A-B58D-4361-EDF8-E24C2B7C8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A5695B-9040-C2E9-4313-F6B8FD48B8D3}"/>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7ED47FB6-25EA-332B-5D84-E5D4F74A5A01}"/>
              </a:ext>
            </a:extLst>
          </p:cNvPr>
          <p:cNvSpPr>
            <a:spLocks noGrp="1"/>
          </p:cNvSpPr>
          <p:nvPr>
            <p:ph type="body" sz="quarter" idx="3"/>
          </p:nvPr>
        </p:nvSpPr>
        <p:spPr/>
        <p:txBody>
          <a:bodyPr/>
          <a:lstStyle/>
          <a:p>
            <a:r>
              <a:rPr lang="en-US" sz="1200" b="0" kern="1200" dirty="0">
                <a:solidFill>
                  <a:schemeClr val="tx1"/>
                </a:solidFill>
                <a:effectLst/>
                <a:latin typeface="+mn-lt"/>
                <a:ea typeface="+mn-ea"/>
                <a:cs typeface="+mn-cs"/>
              </a:rPr>
              <a:t>I used this project as a vehicle to explore AI services.  Google Gemini proved a valuable resource in educating me on the possibilities of Linux on Windows, and suggesting installation and configuration commands.  ChatGPT did a poor job of converting my guide summary to PowerPoint, which required a full overhaul.  While tedious, using a custom Python notebook to process the speech-to-text task and store the resulting .MP3 was efficient. Manually importing the audio and configuring the PowerPoint as a video was busywork. In the future, I will create an AI Agent to </a:t>
            </a:r>
            <a:r>
              <a:rPr lang="en-US" sz="1200" b="0" kern="1200" dirty="0" err="1">
                <a:solidFill>
                  <a:schemeClr val="tx1"/>
                </a:solidFill>
                <a:effectLst/>
                <a:latin typeface="+mn-lt"/>
                <a:ea typeface="+mn-ea"/>
                <a:cs typeface="+mn-cs"/>
              </a:rPr>
              <a:t>recieve</a:t>
            </a:r>
            <a:r>
              <a:rPr lang="en-US" sz="1200" b="0" kern="1200" dirty="0">
                <a:solidFill>
                  <a:schemeClr val="tx1"/>
                </a:solidFill>
                <a:effectLst/>
                <a:latin typeface="+mn-lt"/>
                <a:ea typeface="+mn-ea"/>
                <a:cs typeface="+mn-cs"/>
              </a:rPr>
              <a:t> a PowerPoint file and process the conversion to a narrated video, automatically.</a:t>
            </a:r>
          </a:p>
        </p:txBody>
      </p:sp>
      <p:sp>
        <p:nvSpPr>
          <p:cNvPr id="4" name="Slide Number Placeholder 3">
            <a:extLst>
              <a:ext uri="{FF2B5EF4-FFF2-40B4-BE49-F238E27FC236}">
                <a16:creationId xmlns:a16="http://schemas.microsoft.com/office/drawing/2014/main" id="{1D69E2B2-28BE-7E8D-6C83-454040B42516}"/>
              </a:ext>
            </a:extLst>
          </p:cNvPr>
          <p:cNvSpPr>
            <a:spLocks noGrp="1"/>
          </p:cNvSpPr>
          <p:nvPr>
            <p:ph type="sldNum" sz="quarter" idx="5"/>
          </p:nvPr>
        </p:nvSpPr>
        <p:spPr/>
      </p:sp>
    </p:spTree>
    <p:extLst>
      <p:ext uri="{BB962C8B-B14F-4D97-AF65-F5344CB8AC3E}">
        <p14:creationId xmlns:p14="http://schemas.microsoft.com/office/powerpoint/2010/main" val="1388175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6B341-EE14-03D2-38E1-943A8FC108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D8250-DEA2-F14B-F9A5-A98337518D28}"/>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ADD8BC19-4D33-78C0-7F63-B99DE0714981}"/>
              </a:ext>
            </a:extLst>
          </p:cNvPr>
          <p:cNvSpPr>
            <a:spLocks noGrp="1"/>
          </p:cNvSpPr>
          <p:nvPr>
            <p:ph type="body" sz="quarter" idx="3"/>
          </p:nvPr>
        </p:nvSpPr>
        <p:spPr/>
        <p:txBody>
          <a:bodyPr/>
          <a:lstStyle/>
          <a:p>
            <a:r>
              <a:rPr lang="en-US" dirty="0"/>
              <a:t>Please visit my portfolio at https://www.calanmurphy.com.</a:t>
            </a:r>
            <a:endParaRPr dirty="0"/>
          </a:p>
        </p:txBody>
      </p:sp>
      <p:sp>
        <p:nvSpPr>
          <p:cNvPr id="4" name="Slide Number Placeholder 3">
            <a:extLst>
              <a:ext uri="{FF2B5EF4-FFF2-40B4-BE49-F238E27FC236}">
                <a16:creationId xmlns:a16="http://schemas.microsoft.com/office/drawing/2014/main" id="{89CA4321-00BB-C29E-071B-C5E653D296DC}"/>
              </a:ext>
            </a:extLst>
          </p:cNvPr>
          <p:cNvSpPr>
            <a:spLocks noGrp="1"/>
          </p:cNvSpPr>
          <p:nvPr>
            <p:ph type="sldNum" sz="quarter" idx="5"/>
          </p:nvPr>
        </p:nvSpPr>
        <p:spPr/>
      </p:sp>
    </p:spTree>
    <p:extLst>
      <p:ext uri="{BB962C8B-B14F-4D97-AF65-F5344CB8AC3E}">
        <p14:creationId xmlns:p14="http://schemas.microsoft.com/office/powerpoint/2010/main" val="2606206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189BC-F852-29B6-0532-1FAD768BE1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1BA744-2CAD-E46A-8F10-1D8D0FE961F9}"/>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4718A9F4-2623-217E-CCE3-117CBFBAF930}"/>
              </a:ext>
            </a:extLst>
          </p:cNvPr>
          <p:cNvSpPr>
            <a:spLocks noGrp="1"/>
          </p:cNvSpPr>
          <p:nvPr>
            <p:ph type="body" sz="quarter" idx="3"/>
          </p:nvPr>
        </p:nvSpPr>
        <p:spPr/>
        <p:txBody>
          <a:bodyPr/>
          <a:lstStyle/>
          <a:p>
            <a:endParaRPr dirty="0"/>
          </a:p>
        </p:txBody>
      </p:sp>
      <p:sp>
        <p:nvSpPr>
          <p:cNvPr id="4" name="Slide Number Placeholder 3">
            <a:extLst>
              <a:ext uri="{FF2B5EF4-FFF2-40B4-BE49-F238E27FC236}">
                <a16:creationId xmlns:a16="http://schemas.microsoft.com/office/drawing/2014/main" id="{0D7305AC-A174-7101-AAB9-5280DE1DCE3D}"/>
              </a:ext>
            </a:extLst>
          </p:cNvPr>
          <p:cNvSpPr>
            <a:spLocks noGrp="1"/>
          </p:cNvSpPr>
          <p:nvPr>
            <p:ph type="sldNum" sz="quarter" idx="5"/>
          </p:nvPr>
        </p:nvSpPr>
        <p:spPr/>
      </p:sp>
    </p:spTree>
    <p:extLst>
      <p:ext uri="{BB962C8B-B14F-4D97-AF65-F5344CB8AC3E}">
        <p14:creationId xmlns:p14="http://schemas.microsoft.com/office/powerpoint/2010/main" val="203832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industry, most deep learning frameworks target Linux first, so this approach is reliable and provides some visibility into working with data science project environments and code on Linux. </a:t>
            </a:r>
            <a:r>
              <a:rPr dirty="0"/>
              <a:t>WSL2 runs a real Linux kernel side by side with Windows, giving you near-native performance, package managers, standard Linux tooling</a:t>
            </a:r>
            <a:r>
              <a:rPr lang="en-US" dirty="0"/>
              <a:t>, and passthrough access from Linux to underlying Windows software like the NVIDIA drivers required to access the GPU on Windows 11</a:t>
            </a:r>
            <a:r>
              <a:rPr dirty="0"/>
              <a:t>. </a:t>
            </a:r>
            <a:r>
              <a:rPr lang="en-US" dirty="0"/>
              <a:t> </a:t>
            </a:r>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34DBC-D9F4-4B28-BA65-9462D0A95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11D8F-F4E0-DFB3-5033-27A2A9D2C047}"/>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690DBA4F-50E6-CE92-8856-73E6C35C01EE}"/>
              </a:ext>
            </a:extLst>
          </p:cNvPr>
          <p:cNvSpPr>
            <a:spLocks noGrp="1"/>
          </p:cNvSpPr>
          <p:nvPr>
            <p:ph type="body" sz="quarter" idx="3"/>
          </p:nvPr>
        </p:nvSpPr>
        <p:spPr/>
        <p:txBody>
          <a:bodyPr/>
          <a:lstStyle/>
          <a:p>
            <a:r>
              <a:rPr lang="en-US" dirty="0"/>
              <a:t>By following the steps in this tutorial, I successfully established an environment to run TensorFlow workloads on my laptop GPU.  These were my starting environment specifications for reference.  If your specifications are significantly different, you may consider doing additional research before executing the steps of this guide.</a:t>
            </a:r>
            <a:endParaRPr dirty="0"/>
          </a:p>
        </p:txBody>
      </p:sp>
      <p:sp>
        <p:nvSpPr>
          <p:cNvPr id="4" name="Slide Number Placeholder 3">
            <a:extLst>
              <a:ext uri="{FF2B5EF4-FFF2-40B4-BE49-F238E27FC236}">
                <a16:creationId xmlns:a16="http://schemas.microsoft.com/office/drawing/2014/main" id="{A06B4385-7D54-E014-429B-00331FC05979}"/>
              </a:ext>
            </a:extLst>
          </p:cNvPr>
          <p:cNvSpPr>
            <a:spLocks noGrp="1"/>
          </p:cNvSpPr>
          <p:nvPr>
            <p:ph type="sldNum" sz="quarter" idx="5"/>
          </p:nvPr>
        </p:nvSpPr>
        <p:spPr/>
      </p:sp>
    </p:spTree>
    <p:extLst>
      <p:ext uri="{BB962C8B-B14F-4D97-AF65-F5344CB8AC3E}">
        <p14:creationId xmlns:p14="http://schemas.microsoft.com/office/powerpoint/2010/main" val="36698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lang="en-US" dirty="0"/>
          </a:p>
          <a:p>
            <a:r>
              <a:rPr lang="en-US" dirty="0"/>
              <a:t>It’s important to have the latest driver for your NVIDIA GPU.  Let’s explore how to install the latest driver and confirm GPU and CUDA support.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First, download and install the latest NVIDIA GPU studio driver for your GPU on Windows to the latest version. To do this, I recommend using the NVIDIA App. Be sure to select the Studio version of the Driver as Studio drivers are optimized for compute-intensive tasks. Once the driver is installed, run the Windows command and validate the driver version and the CUDA Version line. The CUDA version shown is the maximum toolkit level your driver supports.</a:t>
            </a:r>
            <a:endParaRPr dirty="0"/>
          </a:p>
          <a:p>
            <a:endParaRPr lang="en-US" dirty="0"/>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section, </a:t>
            </a:r>
            <a:r>
              <a:rPr dirty="0"/>
              <a:t>we</a:t>
            </a:r>
            <a:r>
              <a:rPr lang="en-US" dirty="0"/>
              <a:t> will</a:t>
            </a:r>
            <a:r>
              <a:rPr dirty="0"/>
              <a:t> install </a:t>
            </a:r>
            <a:r>
              <a:rPr lang="en-US" dirty="0"/>
              <a:t>Ubuntu and </a:t>
            </a:r>
            <a:r>
              <a:rPr dirty="0"/>
              <a:t>WSL2.</a:t>
            </a:r>
            <a:r>
              <a:rPr lang="en-US" dirty="0"/>
              <a:t>  Ubuntu is a full Linux Distribution that includes the source code for the operating system, inclusive of the shell, tools, compilers and libraries.  WSL2 enables Windows to run Linux distributions, like Ubuntu, natively on Windows 11.</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lang="en-US" dirty="0"/>
              <a:t>For this step, Run a PowerShell as an administrator and run the commands individually in sequence.  The first command enables the Windows Virtual Machine Platform, and the second enables the Windows Subsystem for Linux (WSL) feature.  The third command installs a WSL2 Linux distribution – in this case, Ubuntu. You will be prompted to enter a username and password for the environment, do so and record this for reference. </a:t>
            </a:r>
            <a:r>
              <a:rPr dirty="0"/>
              <a:t>After setup, you’ll be able to open Ubuntu from the Start menu or Windows Terminal.</a:t>
            </a:r>
            <a:r>
              <a:rPr lang="en-US" dirty="0"/>
              <a:t>  Reboot if prompted.</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section, </a:t>
            </a:r>
            <a:r>
              <a:rPr dirty="0"/>
              <a:t>we’ll install the CUDA toolkit </a:t>
            </a:r>
            <a:r>
              <a:rPr lang="en-US" dirty="0"/>
              <a:t>in the Ubuntu environment that</a:t>
            </a:r>
            <a:r>
              <a:rPr dirty="0"/>
              <a:t> matches </a:t>
            </a:r>
            <a:r>
              <a:rPr lang="en-US" dirty="0"/>
              <a:t>the</a:t>
            </a:r>
            <a:r>
              <a:rPr dirty="0"/>
              <a:t> Windows driver capability. Then we’ll set PATH and library variables so compilers and TensorFlow find CUDA.</a:t>
            </a:r>
            <a:r>
              <a:rPr lang="en-US" dirty="0"/>
              <a:t>  If you do not already have an Ubuntu terminal running, go ahead and launch one from the Windows Start menu now as the commands on the next slide will be run from within the Ubuntu environment.</a:t>
            </a:r>
            <a:endParaRPr dirty="0"/>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14422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395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8420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086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69184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3402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0140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4971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3272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0701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599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731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8469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7004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4928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2223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959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7/29/2025</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656012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47" y="2235200"/>
            <a:ext cx="7773308" cy="2387600"/>
          </a:xfrm>
        </p:spPr>
        <p:txBody>
          <a:bodyPr>
            <a:normAutofit fontScale="90000"/>
          </a:bodyPr>
          <a:lstStyle/>
          <a:p>
            <a:r>
              <a:rPr lang="en-US" dirty="0"/>
              <a:t>Enabling TensorFlow GPU on Windows 11 with the Windows Subsystem for Linux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Install CUDA Toolkit in Ubuntu (WSL2)</a:t>
            </a:r>
          </a:p>
        </p:txBody>
      </p:sp>
      <p:sp>
        <p:nvSpPr>
          <p:cNvPr id="5" name="TextBox 4">
            <a:extLst>
              <a:ext uri="{FF2B5EF4-FFF2-40B4-BE49-F238E27FC236}">
                <a16:creationId xmlns:a16="http://schemas.microsoft.com/office/drawing/2014/main" id="{19ECE360-E37B-7633-36E9-38FFD54604DF}"/>
              </a:ext>
            </a:extLst>
          </p:cNvPr>
          <p:cNvSpPr txBox="1"/>
          <p:nvPr/>
        </p:nvSpPr>
        <p:spPr>
          <a:xfrm>
            <a:off x="457200" y="1890097"/>
            <a:ext cx="8434552"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wget https://developer.download.nvidia.com/compute/cuda/repos/wsl-ubuntu/x86_64/cuda-wsl-ubuntu.pin</a:t>
            </a:r>
          </a:p>
        </p:txBody>
      </p:sp>
      <p:sp>
        <p:nvSpPr>
          <p:cNvPr id="6" name="TextBox 5">
            <a:extLst>
              <a:ext uri="{FF2B5EF4-FFF2-40B4-BE49-F238E27FC236}">
                <a16:creationId xmlns:a16="http://schemas.microsoft.com/office/drawing/2014/main" id="{F44034D8-A9B3-A11B-7E5B-2E4B05336CBB}"/>
              </a:ext>
            </a:extLst>
          </p:cNvPr>
          <p:cNvSpPr txBox="1"/>
          <p:nvPr/>
        </p:nvSpPr>
        <p:spPr>
          <a:xfrm>
            <a:off x="457200" y="2709249"/>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mv cuda-wsl-ubuntu.pin /etc/apt/preferences.d/cuda-repository-pin-600</a:t>
            </a:r>
            <a:endParaRPr dirty="0"/>
          </a:p>
        </p:txBody>
      </p:sp>
      <p:sp>
        <p:nvSpPr>
          <p:cNvPr id="7" name="TextBox 6">
            <a:extLst>
              <a:ext uri="{FF2B5EF4-FFF2-40B4-BE49-F238E27FC236}">
                <a16:creationId xmlns:a16="http://schemas.microsoft.com/office/drawing/2014/main" id="{221E47E5-CE3F-2498-D1D4-947D1EEA4D49}"/>
              </a:ext>
            </a:extLst>
          </p:cNvPr>
          <p:cNvSpPr txBox="1"/>
          <p:nvPr/>
        </p:nvSpPr>
        <p:spPr>
          <a:xfrm>
            <a:off x="457200" y="3313413"/>
            <a:ext cx="8434552"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da-DK" dirty="0"/>
              <a:t>wget https://developer.download.nvidia.com/compute/cuda/12.9.1/local_installers/cuda-repo-wsl-ubuntu-12-9-local_12.9.1-1_amd64.deb</a:t>
            </a:r>
            <a:endParaRPr dirty="0"/>
          </a:p>
        </p:txBody>
      </p:sp>
      <p:sp>
        <p:nvSpPr>
          <p:cNvPr id="8" name="TextBox 7">
            <a:extLst>
              <a:ext uri="{FF2B5EF4-FFF2-40B4-BE49-F238E27FC236}">
                <a16:creationId xmlns:a16="http://schemas.microsoft.com/office/drawing/2014/main" id="{00F44601-ED1F-A881-9660-92F81FAF3D6E}"/>
              </a:ext>
            </a:extLst>
          </p:cNvPr>
          <p:cNvSpPr txBox="1"/>
          <p:nvPr/>
        </p:nvSpPr>
        <p:spPr>
          <a:xfrm>
            <a:off x="457200" y="4359635"/>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dpkg -i cuda-repo-wsl-ubuntu-12-9-local_12.9.1-1_amd64.deb</a:t>
            </a:r>
            <a:endParaRPr dirty="0"/>
          </a:p>
        </p:txBody>
      </p:sp>
      <p:sp>
        <p:nvSpPr>
          <p:cNvPr id="9" name="TextBox 8">
            <a:extLst>
              <a:ext uri="{FF2B5EF4-FFF2-40B4-BE49-F238E27FC236}">
                <a16:creationId xmlns:a16="http://schemas.microsoft.com/office/drawing/2014/main" id="{E67E0127-6F14-2FDB-1DA3-CC340B82DB43}"/>
              </a:ext>
            </a:extLst>
          </p:cNvPr>
          <p:cNvSpPr txBox="1"/>
          <p:nvPr/>
        </p:nvSpPr>
        <p:spPr>
          <a:xfrm>
            <a:off x="457200" y="4934635"/>
            <a:ext cx="8434552"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cp /var/cuda-repo-wsl-ubuntu-12-9-local/cuda-*-keyring.gpg /usr/share/keyrings/</a:t>
            </a:r>
            <a:endParaRPr dirty="0"/>
          </a:p>
        </p:txBody>
      </p:sp>
      <p:sp>
        <p:nvSpPr>
          <p:cNvPr id="10" name="TextBox 9">
            <a:extLst>
              <a:ext uri="{FF2B5EF4-FFF2-40B4-BE49-F238E27FC236}">
                <a16:creationId xmlns:a16="http://schemas.microsoft.com/office/drawing/2014/main" id="{59AC3ADC-96AD-582F-9DEC-6A2AECD59E6C}"/>
              </a:ext>
            </a:extLst>
          </p:cNvPr>
          <p:cNvSpPr txBox="1"/>
          <p:nvPr/>
        </p:nvSpPr>
        <p:spPr>
          <a:xfrm>
            <a:off x="457200" y="5746125"/>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apt-get update</a:t>
            </a:r>
            <a:endParaRPr dirty="0"/>
          </a:p>
        </p:txBody>
      </p:sp>
      <p:sp>
        <p:nvSpPr>
          <p:cNvPr id="11" name="TextBox 10">
            <a:extLst>
              <a:ext uri="{FF2B5EF4-FFF2-40B4-BE49-F238E27FC236}">
                <a16:creationId xmlns:a16="http://schemas.microsoft.com/office/drawing/2014/main" id="{C08F16AD-FE88-5CDD-607C-D0E46A9E7124}"/>
              </a:ext>
            </a:extLst>
          </p:cNvPr>
          <p:cNvSpPr txBox="1"/>
          <p:nvPr/>
        </p:nvSpPr>
        <p:spPr>
          <a:xfrm>
            <a:off x="457200" y="6275402"/>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apt-get -y install cuda-toolkit-12-9</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Set CUDA Environment Variables</a:t>
            </a:r>
          </a:p>
        </p:txBody>
      </p:sp>
      <p:sp>
        <p:nvSpPr>
          <p:cNvPr id="3" name="Content Placeholder 2"/>
          <p:cNvSpPr>
            <a:spLocks noGrp="1"/>
          </p:cNvSpPr>
          <p:nvPr>
            <p:ph idx="1"/>
          </p:nvPr>
        </p:nvSpPr>
        <p:spPr/>
        <p:txBody>
          <a:bodyPr/>
          <a:lstStyle/>
          <a:p>
            <a:pPr marL="0" indent="0">
              <a:buNone/>
              <a:defRPr sz="2000"/>
            </a:pPr>
            <a:r>
              <a:rPr dirty="0"/>
              <a:t>Add CUDA bin and lib64 to PATH and LD_LIBRARY_PAT</a:t>
            </a:r>
            <a:r>
              <a:rPr lang="en-US" dirty="0"/>
              <a:t>H</a:t>
            </a:r>
          </a:p>
        </p:txBody>
      </p:sp>
      <p:sp>
        <p:nvSpPr>
          <p:cNvPr id="4" name="TextBox 3"/>
          <p:cNvSpPr txBox="1"/>
          <p:nvPr/>
        </p:nvSpPr>
        <p:spPr>
          <a:xfrm>
            <a:off x="457200" y="274320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echo 'export PATH=/usr/local/cuda-12.</a:t>
            </a:r>
            <a:r>
              <a:rPr lang="en-US" dirty="0"/>
              <a:t>9</a:t>
            </a:r>
            <a:r>
              <a:rPr dirty="0"/>
              <a:t>/bin${PATH:+:${PATH}}' &gt;&gt; ~/.bashrc</a:t>
            </a:r>
          </a:p>
        </p:txBody>
      </p:sp>
      <p:sp>
        <p:nvSpPr>
          <p:cNvPr id="5" name="TextBox 4">
            <a:extLst>
              <a:ext uri="{FF2B5EF4-FFF2-40B4-BE49-F238E27FC236}">
                <a16:creationId xmlns:a16="http://schemas.microsoft.com/office/drawing/2014/main" id="{A58127BB-D9FA-3DC1-9E9F-61E21EC58CA6}"/>
              </a:ext>
            </a:extLst>
          </p:cNvPr>
          <p:cNvSpPr txBox="1"/>
          <p:nvPr/>
        </p:nvSpPr>
        <p:spPr>
          <a:xfrm>
            <a:off x="457201" y="3397508"/>
            <a:ext cx="7907934"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echo 'export LD_LIBRARY_PATH=/usr/local/cuda-12.</a:t>
            </a:r>
            <a:r>
              <a:rPr lang="en-US" dirty="0"/>
              <a:t>9</a:t>
            </a:r>
            <a:r>
              <a:rPr dirty="0"/>
              <a:t>/lib64${LD_LIBRARY_PATH:+:${LD_LIBRARY_PATH}}' &gt;&gt; ~/.bashrc</a:t>
            </a:r>
            <a:br>
              <a:rPr dirty="0"/>
            </a:br>
            <a:r>
              <a:rPr dirty="0"/>
              <a:t>source ~/.bashrc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C5E8C-C584-DC32-D2F3-AF03DC721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9AC9A-7BF5-967B-75D5-521AF598065E}"/>
              </a:ext>
            </a:extLst>
          </p:cNvPr>
          <p:cNvSpPr>
            <a:spLocks noGrp="1"/>
          </p:cNvSpPr>
          <p:nvPr>
            <p:ph type="title"/>
          </p:nvPr>
        </p:nvSpPr>
        <p:spPr/>
        <p:txBody>
          <a:bodyPr/>
          <a:lstStyle/>
          <a:p>
            <a:r>
              <a:rPr lang="en-US" dirty="0"/>
              <a:t>Verify </a:t>
            </a:r>
            <a:r>
              <a:rPr dirty="0"/>
              <a:t>CUDA Environment Variables</a:t>
            </a:r>
          </a:p>
        </p:txBody>
      </p:sp>
      <p:sp>
        <p:nvSpPr>
          <p:cNvPr id="3" name="Content Placeholder 2">
            <a:extLst>
              <a:ext uri="{FF2B5EF4-FFF2-40B4-BE49-F238E27FC236}">
                <a16:creationId xmlns:a16="http://schemas.microsoft.com/office/drawing/2014/main" id="{0E88236C-41FC-54F4-E914-890CDC586808}"/>
              </a:ext>
            </a:extLst>
          </p:cNvPr>
          <p:cNvSpPr>
            <a:spLocks noGrp="1"/>
          </p:cNvSpPr>
          <p:nvPr>
            <p:ph idx="1"/>
          </p:nvPr>
        </p:nvSpPr>
        <p:spPr/>
        <p:txBody>
          <a:bodyPr/>
          <a:lstStyle/>
          <a:p>
            <a:pPr marL="0" indent="0">
              <a:buNone/>
              <a:defRPr sz="2000"/>
            </a:pPr>
            <a:r>
              <a:rPr lang="en-US" dirty="0"/>
              <a:t>Verify the installations</a:t>
            </a:r>
          </a:p>
        </p:txBody>
      </p:sp>
      <p:sp>
        <p:nvSpPr>
          <p:cNvPr id="4" name="TextBox 3">
            <a:extLst>
              <a:ext uri="{FF2B5EF4-FFF2-40B4-BE49-F238E27FC236}">
                <a16:creationId xmlns:a16="http://schemas.microsoft.com/office/drawing/2014/main" id="{918E47F3-2A5F-8729-30F2-3ED64F075E65}"/>
              </a:ext>
            </a:extLst>
          </p:cNvPr>
          <p:cNvSpPr txBox="1"/>
          <p:nvPr/>
        </p:nvSpPr>
        <p:spPr>
          <a:xfrm>
            <a:off x="457200" y="209643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nvcc --version </a:t>
            </a:r>
            <a:endParaRPr dirty="0"/>
          </a:p>
        </p:txBody>
      </p:sp>
      <p:sp>
        <p:nvSpPr>
          <p:cNvPr id="5" name="TextBox 4">
            <a:extLst>
              <a:ext uri="{FF2B5EF4-FFF2-40B4-BE49-F238E27FC236}">
                <a16:creationId xmlns:a16="http://schemas.microsoft.com/office/drawing/2014/main" id="{A903161E-6908-16A0-C428-7956DB761CA0}"/>
              </a:ext>
            </a:extLst>
          </p:cNvPr>
          <p:cNvSpPr txBox="1"/>
          <p:nvPr/>
        </p:nvSpPr>
        <p:spPr>
          <a:xfrm>
            <a:off x="457201" y="2750738"/>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echo $LD_LIBRARY_PATH</a:t>
            </a:r>
            <a:endParaRPr dirty="0"/>
          </a:p>
        </p:txBody>
      </p:sp>
      <p:pic>
        <p:nvPicPr>
          <p:cNvPr id="7" name="Picture 6">
            <a:extLst>
              <a:ext uri="{FF2B5EF4-FFF2-40B4-BE49-F238E27FC236}">
                <a16:creationId xmlns:a16="http://schemas.microsoft.com/office/drawing/2014/main" id="{AF90DF67-8E75-16A2-3463-D459B8913558}"/>
              </a:ext>
            </a:extLst>
          </p:cNvPr>
          <p:cNvPicPr>
            <a:picLocks noChangeAspect="1"/>
          </p:cNvPicPr>
          <p:nvPr/>
        </p:nvPicPr>
        <p:blipFill>
          <a:blip r:embed="rId3"/>
          <a:stretch>
            <a:fillRect/>
          </a:stretch>
        </p:blipFill>
        <p:spPr>
          <a:xfrm>
            <a:off x="1888728" y="3488779"/>
            <a:ext cx="5044877" cy="2286198"/>
          </a:xfrm>
          <a:prstGeom prst="rect">
            <a:avLst/>
          </a:prstGeom>
        </p:spPr>
      </p:pic>
    </p:spTree>
    <p:extLst>
      <p:ext uri="{BB962C8B-B14F-4D97-AF65-F5344CB8AC3E}">
        <p14:creationId xmlns:p14="http://schemas.microsoft.com/office/powerpoint/2010/main" val="275573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Create </a:t>
            </a:r>
            <a:r>
              <a:rPr dirty="0"/>
              <a:t>Python Environment &amp; TensorFlow GPU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Miniconda</a:t>
            </a:r>
            <a:endParaRPr dirty="0"/>
          </a:p>
        </p:txBody>
      </p:sp>
      <p:sp>
        <p:nvSpPr>
          <p:cNvPr id="3" name="Content Placeholder 2"/>
          <p:cNvSpPr>
            <a:spLocks noGrp="1"/>
          </p:cNvSpPr>
          <p:nvPr>
            <p:ph idx="1"/>
          </p:nvPr>
        </p:nvSpPr>
        <p:spPr>
          <a:xfrm>
            <a:off x="457200" y="1600201"/>
            <a:ext cx="8229600" cy="551988"/>
          </a:xfrm>
        </p:spPr>
        <p:txBody>
          <a:bodyPr/>
          <a:lstStyle/>
          <a:p>
            <a:pPr marL="0" indent="0">
              <a:buNone/>
              <a:defRPr sz="2000"/>
            </a:pPr>
            <a:r>
              <a:rPr lang="en-US" dirty="0"/>
              <a:t>Download, i</a:t>
            </a:r>
            <a:r>
              <a:rPr dirty="0"/>
              <a:t>nstall</a:t>
            </a:r>
            <a:r>
              <a:rPr lang="en-US" dirty="0"/>
              <a:t>, and initialize</a:t>
            </a:r>
            <a:r>
              <a:rPr dirty="0"/>
              <a:t> Miniconda </a:t>
            </a:r>
            <a:r>
              <a:rPr lang="en-US" dirty="0"/>
              <a:t>for Linux</a:t>
            </a:r>
            <a:endParaRPr dirty="0"/>
          </a:p>
        </p:txBody>
      </p:sp>
      <p:sp>
        <p:nvSpPr>
          <p:cNvPr id="5" name="TextBox 4">
            <a:extLst>
              <a:ext uri="{FF2B5EF4-FFF2-40B4-BE49-F238E27FC236}">
                <a16:creationId xmlns:a16="http://schemas.microsoft.com/office/drawing/2014/main" id="{D86F2F51-C11E-47E4-029B-CB39E1F46782}"/>
              </a:ext>
            </a:extLst>
          </p:cNvPr>
          <p:cNvSpPr txBox="1"/>
          <p:nvPr/>
        </p:nvSpPr>
        <p:spPr>
          <a:xfrm>
            <a:off x="457200" y="2152188"/>
            <a:ext cx="7907934"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da-DK" dirty="0"/>
              <a:t>wget https://repo.anaconda.com/miniconda/Miniconda3-latest-Linux-x86_64.sh</a:t>
            </a:r>
            <a:endParaRPr dirty="0"/>
          </a:p>
        </p:txBody>
      </p:sp>
      <p:sp>
        <p:nvSpPr>
          <p:cNvPr id="6" name="TextBox 5">
            <a:extLst>
              <a:ext uri="{FF2B5EF4-FFF2-40B4-BE49-F238E27FC236}">
                <a16:creationId xmlns:a16="http://schemas.microsoft.com/office/drawing/2014/main" id="{ECA4916C-B1F6-DE5C-BA1C-1997A8DCC213}"/>
              </a:ext>
            </a:extLst>
          </p:cNvPr>
          <p:cNvSpPr txBox="1"/>
          <p:nvPr/>
        </p:nvSpPr>
        <p:spPr>
          <a:xfrm>
            <a:off x="457200" y="2964402"/>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bash Miniconda3-latest-Linux-x86_64.sh</a:t>
            </a:r>
            <a:endParaRPr dirty="0"/>
          </a:p>
        </p:txBody>
      </p:sp>
      <p:sp>
        <p:nvSpPr>
          <p:cNvPr id="7" name="TextBox 6">
            <a:extLst>
              <a:ext uri="{FF2B5EF4-FFF2-40B4-BE49-F238E27FC236}">
                <a16:creationId xmlns:a16="http://schemas.microsoft.com/office/drawing/2014/main" id="{4463F4A8-FE55-BEDB-4EF8-FA87755CDE53}"/>
              </a:ext>
            </a:extLst>
          </p:cNvPr>
          <p:cNvSpPr txBox="1"/>
          <p:nvPr/>
        </p:nvSpPr>
        <p:spPr>
          <a:xfrm>
            <a:off x="457200" y="3559377"/>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rm Miniconda3-latest-Linux-x86_64.sh</a:t>
            </a:r>
            <a:endParaRPr dirty="0"/>
          </a:p>
        </p:txBody>
      </p:sp>
      <p:sp>
        <p:nvSpPr>
          <p:cNvPr id="8" name="TextBox 7">
            <a:extLst>
              <a:ext uri="{FF2B5EF4-FFF2-40B4-BE49-F238E27FC236}">
                <a16:creationId xmlns:a16="http://schemas.microsoft.com/office/drawing/2014/main" id="{2864D65E-EB75-A416-1349-6B585683410A}"/>
              </a:ext>
            </a:extLst>
          </p:cNvPr>
          <p:cNvSpPr txBox="1"/>
          <p:nvPr/>
        </p:nvSpPr>
        <p:spPr>
          <a:xfrm>
            <a:off x="486939" y="4869829"/>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–version </a:t>
            </a:r>
            <a:endParaRPr dirty="0"/>
          </a:p>
        </p:txBody>
      </p:sp>
      <p:sp>
        <p:nvSpPr>
          <p:cNvPr id="9" name="Content Placeholder 2">
            <a:extLst>
              <a:ext uri="{FF2B5EF4-FFF2-40B4-BE49-F238E27FC236}">
                <a16:creationId xmlns:a16="http://schemas.microsoft.com/office/drawing/2014/main" id="{540A27E1-2DF2-048D-4DBD-E2819AB8D560}"/>
              </a:ext>
            </a:extLst>
          </p:cNvPr>
          <p:cNvSpPr txBox="1">
            <a:spLocks/>
          </p:cNvSpPr>
          <p:nvPr/>
        </p:nvSpPr>
        <p:spPr>
          <a:xfrm>
            <a:off x="457200" y="4393178"/>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Restart terminal and verify</a:t>
            </a:r>
          </a:p>
        </p:txBody>
      </p:sp>
      <p:pic>
        <p:nvPicPr>
          <p:cNvPr id="11" name="Picture 10">
            <a:extLst>
              <a:ext uri="{FF2B5EF4-FFF2-40B4-BE49-F238E27FC236}">
                <a16:creationId xmlns:a16="http://schemas.microsoft.com/office/drawing/2014/main" id="{AC54D95A-A271-2D7D-652B-E4989FF370E9}"/>
              </a:ext>
            </a:extLst>
          </p:cNvPr>
          <p:cNvPicPr>
            <a:picLocks noChangeAspect="1"/>
          </p:cNvPicPr>
          <p:nvPr/>
        </p:nvPicPr>
        <p:blipFill>
          <a:blip r:embed="rId3"/>
          <a:stretch>
            <a:fillRect/>
          </a:stretch>
        </p:blipFill>
        <p:spPr>
          <a:xfrm>
            <a:off x="2193502" y="5360669"/>
            <a:ext cx="4494808" cy="14313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ACAE6-CA0E-1460-9790-C9E28814E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BC969-4750-D5B3-078E-05585720F602}"/>
              </a:ext>
            </a:extLst>
          </p:cNvPr>
          <p:cNvSpPr>
            <a:spLocks noGrp="1"/>
          </p:cNvSpPr>
          <p:nvPr>
            <p:ph type="title"/>
          </p:nvPr>
        </p:nvSpPr>
        <p:spPr/>
        <p:txBody>
          <a:bodyPr>
            <a:normAutofit/>
          </a:bodyPr>
          <a:lstStyle/>
          <a:p>
            <a:r>
              <a:rPr lang="en-US" dirty="0"/>
              <a:t>Create the Conda Environment</a:t>
            </a:r>
            <a:endParaRPr dirty="0"/>
          </a:p>
        </p:txBody>
      </p:sp>
      <p:sp>
        <p:nvSpPr>
          <p:cNvPr id="3" name="Content Placeholder 2">
            <a:extLst>
              <a:ext uri="{FF2B5EF4-FFF2-40B4-BE49-F238E27FC236}">
                <a16:creationId xmlns:a16="http://schemas.microsoft.com/office/drawing/2014/main" id="{32922B71-21A4-A4E6-6306-8AECD6142828}"/>
              </a:ext>
            </a:extLst>
          </p:cNvPr>
          <p:cNvSpPr>
            <a:spLocks noGrp="1"/>
          </p:cNvSpPr>
          <p:nvPr>
            <p:ph idx="1"/>
          </p:nvPr>
        </p:nvSpPr>
        <p:spPr>
          <a:xfrm>
            <a:off x="457200" y="1600201"/>
            <a:ext cx="8229600" cy="551988"/>
          </a:xfrm>
        </p:spPr>
        <p:txBody>
          <a:bodyPr/>
          <a:lstStyle/>
          <a:p>
            <a:pPr marL="0" indent="0">
              <a:buNone/>
              <a:defRPr sz="2000"/>
            </a:pPr>
            <a:r>
              <a:rPr lang="en-US" dirty="0"/>
              <a:t>Use Conda to create the Python environment</a:t>
            </a:r>
            <a:endParaRPr dirty="0"/>
          </a:p>
        </p:txBody>
      </p:sp>
      <p:sp>
        <p:nvSpPr>
          <p:cNvPr id="5" name="TextBox 4">
            <a:extLst>
              <a:ext uri="{FF2B5EF4-FFF2-40B4-BE49-F238E27FC236}">
                <a16:creationId xmlns:a16="http://schemas.microsoft.com/office/drawing/2014/main" id="{A381FCB6-A05F-252E-BA83-F2FBFF3A567A}"/>
              </a:ext>
            </a:extLst>
          </p:cNvPr>
          <p:cNvSpPr txBox="1"/>
          <p:nvPr/>
        </p:nvSpPr>
        <p:spPr>
          <a:xfrm>
            <a:off x="457200" y="2152188"/>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create --name my_TensorFlow_WSL_env python=3.10</a:t>
            </a:r>
            <a:endParaRPr dirty="0"/>
          </a:p>
        </p:txBody>
      </p:sp>
      <p:sp>
        <p:nvSpPr>
          <p:cNvPr id="6" name="TextBox 5">
            <a:extLst>
              <a:ext uri="{FF2B5EF4-FFF2-40B4-BE49-F238E27FC236}">
                <a16:creationId xmlns:a16="http://schemas.microsoft.com/office/drawing/2014/main" id="{ED7791AE-CF4A-3B23-A3DE-7D92396C952C}"/>
              </a:ext>
            </a:extLst>
          </p:cNvPr>
          <p:cNvSpPr txBox="1"/>
          <p:nvPr/>
        </p:nvSpPr>
        <p:spPr>
          <a:xfrm>
            <a:off x="460915" y="5341645"/>
            <a:ext cx="4283613"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activate my_TensorFlow_WSL_env</a:t>
            </a:r>
            <a:endParaRPr dirty="0"/>
          </a:p>
        </p:txBody>
      </p:sp>
      <p:sp>
        <p:nvSpPr>
          <p:cNvPr id="8" name="TextBox 7">
            <a:extLst>
              <a:ext uri="{FF2B5EF4-FFF2-40B4-BE49-F238E27FC236}">
                <a16:creationId xmlns:a16="http://schemas.microsoft.com/office/drawing/2014/main" id="{DC581F61-7E7C-ED1A-893B-1D3EB55A6329}"/>
              </a:ext>
            </a:extLst>
          </p:cNvPr>
          <p:cNvSpPr txBox="1"/>
          <p:nvPr/>
        </p:nvSpPr>
        <p:spPr>
          <a:xfrm>
            <a:off x="457200" y="3209648"/>
            <a:ext cx="4287328" cy="369332"/>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env list</a:t>
            </a:r>
          </a:p>
        </p:txBody>
      </p:sp>
      <p:sp>
        <p:nvSpPr>
          <p:cNvPr id="9" name="Content Placeholder 2">
            <a:extLst>
              <a:ext uri="{FF2B5EF4-FFF2-40B4-BE49-F238E27FC236}">
                <a16:creationId xmlns:a16="http://schemas.microsoft.com/office/drawing/2014/main" id="{91273C9A-4BB2-5314-2118-DC5AAD57E4DD}"/>
              </a:ext>
            </a:extLst>
          </p:cNvPr>
          <p:cNvSpPr txBox="1">
            <a:spLocks/>
          </p:cNvSpPr>
          <p:nvPr/>
        </p:nvSpPr>
        <p:spPr>
          <a:xfrm>
            <a:off x="457200" y="2697233"/>
            <a:ext cx="8229600" cy="3693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Validate the environment</a:t>
            </a:r>
          </a:p>
        </p:txBody>
      </p:sp>
      <p:sp>
        <p:nvSpPr>
          <p:cNvPr id="4" name="TextBox 3">
            <a:extLst>
              <a:ext uri="{FF2B5EF4-FFF2-40B4-BE49-F238E27FC236}">
                <a16:creationId xmlns:a16="http://schemas.microsoft.com/office/drawing/2014/main" id="{4DCE5E5E-3BC9-EF3A-575B-31130892375E}"/>
              </a:ext>
            </a:extLst>
          </p:cNvPr>
          <p:cNvSpPr txBox="1"/>
          <p:nvPr/>
        </p:nvSpPr>
        <p:spPr>
          <a:xfrm>
            <a:off x="457200" y="5925234"/>
            <a:ext cx="4287328"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python --version</a:t>
            </a:r>
          </a:p>
        </p:txBody>
      </p:sp>
      <p:sp>
        <p:nvSpPr>
          <p:cNvPr id="10" name="Content Placeholder 2">
            <a:extLst>
              <a:ext uri="{FF2B5EF4-FFF2-40B4-BE49-F238E27FC236}">
                <a16:creationId xmlns:a16="http://schemas.microsoft.com/office/drawing/2014/main" id="{D7359A19-CD5E-D79C-A89A-8E8047780438}"/>
              </a:ext>
            </a:extLst>
          </p:cNvPr>
          <p:cNvSpPr txBox="1">
            <a:spLocks/>
          </p:cNvSpPr>
          <p:nvPr/>
        </p:nvSpPr>
        <p:spPr>
          <a:xfrm>
            <a:off x="457200" y="4806378"/>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Activate the environment and validate Python version</a:t>
            </a:r>
          </a:p>
        </p:txBody>
      </p:sp>
      <p:pic>
        <p:nvPicPr>
          <p:cNvPr id="12" name="Picture 11">
            <a:extLst>
              <a:ext uri="{FF2B5EF4-FFF2-40B4-BE49-F238E27FC236}">
                <a16:creationId xmlns:a16="http://schemas.microsoft.com/office/drawing/2014/main" id="{DF5AD0AF-6A05-BFFB-6399-657A2914A678}"/>
              </a:ext>
            </a:extLst>
          </p:cNvPr>
          <p:cNvPicPr>
            <a:picLocks noChangeAspect="1"/>
          </p:cNvPicPr>
          <p:nvPr/>
        </p:nvPicPr>
        <p:blipFill>
          <a:blip r:embed="rId3"/>
          <a:stretch>
            <a:fillRect/>
          </a:stretch>
        </p:blipFill>
        <p:spPr>
          <a:xfrm>
            <a:off x="4860394" y="3206091"/>
            <a:ext cx="4119704" cy="1019356"/>
          </a:xfrm>
          <a:prstGeom prst="rect">
            <a:avLst/>
          </a:prstGeom>
        </p:spPr>
      </p:pic>
      <p:pic>
        <p:nvPicPr>
          <p:cNvPr id="14" name="Picture 13">
            <a:extLst>
              <a:ext uri="{FF2B5EF4-FFF2-40B4-BE49-F238E27FC236}">
                <a16:creationId xmlns:a16="http://schemas.microsoft.com/office/drawing/2014/main" id="{00702A7E-9572-07B8-28CA-F3E0462722B7}"/>
              </a:ext>
            </a:extLst>
          </p:cNvPr>
          <p:cNvPicPr>
            <a:picLocks noChangeAspect="1"/>
          </p:cNvPicPr>
          <p:nvPr/>
        </p:nvPicPr>
        <p:blipFill>
          <a:blip r:embed="rId4"/>
          <a:stretch>
            <a:fillRect/>
          </a:stretch>
        </p:blipFill>
        <p:spPr>
          <a:xfrm>
            <a:off x="4860394" y="5359735"/>
            <a:ext cx="4119704" cy="888664"/>
          </a:xfrm>
          <a:prstGeom prst="rect">
            <a:avLst/>
          </a:prstGeom>
        </p:spPr>
      </p:pic>
    </p:spTree>
    <p:extLst>
      <p:ext uri="{BB962C8B-B14F-4D97-AF65-F5344CB8AC3E}">
        <p14:creationId xmlns:p14="http://schemas.microsoft.com/office/powerpoint/2010/main" val="341484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D1AA4-9B13-FA8C-FC2C-9EBBDE32D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EA5E4-0D06-D219-A286-EEEA310D2B8F}"/>
              </a:ext>
            </a:extLst>
          </p:cNvPr>
          <p:cNvSpPr>
            <a:spLocks noGrp="1"/>
          </p:cNvSpPr>
          <p:nvPr>
            <p:ph type="title"/>
          </p:nvPr>
        </p:nvSpPr>
        <p:spPr/>
        <p:txBody>
          <a:bodyPr>
            <a:normAutofit/>
          </a:bodyPr>
          <a:lstStyle/>
          <a:p>
            <a:r>
              <a:rPr dirty="0"/>
              <a:t>Install TensorFlow</a:t>
            </a:r>
            <a:r>
              <a:rPr lang="en-US" dirty="0"/>
              <a:t> and CUDA</a:t>
            </a:r>
            <a:endParaRPr dirty="0"/>
          </a:p>
        </p:txBody>
      </p:sp>
      <p:sp>
        <p:nvSpPr>
          <p:cNvPr id="5" name="Content Placeholder 2">
            <a:extLst>
              <a:ext uri="{FF2B5EF4-FFF2-40B4-BE49-F238E27FC236}">
                <a16:creationId xmlns:a16="http://schemas.microsoft.com/office/drawing/2014/main" id="{BB0E1B58-680C-424D-EB97-836063183AA9}"/>
              </a:ext>
            </a:extLst>
          </p:cNvPr>
          <p:cNvSpPr>
            <a:spLocks noGrp="1"/>
          </p:cNvSpPr>
          <p:nvPr>
            <p:ph idx="1"/>
          </p:nvPr>
        </p:nvSpPr>
        <p:spPr>
          <a:xfrm>
            <a:off x="457200" y="1928003"/>
            <a:ext cx="8229600" cy="551988"/>
          </a:xfrm>
        </p:spPr>
        <p:txBody>
          <a:bodyPr>
            <a:normAutofit/>
          </a:bodyPr>
          <a:lstStyle/>
          <a:p>
            <a:pPr marL="0" indent="0">
              <a:buNone/>
              <a:defRPr sz="2000"/>
            </a:pPr>
            <a:r>
              <a:rPr lang="en-US" dirty="0"/>
              <a:t>I</a:t>
            </a:r>
            <a:r>
              <a:rPr dirty="0"/>
              <a:t>nstall</a:t>
            </a:r>
            <a:r>
              <a:rPr lang="en-US" dirty="0"/>
              <a:t> TensorFlow and CUDA in the active Python environment</a:t>
            </a:r>
            <a:endParaRPr dirty="0"/>
          </a:p>
        </p:txBody>
      </p:sp>
      <p:sp>
        <p:nvSpPr>
          <p:cNvPr id="6" name="TextBox 5">
            <a:extLst>
              <a:ext uri="{FF2B5EF4-FFF2-40B4-BE49-F238E27FC236}">
                <a16:creationId xmlns:a16="http://schemas.microsoft.com/office/drawing/2014/main" id="{231D75DA-5241-18C2-C511-2155BCFE75C9}"/>
              </a:ext>
            </a:extLst>
          </p:cNvPr>
          <p:cNvSpPr txBox="1"/>
          <p:nvPr/>
        </p:nvSpPr>
        <p:spPr>
          <a:xfrm>
            <a:off x="457200" y="247999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pip install tensorflow[and-cuda]</a:t>
            </a:r>
            <a:endParaRPr dirty="0"/>
          </a:p>
        </p:txBody>
      </p:sp>
      <p:sp>
        <p:nvSpPr>
          <p:cNvPr id="7" name="Content Placeholder 2">
            <a:extLst>
              <a:ext uri="{FF2B5EF4-FFF2-40B4-BE49-F238E27FC236}">
                <a16:creationId xmlns:a16="http://schemas.microsoft.com/office/drawing/2014/main" id="{94C64949-A2E5-DC73-C216-6F9DF38E7DE9}"/>
              </a:ext>
            </a:extLst>
          </p:cNvPr>
          <p:cNvSpPr txBox="1">
            <a:spLocks/>
          </p:cNvSpPr>
          <p:nvPr/>
        </p:nvSpPr>
        <p:spPr>
          <a:xfrm>
            <a:off x="457200" y="3860179"/>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Install Data Science libraries in the active Python environment</a:t>
            </a:r>
          </a:p>
        </p:txBody>
      </p:sp>
      <p:sp>
        <p:nvSpPr>
          <p:cNvPr id="8" name="TextBox 7">
            <a:extLst>
              <a:ext uri="{FF2B5EF4-FFF2-40B4-BE49-F238E27FC236}">
                <a16:creationId xmlns:a16="http://schemas.microsoft.com/office/drawing/2014/main" id="{2C639CA2-4BA8-DE56-8CF9-62BC79DA6D5E}"/>
              </a:ext>
            </a:extLst>
          </p:cNvPr>
          <p:cNvSpPr txBox="1"/>
          <p:nvPr/>
        </p:nvSpPr>
        <p:spPr>
          <a:xfrm>
            <a:off x="457200" y="4412166"/>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install numpy pandas scikit-learn matplotlib jupyterlab Ipykernel</a:t>
            </a:r>
            <a:endParaRPr dirty="0"/>
          </a:p>
        </p:txBody>
      </p:sp>
    </p:spTree>
    <p:extLst>
      <p:ext uri="{BB962C8B-B14F-4D97-AF65-F5344CB8AC3E}">
        <p14:creationId xmlns:p14="http://schemas.microsoft.com/office/powerpoint/2010/main" val="341189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r>
              <a:rPr lang="en-US" dirty="0"/>
              <a:t>PROGRAM in your Ubuntu Environment from </a:t>
            </a:r>
            <a:r>
              <a:rPr dirty="0"/>
              <a:t>VS Code</a:t>
            </a:r>
            <a:r>
              <a:rPr lang="en-US" dirty="0"/>
              <a:t> In Windows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Open Project in VS Code (Remote WSL)</a:t>
            </a:r>
          </a:p>
        </p:txBody>
      </p:sp>
      <p:sp>
        <p:nvSpPr>
          <p:cNvPr id="3" name="Content Placeholder 2"/>
          <p:cNvSpPr>
            <a:spLocks noGrp="1"/>
          </p:cNvSpPr>
          <p:nvPr>
            <p:ph idx="1"/>
          </p:nvPr>
        </p:nvSpPr>
        <p:spPr/>
        <p:txBody>
          <a:bodyPr/>
          <a:lstStyle/>
          <a:p>
            <a:pPr marL="0" indent="0">
              <a:buNone/>
              <a:defRPr sz="2000"/>
            </a:pPr>
            <a:r>
              <a:rPr dirty="0"/>
              <a:t>Launch VS Code </a:t>
            </a:r>
            <a:r>
              <a:rPr lang="en-US" dirty="0"/>
              <a:t>from the Ubuntu (WSL) Terminal using the following command:</a:t>
            </a:r>
            <a:endParaRPr dirty="0"/>
          </a:p>
        </p:txBody>
      </p:sp>
      <p:pic>
        <p:nvPicPr>
          <p:cNvPr id="8" name="Picture 7">
            <a:extLst>
              <a:ext uri="{FF2B5EF4-FFF2-40B4-BE49-F238E27FC236}">
                <a16:creationId xmlns:a16="http://schemas.microsoft.com/office/drawing/2014/main" id="{48797CEB-5049-7814-426A-99979AB427E4}"/>
              </a:ext>
            </a:extLst>
          </p:cNvPr>
          <p:cNvPicPr>
            <a:picLocks noChangeAspect="1"/>
          </p:cNvPicPr>
          <p:nvPr/>
        </p:nvPicPr>
        <p:blipFill>
          <a:blip r:embed="rId3"/>
          <a:stretch>
            <a:fillRect/>
          </a:stretch>
        </p:blipFill>
        <p:spPr>
          <a:xfrm>
            <a:off x="5104104" y="3213877"/>
            <a:ext cx="3868210" cy="3366776"/>
          </a:xfrm>
          <a:prstGeom prst="rect">
            <a:avLst/>
          </a:prstGeom>
        </p:spPr>
      </p:pic>
      <p:sp>
        <p:nvSpPr>
          <p:cNvPr id="11" name="TextBox 10">
            <a:extLst>
              <a:ext uri="{FF2B5EF4-FFF2-40B4-BE49-F238E27FC236}">
                <a16:creationId xmlns:a16="http://schemas.microsoft.com/office/drawing/2014/main" id="{8D514172-6E3F-18AB-C870-500D3DD06540}"/>
              </a:ext>
            </a:extLst>
          </p:cNvPr>
          <p:cNvSpPr txBox="1"/>
          <p:nvPr/>
        </p:nvSpPr>
        <p:spPr>
          <a:xfrm>
            <a:off x="685344" y="3213877"/>
            <a:ext cx="4037163"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code .</a:t>
            </a:r>
            <a:endParaRPr dirty="0"/>
          </a:p>
        </p:txBody>
      </p:sp>
      <p:pic>
        <p:nvPicPr>
          <p:cNvPr id="13" name="Picture 12">
            <a:extLst>
              <a:ext uri="{FF2B5EF4-FFF2-40B4-BE49-F238E27FC236}">
                <a16:creationId xmlns:a16="http://schemas.microsoft.com/office/drawing/2014/main" id="{49237152-D0FC-3E29-3E30-075456E2DDA3}"/>
              </a:ext>
            </a:extLst>
          </p:cNvPr>
          <p:cNvPicPr>
            <a:picLocks noChangeAspect="1"/>
          </p:cNvPicPr>
          <p:nvPr/>
        </p:nvPicPr>
        <p:blipFill>
          <a:blip r:embed="rId4"/>
          <a:stretch>
            <a:fillRect/>
          </a:stretch>
        </p:blipFill>
        <p:spPr>
          <a:xfrm>
            <a:off x="685346" y="3752166"/>
            <a:ext cx="4037162" cy="7168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dirty="0"/>
              <a:t>Verify GPU Access in TensorFlow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31" y="2857500"/>
            <a:ext cx="8229600" cy="1143000"/>
          </a:xfrm>
        </p:spPr>
        <p:txBody>
          <a:bodyPr>
            <a:normAutofit/>
          </a:bodyPr>
          <a:lstStyle/>
          <a:p>
            <a:r>
              <a:rPr dirty="0"/>
              <a:t>TensorFlow </a:t>
            </a:r>
            <a:r>
              <a:rPr lang="en-US" dirty="0"/>
              <a:t>No Longer supports windows natively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5543B-304C-1002-49D5-ADE727852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542EA-24A5-7288-15EC-326610F4EC3C}"/>
              </a:ext>
            </a:extLst>
          </p:cNvPr>
          <p:cNvSpPr>
            <a:spLocks noGrp="1"/>
          </p:cNvSpPr>
          <p:nvPr>
            <p:ph type="title"/>
          </p:nvPr>
        </p:nvSpPr>
        <p:spPr/>
        <p:txBody>
          <a:bodyPr>
            <a:normAutofit/>
          </a:bodyPr>
          <a:lstStyle/>
          <a:p>
            <a:r>
              <a:rPr lang="en-US" dirty="0"/>
              <a:t>Create a Test File in VS Code in Ubuntu</a:t>
            </a:r>
            <a:endParaRPr dirty="0"/>
          </a:p>
        </p:txBody>
      </p:sp>
      <p:sp>
        <p:nvSpPr>
          <p:cNvPr id="3" name="Content Placeholder 2">
            <a:extLst>
              <a:ext uri="{FF2B5EF4-FFF2-40B4-BE49-F238E27FC236}">
                <a16:creationId xmlns:a16="http://schemas.microsoft.com/office/drawing/2014/main" id="{2367EF26-B74A-AF9F-8D92-C76DC2B39593}"/>
              </a:ext>
            </a:extLst>
          </p:cNvPr>
          <p:cNvSpPr>
            <a:spLocks noGrp="1"/>
          </p:cNvSpPr>
          <p:nvPr>
            <p:ph idx="1"/>
          </p:nvPr>
        </p:nvSpPr>
        <p:spPr/>
        <p:txBody>
          <a:bodyPr/>
          <a:lstStyle/>
          <a:p>
            <a:pPr marL="0" lvl="0" indent="0">
              <a:buNone/>
            </a:pPr>
            <a:r>
              <a:rPr lang="en-US" sz="2000" dirty="0"/>
              <a:t>Create a new Python file named “tf_gpu_test.py” in the Ubuntu environment within VS Code.</a:t>
            </a:r>
          </a:p>
          <a:p>
            <a:pPr marL="0" lvl="0" indent="0">
              <a:buNone/>
            </a:pPr>
            <a:endParaRPr lang="en-US" sz="2000" dirty="0"/>
          </a:p>
          <a:p>
            <a:pPr marL="0" lvl="0" indent="0">
              <a:buNone/>
            </a:pPr>
            <a:r>
              <a:rPr lang="en-US" sz="2000" dirty="0"/>
              <a:t>Copy the code from this GitHub project file into the test file.</a:t>
            </a:r>
          </a:p>
        </p:txBody>
      </p:sp>
      <p:sp>
        <p:nvSpPr>
          <p:cNvPr id="9" name="TextBox 8">
            <a:extLst>
              <a:ext uri="{FF2B5EF4-FFF2-40B4-BE49-F238E27FC236}">
                <a16:creationId xmlns:a16="http://schemas.microsoft.com/office/drawing/2014/main" id="{E06BBD34-2AF9-8EFA-2512-FB3037EE5D82}"/>
              </a:ext>
            </a:extLst>
          </p:cNvPr>
          <p:cNvSpPr txBox="1"/>
          <p:nvPr/>
        </p:nvSpPr>
        <p:spPr>
          <a:xfrm>
            <a:off x="457200" y="3105835"/>
            <a:ext cx="4037163"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https://github.com/ChristopherAlanMurphy/TensorFlow.GPU.Windows11.via.WSL2/blob/main/tf_gpu_test.py</a:t>
            </a:r>
            <a:endParaRPr dirty="0"/>
          </a:p>
        </p:txBody>
      </p:sp>
      <p:pic>
        <p:nvPicPr>
          <p:cNvPr id="11" name="Picture 10">
            <a:extLst>
              <a:ext uri="{FF2B5EF4-FFF2-40B4-BE49-F238E27FC236}">
                <a16:creationId xmlns:a16="http://schemas.microsoft.com/office/drawing/2014/main" id="{F1F69ED5-D799-50AC-940A-39A78C0707FB}"/>
              </a:ext>
            </a:extLst>
          </p:cNvPr>
          <p:cNvPicPr>
            <a:picLocks noChangeAspect="1"/>
          </p:cNvPicPr>
          <p:nvPr/>
        </p:nvPicPr>
        <p:blipFill>
          <a:blip r:embed="rId3"/>
          <a:stretch>
            <a:fillRect/>
          </a:stretch>
        </p:blipFill>
        <p:spPr>
          <a:xfrm>
            <a:off x="4787660" y="3041226"/>
            <a:ext cx="4356340" cy="3816773"/>
          </a:xfrm>
          <a:prstGeom prst="rect">
            <a:avLst/>
          </a:prstGeom>
        </p:spPr>
      </p:pic>
    </p:spTree>
    <p:extLst>
      <p:ext uri="{BB962C8B-B14F-4D97-AF65-F5344CB8AC3E}">
        <p14:creationId xmlns:p14="http://schemas.microsoft.com/office/powerpoint/2010/main" val="38287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7963B-ABD8-A668-F5B8-02345960C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37DEA4-9B19-8C41-50D9-E57BB7B61214}"/>
              </a:ext>
            </a:extLst>
          </p:cNvPr>
          <p:cNvSpPr>
            <a:spLocks noGrp="1"/>
          </p:cNvSpPr>
          <p:nvPr>
            <p:ph type="title"/>
          </p:nvPr>
        </p:nvSpPr>
        <p:spPr/>
        <p:txBody>
          <a:bodyPr>
            <a:normAutofit/>
          </a:bodyPr>
          <a:lstStyle/>
          <a:p>
            <a:r>
              <a:rPr lang="en-US" dirty="0"/>
              <a:t>Select Your TensorFlow Python Environment</a:t>
            </a:r>
            <a:endParaRPr dirty="0"/>
          </a:p>
        </p:txBody>
      </p:sp>
      <p:sp>
        <p:nvSpPr>
          <p:cNvPr id="3" name="Content Placeholder 2">
            <a:extLst>
              <a:ext uri="{FF2B5EF4-FFF2-40B4-BE49-F238E27FC236}">
                <a16:creationId xmlns:a16="http://schemas.microsoft.com/office/drawing/2014/main" id="{D4F777CD-B986-A13A-CE3F-4AAA311285FA}"/>
              </a:ext>
            </a:extLst>
          </p:cNvPr>
          <p:cNvSpPr>
            <a:spLocks noGrp="1"/>
          </p:cNvSpPr>
          <p:nvPr>
            <p:ph idx="1"/>
          </p:nvPr>
        </p:nvSpPr>
        <p:spPr/>
        <p:txBody>
          <a:bodyPr/>
          <a:lstStyle/>
          <a:p>
            <a:pPr marL="0" lvl="0" indent="0">
              <a:buNone/>
            </a:pPr>
            <a:r>
              <a:rPr lang="en-US" sz="2000" dirty="0"/>
              <a:t>Within the VS Code instance launched from Ubuntu (WSL), ensure the newly created TensorFlow environment is selected as the active Python interpreter.</a:t>
            </a:r>
          </a:p>
        </p:txBody>
      </p:sp>
      <p:pic>
        <p:nvPicPr>
          <p:cNvPr id="7" name="Picture 6">
            <a:extLst>
              <a:ext uri="{FF2B5EF4-FFF2-40B4-BE49-F238E27FC236}">
                <a16:creationId xmlns:a16="http://schemas.microsoft.com/office/drawing/2014/main" id="{90DC49CA-D205-0A6A-BEE5-6919FF0AFB35}"/>
              </a:ext>
            </a:extLst>
          </p:cNvPr>
          <p:cNvPicPr>
            <a:picLocks noChangeAspect="1"/>
          </p:cNvPicPr>
          <p:nvPr/>
        </p:nvPicPr>
        <p:blipFill>
          <a:blip r:embed="rId3"/>
          <a:stretch>
            <a:fillRect/>
          </a:stretch>
        </p:blipFill>
        <p:spPr>
          <a:xfrm>
            <a:off x="1267498" y="3703785"/>
            <a:ext cx="6988146" cy="2149026"/>
          </a:xfrm>
          <a:prstGeom prst="rect">
            <a:avLst/>
          </a:prstGeom>
        </p:spPr>
      </p:pic>
    </p:spTree>
    <p:extLst>
      <p:ext uri="{BB962C8B-B14F-4D97-AF65-F5344CB8AC3E}">
        <p14:creationId xmlns:p14="http://schemas.microsoft.com/office/powerpoint/2010/main" val="333925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Monitor GPU Activity</a:t>
            </a:r>
          </a:p>
        </p:txBody>
      </p:sp>
      <p:sp>
        <p:nvSpPr>
          <p:cNvPr id="3" name="Content Placeholder 2"/>
          <p:cNvSpPr>
            <a:spLocks noGrp="1"/>
          </p:cNvSpPr>
          <p:nvPr>
            <p:ph idx="1"/>
          </p:nvPr>
        </p:nvSpPr>
        <p:spPr>
          <a:xfrm>
            <a:off x="685346" y="1753164"/>
            <a:ext cx="7765322" cy="3695136"/>
          </a:xfrm>
        </p:spPr>
        <p:txBody>
          <a:bodyPr/>
          <a:lstStyle/>
          <a:p>
            <a:pPr marL="0" indent="0">
              <a:buNone/>
              <a:defRPr sz="2000"/>
            </a:pPr>
            <a:r>
              <a:rPr lang="en-US" dirty="0"/>
              <a:t>Open the Task Manager -&gt; Performance Window and Select the NVIDIA GPU.</a:t>
            </a:r>
            <a:endParaRPr dirty="0"/>
          </a:p>
        </p:txBody>
      </p:sp>
      <p:pic>
        <p:nvPicPr>
          <p:cNvPr id="6" name="Picture 5">
            <a:extLst>
              <a:ext uri="{FF2B5EF4-FFF2-40B4-BE49-F238E27FC236}">
                <a16:creationId xmlns:a16="http://schemas.microsoft.com/office/drawing/2014/main" id="{733B412C-8FC6-F023-6FE6-D5BBEAD3F3B7}"/>
              </a:ext>
            </a:extLst>
          </p:cNvPr>
          <p:cNvPicPr>
            <a:picLocks noChangeAspect="1"/>
          </p:cNvPicPr>
          <p:nvPr/>
        </p:nvPicPr>
        <p:blipFill>
          <a:blip r:embed="rId3"/>
          <a:stretch>
            <a:fillRect/>
          </a:stretch>
        </p:blipFill>
        <p:spPr>
          <a:xfrm>
            <a:off x="2098047" y="2693161"/>
            <a:ext cx="4947906" cy="38902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Test File in VS Code</a:t>
            </a:r>
            <a:endParaRPr dirty="0"/>
          </a:p>
        </p:txBody>
      </p:sp>
      <p:sp>
        <p:nvSpPr>
          <p:cNvPr id="3" name="Content Placeholder 2"/>
          <p:cNvSpPr>
            <a:spLocks noGrp="1"/>
          </p:cNvSpPr>
          <p:nvPr>
            <p:ph idx="1"/>
          </p:nvPr>
        </p:nvSpPr>
        <p:spPr/>
        <p:txBody>
          <a:bodyPr/>
          <a:lstStyle/>
          <a:p>
            <a:pPr>
              <a:defRPr sz="2000"/>
            </a:pPr>
            <a:r>
              <a:rPr lang="en-US" dirty="0"/>
              <a:t>Use the VSCode interface to run the test Python file and review the terminal output and GPU performance.</a:t>
            </a:r>
            <a:endParaRPr dirty="0"/>
          </a:p>
        </p:txBody>
      </p:sp>
      <p:pic>
        <p:nvPicPr>
          <p:cNvPr id="8" name="Picture 7">
            <a:extLst>
              <a:ext uri="{FF2B5EF4-FFF2-40B4-BE49-F238E27FC236}">
                <a16:creationId xmlns:a16="http://schemas.microsoft.com/office/drawing/2014/main" id="{ADEAAE50-346D-6EA1-F3D0-61083E5ED01F}"/>
              </a:ext>
            </a:extLst>
          </p:cNvPr>
          <p:cNvPicPr>
            <a:picLocks noChangeAspect="1"/>
          </p:cNvPicPr>
          <p:nvPr/>
        </p:nvPicPr>
        <p:blipFill>
          <a:blip r:embed="rId3"/>
          <a:stretch>
            <a:fillRect/>
          </a:stretch>
        </p:blipFill>
        <p:spPr>
          <a:xfrm>
            <a:off x="284588" y="3278412"/>
            <a:ext cx="4063125" cy="2831157"/>
          </a:xfrm>
          <a:prstGeom prst="rect">
            <a:avLst/>
          </a:prstGeom>
        </p:spPr>
      </p:pic>
      <p:pic>
        <p:nvPicPr>
          <p:cNvPr id="10" name="Picture 9">
            <a:extLst>
              <a:ext uri="{FF2B5EF4-FFF2-40B4-BE49-F238E27FC236}">
                <a16:creationId xmlns:a16="http://schemas.microsoft.com/office/drawing/2014/main" id="{CB8A170B-9A10-EB65-86BB-D8BD1187B34C}"/>
              </a:ext>
            </a:extLst>
          </p:cNvPr>
          <p:cNvPicPr>
            <a:picLocks noChangeAspect="1"/>
          </p:cNvPicPr>
          <p:nvPr/>
        </p:nvPicPr>
        <p:blipFill>
          <a:blip r:embed="rId4"/>
          <a:stretch>
            <a:fillRect/>
          </a:stretch>
        </p:blipFill>
        <p:spPr>
          <a:xfrm>
            <a:off x="4534931" y="3156560"/>
            <a:ext cx="4537205" cy="29530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Common Pitfalls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Common Pitfalls &amp; Fixes</a:t>
            </a:r>
          </a:p>
        </p:txBody>
      </p:sp>
      <p:sp>
        <p:nvSpPr>
          <p:cNvPr id="3" name="Content Placeholder 2"/>
          <p:cNvSpPr>
            <a:spLocks noGrp="1"/>
          </p:cNvSpPr>
          <p:nvPr>
            <p:ph idx="1"/>
          </p:nvPr>
        </p:nvSpPr>
        <p:spPr/>
        <p:txBody>
          <a:bodyPr/>
          <a:lstStyle/>
          <a:p>
            <a:pPr>
              <a:defRPr sz="2000"/>
            </a:pPr>
            <a:r>
              <a:rPr dirty="0"/>
              <a:t>Driver–CUDA mismatch or outdated drivers</a:t>
            </a:r>
          </a:p>
          <a:p>
            <a:pPr>
              <a:defRPr sz="2000"/>
            </a:pPr>
            <a:r>
              <a:rPr dirty="0"/>
              <a:t>PATH/LD_LIBRARY_PATH or conda env not active</a:t>
            </a:r>
          </a:p>
          <a:p>
            <a:pPr>
              <a:defRPr sz="2000"/>
            </a:pPr>
            <a:r>
              <a:rPr dirty="0"/>
              <a:t>VS Code using the wrong interpreter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182CB-5C01-8BF7-A0F4-F72EF68D9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A6730-01F0-E448-60EF-F5BE30EBCAAE}"/>
              </a:ext>
            </a:extLst>
          </p:cNvPr>
          <p:cNvSpPr>
            <a:spLocks noGrp="1"/>
          </p:cNvSpPr>
          <p:nvPr>
            <p:ph type="title"/>
          </p:nvPr>
        </p:nvSpPr>
        <p:spPr/>
        <p:txBody>
          <a:bodyPr/>
          <a:lstStyle/>
          <a:p>
            <a:r>
              <a:rPr lang="en-US" dirty="0"/>
              <a:t>CREATING this Presentation</a:t>
            </a:r>
            <a:endParaRPr dirty="0"/>
          </a:p>
        </p:txBody>
      </p:sp>
      <p:sp>
        <p:nvSpPr>
          <p:cNvPr id="3" name="Content Placeholder 2">
            <a:extLst>
              <a:ext uri="{FF2B5EF4-FFF2-40B4-BE49-F238E27FC236}">
                <a16:creationId xmlns:a16="http://schemas.microsoft.com/office/drawing/2014/main" id="{29EC4845-5450-8222-B0AC-E2FD00377C26}"/>
              </a:ext>
            </a:extLst>
          </p:cNvPr>
          <p:cNvSpPr>
            <a:spLocks noGrp="1"/>
          </p:cNvSpPr>
          <p:nvPr>
            <p:ph idx="1"/>
          </p:nvPr>
        </p:nvSpPr>
        <p:spPr/>
        <p:txBody>
          <a:bodyPr>
            <a:normAutofit fontScale="92500" lnSpcReduction="20000"/>
          </a:bodyPr>
          <a:lstStyle/>
          <a:p>
            <a:pPr>
              <a:defRPr sz="2000"/>
            </a:pPr>
            <a:r>
              <a:rPr lang="en-US" dirty="0"/>
              <a:t>I leveraged Google Gemini to investigate and verify the code used in this installation.</a:t>
            </a:r>
          </a:p>
          <a:p>
            <a:pPr>
              <a:defRPr sz="2000"/>
            </a:pPr>
            <a:r>
              <a:rPr lang="en-US" dirty="0"/>
              <a:t>After manually creating a summary guide document, I utilized ChatGPT-4o to create a PowerPoint (PPTX) deck.</a:t>
            </a:r>
          </a:p>
          <a:p>
            <a:pPr>
              <a:defRPr sz="2000"/>
            </a:pPr>
            <a:r>
              <a:rPr lang="en-US" dirty="0"/>
              <a:t>I manually updated the deck for content, presentation, slide notes (talking points), flow, pacing, and design.</a:t>
            </a:r>
          </a:p>
          <a:p>
            <a:pPr>
              <a:defRPr sz="2000"/>
            </a:pPr>
            <a:r>
              <a:rPr lang="en-US" dirty="0"/>
              <a:t>I created a Python notebook in Google Colab to convert slide notes text to .MP3 audio using the Azure text-to-speech API.</a:t>
            </a:r>
          </a:p>
          <a:p>
            <a:pPr>
              <a:defRPr sz="2000"/>
            </a:pPr>
            <a:r>
              <a:rPr lang="en-US" dirty="0"/>
              <a:t>I manually imported audio into each slide of the PPTX and configured playback settings and exported as a video</a:t>
            </a:r>
            <a:endParaRPr dirty="0"/>
          </a:p>
        </p:txBody>
      </p:sp>
    </p:spTree>
    <p:extLst>
      <p:ext uri="{BB962C8B-B14F-4D97-AF65-F5344CB8AC3E}">
        <p14:creationId xmlns:p14="http://schemas.microsoft.com/office/powerpoint/2010/main" val="161029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C7AAE-6E5C-FAA4-B2F4-476FC0F80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BEE00-5FAF-9D49-7182-24FAF1A61097}"/>
              </a:ext>
            </a:extLst>
          </p:cNvPr>
          <p:cNvSpPr>
            <a:spLocks noGrp="1"/>
          </p:cNvSpPr>
          <p:nvPr>
            <p:ph type="title"/>
          </p:nvPr>
        </p:nvSpPr>
        <p:spPr/>
        <p:txBody>
          <a:bodyPr/>
          <a:lstStyle/>
          <a:p>
            <a:r>
              <a:rPr lang="en-US" dirty="0"/>
              <a:t>About Me</a:t>
            </a:r>
            <a:endParaRPr dirty="0"/>
          </a:p>
        </p:txBody>
      </p:sp>
      <p:sp>
        <p:nvSpPr>
          <p:cNvPr id="3" name="Content Placeholder 2">
            <a:extLst>
              <a:ext uri="{FF2B5EF4-FFF2-40B4-BE49-F238E27FC236}">
                <a16:creationId xmlns:a16="http://schemas.microsoft.com/office/drawing/2014/main" id="{3EEA50BD-FADB-5E4D-B406-6329EA45D0EF}"/>
              </a:ext>
            </a:extLst>
          </p:cNvPr>
          <p:cNvSpPr>
            <a:spLocks noGrp="1"/>
          </p:cNvSpPr>
          <p:nvPr>
            <p:ph idx="1"/>
          </p:nvPr>
        </p:nvSpPr>
        <p:spPr/>
        <p:txBody>
          <a:bodyPr/>
          <a:lstStyle/>
          <a:p>
            <a:pPr marL="0" indent="0">
              <a:buNone/>
              <a:defRPr sz="2000"/>
            </a:pPr>
            <a:r>
              <a:rPr lang="en-US" dirty="0"/>
              <a:t>Christopher A. Murphy</a:t>
            </a:r>
          </a:p>
          <a:p>
            <a:pPr marL="0" indent="0">
              <a:buNone/>
              <a:defRPr sz="2000"/>
            </a:pPr>
            <a:r>
              <a:rPr lang="en-US" dirty="0"/>
              <a:t>Masters of Applied Data Science</a:t>
            </a:r>
          </a:p>
          <a:p>
            <a:pPr marL="0" indent="0">
              <a:buNone/>
              <a:defRPr sz="2000"/>
            </a:pPr>
            <a:endParaRPr lang="en-US" dirty="0"/>
          </a:p>
          <a:p>
            <a:pPr marL="0" indent="0">
              <a:buNone/>
              <a:defRPr sz="2000"/>
            </a:pPr>
            <a:r>
              <a:rPr lang="en-US" dirty="0"/>
              <a:t>Please visit my project portfolio at the following URL:</a:t>
            </a:r>
          </a:p>
          <a:p>
            <a:pPr lvl="1">
              <a:defRPr sz="2000"/>
            </a:pPr>
            <a:r>
              <a:rPr lang="en-US" sz="2000" dirty="0"/>
              <a:t>https://www.calanmurphy.com</a:t>
            </a:r>
          </a:p>
          <a:p>
            <a:pPr>
              <a:defRPr sz="2000"/>
            </a:pPr>
            <a:r>
              <a:rPr lang="en-US" dirty="0"/>
              <a:t>Linked In:</a:t>
            </a:r>
          </a:p>
          <a:p>
            <a:pPr lvl="1">
              <a:defRPr sz="2000"/>
            </a:pPr>
            <a:r>
              <a:rPr lang="en-US" dirty="0"/>
              <a:t>https://www.linkedin.com/in/christophermurphy/</a:t>
            </a:r>
            <a:endParaRPr dirty="0"/>
          </a:p>
        </p:txBody>
      </p:sp>
    </p:spTree>
    <p:extLst>
      <p:ext uri="{BB962C8B-B14F-4D97-AF65-F5344CB8AC3E}">
        <p14:creationId xmlns:p14="http://schemas.microsoft.com/office/powerpoint/2010/main" val="150321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D81AA-E305-88F2-D65D-19765BC86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58715-7762-DCAF-9D26-7009BF89C527}"/>
              </a:ext>
            </a:extLst>
          </p:cNvPr>
          <p:cNvSpPr>
            <a:spLocks noGrp="1"/>
          </p:cNvSpPr>
          <p:nvPr>
            <p:ph type="title"/>
          </p:nvPr>
        </p:nvSpPr>
        <p:spPr>
          <a:xfrm>
            <a:off x="457200" y="2857500"/>
            <a:ext cx="8229600" cy="1143000"/>
          </a:xfrm>
        </p:spPr>
        <p:txBody>
          <a:bodyPr>
            <a:normAutofit/>
          </a:bodyPr>
          <a:lstStyle/>
          <a:p>
            <a:r>
              <a:rPr lang="en-US" dirty="0"/>
              <a:t>Thank you!</a:t>
            </a:r>
            <a:endParaRPr dirty="0"/>
          </a:p>
        </p:txBody>
      </p:sp>
    </p:spTree>
    <p:extLst>
      <p:ext uri="{BB962C8B-B14F-4D97-AF65-F5344CB8AC3E}">
        <p14:creationId xmlns:p14="http://schemas.microsoft.com/office/powerpoint/2010/main" val="9820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dirty="0"/>
          </a:p>
        </p:txBody>
      </p:sp>
      <p:sp>
        <p:nvSpPr>
          <p:cNvPr id="3" name="Content Placeholder 2"/>
          <p:cNvSpPr>
            <a:spLocks noGrp="1"/>
          </p:cNvSpPr>
          <p:nvPr>
            <p:ph idx="1"/>
          </p:nvPr>
        </p:nvSpPr>
        <p:spPr/>
        <p:txBody>
          <a:bodyPr/>
          <a:lstStyle/>
          <a:p>
            <a:pPr>
              <a:defRPr sz="2000"/>
            </a:pPr>
            <a:r>
              <a:rPr dirty="0"/>
              <a:t>Linux-first support for modern TensorFlow GPU builds</a:t>
            </a:r>
          </a:p>
          <a:p>
            <a:pPr>
              <a:defRPr sz="2000"/>
            </a:pPr>
            <a:r>
              <a:rPr dirty="0"/>
              <a:t>Near-native performance with simple setup</a:t>
            </a:r>
          </a:p>
          <a:p>
            <a:pPr>
              <a:defRPr sz="2000"/>
            </a:pPr>
            <a:r>
              <a:rPr dirty="0"/>
              <a:t>NVIDIA GPU passthrough from Windows to WSL2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48A1D-1D13-2717-CFCA-DD010C64B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0B91D-3BB5-E7E9-3F1E-E5FCE1EA3D97}"/>
              </a:ext>
            </a:extLst>
          </p:cNvPr>
          <p:cNvSpPr>
            <a:spLocks noGrp="1"/>
          </p:cNvSpPr>
          <p:nvPr>
            <p:ph type="title"/>
          </p:nvPr>
        </p:nvSpPr>
        <p:spPr/>
        <p:txBody>
          <a:bodyPr>
            <a:normAutofit/>
          </a:bodyPr>
          <a:lstStyle/>
          <a:p>
            <a:r>
              <a:rPr lang="en-US" dirty="0"/>
              <a:t>My Starting Point</a:t>
            </a:r>
            <a:endParaRPr dirty="0"/>
          </a:p>
        </p:txBody>
      </p:sp>
      <p:sp>
        <p:nvSpPr>
          <p:cNvPr id="3" name="TextBox 2">
            <a:extLst>
              <a:ext uri="{FF2B5EF4-FFF2-40B4-BE49-F238E27FC236}">
                <a16:creationId xmlns:a16="http://schemas.microsoft.com/office/drawing/2014/main" id="{72F4D3C7-D4F5-6EFF-A599-EFE9AA66B03F}"/>
              </a:ext>
            </a:extLst>
          </p:cNvPr>
          <p:cNvSpPr txBox="1"/>
          <p:nvPr/>
        </p:nvSpPr>
        <p:spPr>
          <a:xfrm>
            <a:off x="914400" y="1828800"/>
            <a:ext cx="7060367" cy="3108543"/>
          </a:xfrm>
          <a:prstGeom prst="rect">
            <a:avLst/>
          </a:prstGeom>
          <a:noFill/>
        </p:spPr>
        <p:txBody>
          <a:bodyPr wrap="square">
            <a:spAutoFit/>
          </a:bodyPr>
          <a:lstStyle/>
          <a:p>
            <a:pPr>
              <a:defRPr sz="2400">
                <a:solidFill>
                  <a:srgbClr val="505050"/>
                </a:solidFill>
              </a:defRPr>
            </a:pPr>
            <a:r>
              <a:rPr lang="en-US" dirty="0">
                <a:solidFill>
                  <a:schemeClr val="tx1">
                    <a:lumMod val="95000"/>
                  </a:schemeClr>
                </a:solidFill>
              </a:rPr>
              <a:t>My System Specifications:</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Dell XPS 15 Laptop</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Windows 11 operating system </a:t>
            </a:r>
          </a:p>
          <a:p>
            <a:pPr marL="800100" lvl="1" indent="-342900">
              <a:buFont typeface="Arial" panose="020B0604020202020204" pitchFamily="34" charset="0"/>
              <a:buChar char="•"/>
              <a:defRPr sz="2400">
                <a:solidFill>
                  <a:srgbClr val="505050"/>
                </a:solidFill>
              </a:defRPr>
            </a:pPr>
            <a:r>
              <a:rPr lang="en-US" dirty="0">
                <a:solidFill>
                  <a:schemeClr val="tx1">
                    <a:lumMod val="95000"/>
                  </a:schemeClr>
                </a:solidFill>
              </a:rPr>
              <a:t>(Windows 11 Home, OS Build 26100.4349, Windows Feature Experience Pack 1000.26100.107.0)</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VS Code Version 1.101.2</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NVIDIA GeForce RTX 4050 Laptop GPU</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NVIDIA Studio Driver version 576.80</a:t>
            </a:r>
          </a:p>
        </p:txBody>
      </p:sp>
      <p:sp>
        <p:nvSpPr>
          <p:cNvPr id="4" name="TextBox 3">
            <a:extLst>
              <a:ext uri="{FF2B5EF4-FFF2-40B4-BE49-F238E27FC236}">
                <a16:creationId xmlns:a16="http://schemas.microsoft.com/office/drawing/2014/main" id="{E06ECF96-0779-A312-D5D5-1D6C58D67BBF}"/>
              </a:ext>
            </a:extLst>
          </p:cNvPr>
          <p:cNvSpPr txBox="1"/>
          <p:nvPr/>
        </p:nvSpPr>
        <p:spPr>
          <a:xfrm>
            <a:off x="1064301" y="5799118"/>
            <a:ext cx="5740418" cy="369332"/>
          </a:xfrm>
          <a:prstGeom prst="rect">
            <a:avLst/>
          </a:prstGeom>
          <a:noFill/>
        </p:spPr>
        <p:txBody>
          <a:bodyPr wrap="none" rtlCol="0">
            <a:spAutoFit/>
          </a:bodyPr>
          <a:lstStyle/>
          <a:p>
            <a:r>
              <a:rPr lang="en-US" dirty="0"/>
              <a:t>NVIDIA Reference: https://developer.nvidia.com/cuda-gpus</a:t>
            </a:r>
          </a:p>
        </p:txBody>
      </p:sp>
    </p:spTree>
    <p:extLst>
      <p:ext uri="{BB962C8B-B14F-4D97-AF65-F5344CB8AC3E}">
        <p14:creationId xmlns:p14="http://schemas.microsoft.com/office/powerpoint/2010/main" val="366115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GPU Prerequisites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Check NVIDIA Driver &amp; CUDA Support (Windows)</a:t>
            </a:r>
          </a:p>
        </p:txBody>
      </p:sp>
      <p:sp>
        <p:nvSpPr>
          <p:cNvPr id="3" name="Content Placeholder 2"/>
          <p:cNvSpPr>
            <a:spLocks noGrp="1"/>
          </p:cNvSpPr>
          <p:nvPr>
            <p:ph idx="1"/>
          </p:nvPr>
        </p:nvSpPr>
        <p:spPr>
          <a:xfrm>
            <a:off x="457200" y="1851661"/>
            <a:ext cx="3095469" cy="1500234"/>
          </a:xfrm>
        </p:spPr>
        <p:txBody>
          <a:bodyPr vert="horz" lIns="91440" tIns="45720" rIns="91440" bIns="45720" rtlCol="0">
            <a:normAutofit/>
          </a:bodyPr>
          <a:lstStyle/>
          <a:p>
            <a:pPr marL="0" indent="0">
              <a:buNone/>
            </a:pPr>
            <a:r>
              <a:rPr sz="2000" dirty="0"/>
              <a:t>Update to the latest NVIDIA Studio driver</a:t>
            </a:r>
            <a:r>
              <a:rPr lang="en-US" sz="2000" dirty="0"/>
              <a:t> using the NVIDIA App</a:t>
            </a:r>
            <a:endParaRPr sz="2000" dirty="0"/>
          </a:p>
        </p:txBody>
      </p:sp>
      <p:sp>
        <p:nvSpPr>
          <p:cNvPr id="4" name="TextBox 3"/>
          <p:cNvSpPr txBox="1"/>
          <p:nvPr/>
        </p:nvSpPr>
        <p:spPr>
          <a:xfrm>
            <a:off x="547141" y="4247546"/>
            <a:ext cx="3335311" cy="1631216"/>
          </a:xfrm>
          <a:prstGeom prst="rect">
            <a:avLst/>
          </a:prstGeom>
        </p:spPr>
        <p:txBody>
          <a:bodyPr vert="horz" lIns="91440" tIns="45720" rIns="91440" bIns="45720" rtlCol="0">
            <a:normAutofit lnSpcReduction="10000"/>
          </a:bodyPr>
          <a:lstStyle>
            <a:lvl1pPr indent="0">
              <a:spcBef>
                <a:spcPct val="20000"/>
              </a:spcBef>
              <a:buFont typeface="Arial"/>
              <a:buNone/>
              <a:defRPr sz="2000"/>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Verify driver and CUDA capabilities</a:t>
            </a:r>
          </a:p>
          <a:p>
            <a:endParaRPr lang="en-US" dirty="0"/>
          </a:p>
          <a:p>
            <a:r>
              <a:rPr dirty="0"/>
              <a:t>In Windows PowerShell or Command Prompt</a:t>
            </a:r>
            <a:r>
              <a:rPr lang="en-US" dirty="0"/>
              <a:t>:</a:t>
            </a:r>
            <a:endParaRPr dirty="0"/>
          </a:p>
        </p:txBody>
      </p:sp>
      <p:pic>
        <p:nvPicPr>
          <p:cNvPr id="5" name="Picture 4">
            <a:extLst>
              <a:ext uri="{FF2B5EF4-FFF2-40B4-BE49-F238E27FC236}">
                <a16:creationId xmlns:a16="http://schemas.microsoft.com/office/drawing/2014/main" id="{DE924A41-ADAA-774B-2576-36968A01E9E1}"/>
              </a:ext>
            </a:extLst>
          </p:cNvPr>
          <p:cNvPicPr>
            <a:picLocks noChangeAspect="1"/>
          </p:cNvPicPr>
          <p:nvPr/>
        </p:nvPicPr>
        <p:blipFill>
          <a:blip r:embed="rId3"/>
          <a:stretch>
            <a:fillRect/>
          </a:stretch>
        </p:blipFill>
        <p:spPr>
          <a:xfrm>
            <a:off x="4155535" y="1851660"/>
            <a:ext cx="4966176" cy="1771434"/>
          </a:xfrm>
          <a:prstGeom prst="rect">
            <a:avLst/>
          </a:prstGeom>
        </p:spPr>
      </p:pic>
      <p:pic>
        <p:nvPicPr>
          <p:cNvPr id="7" name="Picture 6">
            <a:extLst>
              <a:ext uri="{FF2B5EF4-FFF2-40B4-BE49-F238E27FC236}">
                <a16:creationId xmlns:a16="http://schemas.microsoft.com/office/drawing/2014/main" id="{70E13D3C-DDF0-9504-2776-AE095C2083D8}"/>
              </a:ext>
            </a:extLst>
          </p:cNvPr>
          <p:cNvPicPr>
            <a:picLocks noChangeAspect="1"/>
          </p:cNvPicPr>
          <p:nvPr/>
        </p:nvPicPr>
        <p:blipFill>
          <a:blip r:embed="rId4"/>
          <a:stretch>
            <a:fillRect/>
          </a:stretch>
        </p:blipFill>
        <p:spPr>
          <a:xfrm>
            <a:off x="4155535" y="4122493"/>
            <a:ext cx="4859069" cy="2386711"/>
          </a:xfrm>
          <a:prstGeom prst="rect">
            <a:avLst/>
          </a:prstGeom>
        </p:spPr>
      </p:pic>
      <p:sp>
        <p:nvSpPr>
          <p:cNvPr id="6" name="TextBox 5">
            <a:extLst>
              <a:ext uri="{FF2B5EF4-FFF2-40B4-BE49-F238E27FC236}">
                <a16:creationId xmlns:a16="http://schemas.microsoft.com/office/drawing/2014/main" id="{0DBB1305-EED1-7537-496C-2B38E06DF89A}"/>
              </a:ext>
            </a:extLst>
          </p:cNvPr>
          <p:cNvSpPr txBox="1"/>
          <p:nvPr/>
        </p:nvSpPr>
        <p:spPr>
          <a:xfrm>
            <a:off x="548641" y="6094663"/>
            <a:ext cx="3333811" cy="323165"/>
          </a:xfrm>
          <a:prstGeom prst="rect">
            <a:avLst/>
          </a:prstGeom>
          <a:solidFill>
            <a:schemeClr val="tx1">
              <a:lumMod val="50000"/>
            </a:schemeClr>
          </a:solidFill>
        </p:spPr>
        <p:txBody>
          <a:bodyPr wrap="square">
            <a:spAutoFit/>
          </a:bodyPr>
          <a:lstStyle/>
          <a:p>
            <a:pPr>
              <a:defRPr sz="1500">
                <a:latin typeface="Consolas"/>
              </a:defRPr>
            </a:pPr>
            <a:r>
              <a:rPr lang="en-US" dirty="0"/>
              <a:t>nvidia-smi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025"/>
            <a:ext cx="8229600" cy="1143000"/>
          </a:xfrm>
        </p:spPr>
        <p:txBody>
          <a:bodyPr>
            <a:normAutofit/>
          </a:bodyPr>
          <a:lstStyle/>
          <a:p>
            <a:r>
              <a:rPr lang="en-US" dirty="0"/>
              <a:t>Installing </a:t>
            </a:r>
            <a:r>
              <a:rPr dirty="0"/>
              <a:t>Ubuntu</a:t>
            </a:r>
            <a:r>
              <a:rPr lang="en-US" dirty="0"/>
              <a:t> on WSL2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Install WSL2 with Ubuntu</a:t>
            </a:r>
          </a:p>
        </p:txBody>
      </p:sp>
      <p:sp>
        <p:nvSpPr>
          <p:cNvPr id="4" name="TextBox 3"/>
          <p:cNvSpPr txBox="1"/>
          <p:nvPr/>
        </p:nvSpPr>
        <p:spPr>
          <a:xfrm>
            <a:off x="457200" y="5359419"/>
            <a:ext cx="4347716"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wsl --install</a:t>
            </a:r>
          </a:p>
        </p:txBody>
      </p:sp>
      <p:sp>
        <p:nvSpPr>
          <p:cNvPr id="7" name="TextBox 6">
            <a:extLst>
              <a:ext uri="{FF2B5EF4-FFF2-40B4-BE49-F238E27FC236}">
                <a16:creationId xmlns:a16="http://schemas.microsoft.com/office/drawing/2014/main" id="{B93EE5BD-8C07-68B5-2875-E01E53DA833F}"/>
              </a:ext>
            </a:extLst>
          </p:cNvPr>
          <p:cNvSpPr txBox="1"/>
          <p:nvPr/>
        </p:nvSpPr>
        <p:spPr>
          <a:xfrm>
            <a:off x="457201" y="1948723"/>
            <a:ext cx="8229598" cy="646331"/>
          </a:xfrm>
          <a:prstGeom prst="rect">
            <a:avLst/>
          </a:prstGeom>
          <a:noFill/>
        </p:spPr>
        <p:txBody>
          <a:bodyPr wrap="square" rtlCol="0">
            <a:spAutoFit/>
          </a:bodyPr>
          <a:lstStyle/>
          <a:p>
            <a:r>
              <a:rPr lang="en-US" dirty="0"/>
              <a:t>In Windows PowerShell (Admin), run these commands individually and in sequence:</a:t>
            </a:r>
          </a:p>
        </p:txBody>
      </p:sp>
      <p:sp>
        <p:nvSpPr>
          <p:cNvPr id="8" name="TextBox 7">
            <a:extLst>
              <a:ext uri="{FF2B5EF4-FFF2-40B4-BE49-F238E27FC236}">
                <a16:creationId xmlns:a16="http://schemas.microsoft.com/office/drawing/2014/main" id="{5AFA5931-662F-B7EF-FACA-37B29E239408}"/>
              </a:ext>
            </a:extLst>
          </p:cNvPr>
          <p:cNvSpPr txBox="1"/>
          <p:nvPr/>
        </p:nvSpPr>
        <p:spPr>
          <a:xfrm>
            <a:off x="457202" y="2937963"/>
            <a:ext cx="4347712"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dism.exe /online /enable-feature /featurename:VirtualMachinePlatform /all /norestart</a:t>
            </a:r>
            <a:endParaRPr lang="en-US" dirty="0"/>
          </a:p>
        </p:txBody>
      </p:sp>
      <p:sp>
        <p:nvSpPr>
          <p:cNvPr id="9" name="TextBox 8">
            <a:extLst>
              <a:ext uri="{FF2B5EF4-FFF2-40B4-BE49-F238E27FC236}">
                <a16:creationId xmlns:a16="http://schemas.microsoft.com/office/drawing/2014/main" id="{DCBABF1D-B443-9343-7F67-D05740ECFC5C}"/>
              </a:ext>
            </a:extLst>
          </p:cNvPr>
          <p:cNvSpPr txBox="1"/>
          <p:nvPr/>
        </p:nvSpPr>
        <p:spPr>
          <a:xfrm>
            <a:off x="457201" y="4148691"/>
            <a:ext cx="4347714"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dism.exe /online /enable-feature /featurename:Microsoft-Windows-Subsystem-Linux /all /norestart</a:t>
            </a:r>
          </a:p>
        </p:txBody>
      </p:sp>
      <p:pic>
        <p:nvPicPr>
          <p:cNvPr id="5" name="Picture 4">
            <a:extLst>
              <a:ext uri="{FF2B5EF4-FFF2-40B4-BE49-F238E27FC236}">
                <a16:creationId xmlns:a16="http://schemas.microsoft.com/office/drawing/2014/main" id="{12F8730A-8688-BB78-5FB2-C151C06DA91B}"/>
              </a:ext>
            </a:extLst>
          </p:cNvPr>
          <p:cNvPicPr>
            <a:picLocks noChangeAspect="1"/>
          </p:cNvPicPr>
          <p:nvPr/>
        </p:nvPicPr>
        <p:blipFill>
          <a:blip r:embed="rId3"/>
          <a:stretch>
            <a:fillRect/>
          </a:stretch>
        </p:blipFill>
        <p:spPr>
          <a:xfrm>
            <a:off x="4872989" y="2937963"/>
            <a:ext cx="4128906" cy="36921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3084"/>
            <a:ext cx="8229600" cy="1143000"/>
          </a:xfrm>
        </p:spPr>
        <p:txBody>
          <a:bodyPr>
            <a:normAutofit/>
          </a:bodyPr>
          <a:lstStyle/>
          <a:p>
            <a:r>
              <a:rPr dirty="0"/>
              <a:t>Install CUDA Toolkit inside WSL2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3349</TotalTime>
  <Words>2623</Words>
  <Application>Microsoft Office PowerPoint</Application>
  <PresentationFormat>On-screen Show (4:3)</PresentationFormat>
  <Paragraphs>134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Bookman Old Style</vt:lpstr>
      <vt:lpstr>Rockwell</vt:lpstr>
      <vt:lpstr>Damask</vt:lpstr>
      <vt:lpstr>Enabling TensorFlow GPU on Windows 11 with the Windows Subsystem for Linux 2</vt:lpstr>
      <vt:lpstr>TensorFlow No Longer supports windows natively</vt:lpstr>
      <vt:lpstr>Benefits</vt:lpstr>
      <vt:lpstr>My Starting Point</vt:lpstr>
      <vt:lpstr>GPU Prerequisites</vt:lpstr>
      <vt:lpstr>Check NVIDIA Driver &amp; CUDA Support (Windows)</vt:lpstr>
      <vt:lpstr>Installing Ubuntu on WSL2</vt:lpstr>
      <vt:lpstr>Install WSL2 with Ubuntu</vt:lpstr>
      <vt:lpstr>Install CUDA Toolkit inside WSL2</vt:lpstr>
      <vt:lpstr>Install CUDA Toolkit in Ubuntu (WSL2)</vt:lpstr>
      <vt:lpstr>Set CUDA Environment Variables</vt:lpstr>
      <vt:lpstr>Verify CUDA Environment Variables</vt:lpstr>
      <vt:lpstr>Create Python Environment &amp; TensorFlow GPU</vt:lpstr>
      <vt:lpstr>Install Miniconda</vt:lpstr>
      <vt:lpstr>Create the Conda Environment</vt:lpstr>
      <vt:lpstr>Install TensorFlow and CUDA</vt:lpstr>
      <vt:lpstr>PROGRAM in your Ubuntu Environment from VS Code In Windows</vt:lpstr>
      <vt:lpstr>Open Project in VS Code (Remote WSL)</vt:lpstr>
      <vt:lpstr>Verify GPU Access in TensorFlow</vt:lpstr>
      <vt:lpstr>Create a Test File in VS Code in Ubuntu</vt:lpstr>
      <vt:lpstr>Select Your TensorFlow Python Environment</vt:lpstr>
      <vt:lpstr>Monitor GPU Activity</vt:lpstr>
      <vt:lpstr>Run the Test File in VS Code</vt:lpstr>
      <vt:lpstr>Common Pitfalls</vt:lpstr>
      <vt:lpstr>Common Pitfalls &amp; Fixes</vt:lpstr>
      <vt:lpstr>CREATING this Presentation</vt:lpstr>
      <vt:lpstr>About Me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Christopher Murphy</cp:lastModifiedBy>
  <cp:revision>29</cp:revision>
  <dcterms:created xsi:type="dcterms:W3CDTF">2013-01-27T09:14:16Z</dcterms:created>
  <dcterms:modified xsi:type="dcterms:W3CDTF">2025-07-29T21:30:51Z</dcterms:modified>
  <cp:category/>
</cp:coreProperties>
</file>