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56" r:id="rId2"/>
    <p:sldId id="257" r:id="rId3"/>
    <p:sldId id="258" r:id="rId4"/>
    <p:sldId id="283" r:id="rId5"/>
    <p:sldId id="259" r:id="rId6"/>
    <p:sldId id="260" r:id="rId7"/>
    <p:sldId id="261" r:id="rId8"/>
    <p:sldId id="262" r:id="rId9"/>
    <p:sldId id="263" r:id="rId10"/>
    <p:sldId id="264" r:id="rId11"/>
    <p:sldId id="265" r:id="rId12"/>
    <p:sldId id="284" r:id="rId13"/>
    <p:sldId id="266" r:id="rId14"/>
    <p:sldId id="267" r:id="rId15"/>
    <p:sldId id="286" r:id="rId16"/>
    <p:sldId id="285" r:id="rId17"/>
    <p:sldId id="268" r:id="rId18"/>
    <p:sldId id="269" r:id="rId19"/>
    <p:sldId id="270" r:id="rId20"/>
    <p:sldId id="288" r:id="rId21"/>
    <p:sldId id="287" r:id="rId22"/>
    <p:sldId id="273" r:id="rId23"/>
    <p:sldId id="271"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236" autoAdjust="0"/>
  </p:normalViewPr>
  <p:slideViewPr>
    <p:cSldViewPr snapToGrid="0" snapToObjects="1">
      <p:cViewPr varScale="1">
        <p:scale>
          <a:sx n="67" d="100"/>
          <a:sy n="67" d="100"/>
        </p:scale>
        <p:origin x="19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2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dirty="0"/>
              <a:t>Welcome! </a:t>
            </a:r>
            <a:r>
              <a:rPr lang="en-US" sz="1200" kern="1200" dirty="0">
                <a:solidFill>
                  <a:schemeClr val="tx1"/>
                </a:solidFill>
                <a:effectLst/>
                <a:latin typeface="+mn-lt"/>
                <a:ea typeface="+mn-ea"/>
                <a:cs typeface="+mn-cs"/>
              </a:rPr>
              <a:t>This content is geared </a:t>
            </a:r>
            <a:r>
              <a:rPr lang="en-US" dirty="0"/>
              <a:t>toward data science students who are new to hardware acceleration </a:t>
            </a:r>
            <a:r>
              <a:rPr lang="en-US" sz="1200" kern="1200" dirty="0">
                <a:solidFill>
                  <a:schemeClr val="tx1"/>
                </a:solidFill>
                <a:effectLst/>
                <a:latin typeface="+mn-lt"/>
                <a:ea typeface="+mn-ea"/>
                <a:cs typeface="+mn-cs"/>
              </a:rPr>
              <a:t>and want to leverage their GPU for processing TensorFlow workloads directly on their laptops. This guide assumes recent NVIDIA GPUs are installed on the Windows 11 laptop. </a:t>
            </a:r>
          </a:p>
          <a:p>
            <a:endParaRPr lang="en-US" dirty="0"/>
          </a:p>
          <a:p>
            <a:r>
              <a:rPr dirty="0"/>
              <a:t>In this session, we’ll enable GPU acceleration for TensorFlow on Windows 11 using </a:t>
            </a:r>
            <a:r>
              <a:rPr lang="en-US" dirty="0"/>
              <a:t>the Windows Subsystem for Linux… we’ll refer to this as “</a:t>
            </a:r>
            <a:r>
              <a:rPr dirty="0"/>
              <a:t>WSL2</a:t>
            </a:r>
            <a:r>
              <a:rPr lang="en-US" dirty="0"/>
              <a:t>“ moving forward</a:t>
            </a:r>
            <a:r>
              <a:rPr dirty="0"/>
              <a:t>. </a:t>
            </a:r>
            <a:r>
              <a:rPr lang="en-US" dirty="0"/>
              <a:t> </a:t>
            </a:r>
            <a:r>
              <a:rPr dirty="0"/>
              <a:t>We’ll install the </a:t>
            </a:r>
            <a:r>
              <a:rPr lang="en-US" dirty="0"/>
              <a:t>latest</a:t>
            </a:r>
            <a:r>
              <a:rPr dirty="0"/>
              <a:t> NVIDIA driver on Windows, set up WSL2 with Ubuntu, install CUDA inside Linux, create a Python environment, install TensorFlow with GPU support, and verify </a:t>
            </a:r>
            <a:r>
              <a:rPr lang="en-US" dirty="0"/>
              <a:t>the environment</a:t>
            </a:r>
            <a:r>
              <a:rPr dirty="0"/>
              <a:t> with a simple script. </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lang="en-US" dirty="0"/>
              <a:t>In this section we install the appropriate </a:t>
            </a:r>
            <a:r>
              <a:rPr dirty="0"/>
              <a:t>CUDA minor version compatible with </a:t>
            </a:r>
            <a:r>
              <a:rPr lang="en-US" dirty="0"/>
              <a:t>the</a:t>
            </a:r>
            <a:r>
              <a:rPr dirty="0"/>
              <a:t> driver</a:t>
            </a:r>
            <a:r>
              <a:rPr lang="en-US" dirty="0"/>
              <a:t> to work in the WSL2 environment</a:t>
            </a:r>
            <a:r>
              <a:rPr dirty="0"/>
              <a:t>.</a:t>
            </a:r>
            <a:r>
              <a:rPr lang="en-US" dirty="0"/>
              <a:t> </a:t>
            </a:r>
            <a:r>
              <a:rPr dirty="0"/>
              <a:t> </a:t>
            </a:r>
            <a:r>
              <a:rPr lang="en-US" dirty="0"/>
              <a:t>While this version shows CUDA version 12.9, you should be able to adjust the commands for the minor version if needed.  My GPU Driver is compatible with CUDA version 12.9.</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strike="noStrike" kern="1200" dirty="0">
                <a:solidFill>
                  <a:schemeClr val="tx1"/>
                </a:solidFill>
                <a:effectLst/>
                <a:latin typeface="+mn-lt"/>
                <a:ea typeface="+mn-ea"/>
                <a:cs typeface="+mn-cs"/>
              </a:rPr>
              <a:t>Install the NVIDIA CUDA toolkit by executing the following commands one by one in sequence in the WSL2 Ubuntu terminal:</a:t>
            </a:r>
            <a:endParaRPr lang="en-US" dirty="0"/>
          </a:p>
          <a:p>
            <a:endParaRPr lang="en-US" dirty="0"/>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lvl="0"/>
            <a:r>
              <a:rPr lang="en-US" sz="1200" u="none" strike="noStrike" kern="1200" dirty="0">
                <a:solidFill>
                  <a:schemeClr val="tx1"/>
                </a:solidFill>
                <a:effectLst/>
                <a:latin typeface="+mn-lt"/>
                <a:ea typeface="+mn-ea"/>
                <a:cs typeface="+mn-cs"/>
              </a:rPr>
              <a:t>Configure CUDA Environment Variables in WSL2 by executing the following commands one by one in sequence in the WSL2 Ubuntu terminal.</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B4F7-0868-BEF2-9975-E803EEBD0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F405D-F712-22C2-88F4-7A5E6A3E0993}"/>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7BDF541E-8FCF-548C-3021-794ADD097747}"/>
              </a:ext>
            </a:extLst>
          </p:cNvPr>
          <p:cNvSpPr>
            <a:spLocks noGrp="1"/>
          </p:cNvSpPr>
          <p:nvPr>
            <p:ph type="body" sz="quarter" idx="3"/>
          </p:nvPr>
        </p:nvSpPr>
        <p:spPr/>
        <p:txBody>
          <a:bodyPr/>
          <a:lstStyle/>
          <a:p>
            <a:r>
              <a:rPr lang="en-US" dirty="0"/>
              <a:t>Execute </a:t>
            </a:r>
            <a:r>
              <a:rPr lang="en-US" sz="1200" u="none" strike="noStrike" kern="1200" dirty="0">
                <a:solidFill>
                  <a:schemeClr val="tx1"/>
                </a:solidFill>
                <a:effectLst/>
                <a:latin typeface="+mn-lt"/>
                <a:ea typeface="+mn-ea"/>
                <a:cs typeface="+mn-cs"/>
              </a:rPr>
              <a:t>the following commands one by one in sequence in the WSL2 Ubuntu terminal to verify the CUDA Version and path to CUDA libraries.</a:t>
            </a:r>
          </a:p>
        </p:txBody>
      </p:sp>
      <p:sp>
        <p:nvSpPr>
          <p:cNvPr id="4" name="Slide Number Placeholder 3">
            <a:extLst>
              <a:ext uri="{FF2B5EF4-FFF2-40B4-BE49-F238E27FC236}">
                <a16:creationId xmlns:a16="http://schemas.microsoft.com/office/drawing/2014/main" id="{44D104FE-26AA-5634-518A-C2DECF040FAC}"/>
              </a:ext>
            </a:extLst>
          </p:cNvPr>
          <p:cNvSpPr>
            <a:spLocks noGrp="1"/>
          </p:cNvSpPr>
          <p:nvPr>
            <p:ph type="sldNum" sz="quarter" idx="5"/>
          </p:nvPr>
        </p:nvSpPr>
        <p:spPr/>
      </p:sp>
    </p:spTree>
    <p:extLst>
      <p:ext uri="{BB962C8B-B14F-4D97-AF65-F5344CB8AC3E}">
        <p14:creationId xmlns:p14="http://schemas.microsoft.com/office/powerpoint/2010/main" val="111816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dirty="0"/>
              <a:t>Next we’ll create a clean Python environment and install a TensorFlow build that bundles the proper CUDA and cuDNN versions. This keeps dependencies isolated and reproducible.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need to install and initialize Miniconda for Linux in the Ubuntu / WSL2 environment. </a:t>
            </a:r>
            <a:r>
              <a:rPr lang="en-US" sz="1200" u="none" strike="noStrike" kern="1200" dirty="0">
                <a:solidFill>
                  <a:schemeClr val="tx1"/>
                </a:solidFill>
                <a:effectLst/>
                <a:latin typeface="+mn-lt"/>
                <a:ea typeface="+mn-ea"/>
                <a:cs typeface="+mn-cs"/>
              </a:rPr>
              <a:t>Execute the first three commands one by one in sequence in the Ubuntu terminal.  Once that is complete, close the Ubuntu terminal and re-open a new one.  Once that is done, run the 4</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command to verify Miniconda was installed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4F8DA-CE02-A49A-F975-5CB86F3CD5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6186D-9F8D-E949-A343-F5362290C804}"/>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4DF022C3-E06A-DACD-79F3-7E5FD9CA1EB0}"/>
              </a:ext>
            </a:extLst>
          </p:cNvPr>
          <p:cNvSpPr>
            <a:spLocks noGrp="1"/>
          </p:cNvSpPr>
          <p:nvPr>
            <p:ph type="body" sz="quarter" idx="3"/>
          </p:nvPr>
        </p:nvSpPr>
        <p:spPr/>
        <p:txBody>
          <a:bodyPr/>
          <a:lstStyle/>
          <a:p>
            <a:r>
              <a:rPr lang="en-US" dirty="0"/>
              <a:t>Use Conda to create a Python environment.  Be sure to use Python version 3.10.  </a:t>
            </a:r>
            <a:r>
              <a:rPr lang="en-US" sz="1200" u="none" strike="noStrike" kern="1200" dirty="0">
                <a:solidFill>
                  <a:schemeClr val="tx1"/>
                </a:solidFill>
                <a:effectLst/>
                <a:latin typeface="+mn-lt"/>
                <a:ea typeface="+mn-ea"/>
                <a:cs typeface="+mn-cs"/>
              </a:rPr>
              <a:t>Execute these commands one by one in sequence to create, activate and validate the new conda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DD10FF92-929B-6994-13BE-38BC9426DD60}"/>
              </a:ext>
            </a:extLst>
          </p:cNvPr>
          <p:cNvSpPr>
            <a:spLocks noGrp="1"/>
          </p:cNvSpPr>
          <p:nvPr>
            <p:ph type="sldNum" sz="quarter" idx="5"/>
          </p:nvPr>
        </p:nvSpPr>
        <p:spPr/>
      </p:sp>
    </p:spTree>
    <p:extLst>
      <p:ext uri="{BB962C8B-B14F-4D97-AF65-F5344CB8AC3E}">
        <p14:creationId xmlns:p14="http://schemas.microsoft.com/office/powerpoint/2010/main" val="192651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06644-D93F-A070-AFC2-609DA9917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1433C-3741-49DF-1622-6B750911B542}"/>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2F75B78-C8ED-456D-0BD6-9F08FD4D671D}"/>
              </a:ext>
            </a:extLst>
          </p:cNvPr>
          <p:cNvSpPr>
            <a:spLocks noGrp="1"/>
          </p:cNvSpPr>
          <p:nvPr>
            <p:ph type="body" sz="quarter" idx="3"/>
          </p:nvPr>
        </p:nvSpPr>
        <p:spPr/>
        <p:txBody>
          <a:bodyPr/>
          <a:lstStyle/>
          <a:p>
            <a:r>
              <a:rPr lang="en-US" dirty="0"/>
              <a:t>With the new conda Python environment activated, install </a:t>
            </a:r>
            <a:r>
              <a:rPr dirty="0"/>
              <a:t>tensorflow and </a:t>
            </a:r>
            <a:r>
              <a:rPr lang="en-US" dirty="0"/>
              <a:t>CUDA </a:t>
            </a:r>
            <a:r>
              <a:rPr dirty="0"/>
              <a:t>along with compatible GPU libraries.</a:t>
            </a:r>
            <a:r>
              <a:rPr lang="en-US" dirty="0"/>
              <a:t>   In addition, install commonly used Python libraries for working with TensorFlow projects in Python.  </a:t>
            </a:r>
            <a:r>
              <a:rPr lang="en-US" sz="1200" u="none" strike="noStrike" kern="1200" dirty="0">
                <a:solidFill>
                  <a:schemeClr val="tx1"/>
                </a:solidFill>
                <a:effectLst/>
                <a:latin typeface="+mn-lt"/>
                <a:ea typeface="+mn-ea"/>
                <a:cs typeface="+mn-cs"/>
              </a:rPr>
              <a:t>Execute these commands one by one in sequence in the Ubuntu terminal. </a:t>
            </a:r>
            <a:endParaRPr dirty="0"/>
          </a:p>
        </p:txBody>
      </p:sp>
      <p:sp>
        <p:nvSpPr>
          <p:cNvPr id="4" name="Slide Number Placeholder 3">
            <a:extLst>
              <a:ext uri="{FF2B5EF4-FFF2-40B4-BE49-F238E27FC236}">
                <a16:creationId xmlns:a16="http://schemas.microsoft.com/office/drawing/2014/main" id="{7500F19D-B071-DE64-5E3E-E9E8D51E30FD}"/>
              </a:ext>
            </a:extLst>
          </p:cNvPr>
          <p:cNvSpPr>
            <a:spLocks noGrp="1"/>
          </p:cNvSpPr>
          <p:nvPr>
            <p:ph type="sldNum" sz="quarter" idx="5"/>
          </p:nvPr>
        </p:nvSpPr>
        <p:spPr/>
      </p:sp>
    </p:spTree>
    <p:extLst>
      <p:ext uri="{BB962C8B-B14F-4D97-AF65-F5344CB8AC3E}">
        <p14:creationId xmlns:p14="http://schemas.microsoft.com/office/powerpoint/2010/main" val="198634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validate Remote-WSL, select the Python interpreter, and run some test code to validate the environment.</a:t>
            </a:r>
          </a:p>
          <a:p>
            <a:br>
              <a:rPr lang="en-US" dirty="0"/>
            </a:b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lang="en-US" dirty="0"/>
          </a:p>
          <a:p>
            <a:r>
              <a:rPr lang="en-US" dirty="0"/>
              <a:t>This is a quick and easy way to launch VS Code from a directory location within the Ubuntu (WSL2) Terminal.  This allows you to launch Ubuntu, navigate to the project directory, and quickly launch a VS Code instance to begin working in that directory.  Ater running the command, ensure "WSL: Ubuntu" appears in the lower-left corner.   This confirms Remote WSL is working.</a:t>
            </a:r>
          </a:p>
          <a:p>
            <a:endParaRPr lang="en-US" dirty="0"/>
          </a:p>
          <a:p>
            <a:r>
              <a:rPr lang="en-US" dirty="0"/>
              <a:t>At this point, take a moment to ensure the VS Code Python Extension is installed in the VS Code environment.  Use the left-hand menu to select extensions and search for Python.  Locate the Python Extension from Microsoft and install it if it is not yet installed.</a:t>
            </a:r>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dirty="0"/>
              <a:t>Finally, let’s verify TensorFlow sees the GPU and can compute on it. We’ll list physical and logical GPUs, confirm CUDA is built, and run a small matrix multiplication.</a:t>
            </a: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TensorFlow versions 2.11 and newer no longer provide native, direct GPU support for Windows.</a:t>
            </a:r>
          </a:p>
          <a:p>
            <a:endParaRPr dirty="0"/>
          </a:p>
          <a:p>
            <a:r>
              <a:rPr dirty="0"/>
              <a:t>TensorFlow has phased out native Windows GPU </a:t>
            </a:r>
            <a:r>
              <a:rPr lang="en-US" dirty="0"/>
              <a:t>"</a:t>
            </a:r>
            <a:r>
              <a:rPr dirty="0"/>
              <a:t>wheels</a:t>
            </a:r>
            <a:r>
              <a:rPr lang="en-US" dirty="0"/>
              <a:t>“… meaning they no longer produce pre-compiled software packages for TensorFlow to work natively on Windows</a:t>
            </a:r>
            <a:r>
              <a:rPr dirty="0"/>
              <a:t>. </a:t>
            </a:r>
            <a:r>
              <a:rPr lang="en-US" dirty="0"/>
              <a:t> </a:t>
            </a:r>
          </a:p>
          <a:p>
            <a:endParaRPr lang="en-US" dirty="0"/>
          </a:p>
          <a:p>
            <a:r>
              <a:rPr lang="en-US" dirty="0"/>
              <a:t>I recommend using the Windows Subsystem for Linux </a:t>
            </a:r>
            <a:r>
              <a:rPr dirty="0"/>
              <a:t>2 </a:t>
            </a:r>
            <a:r>
              <a:rPr lang="en-US" dirty="0"/>
              <a:t>as it more natively supports TensorFlow and </a:t>
            </a:r>
            <a:r>
              <a:rPr dirty="0"/>
              <a:t>provides a lightweight Linux environment on Windows with direct GPU passthrough</a:t>
            </a:r>
            <a:r>
              <a:rPr lang="en-US" dirty="0"/>
              <a:t> – enabling the </a:t>
            </a:r>
            <a:r>
              <a:rPr dirty="0"/>
              <a:t>officially supported Linux TensorFlow builds</a:t>
            </a:r>
            <a:r>
              <a:rPr lang="en-US" dirty="0"/>
              <a:t> on Windows</a:t>
            </a:r>
            <a:r>
              <a:rPr dirty="0"/>
              <a:t>.</a:t>
            </a:r>
            <a:r>
              <a:rPr lang="en-US" dirty="0"/>
              <a:t>  </a:t>
            </a:r>
            <a:br>
              <a:rPr lang="en-US" dirty="0"/>
            </a:br>
            <a:endParaRPr lang="en-US" dirty="0"/>
          </a:p>
          <a:p>
            <a:r>
              <a:rPr dirty="0"/>
              <a:t>We’ll keep things minimal and reproducible so you can follow step by step</a:t>
            </a:r>
            <a:r>
              <a:rPr lang="en-US" dirty="0"/>
              <a:t> to set this up on your own Windows 11 environment.</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7B995-E54B-9800-DD2C-22B526C72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255DF-30A6-466C-9E4E-4B4F87E3D9FF}"/>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164E2E31-C6C6-45BE-9E3E-4D6A8542ADFC}"/>
              </a:ext>
            </a:extLst>
          </p:cNvPr>
          <p:cNvSpPr>
            <a:spLocks noGrp="1"/>
          </p:cNvSpPr>
          <p:nvPr>
            <p:ph type="body" sz="quarter" idx="3"/>
          </p:nvPr>
        </p:nvSpPr>
        <p:spPr/>
        <p:txBody>
          <a:bodyPr/>
          <a:lstStyle/>
          <a:p>
            <a:r>
              <a:rPr lang="en-US" dirty="0"/>
              <a:t>I have provided a GitHub repository containing the Python test file that can be used to validate a workload is being processed on the NVIDIA GPU.  You can access the file at the repository indicated here and re-use the code on your laptop.</a:t>
            </a:r>
            <a:endParaRPr dirty="0"/>
          </a:p>
        </p:txBody>
      </p:sp>
      <p:sp>
        <p:nvSpPr>
          <p:cNvPr id="4" name="Slide Number Placeholder 3">
            <a:extLst>
              <a:ext uri="{FF2B5EF4-FFF2-40B4-BE49-F238E27FC236}">
                <a16:creationId xmlns:a16="http://schemas.microsoft.com/office/drawing/2014/main" id="{E6315463-A1D1-7D3D-C3B4-13507F88A4BB}"/>
              </a:ext>
            </a:extLst>
          </p:cNvPr>
          <p:cNvSpPr>
            <a:spLocks noGrp="1"/>
          </p:cNvSpPr>
          <p:nvPr>
            <p:ph type="sldNum" sz="quarter" idx="5"/>
          </p:nvPr>
        </p:nvSpPr>
        <p:spPr/>
      </p:sp>
    </p:spTree>
    <p:extLst>
      <p:ext uri="{BB962C8B-B14F-4D97-AF65-F5344CB8AC3E}">
        <p14:creationId xmlns:p14="http://schemas.microsoft.com/office/powerpoint/2010/main" val="107213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70F70-702E-AA9D-52E7-05A0159D4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1FCB7-D75F-91A6-F60D-CDDBC163B4A0}"/>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2831DA39-A127-DD3D-E5C2-4116FEB915C7}"/>
              </a:ext>
            </a:extLst>
          </p:cNvPr>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the Python interpreter inside the WSL environment so your code uses GPU-enabled TensorFlow.  The terminal at the bottom of the VS Code window should now display the environment as active.  If not, you can select the python interpreter using the command palette in VS Code.</a:t>
            </a:r>
          </a:p>
          <a:p>
            <a:endParaRPr dirty="0"/>
          </a:p>
        </p:txBody>
      </p:sp>
      <p:sp>
        <p:nvSpPr>
          <p:cNvPr id="4" name="Slide Number Placeholder 3">
            <a:extLst>
              <a:ext uri="{FF2B5EF4-FFF2-40B4-BE49-F238E27FC236}">
                <a16:creationId xmlns:a16="http://schemas.microsoft.com/office/drawing/2014/main" id="{532DEB49-9BF0-7912-FCD4-269D174748BA}"/>
              </a:ext>
            </a:extLst>
          </p:cNvPr>
          <p:cNvSpPr>
            <a:spLocks noGrp="1"/>
          </p:cNvSpPr>
          <p:nvPr>
            <p:ph type="sldNum" sz="quarter" idx="5"/>
          </p:nvPr>
        </p:nvSpPr>
        <p:spPr/>
      </p:sp>
    </p:spTree>
    <p:extLst>
      <p:ext uri="{BB962C8B-B14F-4D97-AF65-F5344CB8AC3E}">
        <p14:creationId xmlns:p14="http://schemas.microsoft.com/office/powerpoint/2010/main" val="332363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For a quick check, you can open up the task manager and watch the processes occurring on the GPU.</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Run the test file in VS code inside the Ubuntu WSL environment with the correct python interpreter environment selected.   Watch the terminal output for the messages in the file to ensure that the file processes correctly.  At this time, you should see a spike in memory on the GPU in the task manager.  If the file runs successfully, and you see activity in the performance monitor for the GPU, the environment is set up correctly.  You can now use </a:t>
            </a:r>
            <a:r>
              <a:rPr lang="en-US"/>
              <a:t>this Ubuntu </a:t>
            </a:r>
            <a:r>
              <a:rPr lang="en-US" dirty="0"/>
              <a:t>/ WSL2 / Python environment for creating TensorFlow projects that leverage your GPU.</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dirty="0"/>
              <a:t>Let’s review common pitfalls and how to resolve them, then summarize the workflow.</a:t>
            </a:r>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dirty="0"/>
              <a:t>If TensorFlow does not see the GPU, confirm the </a:t>
            </a:r>
            <a:r>
              <a:rPr lang="en-US" dirty="0"/>
              <a:t>NVIDIA GPU Studio</a:t>
            </a:r>
            <a:r>
              <a:rPr dirty="0"/>
              <a:t> driver is up to date, CUDA toolkit matches driver capability, and environment variables are set. In VS Code, ensure the WSL </a:t>
            </a:r>
            <a:r>
              <a:rPr lang="en-US" dirty="0"/>
              <a:t>C</a:t>
            </a:r>
            <a:r>
              <a:rPr dirty="0"/>
              <a:t>onda interpreter</a:t>
            </a:r>
            <a:r>
              <a:rPr lang="en-US" dirty="0"/>
              <a:t> where TensorFlow with CUDA</a:t>
            </a:r>
            <a:r>
              <a:rPr dirty="0"/>
              <a:t> </a:t>
            </a:r>
            <a:r>
              <a:rPr lang="en-US" dirty="0"/>
              <a:t>was installed </a:t>
            </a:r>
            <a:r>
              <a:rPr dirty="0"/>
              <a:t>is selected. </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dirty="0"/>
              <a:t>WSL2 runs a real Linux kernel side by side with Windows, giving you near-native performance, package managers, standard Linux tooling</a:t>
            </a:r>
            <a:r>
              <a:rPr lang="en-US" dirty="0"/>
              <a:t>, and passthrough access from Linux to underlying Windows software like the NVIDIA drivers required to access the GPU on Windows 11</a:t>
            </a:r>
            <a:r>
              <a:rPr dirty="0"/>
              <a:t>. </a:t>
            </a:r>
            <a:r>
              <a:rPr lang="en-US" dirty="0"/>
              <a:t> </a:t>
            </a:r>
          </a:p>
          <a:p>
            <a:endParaRPr lang="en-US" dirty="0"/>
          </a:p>
          <a:p>
            <a:r>
              <a:rPr lang="en-US" dirty="0"/>
              <a:t>In the industry, m</a:t>
            </a:r>
            <a:r>
              <a:rPr dirty="0"/>
              <a:t>ost deep learning frameworks target Linux first, so this approach is reliable</a:t>
            </a:r>
            <a:r>
              <a:rPr lang="en-US" dirty="0"/>
              <a:t> and provides some visibility into working with data science project environments and code on Linux.</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34DBC-D9F4-4B28-BA65-9462D0A95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11D8F-F4E0-DFB3-5033-27A2A9D2C047}"/>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690DBA4F-50E6-CE92-8856-73E6C35C01EE}"/>
              </a:ext>
            </a:extLst>
          </p:cNvPr>
          <p:cNvSpPr>
            <a:spLocks noGrp="1"/>
          </p:cNvSpPr>
          <p:nvPr>
            <p:ph type="body" sz="quarter" idx="3"/>
          </p:nvPr>
        </p:nvSpPr>
        <p:spPr/>
        <p:txBody>
          <a:bodyPr/>
          <a:lstStyle/>
          <a:p>
            <a:r>
              <a:rPr lang="en-US" dirty="0"/>
              <a:t>By following the steps in this tutorial, I successfully established an environment to run TensorFlow workloads on my laptop GPU.  These were my starting environment specifications.  </a:t>
            </a:r>
            <a:endParaRPr dirty="0"/>
          </a:p>
        </p:txBody>
      </p:sp>
      <p:sp>
        <p:nvSpPr>
          <p:cNvPr id="4" name="Slide Number Placeholder 3">
            <a:extLst>
              <a:ext uri="{FF2B5EF4-FFF2-40B4-BE49-F238E27FC236}">
                <a16:creationId xmlns:a16="http://schemas.microsoft.com/office/drawing/2014/main" id="{A06B4385-7D54-E014-429B-00331FC05979}"/>
              </a:ext>
            </a:extLst>
          </p:cNvPr>
          <p:cNvSpPr>
            <a:spLocks noGrp="1"/>
          </p:cNvSpPr>
          <p:nvPr>
            <p:ph type="sldNum" sz="quarter" idx="5"/>
          </p:nvPr>
        </p:nvSpPr>
        <p:spPr/>
      </p:sp>
    </p:spTree>
    <p:extLst>
      <p:ext uri="{BB962C8B-B14F-4D97-AF65-F5344CB8AC3E}">
        <p14:creationId xmlns:p14="http://schemas.microsoft.com/office/powerpoint/2010/main" val="36698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lang="en-US" dirty="0"/>
          </a:p>
          <a:p>
            <a:r>
              <a:rPr lang="en-US" dirty="0"/>
              <a:t>It’s important to have the latest driver for your NVIDIA GPU.  Let’s explore how to install the latest driver and confirm GPU and CUDA support.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First, download and install the latest NVIDIA GPU studio driver for your GPU on Windows to the latest version. To do this, I recommend using the NVIDIA App. Be sure to select the Studio version of the Driver as Studio drivers are optimized for compute-intensive tasks that leverage the GPU for general-purpose computing.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the driver is installed, run the Windows command and validate the driver version and the CUDA Version line. The CUDA version shown is the maximum toolkit level your driver supports. It’s generally fine to use a matching or slightly older CUDA toolkit in WSL2.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NVIDIA GPU Drivers are backwards compatible with older CUDA versions.</a:t>
            </a:r>
          </a:p>
          <a:p>
            <a:endParaRPr dirty="0"/>
          </a:p>
          <a:p>
            <a:endParaRPr lang="en-US" dirty="0"/>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dirty="0"/>
              <a:t>Now we’ll install WSL2 with Ubuntu.</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lang="en-US" dirty="0"/>
              <a:t>For this step, Run a PowerShell as administrator and run the commands individually in sequence.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command enables the Virtual Machine Platform.  The second command enables the Windows Subsystem for Linux (WSL)… and the third command installs a WSL2 Linux distribution.</a:t>
            </a:r>
          </a:p>
          <a:p>
            <a:endParaRPr lang="en-US" dirty="0"/>
          </a:p>
          <a:p>
            <a:r>
              <a:rPr lang="en-US" dirty="0"/>
              <a:t>You will be prompted to enter a username and password for the environment – record this for later.</a:t>
            </a:r>
          </a:p>
          <a:p>
            <a:endParaRPr lang="en-US" dirty="0"/>
          </a:p>
          <a:p>
            <a:r>
              <a:rPr dirty="0"/>
              <a:t>After setup, you’ll be able to open Ubuntu from the Start menu or Windows Terminal.</a:t>
            </a:r>
            <a:endParaRPr lang="en-US" dirty="0"/>
          </a:p>
          <a:p>
            <a:endParaRPr lang="en-US" dirty="0"/>
          </a:p>
          <a:p>
            <a:r>
              <a:rPr lang="en-US" dirty="0"/>
              <a:t>Reboot if prompted.</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lang="en-US" dirty="0"/>
              <a:t>In this section, </a:t>
            </a:r>
            <a:r>
              <a:rPr dirty="0"/>
              <a:t>we’ll install the CUDA toolkit that matches </a:t>
            </a:r>
            <a:r>
              <a:rPr lang="en-US" dirty="0"/>
              <a:t>the</a:t>
            </a:r>
            <a:r>
              <a:rPr dirty="0"/>
              <a:t> Windows driver capability. Then we’ll set PATH and library variables so compilers and TensorFlow find CUDA.</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14422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395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8420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086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69184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3402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0140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4971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3272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0701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599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731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8469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7004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4928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2223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959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7/26/2025</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656012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47" y="2235200"/>
            <a:ext cx="7773308" cy="2387600"/>
          </a:xfrm>
        </p:spPr>
        <p:txBody>
          <a:bodyPr>
            <a:normAutofit fontScale="90000"/>
          </a:bodyPr>
          <a:lstStyle/>
          <a:p>
            <a:r>
              <a:rPr lang="en-US" dirty="0"/>
              <a:t>Enabling TensorFlow GPU on Windows 11 with the Windows Subsystem for Linux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Install CUDA Toolkit in Ubuntu (WSL2)</a:t>
            </a:r>
          </a:p>
        </p:txBody>
      </p:sp>
      <p:sp>
        <p:nvSpPr>
          <p:cNvPr id="5" name="TextBox 4">
            <a:extLst>
              <a:ext uri="{FF2B5EF4-FFF2-40B4-BE49-F238E27FC236}">
                <a16:creationId xmlns:a16="http://schemas.microsoft.com/office/drawing/2014/main" id="{19ECE360-E37B-7633-36E9-38FFD54604DF}"/>
              </a:ext>
            </a:extLst>
          </p:cNvPr>
          <p:cNvSpPr txBox="1"/>
          <p:nvPr/>
        </p:nvSpPr>
        <p:spPr>
          <a:xfrm>
            <a:off x="457200" y="1890097"/>
            <a:ext cx="8434552"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wget https://developer.download.nvidia.com/compute/cuda/repos/wsl-ubuntu/x86_64/cuda-wsl-ubuntu.pin</a:t>
            </a:r>
          </a:p>
        </p:txBody>
      </p:sp>
      <p:sp>
        <p:nvSpPr>
          <p:cNvPr id="6" name="TextBox 5">
            <a:extLst>
              <a:ext uri="{FF2B5EF4-FFF2-40B4-BE49-F238E27FC236}">
                <a16:creationId xmlns:a16="http://schemas.microsoft.com/office/drawing/2014/main" id="{F44034D8-A9B3-A11B-7E5B-2E4B05336CBB}"/>
              </a:ext>
            </a:extLst>
          </p:cNvPr>
          <p:cNvSpPr txBox="1"/>
          <p:nvPr/>
        </p:nvSpPr>
        <p:spPr>
          <a:xfrm>
            <a:off x="457200" y="2709249"/>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mv cuda-wsl-ubuntu.pin /etc/apt/preferences.d/cuda-repository-pin-600</a:t>
            </a:r>
            <a:endParaRPr dirty="0"/>
          </a:p>
        </p:txBody>
      </p:sp>
      <p:sp>
        <p:nvSpPr>
          <p:cNvPr id="7" name="TextBox 6">
            <a:extLst>
              <a:ext uri="{FF2B5EF4-FFF2-40B4-BE49-F238E27FC236}">
                <a16:creationId xmlns:a16="http://schemas.microsoft.com/office/drawing/2014/main" id="{221E47E5-CE3F-2498-D1D4-947D1EEA4D49}"/>
              </a:ext>
            </a:extLst>
          </p:cNvPr>
          <p:cNvSpPr txBox="1"/>
          <p:nvPr/>
        </p:nvSpPr>
        <p:spPr>
          <a:xfrm>
            <a:off x="457200" y="3313413"/>
            <a:ext cx="8434552"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da-DK" dirty="0"/>
              <a:t>wget https://developer.download.nvidia.com/compute/cuda/12.9.1/local_installers/cuda-repo-wsl-ubuntu-12-9-local_12.9.1-1_amd64.deb</a:t>
            </a:r>
            <a:endParaRPr dirty="0"/>
          </a:p>
        </p:txBody>
      </p:sp>
      <p:sp>
        <p:nvSpPr>
          <p:cNvPr id="8" name="TextBox 7">
            <a:extLst>
              <a:ext uri="{FF2B5EF4-FFF2-40B4-BE49-F238E27FC236}">
                <a16:creationId xmlns:a16="http://schemas.microsoft.com/office/drawing/2014/main" id="{00F44601-ED1F-A881-9660-92F81FAF3D6E}"/>
              </a:ext>
            </a:extLst>
          </p:cNvPr>
          <p:cNvSpPr txBox="1"/>
          <p:nvPr/>
        </p:nvSpPr>
        <p:spPr>
          <a:xfrm>
            <a:off x="457200" y="4359635"/>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dpkg -i cuda-repo-wsl-ubuntu-12-9-local_12.9.1-1_amd64.deb</a:t>
            </a:r>
            <a:endParaRPr dirty="0"/>
          </a:p>
        </p:txBody>
      </p:sp>
      <p:sp>
        <p:nvSpPr>
          <p:cNvPr id="9" name="TextBox 8">
            <a:extLst>
              <a:ext uri="{FF2B5EF4-FFF2-40B4-BE49-F238E27FC236}">
                <a16:creationId xmlns:a16="http://schemas.microsoft.com/office/drawing/2014/main" id="{E67E0127-6F14-2FDB-1DA3-CC340B82DB43}"/>
              </a:ext>
            </a:extLst>
          </p:cNvPr>
          <p:cNvSpPr txBox="1"/>
          <p:nvPr/>
        </p:nvSpPr>
        <p:spPr>
          <a:xfrm>
            <a:off x="457200" y="4934635"/>
            <a:ext cx="8434552"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cp /var/cuda-repo-wsl-ubuntu-12-9-local/cuda-*-keyring.gpg /usr/share/keyrings/</a:t>
            </a:r>
            <a:endParaRPr dirty="0"/>
          </a:p>
        </p:txBody>
      </p:sp>
      <p:sp>
        <p:nvSpPr>
          <p:cNvPr id="10" name="TextBox 9">
            <a:extLst>
              <a:ext uri="{FF2B5EF4-FFF2-40B4-BE49-F238E27FC236}">
                <a16:creationId xmlns:a16="http://schemas.microsoft.com/office/drawing/2014/main" id="{59AC3ADC-96AD-582F-9DEC-6A2AECD59E6C}"/>
              </a:ext>
            </a:extLst>
          </p:cNvPr>
          <p:cNvSpPr txBox="1"/>
          <p:nvPr/>
        </p:nvSpPr>
        <p:spPr>
          <a:xfrm>
            <a:off x="457200" y="5746125"/>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apt-get update</a:t>
            </a:r>
            <a:endParaRPr dirty="0"/>
          </a:p>
        </p:txBody>
      </p:sp>
      <p:sp>
        <p:nvSpPr>
          <p:cNvPr id="11" name="TextBox 10">
            <a:extLst>
              <a:ext uri="{FF2B5EF4-FFF2-40B4-BE49-F238E27FC236}">
                <a16:creationId xmlns:a16="http://schemas.microsoft.com/office/drawing/2014/main" id="{C08F16AD-FE88-5CDD-607C-D0E46A9E7124}"/>
              </a:ext>
            </a:extLst>
          </p:cNvPr>
          <p:cNvSpPr txBox="1"/>
          <p:nvPr/>
        </p:nvSpPr>
        <p:spPr>
          <a:xfrm>
            <a:off x="457200" y="6275402"/>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apt-get -y install cuda-toolkit-12-9</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Set CUDA Environment Variables</a:t>
            </a:r>
          </a:p>
        </p:txBody>
      </p:sp>
      <p:sp>
        <p:nvSpPr>
          <p:cNvPr id="3" name="Content Placeholder 2"/>
          <p:cNvSpPr>
            <a:spLocks noGrp="1"/>
          </p:cNvSpPr>
          <p:nvPr>
            <p:ph idx="1"/>
          </p:nvPr>
        </p:nvSpPr>
        <p:spPr/>
        <p:txBody>
          <a:bodyPr/>
          <a:lstStyle/>
          <a:p>
            <a:pPr marL="0" indent="0">
              <a:buNone/>
              <a:defRPr sz="2000"/>
            </a:pPr>
            <a:r>
              <a:rPr dirty="0"/>
              <a:t>Add CUDA bin and lib64 to PATH and LD_LIBRARY_PAT</a:t>
            </a:r>
            <a:r>
              <a:rPr lang="en-US" dirty="0"/>
              <a:t>H</a:t>
            </a:r>
          </a:p>
        </p:txBody>
      </p:sp>
      <p:sp>
        <p:nvSpPr>
          <p:cNvPr id="4" name="TextBox 3"/>
          <p:cNvSpPr txBox="1"/>
          <p:nvPr/>
        </p:nvSpPr>
        <p:spPr>
          <a:xfrm>
            <a:off x="457200" y="274320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echo 'export PATH=/usr/local/cuda-12.</a:t>
            </a:r>
            <a:r>
              <a:rPr lang="en-US" dirty="0"/>
              <a:t>9</a:t>
            </a:r>
            <a:r>
              <a:rPr dirty="0"/>
              <a:t>/bin${PATH:+:${PATH}}' &gt;&gt; ~/.bashrc</a:t>
            </a:r>
          </a:p>
        </p:txBody>
      </p:sp>
      <p:sp>
        <p:nvSpPr>
          <p:cNvPr id="5" name="TextBox 4">
            <a:extLst>
              <a:ext uri="{FF2B5EF4-FFF2-40B4-BE49-F238E27FC236}">
                <a16:creationId xmlns:a16="http://schemas.microsoft.com/office/drawing/2014/main" id="{A58127BB-D9FA-3DC1-9E9F-61E21EC58CA6}"/>
              </a:ext>
            </a:extLst>
          </p:cNvPr>
          <p:cNvSpPr txBox="1"/>
          <p:nvPr/>
        </p:nvSpPr>
        <p:spPr>
          <a:xfrm>
            <a:off x="457201" y="3397508"/>
            <a:ext cx="7907934"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echo 'export LD_LIBRARY_PATH=/usr/local/cuda-12.</a:t>
            </a:r>
            <a:r>
              <a:rPr lang="en-US" dirty="0"/>
              <a:t>9</a:t>
            </a:r>
            <a:r>
              <a:rPr dirty="0"/>
              <a:t>/lib64${LD_LIBRARY_PATH:+:${LD_LIBRARY_PATH}}' &gt;&gt; ~/.bashrc</a:t>
            </a:r>
            <a:br>
              <a:rPr dirty="0"/>
            </a:br>
            <a:r>
              <a:rPr dirty="0"/>
              <a:t>source ~/.bashrc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C5E8C-C584-DC32-D2F3-AF03DC721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9AC9A-7BF5-967B-75D5-521AF598065E}"/>
              </a:ext>
            </a:extLst>
          </p:cNvPr>
          <p:cNvSpPr>
            <a:spLocks noGrp="1"/>
          </p:cNvSpPr>
          <p:nvPr>
            <p:ph type="title"/>
          </p:nvPr>
        </p:nvSpPr>
        <p:spPr/>
        <p:txBody>
          <a:bodyPr/>
          <a:lstStyle/>
          <a:p>
            <a:r>
              <a:rPr lang="en-US" dirty="0"/>
              <a:t>Verify </a:t>
            </a:r>
            <a:r>
              <a:rPr dirty="0"/>
              <a:t>CUDA Environment Variables</a:t>
            </a:r>
          </a:p>
        </p:txBody>
      </p:sp>
      <p:sp>
        <p:nvSpPr>
          <p:cNvPr id="3" name="Content Placeholder 2">
            <a:extLst>
              <a:ext uri="{FF2B5EF4-FFF2-40B4-BE49-F238E27FC236}">
                <a16:creationId xmlns:a16="http://schemas.microsoft.com/office/drawing/2014/main" id="{0E88236C-41FC-54F4-E914-890CDC586808}"/>
              </a:ext>
            </a:extLst>
          </p:cNvPr>
          <p:cNvSpPr>
            <a:spLocks noGrp="1"/>
          </p:cNvSpPr>
          <p:nvPr>
            <p:ph idx="1"/>
          </p:nvPr>
        </p:nvSpPr>
        <p:spPr/>
        <p:txBody>
          <a:bodyPr/>
          <a:lstStyle/>
          <a:p>
            <a:pPr marL="0" indent="0">
              <a:buNone/>
              <a:defRPr sz="2000"/>
            </a:pPr>
            <a:r>
              <a:rPr lang="en-US" dirty="0"/>
              <a:t>Verify the installations</a:t>
            </a:r>
          </a:p>
        </p:txBody>
      </p:sp>
      <p:sp>
        <p:nvSpPr>
          <p:cNvPr id="4" name="TextBox 3">
            <a:extLst>
              <a:ext uri="{FF2B5EF4-FFF2-40B4-BE49-F238E27FC236}">
                <a16:creationId xmlns:a16="http://schemas.microsoft.com/office/drawing/2014/main" id="{918E47F3-2A5F-8729-30F2-3ED64F075E65}"/>
              </a:ext>
            </a:extLst>
          </p:cNvPr>
          <p:cNvSpPr txBox="1"/>
          <p:nvPr/>
        </p:nvSpPr>
        <p:spPr>
          <a:xfrm>
            <a:off x="457200" y="209643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nvcc --version </a:t>
            </a:r>
            <a:endParaRPr dirty="0"/>
          </a:p>
        </p:txBody>
      </p:sp>
      <p:sp>
        <p:nvSpPr>
          <p:cNvPr id="5" name="TextBox 4">
            <a:extLst>
              <a:ext uri="{FF2B5EF4-FFF2-40B4-BE49-F238E27FC236}">
                <a16:creationId xmlns:a16="http://schemas.microsoft.com/office/drawing/2014/main" id="{A903161E-6908-16A0-C428-7956DB761CA0}"/>
              </a:ext>
            </a:extLst>
          </p:cNvPr>
          <p:cNvSpPr txBox="1"/>
          <p:nvPr/>
        </p:nvSpPr>
        <p:spPr>
          <a:xfrm>
            <a:off x="457201" y="2750738"/>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echo $LD_LIBRARY_PATH</a:t>
            </a:r>
            <a:endParaRPr dirty="0"/>
          </a:p>
        </p:txBody>
      </p:sp>
      <p:pic>
        <p:nvPicPr>
          <p:cNvPr id="7" name="Picture 6">
            <a:extLst>
              <a:ext uri="{FF2B5EF4-FFF2-40B4-BE49-F238E27FC236}">
                <a16:creationId xmlns:a16="http://schemas.microsoft.com/office/drawing/2014/main" id="{AF90DF67-8E75-16A2-3463-D459B8913558}"/>
              </a:ext>
            </a:extLst>
          </p:cNvPr>
          <p:cNvPicPr>
            <a:picLocks noChangeAspect="1"/>
          </p:cNvPicPr>
          <p:nvPr/>
        </p:nvPicPr>
        <p:blipFill>
          <a:blip r:embed="rId3"/>
          <a:stretch>
            <a:fillRect/>
          </a:stretch>
        </p:blipFill>
        <p:spPr>
          <a:xfrm>
            <a:off x="1888728" y="3488779"/>
            <a:ext cx="5044877" cy="2286198"/>
          </a:xfrm>
          <a:prstGeom prst="rect">
            <a:avLst/>
          </a:prstGeom>
        </p:spPr>
      </p:pic>
    </p:spTree>
    <p:extLst>
      <p:ext uri="{BB962C8B-B14F-4D97-AF65-F5344CB8AC3E}">
        <p14:creationId xmlns:p14="http://schemas.microsoft.com/office/powerpoint/2010/main" val="275573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Create </a:t>
            </a:r>
            <a:r>
              <a:rPr dirty="0"/>
              <a:t>Python Environment &amp; TensorFlow GPU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Miniconda</a:t>
            </a:r>
            <a:endParaRPr dirty="0"/>
          </a:p>
        </p:txBody>
      </p:sp>
      <p:sp>
        <p:nvSpPr>
          <p:cNvPr id="3" name="Content Placeholder 2"/>
          <p:cNvSpPr>
            <a:spLocks noGrp="1"/>
          </p:cNvSpPr>
          <p:nvPr>
            <p:ph idx="1"/>
          </p:nvPr>
        </p:nvSpPr>
        <p:spPr>
          <a:xfrm>
            <a:off x="457200" y="1600201"/>
            <a:ext cx="8229600" cy="551988"/>
          </a:xfrm>
        </p:spPr>
        <p:txBody>
          <a:bodyPr/>
          <a:lstStyle/>
          <a:p>
            <a:pPr marL="0" indent="0">
              <a:buNone/>
              <a:defRPr sz="2000"/>
            </a:pPr>
            <a:r>
              <a:rPr lang="en-US" dirty="0"/>
              <a:t>Download, i</a:t>
            </a:r>
            <a:r>
              <a:rPr dirty="0"/>
              <a:t>nstall</a:t>
            </a:r>
            <a:r>
              <a:rPr lang="en-US" dirty="0"/>
              <a:t>, and initialize</a:t>
            </a:r>
            <a:r>
              <a:rPr dirty="0"/>
              <a:t> Miniconda </a:t>
            </a:r>
            <a:r>
              <a:rPr lang="en-US" dirty="0"/>
              <a:t>for Linux</a:t>
            </a:r>
            <a:endParaRPr dirty="0"/>
          </a:p>
        </p:txBody>
      </p:sp>
      <p:sp>
        <p:nvSpPr>
          <p:cNvPr id="5" name="TextBox 4">
            <a:extLst>
              <a:ext uri="{FF2B5EF4-FFF2-40B4-BE49-F238E27FC236}">
                <a16:creationId xmlns:a16="http://schemas.microsoft.com/office/drawing/2014/main" id="{D86F2F51-C11E-47E4-029B-CB39E1F46782}"/>
              </a:ext>
            </a:extLst>
          </p:cNvPr>
          <p:cNvSpPr txBox="1"/>
          <p:nvPr/>
        </p:nvSpPr>
        <p:spPr>
          <a:xfrm>
            <a:off x="457200" y="2152188"/>
            <a:ext cx="7907934"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da-DK" dirty="0"/>
              <a:t>wget https://repo.anaconda.com/miniconda/Miniconda3-latest-Linux-x86_64.sh</a:t>
            </a:r>
            <a:endParaRPr dirty="0"/>
          </a:p>
        </p:txBody>
      </p:sp>
      <p:sp>
        <p:nvSpPr>
          <p:cNvPr id="6" name="TextBox 5">
            <a:extLst>
              <a:ext uri="{FF2B5EF4-FFF2-40B4-BE49-F238E27FC236}">
                <a16:creationId xmlns:a16="http://schemas.microsoft.com/office/drawing/2014/main" id="{ECA4916C-B1F6-DE5C-BA1C-1997A8DCC213}"/>
              </a:ext>
            </a:extLst>
          </p:cNvPr>
          <p:cNvSpPr txBox="1"/>
          <p:nvPr/>
        </p:nvSpPr>
        <p:spPr>
          <a:xfrm>
            <a:off x="457200" y="2964402"/>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bash Miniconda3-latest-Linux-x86_64.sh</a:t>
            </a:r>
            <a:endParaRPr dirty="0"/>
          </a:p>
        </p:txBody>
      </p:sp>
      <p:sp>
        <p:nvSpPr>
          <p:cNvPr id="7" name="TextBox 6">
            <a:extLst>
              <a:ext uri="{FF2B5EF4-FFF2-40B4-BE49-F238E27FC236}">
                <a16:creationId xmlns:a16="http://schemas.microsoft.com/office/drawing/2014/main" id="{4463F4A8-FE55-BEDB-4EF8-FA87755CDE53}"/>
              </a:ext>
            </a:extLst>
          </p:cNvPr>
          <p:cNvSpPr txBox="1"/>
          <p:nvPr/>
        </p:nvSpPr>
        <p:spPr>
          <a:xfrm>
            <a:off x="457200" y="3559377"/>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rm Miniconda3-latest-Linux-x86_64.sh</a:t>
            </a:r>
            <a:endParaRPr dirty="0"/>
          </a:p>
        </p:txBody>
      </p:sp>
      <p:sp>
        <p:nvSpPr>
          <p:cNvPr id="8" name="TextBox 7">
            <a:extLst>
              <a:ext uri="{FF2B5EF4-FFF2-40B4-BE49-F238E27FC236}">
                <a16:creationId xmlns:a16="http://schemas.microsoft.com/office/drawing/2014/main" id="{2864D65E-EB75-A416-1349-6B585683410A}"/>
              </a:ext>
            </a:extLst>
          </p:cNvPr>
          <p:cNvSpPr txBox="1"/>
          <p:nvPr/>
        </p:nvSpPr>
        <p:spPr>
          <a:xfrm>
            <a:off x="486939" y="4869829"/>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–version </a:t>
            </a:r>
            <a:endParaRPr dirty="0"/>
          </a:p>
        </p:txBody>
      </p:sp>
      <p:sp>
        <p:nvSpPr>
          <p:cNvPr id="9" name="Content Placeholder 2">
            <a:extLst>
              <a:ext uri="{FF2B5EF4-FFF2-40B4-BE49-F238E27FC236}">
                <a16:creationId xmlns:a16="http://schemas.microsoft.com/office/drawing/2014/main" id="{540A27E1-2DF2-048D-4DBD-E2819AB8D560}"/>
              </a:ext>
            </a:extLst>
          </p:cNvPr>
          <p:cNvSpPr txBox="1">
            <a:spLocks/>
          </p:cNvSpPr>
          <p:nvPr/>
        </p:nvSpPr>
        <p:spPr>
          <a:xfrm>
            <a:off x="457200" y="4393178"/>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Restart terminal and verify</a:t>
            </a:r>
          </a:p>
        </p:txBody>
      </p:sp>
      <p:pic>
        <p:nvPicPr>
          <p:cNvPr id="11" name="Picture 10">
            <a:extLst>
              <a:ext uri="{FF2B5EF4-FFF2-40B4-BE49-F238E27FC236}">
                <a16:creationId xmlns:a16="http://schemas.microsoft.com/office/drawing/2014/main" id="{AC54D95A-A271-2D7D-652B-E4989FF370E9}"/>
              </a:ext>
            </a:extLst>
          </p:cNvPr>
          <p:cNvPicPr>
            <a:picLocks noChangeAspect="1"/>
          </p:cNvPicPr>
          <p:nvPr/>
        </p:nvPicPr>
        <p:blipFill>
          <a:blip r:embed="rId3"/>
          <a:stretch>
            <a:fillRect/>
          </a:stretch>
        </p:blipFill>
        <p:spPr>
          <a:xfrm>
            <a:off x="2193502" y="5360669"/>
            <a:ext cx="4494808" cy="14313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ACAE6-CA0E-1460-9790-C9E28814E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BC969-4750-D5B3-078E-05585720F602}"/>
              </a:ext>
            </a:extLst>
          </p:cNvPr>
          <p:cNvSpPr>
            <a:spLocks noGrp="1"/>
          </p:cNvSpPr>
          <p:nvPr>
            <p:ph type="title"/>
          </p:nvPr>
        </p:nvSpPr>
        <p:spPr/>
        <p:txBody>
          <a:bodyPr>
            <a:normAutofit/>
          </a:bodyPr>
          <a:lstStyle/>
          <a:p>
            <a:r>
              <a:rPr lang="en-US" dirty="0"/>
              <a:t>Create the Conda Environment</a:t>
            </a:r>
            <a:endParaRPr dirty="0"/>
          </a:p>
        </p:txBody>
      </p:sp>
      <p:sp>
        <p:nvSpPr>
          <p:cNvPr id="3" name="Content Placeholder 2">
            <a:extLst>
              <a:ext uri="{FF2B5EF4-FFF2-40B4-BE49-F238E27FC236}">
                <a16:creationId xmlns:a16="http://schemas.microsoft.com/office/drawing/2014/main" id="{32922B71-21A4-A4E6-6306-8AECD6142828}"/>
              </a:ext>
            </a:extLst>
          </p:cNvPr>
          <p:cNvSpPr>
            <a:spLocks noGrp="1"/>
          </p:cNvSpPr>
          <p:nvPr>
            <p:ph idx="1"/>
          </p:nvPr>
        </p:nvSpPr>
        <p:spPr>
          <a:xfrm>
            <a:off x="457200" y="1600201"/>
            <a:ext cx="8229600" cy="551988"/>
          </a:xfrm>
        </p:spPr>
        <p:txBody>
          <a:bodyPr/>
          <a:lstStyle/>
          <a:p>
            <a:pPr marL="0" indent="0">
              <a:buNone/>
              <a:defRPr sz="2000"/>
            </a:pPr>
            <a:r>
              <a:rPr lang="en-US" dirty="0"/>
              <a:t>Use Conda to create the Python environment</a:t>
            </a:r>
            <a:endParaRPr dirty="0"/>
          </a:p>
        </p:txBody>
      </p:sp>
      <p:sp>
        <p:nvSpPr>
          <p:cNvPr id="5" name="TextBox 4">
            <a:extLst>
              <a:ext uri="{FF2B5EF4-FFF2-40B4-BE49-F238E27FC236}">
                <a16:creationId xmlns:a16="http://schemas.microsoft.com/office/drawing/2014/main" id="{A381FCB6-A05F-252E-BA83-F2FBFF3A567A}"/>
              </a:ext>
            </a:extLst>
          </p:cNvPr>
          <p:cNvSpPr txBox="1"/>
          <p:nvPr/>
        </p:nvSpPr>
        <p:spPr>
          <a:xfrm>
            <a:off x="457200" y="2152188"/>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create --name my_TensorFlow_WSL_env python=3.10</a:t>
            </a:r>
            <a:endParaRPr dirty="0"/>
          </a:p>
        </p:txBody>
      </p:sp>
      <p:sp>
        <p:nvSpPr>
          <p:cNvPr id="6" name="TextBox 5">
            <a:extLst>
              <a:ext uri="{FF2B5EF4-FFF2-40B4-BE49-F238E27FC236}">
                <a16:creationId xmlns:a16="http://schemas.microsoft.com/office/drawing/2014/main" id="{ED7791AE-CF4A-3B23-A3DE-7D92396C952C}"/>
              </a:ext>
            </a:extLst>
          </p:cNvPr>
          <p:cNvSpPr txBox="1"/>
          <p:nvPr/>
        </p:nvSpPr>
        <p:spPr>
          <a:xfrm>
            <a:off x="460915" y="5341645"/>
            <a:ext cx="4283613"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activate my_TensorFlow_WSL_env</a:t>
            </a:r>
            <a:endParaRPr dirty="0"/>
          </a:p>
        </p:txBody>
      </p:sp>
      <p:sp>
        <p:nvSpPr>
          <p:cNvPr id="8" name="TextBox 7">
            <a:extLst>
              <a:ext uri="{FF2B5EF4-FFF2-40B4-BE49-F238E27FC236}">
                <a16:creationId xmlns:a16="http://schemas.microsoft.com/office/drawing/2014/main" id="{DC581F61-7E7C-ED1A-893B-1D3EB55A6329}"/>
              </a:ext>
            </a:extLst>
          </p:cNvPr>
          <p:cNvSpPr txBox="1"/>
          <p:nvPr/>
        </p:nvSpPr>
        <p:spPr>
          <a:xfrm>
            <a:off x="457200" y="3209648"/>
            <a:ext cx="4287328" cy="369332"/>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env list</a:t>
            </a:r>
          </a:p>
        </p:txBody>
      </p:sp>
      <p:sp>
        <p:nvSpPr>
          <p:cNvPr id="9" name="Content Placeholder 2">
            <a:extLst>
              <a:ext uri="{FF2B5EF4-FFF2-40B4-BE49-F238E27FC236}">
                <a16:creationId xmlns:a16="http://schemas.microsoft.com/office/drawing/2014/main" id="{91273C9A-4BB2-5314-2118-DC5AAD57E4DD}"/>
              </a:ext>
            </a:extLst>
          </p:cNvPr>
          <p:cNvSpPr txBox="1">
            <a:spLocks/>
          </p:cNvSpPr>
          <p:nvPr/>
        </p:nvSpPr>
        <p:spPr>
          <a:xfrm>
            <a:off x="457200" y="2697233"/>
            <a:ext cx="8229600" cy="3693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Validate the environment</a:t>
            </a:r>
          </a:p>
        </p:txBody>
      </p:sp>
      <p:sp>
        <p:nvSpPr>
          <p:cNvPr id="4" name="TextBox 3">
            <a:extLst>
              <a:ext uri="{FF2B5EF4-FFF2-40B4-BE49-F238E27FC236}">
                <a16:creationId xmlns:a16="http://schemas.microsoft.com/office/drawing/2014/main" id="{4DCE5E5E-3BC9-EF3A-575B-31130892375E}"/>
              </a:ext>
            </a:extLst>
          </p:cNvPr>
          <p:cNvSpPr txBox="1"/>
          <p:nvPr/>
        </p:nvSpPr>
        <p:spPr>
          <a:xfrm>
            <a:off x="457200" y="5925234"/>
            <a:ext cx="4287328"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python --version</a:t>
            </a:r>
          </a:p>
        </p:txBody>
      </p:sp>
      <p:sp>
        <p:nvSpPr>
          <p:cNvPr id="10" name="Content Placeholder 2">
            <a:extLst>
              <a:ext uri="{FF2B5EF4-FFF2-40B4-BE49-F238E27FC236}">
                <a16:creationId xmlns:a16="http://schemas.microsoft.com/office/drawing/2014/main" id="{D7359A19-CD5E-D79C-A89A-8E8047780438}"/>
              </a:ext>
            </a:extLst>
          </p:cNvPr>
          <p:cNvSpPr txBox="1">
            <a:spLocks/>
          </p:cNvSpPr>
          <p:nvPr/>
        </p:nvSpPr>
        <p:spPr>
          <a:xfrm>
            <a:off x="457200" y="4806378"/>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Activate the environment and validate Python version</a:t>
            </a:r>
          </a:p>
        </p:txBody>
      </p:sp>
      <p:pic>
        <p:nvPicPr>
          <p:cNvPr id="12" name="Picture 11">
            <a:extLst>
              <a:ext uri="{FF2B5EF4-FFF2-40B4-BE49-F238E27FC236}">
                <a16:creationId xmlns:a16="http://schemas.microsoft.com/office/drawing/2014/main" id="{DF5AD0AF-6A05-BFFB-6399-657A2914A678}"/>
              </a:ext>
            </a:extLst>
          </p:cNvPr>
          <p:cNvPicPr>
            <a:picLocks noChangeAspect="1"/>
          </p:cNvPicPr>
          <p:nvPr/>
        </p:nvPicPr>
        <p:blipFill>
          <a:blip r:embed="rId3"/>
          <a:stretch>
            <a:fillRect/>
          </a:stretch>
        </p:blipFill>
        <p:spPr>
          <a:xfrm>
            <a:off x="4860394" y="3206091"/>
            <a:ext cx="4119704" cy="1019356"/>
          </a:xfrm>
          <a:prstGeom prst="rect">
            <a:avLst/>
          </a:prstGeom>
        </p:spPr>
      </p:pic>
      <p:pic>
        <p:nvPicPr>
          <p:cNvPr id="14" name="Picture 13">
            <a:extLst>
              <a:ext uri="{FF2B5EF4-FFF2-40B4-BE49-F238E27FC236}">
                <a16:creationId xmlns:a16="http://schemas.microsoft.com/office/drawing/2014/main" id="{00702A7E-9572-07B8-28CA-F3E0462722B7}"/>
              </a:ext>
            </a:extLst>
          </p:cNvPr>
          <p:cNvPicPr>
            <a:picLocks noChangeAspect="1"/>
          </p:cNvPicPr>
          <p:nvPr/>
        </p:nvPicPr>
        <p:blipFill>
          <a:blip r:embed="rId4"/>
          <a:stretch>
            <a:fillRect/>
          </a:stretch>
        </p:blipFill>
        <p:spPr>
          <a:xfrm>
            <a:off x="4860394" y="5359735"/>
            <a:ext cx="4119704" cy="888664"/>
          </a:xfrm>
          <a:prstGeom prst="rect">
            <a:avLst/>
          </a:prstGeom>
        </p:spPr>
      </p:pic>
    </p:spTree>
    <p:extLst>
      <p:ext uri="{BB962C8B-B14F-4D97-AF65-F5344CB8AC3E}">
        <p14:creationId xmlns:p14="http://schemas.microsoft.com/office/powerpoint/2010/main" val="341484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D1AA4-9B13-FA8C-FC2C-9EBBDE32D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EA5E4-0D06-D219-A286-EEEA310D2B8F}"/>
              </a:ext>
            </a:extLst>
          </p:cNvPr>
          <p:cNvSpPr>
            <a:spLocks noGrp="1"/>
          </p:cNvSpPr>
          <p:nvPr>
            <p:ph type="title"/>
          </p:nvPr>
        </p:nvSpPr>
        <p:spPr/>
        <p:txBody>
          <a:bodyPr>
            <a:normAutofit/>
          </a:bodyPr>
          <a:lstStyle/>
          <a:p>
            <a:r>
              <a:rPr dirty="0"/>
              <a:t>Install TensorFlow</a:t>
            </a:r>
            <a:r>
              <a:rPr lang="en-US" dirty="0"/>
              <a:t> and CUDA</a:t>
            </a:r>
            <a:endParaRPr dirty="0"/>
          </a:p>
        </p:txBody>
      </p:sp>
      <p:sp>
        <p:nvSpPr>
          <p:cNvPr id="5" name="Content Placeholder 2">
            <a:extLst>
              <a:ext uri="{FF2B5EF4-FFF2-40B4-BE49-F238E27FC236}">
                <a16:creationId xmlns:a16="http://schemas.microsoft.com/office/drawing/2014/main" id="{BB0E1B58-680C-424D-EB97-836063183AA9}"/>
              </a:ext>
            </a:extLst>
          </p:cNvPr>
          <p:cNvSpPr>
            <a:spLocks noGrp="1"/>
          </p:cNvSpPr>
          <p:nvPr>
            <p:ph idx="1"/>
          </p:nvPr>
        </p:nvSpPr>
        <p:spPr>
          <a:xfrm>
            <a:off x="457200" y="1928003"/>
            <a:ext cx="8229600" cy="551988"/>
          </a:xfrm>
        </p:spPr>
        <p:txBody>
          <a:bodyPr>
            <a:normAutofit/>
          </a:bodyPr>
          <a:lstStyle/>
          <a:p>
            <a:pPr marL="0" indent="0">
              <a:buNone/>
              <a:defRPr sz="2000"/>
            </a:pPr>
            <a:r>
              <a:rPr lang="en-US" dirty="0"/>
              <a:t>I</a:t>
            </a:r>
            <a:r>
              <a:rPr dirty="0"/>
              <a:t>nstall</a:t>
            </a:r>
            <a:r>
              <a:rPr lang="en-US" dirty="0"/>
              <a:t> TensorFlow and CUDA in the active Python environment</a:t>
            </a:r>
            <a:endParaRPr dirty="0"/>
          </a:p>
        </p:txBody>
      </p:sp>
      <p:sp>
        <p:nvSpPr>
          <p:cNvPr id="6" name="TextBox 5">
            <a:extLst>
              <a:ext uri="{FF2B5EF4-FFF2-40B4-BE49-F238E27FC236}">
                <a16:creationId xmlns:a16="http://schemas.microsoft.com/office/drawing/2014/main" id="{231D75DA-5241-18C2-C511-2155BCFE75C9}"/>
              </a:ext>
            </a:extLst>
          </p:cNvPr>
          <p:cNvSpPr txBox="1"/>
          <p:nvPr/>
        </p:nvSpPr>
        <p:spPr>
          <a:xfrm>
            <a:off x="457200" y="247999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pip install tensorflow[and-cuda]</a:t>
            </a:r>
            <a:endParaRPr dirty="0"/>
          </a:p>
        </p:txBody>
      </p:sp>
      <p:sp>
        <p:nvSpPr>
          <p:cNvPr id="7" name="Content Placeholder 2">
            <a:extLst>
              <a:ext uri="{FF2B5EF4-FFF2-40B4-BE49-F238E27FC236}">
                <a16:creationId xmlns:a16="http://schemas.microsoft.com/office/drawing/2014/main" id="{94C64949-A2E5-DC73-C216-6F9DF38E7DE9}"/>
              </a:ext>
            </a:extLst>
          </p:cNvPr>
          <p:cNvSpPr txBox="1">
            <a:spLocks/>
          </p:cNvSpPr>
          <p:nvPr/>
        </p:nvSpPr>
        <p:spPr>
          <a:xfrm>
            <a:off x="457200" y="3860179"/>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Install Data Science libraries in the active Python environment</a:t>
            </a:r>
          </a:p>
        </p:txBody>
      </p:sp>
      <p:sp>
        <p:nvSpPr>
          <p:cNvPr id="8" name="TextBox 7">
            <a:extLst>
              <a:ext uri="{FF2B5EF4-FFF2-40B4-BE49-F238E27FC236}">
                <a16:creationId xmlns:a16="http://schemas.microsoft.com/office/drawing/2014/main" id="{2C639CA2-4BA8-DE56-8CF9-62BC79DA6D5E}"/>
              </a:ext>
            </a:extLst>
          </p:cNvPr>
          <p:cNvSpPr txBox="1"/>
          <p:nvPr/>
        </p:nvSpPr>
        <p:spPr>
          <a:xfrm>
            <a:off x="457200" y="4412166"/>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install numpy pandas scikit-learn matplotlib jupyterlab Ipykernel</a:t>
            </a:r>
            <a:endParaRPr dirty="0"/>
          </a:p>
        </p:txBody>
      </p:sp>
    </p:spTree>
    <p:extLst>
      <p:ext uri="{BB962C8B-B14F-4D97-AF65-F5344CB8AC3E}">
        <p14:creationId xmlns:p14="http://schemas.microsoft.com/office/powerpoint/2010/main" val="341189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Open your Environment in </a:t>
            </a:r>
            <a:r>
              <a:rPr dirty="0"/>
              <a:t>VS Code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Open Project in VS Code (Remote WSL)</a:t>
            </a:r>
          </a:p>
        </p:txBody>
      </p:sp>
      <p:sp>
        <p:nvSpPr>
          <p:cNvPr id="3" name="Content Placeholder 2"/>
          <p:cNvSpPr>
            <a:spLocks noGrp="1"/>
          </p:cNvSpPr>
          <p:nvPr>
            <p:ph idx="1"/>
          </p:nvPr>
        </p:nvSpPr>
        <p:spPr/>
        <p:txBody>
          <a:bodyPr/>
          <a:lstStyle/>
          <a:p>
            <a:pPr marL="0" indent="0">
              <a:buNone/>
              <a:defRPr sz="2000"/>
            </a:pPr>
            <a:r>
              <a:rPr dirty="0"/>
              <a:t>Launch VS Code </a:t>
            </a:r>
            <a:r>
              <a:rPr lang="en-US" dirty="0"/>
              <a:t>from the Ubuntu (WSL) Terminal using the following command:</a:t>
            </a:r>
            <a:endParaRPr dirty="0"/>
          </a:p>
        </p:txBody>
      </p:sp>
      <p:pic>
        <p:nvPicPr>
          <p:cNvPr id="8" name="Picture 7">
            <a:extLst>
              <a:ext uri="{FF2B5EF4-FFF2-40B4-BE49-F238E27FC236}">
                <a16:creationId xmlns:a16="http://schemas.microsoft.com/office/drawing/2014/main" id="{48797CEB-5049-7814-426A-99979AB427E4}"/>
              </a:ext>
            </a:extLst>
          </p:cNvPr>
          <p:cNvPicPr>
            <a:picLocks noChangeAspect="1"/>
          </p:cNvPicPr>
          <p:nvPr/>
        </p:nvPicPr>
        <p:blipFill>
          <a:blip r:embed="rId3"/>
          <a:stretch>
            <a:fillRect/>
          </a:stretch>
        </p:blipFill>
        <p:spPr>
          <a:xfrm>
            <a:off x="5104104" y="3213877"/>
            <a:ext cx="3868210" cy="3366776"/>
          </a:xfrm>
          <a:prstGeom prst="rect">
            <a:avLst/>
          </a:prstGeom>
        </p:spPr>
      </p:pic>
      <p:sp>
        <p:nvSpPr>
          <p:cNvPr id="11" name="TextBox 10">
            <a:extLst>
              <a:ext uri="{FF2B5EF4-FFF2-40B4-BE49-F238E27FC236}">
                <a16:creationId xmlns:a16="http://schemas.microsoft.com/office/drawing/2014/main" id="{8D514172-6E3F-18AB-C870-500D3DD06540}"/>
              </a:ext>
            </a:extLst>
          </p:cNvPr>
          <p:cNvSpPr txBox="1"/>
          <p:nvPr/>
        </p:nvSpPr>
        <p:spPr>
          <a:xfrm>
            <a:off x="685344" y="3213877"/>
            <a:ext cx="4037163"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code .</a:t>
            </a:r>
            <a:endParaRPr dirty="0"/>
          </a:p>
        </p:txBody>
      </p:sp>
      <p:pic>
        <p:nvPicPr>
          <p:cNvPr id="13" name="Picture 12">
            <a:extLst>
              <a:ext uri="{FF2B5EF4-FFF2-40B4-BE49-F238E27FC236}">
                <a16:creationId xmlns:a16="http://schemas.microsoft.com/office/drawing/2014/main" id="{49237152-D0FC-3E29-3E30-075456E2DDA3}"/>
              </a:ext>
            </a:extLst>
          </p:cNvPr>
          <p:cNvPicPr>
            <a:picLocks noChangeAspect="1"/>
          </p:cNvPicPr>
          <p:nvPr/>
        </p:nvPicPr>
        <p:blipFill>
          <a:blip r:embed="rId4"/>
          <a:stretch>
            <a:fillRect/>
          </a:stretch>
        </p:blipFill>
        <p:spPr>
          <a:xfrm>
            <a:off x="685346" y="3752166"/>
            <a:ext cx="4037162" cy="7168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dirty="0"/>
              <a:t>Verify GPU Access in TensorFlow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31" y="2857500"/>
            <a:ext cx="8229600" cy="1143000"/>
          </a:xfrm>
        </p:spPr>
        <p:txBody>
          <a:bodyPr>
            <a:normAutofit/>
          </a:bodyPr>
          <a:lstStyle/>
          <a:p>
            <a:r>
              <a:rPr dirty="0"/>
              <a:t>Why WSL2 for TensorFlow GPU</a:t>
            </a:r>
            <a:r>
              <a:rPr lang="en-US" dirty="0"/>
              <a:t>?</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5543B-304C-1002-49D5-ADE727852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542EA-24A5-7288-15EC-326610F4EC3C}"/>
              </a:ext>
            </a:extLst>
          </p:cNvPr>
          <p:cNvSpPr>
            <a:spLocks noGrp="1"/>
          </p:cNvSpPr>
          <p:nvPr>
            <p:ph type="title"/>
          </p:nvPr>
        </p:nvSpPr>
        <p:spPr/>
        <p:txBody>
          <a:bodyPr>
            <a:normAutofit/>
          </a:bodyPr>
          <a:lstStyle/>
          <a:p>
            <a:r>
              <a:rPr lang="en-US" dirty="0"/>
              <a:t>Create a Test File in VS Code in Ubuntu</a:t>
            </a:r>
            <a:endParaRPr dirty="0"/>
          </a:p>
        </p:txBody>
      </p:sp>
      <p:sp>
        <p:nvSpPr>
          <p:cNvPr id="3" name="Content Placeholder 2">
            <a:extLst>
              <a:ext uri="{FF2B5EF4-FFF2-40B4-BE49-F238E27FC236}">
                <a16:creationId xmlns:a16="http://schemas.microsoft.com/office/drawing/2014/main" id="{2367EF26-B74A-AF9F-8D92-C76DC2B39593}"/>
              </a:ext>
            </a:extLst>
          </p:cNvPr>
          <p:cNvSpPr>
            <a:spLocks noGrp="1"/>
          </p:cNvSpPr>
          <p:nvPr>
            <p:ph idx="1"/>
          </p:nvPr>
        </p:nvSpPr>
        <p:spPr/>
        <p:txBody>
          <a:bodyPr/>
          <a:lstStyle/>
          <a:p>
            <a:pPr marL="0" lvl="0" indent="0">
              <a:buNone/>
            </a:pPr>
            <a:r>
              <a:rPr lang="en-US" sz="2000" dirty="0"/>
              <a:t>Create a new Python file named “tf_gpu_test.py” in the Ubuntu environment within VS Code.</a:t>
            </a:r>
          </a:p>
          <a:p>
            <a:pPr marL="0" lvl="0" indent="0">
              <a:buNone/>
            </a:pPr>
            <a:endParaRPr lang="en-US" sz="2000" dirty="0"/>
          </a:p>
          <a:p>
            <a:pPr marL="0" lvl="0" indent="0">
              <a:buNone/>
            </a:pPr>
            <a:r>
              <a:rPr lang="en-US" sz="2000" dirty="0"/>
              <a:t>Copy the code from this GitHub project file into the test file.</a:t>
            </a:r>
          </a:p>
        </p:txBody>
      </p:sp>
      <p:sp>
        <p:nvSpPr>
          <p:cNvPr id="9" name="TextBox 8">
            <a:extLst>
              <a:ext uri="{FF2B5EF4-FFF2-40B4-BE49-F238E27FC236}">
                <a16:creationId xmlns:a16="http://schemas.microsoft.com/office/drawing/2014/main" id="{E06BBD34-2AF9-8EFA-2512-FB3037EE5D82}"/>
              </a:ext>
            </a:extLst>
          </p:cNvPr>
          <p:cNvSpPr txBox="1"/>
          <p:nvPr/>
        </p:nvSpPr>
        <p:spPr>
          <a:xfrm>
            <a:off x="457200" y="3105835"/>
            <a:ext cx="4037163"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https://github.com/ChristopherAlanMurphy/TensorFlow.GPU.Windows11.via.WSL2/blob/main/tf_gpu_test.py</a:t>
            </a:r>
            <a:endParaRPr dirty="0"/>
          </a:p>
        </p:txBody>
      </p:sp>
      <p:pic>
        <p:nvPicPr>
          <p:cNvPr id="11" name="Picture 10">
            <a:extLst>
              <a:ext uri="{FF2B5EF4-FFF2-40B4-BE49-F238E27FC236}">
                <a16:creationId xmlns:a16="http://schemas.microsoft.com/office/drawing/2014/main" id="{F1F69ED5-D799-50AC-940A-39A78C0707FB}"/>
              </a:ext>
            </a:extLst>
          </p:cNvPr>
          <p:cNvPicPr>
            <a:picLocks noChangeAspect="1"/>
          </p:cNvPicPr>
          <p:nvPr/>
        </p:nvPicPr>
        <p:blipFill>
          <a:blip r:embed="rId3"/>
          <a:stretch>
            <a:fillRect/>
          </a:stretch>
        </p:blipFill>
        <p:spPr>
          <a:xfrm>
            <a:off x="4787660" y="3041226"/>
            <a:ext cx="4356340" cy="3816773"/>
          </a:xfrm>
          <a:prstGeom prst="rect">
            <a:avLst/>
          </a:prstGeom>
        </p:spPr>
      </p:pic>
    </p:spTree>
    <p:extLst>
      <p:ext uri="{BB962C8B-B14F-4D97-AF65-F5344CB8AC3E}">
        <p14:creationId xmlns:p14="http://schemas.microsoft.com/office/powerpoint/2010/main" val="38287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7963B-ABD8-A668-F5B8-02345960C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37DEA4-9B19-8C41-50D9-E57BB7B61214}"/>
              </a:ext>
            </a:extLst>
          </p:cNvPr>
          <p:cNvSpPr>
            <a:spLocks noGrp="1"/>
          </p:cNvSpPr>
          <p:nvPr>
            <p:ph type="title"/>
          </p:nvPr>
        </p:nvSpPr>
        <p:spPr/>
        <p:txBody>
          <a:bodyPr>
            <a:normAutofit/>
          </a:bodyPr>
          <a:lstStyle/>
          <a:p>
            <a:r>
              <a:rPr lang="en-US" dirty="0"/>
              <a:t>Select Your TensorFlow Python Environment</a:t>
            </a:r>
            <a:endParaRPr dirty="0"/>
          </a:p>
        </p:txBody>
      </p:sp>
      <p:sp>
        <p:nvSpPr>
          <p:cNvPr id="3" name="Content Placeholder 2">
            <a:extLst>
              <a:ext uri="{FF2B5EF4-FFF2-40B4-BE49-F238E27FC236}">
                <a16:creationId xmlns:a16="http://schemas.microsoft.com/office/drawing/2014/main" id="{D4F777CD-B986-A13A-CE3F-4AAA311285FA}"/>
              </a:ext>
            </a:extLst>
          </p:cNvPr>
          <p:cNvSpPr>
            <a:spLocks noGrp="1"/>
          </p:cNvSpPr>
          <p:nvPr>
            <p:ph idx="1"/>
          </p:nvPr>
        </p:nvSpPr>
        <p:spPr/>
        <p:txBody>
          <a:bodyPr/>
          <a:lstStyle/>
          <a:p>
            <a:pPr marL="0" lvl="0" indent="0">
              <a:buNone/>
            </a:pPr>
            <a:r>
              <a:rPr lang="en-US" sz="2000" dirty="0"/>
              <a:t>Within the VS Code instance launched from Ubuntu (WSL), ensure the newly created TensorFlow environment is selected as the active Python interpreter.</a:t>
            </a:r>
          </a:p>
        </p:txBody>
      </p:sp>
      <p:pic>
        <p:nvPicPr>
          <p:cNvPr id="7" name="Picture 6">
            <a:extLst>
              <a:ext uri="{FF2B5EF4-FFF2-40B4-BE49-F238E27FC236}">
                <a16:creationId xmlns:a16="http://schemas.microsoft.com/office/drawing/2014/main" id="{90DC49CA-D205-0A6A-BEE5-6919FF0AFB35}"/>
              </a:ext>
            </a:extLst>
          </p:cNvPr>
          <p:cNvPicPr>
            <a:picLocks noChangeAspect="1"/>
          </p:cNvPicPr>
          <p:nvPr/>
        </p:nvPicPr>
        <p:blipFill>
          <a:blip r:embed="rId3"/>
          <a:stretch>
            <a:fillRect/>
          </a:stretch>
        </p:blipFill>
        <p:spPr>
          <a:xfrm>
            <a:off x="1267498" y="3703785"/>
            <a:ext cx="6988146" cy="2149026"/>
          </a:xfrm>
          <a:prstGeom prst="rect">
            <a:avLst/>
          </a:prstGeom>
        </p:spPr>
      </p:pic>
    </p:spTree>
    <p:extLst>
      <p:ext uri="{BB962C8B-B14F-4D97-AF65-F5344CB8AC3E}">
        <p14:creationId xmlns:p14="http://schemas.microsoft.com/office/powerpoint/2010/main" val="333925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Monitor GPU Activity</a:t>
            </a:r>
          </a:p>
        </p:txBody>
      </p:sp>
      <p:sp>
        <p:nvSpPr>
          <p:cNvPr id="3" name="Content Placeholder 2"/>
          <p:cNvSpPr>
            <a:spLocks noGrp="1"/>
          </p:cNvSpPr>
          <p:nvPr>
            <p:ph idx="1"/>
          </p:nvPr>
        </p:nvSpPr>
        <p:spPr>
          <a:xfrm>
            <a:off x="685346" y="1753164"/>
            <a:ext cx="7765322" cy="3695136"/>
          </a:xfrm>
        </p:spPr>
        <p:txBody>
          <a:bodyPr/>
          <a:lstStyle/>
          <a:p>
            <a:pPr marL="0" indent="0">
              <a:buNone/>
              <a:defRPr sz="2000"/>
            </a:pPr>
            <a:r>
              <a:rPr lang="en-US" dirty="0"/>
              <a:t>Open the Task Manager -&gt; Performance Window and Select the NVIDIA GPU.</a:t>
            </a:r>
            <a:endParaRPr dirty="0"/>
          </a:p>
        </p:txBody>
      </p:sp>
      <p:pic>
        <p:nvPicPr>
          <p:cNvPr id="6" name="Picture 5">
            <a:extLst>
              <a:ext uri="{FF2B5EF4-FFF2-40B4-BE49-F238E27FC236}">
                <a16:creationId xmlns:a16="http://schemas.microsoft.com/office/drawing/2014/main" id="{733B412C-8FC6-F023-6FE6-D5BBEAD3F3B7}"/>
              </a:ext>
            </a:extLst>
          </p:cNvPr>
          <p:cNvPicPr>
            <a:picLocks noChangeAspect="1"/>
          </p:cNvPicPr>
          <p:nvPr/>
        </p:nvPicPr>
        <p:blipFill>
          <a:blip r:embed="rId3"/>
          <a:stretch>
            <a:fillRect/>
          </a:stretch>
        </p:blipFill>
        <p:spPr>
          <a:xfrm>
            <a:off x="2098047" y="2693161"/>
            <a:ext cx="4947906" cy="38902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Test File in VS Code</a:t>
            </a:r>
            <a:endParaRPr dirty="0"/>
          </a:p>
        </p:txBody>
      </p:sp>
      <p:sp>
        <p:nvSpPr>
          <p:cNvPr id="3" name="Content Placeholder 2"/>
          <p:cNvSpPr>
            <a:spLocks noGrp="1"/>
          </p:cNvSpPr>
          <p:nvPr>
            <p:ph idx="1"/>
          </p:nvPr>
        </p:nvSpPr>
        <p:spPr/>
        <p:txBody>
          <a:bodyPr/>
          <a:lstStyle/>
          <a:p>
            <a:pPr>
              <a:defRPr sz="2000"/>
            </a:pPr>
            <a:r>
              <a:rPr lang="en-US" dirty="0"/>
              <a:t>Use the VSCode interface to run the test Python file and review the terminal output and GPU performance.</a:t>
            </a:r>
            <a:endParaRPr dirty="0"/>
          </a:p>
        </p:txBody>
      </p:sp>
      <p:pic>
        <p:nvPicPr>
          <p:cNvPr id="8" name="Picture 7">
            <a:extLst>
              <a:ext uri="{FF2B5EF4-FFF2-40B4-BE49-F238E27FC236}">
                <a16:creationId xmlns:a16="http://schemas.microsoft.com/office/drawing/2014/main" id="{ADEAAE50-346D-6EA1-F3D0-61083E5ED01F}"/>
              </a:ext>
            </a:extLst>
          </p:cNvPr>
          <p:cNvPicPr>
            <a:picLocks noChangeAspect="1"/>
          </p:cNvPicPr>
          <p:nvPr/>
        </p:nvPicPr>
        <p:blipFill>
          <a:blip r:embed="rId3"/>
          <a:stretch>
            <a:fillRect/>
          </a:stretch>
        </p:blipFill>
        <p:spPr>
          <a:xfrm>
            <a:off x="284588" y="3278412"/>
            <a:ext cx="4063125" cy="2831157"/>
          </a:xfrm>
          <a:prstGeom prst="rect">
            <a:avLst/>
          </a:prstGeom>
        </p:spPr>
      </p:pic>
      <p:pic>
        <p:nvPicPr>
          <p:cNvPr id="10" name="Picture 9">
            <a:extLst>
              <a:ext uri="{FF2B5EF4-FFF2-40B4-BE49-F238E27FC236}">
                <a16:creationId xmlns:a16="http://schemas.microsoft.com/office/drawing/2014/main" id="{CB8A170B-9A10-EB65-86BB-D8BD1187B34C}"/>
              </a:ext>
            </a:extLst>
          </p:cNvPr>
          <p:cNvPicPr>
            <a:picLocks noChangeAspect="1"/>
          </p:cNvPicPr>
          <p:nvPr/>
        </p:nvPicPr>
        <p:blipFill>
          <a:blip r:embed="rId4"/>
          <a:stretch>
            <a:fillRect/>
          </a:stretch>
        </p:blipFill>
        <p:spPr>
          <a:xfrm>
            <a:off x="4534931" y="3156560"/>
            <a:ext cx="4537205" cy="29530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Common Pitfalls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Common Pitfalls &amp; Fixes</a:t>
            </a:r>
          </a:p>
        </p:txBody>
      </p:sp>
      <p:sp>
        <p:nvSpPr>
          <p:cNvPr id="3" name="Content Placeholder 2"/>
          <p:cNvSpPr>
            <a:spLocks noGrp="1"/>
          </p:cNvSpPr>
          <p:nvPr>
            <p:ph idx="1"/>
          </p:nvPr>
        </p:nvSpPr>
        <p:spPr/>
        <p:txBody>
          <a:bodyPr/>
          <a:lstStyle/>
          <a:p>
            <a:pPr>
              <a:defRPr sz="2000"/>
            </a:pPr>
            <a:r>
              <a:rPr dirty="0"/>
              <a:t>Driver–CUDA mismatch or outdated drivers</a:t>
            </a:r>
          </a:p>
          <a:p>
            <a:pPr>
              <a:defRPr sz="2000"/>
            </a:pPr>
            <a:r>
              <a:rPr dirty="0"/>
              <a:t>PATH/LD_LIBRARY_PATH or conda env not active</a:t>
            </a:r>
          </a:p>
          <a:p>
            <a:pPr>
              <a:defRPr sz="2000"/>
            </a:pPr>
            <a:r>
              <a:rPr dirty="0"/>
              <a:t>VS Code using the wrong interpreter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dirty="0"/>
          </a:p>
        </p:txBody>
      </p:sp>
      <p:sp>
        <p:nvSpPr>
          <p:cNvPr id="3" name="Content Placeholder 2"/>
          <p:cNvSpPr>
            <a:spLocks noGrp="1"/>
          </p:cNvSpPr>
          <p:nvPr>
            <p:ph idx="1"/>
          </p:nvPr>
        </p:nvSpPr>
        <p:spPr/>
        <p:txBody>
          <a:bodyPr/>
          <a:lstStyle/>
          <a:p>
            <a:pPr>
              <a:defRPr sz="2000"/>
            </a:pPr>
            <a:r>
              <a:rPr dirty="0"/>
              <a:t>Linux-first support for modern TensorFlow GPU builds</a:t>
            </a:r>
          </a:p>
          <a:p>
            <a:pPr>
              <a:defRPr sz="2000"/>
            </a:pPr>
            <a:r>
              <a:rPr dirty="0"/>
              <a:t>Near-native performance with simple setup</a:t>
            </a:r>
          </a:p>
          <a:p>
            <a:pPr>
              <a:defRPr sz="2000"/>
            </a:pPr>
            <a:r>
              <a:rPr dirty="0"/>
              <a:t>NVIDIA GPU passthrough from Windows to WSL2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48A1D-1D13-2717-CFCA-DD010C64B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0B91D-3BB5-E7E9-3F1E-E5FCE1EA3D97}"/>
              </a:ext>
            </a:extLst>
          </p:cNvPr>
          <p:cNvSpPr>
            <a:spLocks noGrp="1"/>
          </p:cNvSpPr>
          <p:nvPr>
            <p:ph type="title"/>
          </p:nvPr>
        </p:nvSpPr>
        <p:spPr/>
        <p:txBody>
          <a:bodyPr>
            <a:normAutofit/>
          </a:bodyPr>
          <a:lstStyle/>
          <a:p>
            <a:r>
              <a:rPr lang="en-US" dirty="0"/>
              <a:t>My Starting Point</a:t>
            </a:r>
            <a:endParaRPr dirty="0"/>
          </a:p>
        </p:txBody>
      </p:sp>
      <p:sp>
        <p:nvSpPr>
          <p:cNvPr id="3" name="TextBox 2">
            <a:extLst>
              <a:ext uri="{FF2B5EF4-FFF2-40B4-BE49-F238E27FC236}">
                <a16:creationId xmlns:a16="http://schemas.microsoft.com/office/drawing/2014/main" id="{72F4D3C7-D4F5-6EFF-A599-EFE9AA66B03F}"/>
              </a:ext>
            </a:extLst>
          </p:cNvPr>
          <p:cNvSpPr txBox="1"/>
          <p:nvPr/>
        </p:nvSpPr>
        <p:spPr>
          <a:xfrm>
            <a:off x="914400" y="1828800"/>
            <a:ext cx="7060367" cy="3108543"/>
          </a:xfrm>
          <a:prstGeom prst="rect">
            <a:avLst/>
          </a:prstGeom>
          <a:noFill/>
        </p:spPr>
        <p:txBody>
          <a:bodyPr wrap="square">
            <a:spAutoFit/>
          </a:bodyPr>
          <a:lstStyle/>
          <a:p>
            <a:pPr>
              <a:defRPr sz="2400">
                <a:solidFill>
                  <a:srgbClr val="505050"/>
                </a:solidFill>
              </a:defRPr>
            </a:pPr>
            <a:r>
              <a:rPr lang="en-US" dirty="0">
                <a:solidFill>
                  <a:schemeClr val="tx1">
                    <a:lumMod val="95000"/>
                  </a:schemeClr>
                </a:solidFill>
              </a:rPr>
              <a:t>My System Specifications:</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Dell XPS 15 Laptop</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Windows 11 operating system </a:t>
            </a:r>
          </a:p>
          <a:p>
            <a:pPr marL="800100" lvl="1" indent="-342900">
              <a:buFont typeface="Arial" panose="020B0604020202020204" pitchFamily="34" charset="0"/>
              <a:buChar char="•"/>
              <a:defRPr sz="2400">
                <a:solidFill>
                  <a:srgbClr val="505050"/>
                </a:solidFill>
              </a:defRPr>
            </a:pPr>
            <a:r>
              <a:rPr lang="en-US" dirty="0">
                <a:solidFill>
                  <a:schemeClr val="tx1">
                    <a:lumMod val="95000"/>
                  </a:schemeClr>
                </a:solidFill>
              </a:rPr>
              <a:t>(Windows 11 Home, OS Build 26100.4349, Windows Feature Experience Pack 1000.26100.107.0)</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VS Code Version 1.101.2</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NVIDIA GeForce RTX 4050 Laptop GPU</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NVIDIA Studio Driver version 576.80</a:t>
            </a:r>
          </a:p>
        </p:txBody>
      </p:sp>
      <p:sp>
        <p:nvSpPr>
          <p:cNvPr id="4" name="TextBox 3">
            <a:extLst>
              <a:ext uri="{FF2B5EF4-FFF2-40B4-BE49-F238E27FC236}">
                <a16:creationId xmlns:a16="http://schemas.microsoft.com/office/drawing/2014/main" id="{E06ECF96-0779-A312-D5D5-1D6C58D67BBF}"/>
              </a:ext>
            </a:extLst>
          </p:cNvPr>
          <p:cNvSpPr txBox="1"/>
          <p:nvPr/>
        </p:nvSpPr>
        <p:spPr>
          <a:xfrm>
            <a:off x="1064301" y="5799118"/>
            <a:ext cx="5740418" cy="369332"/>
          </a:xfrm>
          <a:prstGeom prst="rect">
            <a:avLst/>
          </a:prstGeom>
          <a:noFill/>
        </p:spPr>
        <p:txBody>
          <a:bodyPr wrap="none" rtlCol="0">
            <a:spAutoFit/>
          </a:bodyPr>
          <a:lstStyle/>
          <a:p>
            <a:r>
              <a:rPr lang="en-US" dirty="0"/>
              <a:t>NVIDIA Reference: https://developer.nvidia.com/cuda-gpus</a:t>
            </a:r>
          </a:p>
        </p:txBody>
      </p:sp>
    </p:spTree>
    <p:extLst>
      <p:ext uri="{BB962C8B-B14F-4D97-AF65-F5344CB8AC3E}">
        <p14:creationId xmlns:p14="http://schemas.microsoft.com/office/powerpoint/2010/main" val="366115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GPU Prerequisites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Check NVIDIA Driver &amp; CUDA Support (Windows)</a:t>
            </a:r>
          </a:p>
        </p:txBody>
      </p:sp>
      <p:sp>
        <p:nvSpPr>
          <p:cNvPr id="3" name="Content Placeholder 2"/>
          <p:cNvSpPr>
            <a:spLocks noGrp="1"/>
          </p:cNvSpPr>
          <p:nvPr>
            <p:ph idx="1"/>
          </p:nvPr>
        </p:nvSpPr>
        <p:spPr>
          <a:xfrm>
            <a:off x="457200" y="1851661"/>
            <a:ext cx="3095469" cy="1500234"/>
          </a:xfrm>
        </p:spPr>
        <p:txBody>
          <a:bodyPr vert="horz" lIns="91440" tIns="45720" rIns="91440" bIns="45720" rtlCol="0">
            <a:normAutofit/>
          </a:bodyPr>
          <a:lstStyle/>
          <a:p>
            <a:pPr marL="0" indent="0">
              <a:buNone/>
            </a:pPr>
            <a:r>
              <a:rPr sz="2000" dirty="0"/>
              <a:t>Update to the latest NVIDIA Studio driver</a:t>
            </a:r>
            <a:r>
              <a:rPr lang="en-US" sz="2000" dirty="0"/>
              <a:t> using the NVIDIA App</a:t>
            </a:r>
            <a:endParaRPr sz="2000" dirty="0"/>
          </a:p>
        </p:txBody>
      </p:sp>
      <p:sp>
        <p:nvSpPr>
          <p:cNvPr id="4" name="TextBox 3"/>
          <p:cNvSpPr txBox="1"/>
          <p:nvPr/>
        </p:nvSpPr>
        <p:spPr>
          <a:xfrm>
            <a:off x="547141" y="4247546"/>
            <a:ext cx="3335311" cy="1631216"/>
          </a:xfrm>
          <a:prstGeom prst="rect">
            <a:avLst/>
          </a:prstGeom>
        </p:spPr>
        <p:txBody>
          <a:bodyPr vert="horz" lIns="91440" tIns="45720" rIns="91440" bIns="45720" rtlCol="0">
            <a:normAutofit lnSpcReduction="10000"/>
          </a:bodyPr>
          <a:lstStyle>
            <a:lvl1pPr indent="0">
              <a:spcBef>
                <a:spcPct val="20000"/>
              </a:spcBef>
              <a:buFont typeface="Arial"/>
              <a:buNone/>
              <a:defRPr sz="2000"/>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Verify driver and CUDA capabilities</a:t>
            </a:r>
          </a:p>
          <a:p>
            <a:endParaRPr lang="en-US" dirty="0"/>
          </a:p>
          <a:p>
            <a:r>
              <a:rPr dirty="0"/>
              <a:t>In Windows PowerShell or Command Prompt</a:t>
            </a:r>
            <a:r>
              <a:rPr lang="en-US" dirty="0"/>
              <a:t>:</a:t>
            </a:r>
            <a:endParaRPr dirty="0"/>
          </a:p>
        </p:txBody>
      </p:sp>
      <p:pic>
        <p:nvPicPr>
          <p:cNvPr id="5" name="Picture 4">
            <a:extLst>
              <a:ext uri="{FF2B5EF4-FFF2-40B4-BE49-F238E27FC236}">
                <a16:creationId xmlns:a16="http://schemas.microsoft.com/office/drawing/2014/main" id="{DE924A41-ADAA-774B-2576-36968A01E9E1}"/>
              </a:ext>
            </a:extLst>
          </p:cNvPr>
          <p:cNvPicPr>
            <a:picLocks noChangeAspect="1"/>
          </p:cNvPicPr>
          <p:nvPr/>
        </p:nvPicPr>
        <p:blipFill>
          <a:blip r:embed="rId3"/>
          <a:stretch>
            <a:fillRect/>
          </a:stretch>
        </p:blipFill>
        <p:spPr>
          <a:xfrm>
            <a:off x="4155535" y="1851660"/>
            <a:ext cx="4622705" cy="1648918"/>
          </a:xfrm>
          <a:prstGeom prst="rect">
            <a:avLst/>
          </a:prstGeom>
        </p:spPr>
      </p:pic>
      <p:pic>
        <p:nvPicPr>
          <p:cNvPr id="7" name="Picture 6">
            <a:extLst>
              <a:ext uri="{FF2B5EF4-FFF2-40B4-BE49-F238E27FC236}">
                <a16:creationId xmlns:a16="http://schemas.microsoft.com/office/drawing/2014/main" id="{70E13D3C-DDF0-9504-2776-AE095C2083D8}"/>
              </a:ext>
            </a:extLst>
          </p:cNvPr>
          <p:cNvPicPr>
            <a:picLocks noChangeAspect="1"/>
          </p:cNvPicPr>
          <p:nvPr/>
        </p:nvPicPr>
        <p:blipFill>
          <a:blip r:embed="rId4"/>
          <a:stretch>
            <a:fillRect/>
          </a:stretch>
        </p:blipFill>
        <p:spPr>
          <a:xfrm>
            <a:off x="4155535" y="4122494"/>
            <a:ext cx="4622705" cy="2270612"/>
          </a:xfrm>
          <a:prstGeom prst="rect">
            <a:avLst/>
          </a:prstGeom>
        </p:spPr>
      </p:pic>
      <p:sp>
        <p:nvSpPr>
          <p:cNvPr id="6" name="TextBox 5">
            <a:extLst>
              <a:ext uri="{FF2B5EF4-FFF2-40B4-BE49-F238E27FC236}">
                <a16:creationId xmlns:a16="http://schemas.microsoft.com/office/drawing/2014/main" id="{0DBB1305-EED1-7537-496C-2B38E06DF89A}"/>
              </a:ext>
            </a:extLst>
          </p:cNvPr>
          <p:cNvSpPr txBox="1"/>
          <p:nvPr/>
        </p:nvSpPr>
        <p:spPr>
          <a:xfrm>
            <a:off x="548641" y="6094663"/>
            <a:ext cx="3333811" cy="323165"/>
          </a:xfrm>
          <a:prstGeom prst="rect">
            <a:avLst/>
          </a:prstGeom>
          <a:solidFill>
            <a:schemeClr val="tx1">
              <a:lumMod val="50000"/>
            </a:schemeClr>
          </a:solidFill>
        </p:spPr>
        <p:txBody>
          <a:bodyPr wrap="square">
            <a:spAutoFit/>
          </a:bodyPr>
          <a:lstStyle/>
          <a:p>
            <a:pPr>
              <a:defRPr sz="1500">
                <a:latin typeface="Consolas"/>
              </a:defRPr>
            </a:pPr>
            <a:r>
              <a:rPr lang="en-US" dirty="0"/>
              <a:t>nvidia-smi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025"/>
            <a:ext cx="8229600" cy="1143000"/>
          </a:xfrm>
        </p:spPr>
        <p:txBody>
          <a:bodyPr>
            <a:normAutofit/>
          </a:bodyPr>
          <a:lstStyle/>
          <a:p>
            <a:r>
              <a:rPr lang="en-US" dirty="0"/>
              <a:t>Installing </a:t>
            </a:r>
            <a:r>
              <a:rPr dirty="0"/>
              <a:t>WSL2 &amp; Ubuntu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Install WSL2 with Ubuntu</a:t>
            </a:r>
          </a:p>
        </p:txBody>
      </p:sp>
      <p:sp>
        <p:nvSpPr>
          <p:cNvPr id="4" name="TextBox 3"/>
          <p:cNvSpPr txBox="1"/>
          <p:nvPr/>
        </p:nvSpPr>
        <p:spPr>
          <a:xfrm>
            <a:off x="457199" y="5557822"/>
            <a:ext cx="8229599"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wsl --install</a:t>
            </a:r>
          </a:p>
        </p:txBody>
      </p:sp>
      <p:sp>
        <p:nvSpPr>
          <p:cNvPr id="7" name="TextBox 6">
            <a:extLst>
              <a:ext uri="{FF2B5EF4-FFF2-40B4-BE49-F238E27FC236}">
                <a16:creationId xmlns:a16="http://schemas.microsoft.com/office/drawing/2014/main" id="{B93EE5BD-8C07-68B5-2875-E01E53DA833F}"/>
              </a:ext>
            </a:extLst>
          </p:cNvPr>
          <p:cNvSpPr txBox="1"/>
          <p:nvPr/>
        </p:nvSpPr>
        <p:spPr>
          <a:xfrm>
            <a:off x="457201" y="1948723"/>
            <a:ext cx="8229598" cy="646331"/>
          </a:xfrm>
          <a:prstGeom prst="rect">
            <a:avLst/>
          </a:prstGeom>
          <a:noFill/>
        </p:spPr>
        <p:txBody>
          <a:bodyPr wrap="square" rtlCol="0">
            <a:spAutoFit/>
          </a:bodyPr>
          <a:lstStyle/>
          <a:p>
            <a:r>
              <a:rPr lang="en-US" dirty="0"/>
              <a:t>In Windows PowerShell (Admin), run these commands individually and in sequence:</a:t>
            </a:r>
          </a:p>
        </p:txBody>
      </p:sp>
      <p:sp>
        <p:nvSpPr>
          <p:cNvPr id="8" name="TextBox 7">
            <a:extLst>
              <a:ext uri="{FF2B5EF4-FFF2-40B4-BE49-F238E27FC236}">
                <a16:creationId xmlns:a16="http://schemas.microsoft.com/office/drawing/2014/main" id="{5AFA5931-662F-B7EF-FACA-37B29E239408}"/>
              </a:ext>
            </a:extLst>
          </p:cNvPr>
          <p:cNvSpPr txBox="1"/>
          <p:nvPr/>
        </p:nvSpPr>
        <p:spPr>
          <a:xfrm>
            <a:off x="457201" y="3136366"/>
            <a:ext cx="8229599"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dism.exe /online /enable-feature /featurename:VirtualMachinePlatform /all /norestart</a:t>
            </a:r>
            <a:endParaRPr lang="en-US" dirty="0"/>
          </a:p>
        </p:txBody>
      </p:sp>
      <p:sp>
        <p:nvSpPr>
          <p:cNvPr id="9" name="TextBox 8">
            <a:extLst>
              <a:ext uri="{FF2B5EF4-FFF2-40B4-BE49-F238E27FC236}">
                <a16:creationId xmlns:a16="http://schemas.microsoft.com/office/drawing/2014/main" id="{DCBABF1D-B443-9343-7F67-D05740ECFC5C}"/>
              </a:ext>
            </a:extLst>
          </p:cNvPr>
          <p:cNvSpPr txBox="1"/>
          <p:nvPr/>
        </p:nvSpPr>
        <p:spPr>
          <a:xfrm>
            <a:off x="457200" y="4347094"/>
            <a:ext cx="8229599"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dism.exe /online /enable-feature /featurename:Microsoft-Windows-Subsystem-Linux /all /norestart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3084"/>
            <a:ext cx="8229600" cy="1143000"/>
          </a:xfrm>
        </p:spPr>
        <p:txBody>
          <a:bodyPr>
            <a:normAutofit/>
          </a:bodyPr>
          <a:lstStyle/>
          <a:p>
            <a:r>
              <a:rPr dirty="0"/>
              <a:t>Install CUDA Toolkit inside WSL2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3212</TotalTime>
  <Words>2104</Words>
  <Application>Microsoft Office PowerPoint</Application>
  <PresentationFormat>On-screen Show (4:3)</PresentationFormat>
  <Paragraphs>155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Bookman Old Style</vt:lpstr>
      <vt:lpstr>Rockwell</vt:lpstr>
      <vt:lpstr>Damask</vt:lpstr>
      <vt:lpstr>Enabling TensorFlow GPU on Windows 11 with the Windows Subsystem for Linux 2</vt:lpstr>
      <vt:lpstr>Why WSL2 for TensorFlow GPU?</vt:lpstr>
      <vt:lpstr>Benefits</vt:lpstr>
      <vt:lpstr>My Starting Point</vt:lpstr>
      <vt:lpstr>GPU Prerequisites</vt:lpstr>
      <vt:lpstr>Check NVIDIA Driver &amp; CUDA Support (Windows)</vt:lpstr>
      <vt:lpstr>Installing WSL2 &amp; Ubuntu</vt:lpstr>
      <vt:lpstr>Install WSL2 with Ubuntu</vt:lpstr>
      <vt:lpstr>Install CUDA Toolkit inside WSL2</vt:lpstr>
      <vt:lpstr>Install CUDA Toolkit in Ubuntu (WSL2)</vt:lpstr>
      <vt:lpstr>Set CUDA Environment Variables</vt:lpstr>
      <vt:lpstr>Verify CUDA Environment Variables</vt:lpstr>
      <vt:lpstr>Create Python Environment &amp; TensorFlow GPU</vt:lpstr>
      <vt:lpstr>Install Miniconda</vt:lpstr>
      <vt:lpstr>Create the Conda Environment</vt:lpstr>
      <vt:lpstr>Install TensorFlow and CUDA</vt:lpstr>
      <vt:lpstr>Open your Environment in VS Code</vt:lpstr>
      <vt:lpstr>Open Project in VS Code (Remote WSL)</vt:lpstr>
      <vt:lpstr>Verify GPU Access in TensorFlow</vt:lpstr>
      <vt:lpstr>Create a Test File in VS Code in Ubuntu</vt:lpstr>
      <vt:lpstr>Select Your TensorFlow Python Environment</vt:lpstr>
      <vt:lpstr>Monitor GPU Activity</vt:lpstr>
      <vt:lpstr>Run the Test File in VS Code</vt:lpstr>
      <vt:lpstr>Common Pitfalls</vt:lpstr>
      <vt:lpstr>Common Pitfalls &amp; Fixes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Christopher Murphy</cp:lastModifiedBy>
  <cp:revision>8</cp:revision>
  <dcterms:created xsi:type="dcterms:W3CDTF">2013-01-27T09:14:16Z</dcterms:created>
  <dcterms:modified xsi:type="dcterms:W3CDTF">2025-07-28T22:41:58Z</dcterms:modified>
  <cp:category/>
</cp:coreProperties>
</file>