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8"/>
  </p:notesMasterIdLst>
  <p:sldIdLst>
    <p:sldId id="256" r:id="rId2"/>
    <p:sldId id="257" r:id="rId3"/>
    <p:sldId id="258" r:id="rId4"/>
    <p:sldId id="283" r:id="rId5"/>
    <p:sldId id="259" r:id="rId6"/>
    <p:sldId id="260" r:id="rId7"/>
    <p:sldId id="261" r:id="rId8"/>
    <p:sldId id="262" r:id="rId9"/>
    <p:sldId id="263" r:id="rId10"/>
    <p:sldId id="264" r:id="rId11"/>
    <p:sldId id="265" r:id="rId12"/>
    <p:sldId id="284" r:id="rId13"/>
    <p:sldId id="266" r:id="rId14"/>
    <p:sldId id="267" r:id="rId15"/>
    <p:sldId id="286" r:id="rId16"/>
    <p:sldId id="285" r:id="rId17"/>
    <p:sldId id="268" r:id="rId18"/>
    <p:sldId id="269" r:id="rId19"/>
    <p:sldId id="270" r:id="rId20"/>
    <p:sldId id="288" r:id="rId21"/>
    <p:sldId id="287" r:id="rId22"/>
    <p:sldId id="273" r:id="rId23"/>
    <p:sldId id="271" r:id="rId24"/>
    <p:sldId id="274" r:id="rId25"/>
    <p:sldId id="275" r:id="rId26"/>
    <p:sldId id="289" r:id="rId2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0236" autoAdjust="0"/>
  </p:normalViewPr>
  <p:slideViewPr>
    <p:cSldViewPr snapToGrid="0" snapToObjects="1">
      <p:cViewPr varScale="1">
        <p:scale>
          <a:sx n="67" d="100"/>
          <a:sy n="67" d="100"/>
        </p:scale>
        <p:origin x="1906" y="5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721207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dirty="0"/>
              <a:t>Welcome! </a:t>
            </a:r>
            <a:r>
              <a:rPr lang="en-US" sz="1200" kern="1200" dirty="0">
                <a:solidFill>
                  <a:schemeClr val="tx1"/>
                </a:solidFill>
                <a:effectLst/>
                <a:latin typeface="+mn-lt"/>
                <a:ea typeface="+mn-ea"/>
                <a:cs typeface="+mn-cs"/>
              </a:rPr>
              <a:t>This content is geared </a:t>
            </a:r>
            <a:r>
              <a:rPr lang="en-US" dirty="0"/>
              <a:t>toward data science students who are new to hardware acceleration </a:t>
            </a:r>
            <a:r>
              <a:rPr lang="en-US" sz="1200" kern="1200" dirty="0">
                <a:solidFill>
                  <a:schemeClr val="tx1"/>
                </a:solidFill>
                <a:effectLst/>
                <a:latin typeface="+mn-lt"/>
                <a:ea typeface="+mn-ea"/>
                <a:cs typeface="+mn-cs"/>
              </a:rPr>
              <a:t>and want to leverage their GPU for processing TensorFlow workloads directly on their laptops. This guide assumes a recent NVIDIA GPU is installed on the Windows 11 laptop. </a:t>
            </a:r>
            <a:r>
              <a:rPr dirty="0"/>
              <a:t>In this session, we’ll </a:t>
            </a:r>
            <a:r>
              <a:rPr lang="en-US" dirty="0"/>
              <a:t>create a Linux development environment on your Windows 11 laptop.  Creating the Linux development environment provides a straightforward path to current TensorFlow GPU support and avoids some serious complexity in trying to set up TensorFlow directly on Windows.  We’ll </a:t>
            </a:r>
            <a:r>
              <a:rPr dirty="0"/>
              <a:t>enable GPU acceleration for TensorFlow on Windows 11 using </a:t>
            </a:r>
            <a:r>
              <a:rPr lang="en-US" dirty="0"/>
              <a:t>Ubuntu and the Windows Subsystem for Linux.  We’ll refer to the Windows Subsystem for Linux as “</a:t>
            </a:r>
            <a:r>
              <a:rPr dirty="0"/>
              <a:t>WSL2</a:t>
            </a:r>
            <a:r>
              <a:rPr lang="en-US" dirty="0"/>
              <a:t>“ moving forward</a:t>
            </a:r>
            <a:r>
              <a:rPr dirty="0"/>
              <a:t>. </a:t>
            </a:r>
            <a:r>
              <a:rPr lang="en-US" dirty="0"/>
              <a:t> </a:t>
            </a:r>
            <a:r>
              <a:rPr dirty="0"/>
              <a:t>We’ll install the </a:t>
            </a:r>
            <a:r>
              <a:rPr lang="en-US" dirty="0"/>
              <a:t>latest</a:t>
            </a:r>
            <a:r>
              <a:rPr dirty="0"/>
              <a:t> NVIDIA driver on Windows, </a:t>
            </a:r>
            <a:r>
              <a:rPr lang="en-US" dirty="0"/>
              <a:t>install </a:t>
            </a:r>
            <a:r>
              <a:rPr dirty="0"/>
              <a:t>WSL2</a:t>
            </a:r>
            <a:r>
              <a:rPr lang="en-US" dirty="0"/>
              <a:t>,</a:t>
            </a:r>
            <a:r>
              <a:rPr dirty="0"/>
              <a:t> </a:t>
            </a:r>
            <a:r>
              <a:rPr lang="en-US" dirty="0"/>
              <a:t>install Linux via </a:t>
            </a:r>
            <a:r>
              <a:rPr dirty="0"/>
              <a:t>Ubuntu, install CUDA inside Linux, create a Python environment, install TensorFlow with GPU support, and verify </a:t>
            </a:r>
            <a:r>
              <a:rPr lang="en-US" dirty="0"/>
              <a:t>the environment</a:t>
            </a:r>
            <a:r>
              <a:rPr dirty="0"/>
              <a:t> with a simple script. </a:t>
            </a:r>
          </a:p>
        </p:txBody>
      </p:sp>
      <p:sp>
        <p:nvSpPr>
          <p:cNvPr id="4" name="Slide Number Placeholder 3"/>
          <p:cNvSpPr>
            <a:spLocks noGrp="1"/>
          </p:cNvSpPr>
          <p:nvPr>
            <p:ph type="sldNum" sz="quarter" idx="5"/>
          </p:nvPr>
        </p:nvSpPr>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rPr lang="en-US" dirty="0"/>
              <a:t>In this section we install the appropriate CUDA minor version compatible with the NVIDIA driver using the Ubuntu terminal. My GPU Driver is compatible with CUDA version 12.9. You can adjust the commands to use a earlier minor version if needed.  Install the NVIDIA CUDA toolkit by executing the following commands one by one in sequence. </a:t>
            </a:r>
          </a:p>
          <a:p>
            <a:endParaRPr dirty="0"/>
          </a:p>
        </p:txBody>
      </p:sp>
      <p:sp>
        <p:nvSpPr>
          <p:cNvPr id="4" name="Slide Number Placeholder 3"/>
          <p:cNvSpPr>
            <a:spLocks noGrp="1"/>
          </p:cNvSpPr>
          <p:nvPr>
            <p:ph type="sldNum" sz="quarter" idx="5"/>
          </p:nvPr>
        </p:nvSpPr>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pPr lvl="0"/>
            <a:r>
              <a:rPr lang="en-US" sz="1200" u="none" strike="noStrike" kern="1200" dirty="0">
                <a:solidFill>
                  <a:schemeClr val="tx1"/>
                </a:solidFill>
                <a:effectLst/>
                <a:latin typeface="+mn-lt"/>
                <a:ea typeface="+mn-ea"/>
                <a:cs typeface="+mn-cs"/>
              </a:rPr>
              <a:t>Configure CUDA Environment Variables in WSL2 by executing the following commands one by one in sequence in the Ubuntu terminal.</a:t>
            </a:r>
          </a:p>
        </p:txBody>
      </p:sp>
      <p:sp>
        <p:nvSpPr>
          <p:cNvPr id="4" name="Slide Number Placeholder 3"/>
          <p:cNvSpPr>
            <a:spLocks noGrp="1"/>
          </p:cNvSpPr>
          <p:nvPr>
            <p:ph type="sldNum" sz="quarter" idx="5"/>
          </p:nvPr>
        </p:nvSpPr>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39B4F7-0868-BEF2-9975-E803EEBD089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55F405D-F712-22C2-88F4-7A5E6A3E0993}"/>
              </a:ext>
            </a:extLst>
          </p:cNvPr>
          <p:cNvSpPr>
            <a:spLocks noGrp="1" noRot="1" noChangeAspect="1"/>
          </p:cNvSpPr>
          <p:nvPr>
            <p:ph type="sldImg" idx="2"/>
          </p:nvPr>
        </p:nvSpPr>
        <p:spPr/>
      </p:sp>
      <p:sp>
        <p:nvSpPr>
          <p:cNvPr id="3" name="Notes Placeholder 2">
            <a:extLst>
              <a:ext uri="{FF2B5EF4-FFF2-40B4-BE49-F238E27FC236}">
                <a16:creationId xmlns:a16="http://schemas.microsoft.com/office/drawing/2014/main" id="{7BDF541E-8FCF-548C-3021-794ADD097747}"/>
              </a:ext>
            </a:extLst>
          </p:cNvPr>
          <p:cNvSpPr>
            <a:spLocks noGrp="1"/>
          </p:cNvSpPr>
          <p:nvPr>
            <p:ph type="body" sz="quarter" idx="3"/>
          </p:nvPr>
        </p:nvSpPr>
        <p:spPr/>
        <p:txBody>
          <a:bodyPr/>
          <a:lstStyle/>
          <a:p>
            <a:r>
              <a:rPr lang="en-US" dirty="0"/>
              <a:t>Execute </a:t>
            </a:r>
            <a:r>
              <a:rPr lang="en-US" sz="1200" u="none" strike="noStrike" kern="1200" dirty="0">
                <a:solidFill>
                  <a:schemeClr val="tx1"/>
                </a:solidFill>
                <a:effectLst/>
                <a:latin typeface="+mn-lt"/>
                <a:ea typeface="+mn-ea"/>
                <a:cs typeface="+mn-cs"/>
              </a:rPr>
              <a:t>the following commands one by one in sequence in the Ubuntu terminal to verify the CUDA Version and path to CUDA libraries.</a:t>
            </a:r>
          </a:p>
        </p:txBody>
      </p:sp>
      <p:sp>
        <p:nvSpPr>
          <p:cNvPr id="4" name="Slide Number Placeholder 3">
            <a:extLst>
              <a:ext uri="{FF2B5EF4-FFF2-40B4-BE49-F238E27FC236}">
                <a16:creationId xmlns:a16="http://schemas.microsoft.com/office/drawing/2014/main" id="{44D104FE-26AA-5634-518A-C2DECF040FAC}"/>
              </a:ext>
            </a:extLst>
          </p:cNvPr>
          <p:cNvSpPr>
            <a:spLocks noGrp="1"/>
          </p:cNvSpPr>
          <p:nvPr>
            <p:ph type="sldNum" sz="quarter" idx="5"/>
          </p:nvPr>
        </p:nvSpPr>
        <p:spPr/>
      </p:sp>
    </p:spTree>
    <p:extLst>
      <p:ext uri="{BB962C8B-B14F-4D97-AF65-F5344CB8AC3E}">
        <p14:creationId xmlns:p14="http://schemas.microsoft.com/office/powerpoint/2010/main" val="11181668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rPr dirty="0"/>
              <a:t>Next</a:t>
            </a:r>
            <a:r>
              <a:rPr lang="en-US" dirty="0"/>
              <a:t>,</a:t>
            </a:r>
            <a:r>
              <a:rPr dirty="0"/>
              <a:t> we’ll create a clean Python environment</a:t>
            </a:r>
            <a:r>
              <a:rPr lang="en-US" dirty="0"/>
              <a:t> in our Ubuntu on WSL2 environment</a:t>
            </a:r>
            <a:r>
              <a:rPr dirty="0"/>
              <a:t> and install a TensorFlow build that bundles the proper CUDA and cuDNN versions. This keeps dependencies isolated and reproducible.</a:t>
            </a:r>
          </a:p>
        </p:txBody>
      </p:sp>
      <p:sp>
        <p:nvSpPr>
          <p:cNvPr id="4" name="Slide Number Placeholder 3"/>
          <p:cNvSpPr>
            <a:spLocks noGrp="1"/>
          </p:cNvSpPr>
          <p:nvPr>
            <p:ph type="sldNum" sz="quarter" idx="5"/>
          </p:nvPr>
        </p:nvSpPr>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First, we need to install and initialize Miniconda for Linux in the Ubuntu environment. </a:t>
            </a:r>
            <a:r>
              <a:rPr lang="en-US" sz="1200" u="none" strike="noStrike" kern="1200" dirty="0">
                <a:solidFill>
                  <a:schemeClr val="tx1"/>
                </a:solidFill>
                <a:effectLst/>
                <a:latin typeface="+mn-lt"/>
                <a:ea typeface="+mn-ea"/>
                <a:cs typeface="+mn-cs"/>
              </a:rPr>
              <a:t>Execute the first three commands one by one in sequence in the Ubuntu terminal.  Once that is complete, close the Ubuntu terminal and re-open a new one.  Once that is done, run the 4</a:t>
            </a:r>
            <a:r>
              <a:rPr lang="en-US" sz="1200" u="none" strike="noStrike" kern="1200" baseline="30000" dirty="0">
                <a:solidFill>
                  <a:schemeClr val="tx1"/>
                </a:solidFill>
                <a:effectLst/>
                <a:latin typeface="+mn-lt"/>
                <a:ea typeface="+mn-ea"/>
                <a:cs typeface="+mn-cs"/>
              </a:rPr>
              <a:t>th </a:t>
            </a:r>
            <a:r>
              <a:rPr lang="en-US" sz="1200" u="none" strike="noStrike" kern="1200" dirty="0">
                <a:solidFill>
                  <a:schemeClr val="tx1"/>
                </a:solidFill>
                <a:effectLst/>
                <a:latin typeface="+mn-lt"/>
                <a:ea typeface="+mn-ea"/>
                <a:cs typeface="+mn-cs"/>
              </a:rPr>
              <a:t>command to verify Miniconda was installed properly.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u="none" strike="noStrike"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74F8DA-CE02-A49A-F975-5CB86F3CD5E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AF6186D-9F8D-E949-A343-F5362290C804}"/>
              </a:ext>
            </a:extLst>
          </p:cNvPr>
          <p:cNvSpPr>
            <a:spLocks noGrp="1" noRot="1" noChangeAspect="1"/>
          </p:cNvSpPr>
          <p:nvPr>
            <p:ph type="sldImg" idx="2"/>
          </p:nvPr>
        </p:nvSpPr>
        <p:spPr/>
      </p:sp>
      <p:sp>
        <p:nvSpPr>
          <p:cNvPr id="3" name="Notes Placeholder 2">
            <a:extLst>
              <a:ext uri="{FF2B5EF4-FFF2-40B4-BE49-F238E27FC236}">
                <a16:creationId xmlns:a16="http://schemas.microsoft.com/office/drawing/2014/main" id="{4DF022C3-E06A-DACD-79F3-7E5FD9CA1EB0}"/>
              </a:ext>
            </a:extLst>
          </p:cNvPr>
          <p:cNvSpPr>
            <a:spLocks noGrp="1"/>
          </p:cNvSpPr>
          <p:nvPr>
            <p:ph type="body" sz="quarter" idx="3"/>
          </p:nvPr>
        </p:nvSpPr>
        <p:spPr/>
        <p:txBody>
          <a:bodyPr/>
          <a:lstStyle/>
          <a:p>
            <a:r>
              <a:rPr lang="en-US" dirty="0"/>
              <a:t>Use Conda to create a Python environment in the Ubuntu terminal.  Be sure to use Python version 3.10.  </a:t>
            </a:r>
            <a:r>
              <a:rPr lang="en-US" sz="1200" u="none" strike="noStrike" kern="1200" dirty="0">
                <a:solidFill>
                  <a:schemeClr val="tx1"/>
                </a:solidFill>
                <a:effectLst/>
                <a:latin typeface="+mn-lt"/>
                <a:ea typeface="+mn-ea"/>
                <a:cs typeface="+mn-cs"/>
              </a:rPr>
              <a:t>Execute these commands one by one in sequence to create, validate and activate the new conda environment.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u="none" strike="noStrike" kern="1200" dirty="0">
              <a:solidFill>
                <a:schemeClr val="tx1"/>
              </a:solidFill>
              <a:effectLst/>
              <a:latin typeface="+mn-lt"/>
              <a:ea typeface="+mn-ea"/>
              <a:cs typeface="+mn-cs"/>
            </a:endParaRPr>
          </a:p>
          <a:p>
            <a:endParaRPr lang="en-US" dirty="0"/>
          </a:p>
        </p:txBody>
      </p:sp>
      <p:sp>
        <p:nvSpPr>
          <p:cNvPr id="4" name="Slide Number Placeholder 3">
            <a:extLst>
              <a:ext uri="{FF2B5EF4-FFF2-40B4-BE49-F238E27FC236}">
                <a16:creationId xmlns:a16="http://schemas.microsoft.com/office/drawing/2014/main" id="{DD10FF92-929B-6994-13BE-38BC9426DD60}"/>
              </a:ext>
            </a:extLst>
          </p:cNvPr>
          <p:cNvSpPr>
            <a:spLocks noGrp="1"/>
          </p:cNvSpPr>
          <p:nvPr>
            <p:ph type="sldNum" sz="quarter" idx="5"/>
          </p:nvPr>
        </p:nvSpPr>
        <p:spPr/>
      </p:sp>
    </p:spTree>
    <p:extLst>
      <p:ext uri="{BB962C8B-B14F-4D97-AF65-F5344CB8AC3E}">
        <p14:creationId xmlns:p14="http://schemas.microsoft.com/office/powerpoint/2010/main" val="19265159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606644-D93F-A070-AFC2-609DA9917FF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331433C-3741-49DF-1622-6B750911B542}"/>
              </a:ext>
            </a:extLst>
          </p:cNvPr>
          <p:cNvSpPr>
            <a:spLocks noGrp="1" noRot="1" noChangeAspect="1"/>
          </p:cNvSpPr>
          <p:nvPr>
            <p:ph type="sldImg" idx="2"/>
          </p:nvPr>
        </p:nvSpPr>
        <p:spPr/>
      </p:sp>
      <p:sp>
        <p:nvSpPr>
          <p:cNvPr id="3" name="Notes Placeholder 2">
            <a:extLst>
              <a:ext uri="{FF2B5EF4-FFF2-40B4-BE49-F238E27FC236}">
                <a16:creationId xmlns:a16="http://schemas.microsoft.com/office/drawing/2014/main" id="{C2F75B78-C8ED-456D-0BD6-9F08FD4D671D}"/>
              </a:ext>
            </a:extLst>
          </p:cNvPr>
          <p:cNvSpPr>
            <a:spLocks noGrp="1"/>
          </p:cNvSpPr>
          <p:nvPr>
            <p:ph type="body" sz="quarter" idx="3"/>
          </p:nvPr>
        </p:nvSpPr>
        <p:spPr/>
        <p:txBody>
          <a:bodyPr/>
          <a:lstStyle/>
          <a:p>
            <a:r>
              <a:rPr lang="en-US" dirty="0"/>
              <a:t>With the new conda Python environment activated, we will install </a:t>
            </a:r>
            <a:r>
              <a:rPr dirty="0"/>
              <a:t>tensorflow and </a:t>
            </a:r>
            <a:r>
              <a:rPr lang="en-US" dirty="0"/>
              <a:t>CUDA </a:t>
            </a:r>
            <a:r>
              <a:rPr dirty="0"/>
              <a:t>along with compatible GPU libraries.</a:t>
            </a:r>
            <a:r>
              <a:rPr lang="en-US" dirty="0"/>
              <a:t>   In addition, install commonly used Python libraries for working with TensorFlow projects in Python.  </a:t>
            </a:r>
            <a:r>
              <a:rPr lang="en-US" sz="1200" u="none" strike="noStrike" kern="1200" dirty="0">
                <a:solidFill>
                  <a:schemeClr val="tx1"/>
                </a:solidFill>
                <a:effectLst/>
                <a:latin typeface="+mn-lt"/>
                <a:ea typeface="+mn-ea"/>
                <a:cs typeface="+mn-cs"/>
              </a:rPr>
              <a:t>Execute these commands one by one in sequence in the Ubuntu terminal. </a:t>
            </a:r>
            <a:endParaRPr dirty="0"/>
          </a:p>
        </p:txBody>
      </p:sp>
      <p:sp>
        <p:nvSpPr>
          <p:cNvPr id="4" name="Slide Number Placeholder 3">
            <a:extLst>
              <a:ext uri="{FF2B5EF4-FFF2-40B4-BE49-F238E27FC236}">
                <a16:creationId xmlns:a16="http://schemas.microsoft.com/office/drawing/2014/main" id="{7500F19D-B071-DE64-5E3E-E9E8D51E30FD}"/>
              </a:ext>
            </a:extLst>
          </p:cNvPr>
          <p:cNvSpPr>
            <a:spLocks noGrp="1"/>
          </p:cNvSpPr>
          <p:nvPr>
            <p:ph type="sldNum" sz="quarter" idx="5"/>
          </p:nvPr>
        </p:nvSpPr>
        <p:spPr/>
      </p:sp>
    </p:spTree>
    <p:extLst>
      <p:ext uri="{BB962C8B-B14F-4D97-AF65-F5344CB8AC3E}">
        <p14:creationId xmlns:p14="http://schemas.microsoft.com/office/powerpoint/2010/main" val="19863434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Next, we will validate that the Ubuntu environment can be used to develop in the VS Code application installed on the Windows 11 laptop.  To do this, VS Code needs to recognize the Ubuntu environment as a remote development environment, even though it is running locally on the windows machine.  This is sometimes referred to as “Remote WSL2”.  Once we confirm that VS Code can work with the Ubuntu environment, we’ll select the Python interpreter we created for the TensorFlow environment and run test code.</a:t>
            </a:r>
          </a:p>
          <a:p>
            <a:br>
              <a:rPr lang="en-US" dirty="0"/>
            </a:br>
            <a:endParaRPr dirty="0"/>
          </a:p>
        </p:txBody>
      </p:sp>
      <p:sp>
        <p:nvSpPr>
          <p:cNvPr id="4" name="Slide Number Placeholder 3"/>
          <p:cNvSpPr>
            <a:spLocks noGrp="1"/>
          </p:cNvSpPr>
          <p:nvPr>
            <p:ph type="sldNum" sz="quarter" idx="5"/>
          </p:nvPr>
        </p:nvSpPr>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rPr lang="en-US" dirty="0"/>
              <a:t>In the Ubuntu terminal, navigate to a working directory and execute the code command to launch VS Code.  This will launch a VS Code instance and should load the WSL: Ubuntu environment as a remote development environment.  Ater running the command, ensure "WSL: Ubuntu" appears in the lower-left corner.   This confirms Remote WSL is working. If you are not a regular VS Code user for Python development, take a moment to ensure the VS Code Python Extension is installed in the VS Code environment.  Use the left-hand menu to select extensions and search for Python.  Locate the Python Extension from Microsoft and install it if it is not yet installed.</a:t>
            </a:r>
          </a:p>
        </p:txBody>
      </p:sp>
      <p:sp>
        <p:nvSpPr>
          <p:cNvPr id="4" name="Slide Number Placeholder 3"/>
          <p:cNvSpPr>
            <a:spLocks noGrp="1"/>
          </p:cNvSpPr>
          <p:nvPr>
            <p:ph type="sldNum" sz="quarter" idx="5"/>
          </p:nvPr>
        </p:nvSpPr>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rPr dirty="0"/>
              <a:t>Finally, let’s verify TensorFlow sees the GPU and can compute on it. We’ll list physical and logical GPUs, confirm CUDA is built, and run a small matrix multiplication.</a:t>
            </a:r>
            <a:endParaRPr lang="en-US" dirty="0"/>
          </a:p>
        </p:txBody>
      </p:sp>
      <p:sp>
        <p:nvSpPr>
          <p:cNvPr id="4" name="Slide Number Placeholder 3"/>
          <p:cNvSpPr>
            <a:spLocks noGrp="1"/>
          </p:cNvSpPr>
          <p:nvPr>
            <p:ph type="sldNum" sz="quarter" idx="5"/>
          </p:nvPr>
        </p:nvSpPr>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So, why do we need to use Linux on Windows?  TensorFlow versions 2.11 and newer no longer provide native, direct GPU support for Windows.  </a:t>
            </a:r>
            <a:r>
              <a:rPr dirty="0"/>
              <a:t>TensorFlow has phased out native Windows GPU </a:t>
            </a:r>
            <a:r>
              <a:rPr lang="en-US" dirty="0"/>
              <a:t>"</a:t>
            </a:r>
            <a:r>
              <a:rPr dirty="0"/>
              <a:t>wheels</a:t>
            </a:r>
            <a:r>
              <a:rPr lang="en-US" dirty="0"/>
              <a:t>“… meaning they no longer produce pre-compiled software packages for TensorFlow to work natively on Windows</a:t>
            </a:r>
            <a:r>
              <a:rPr dirty="0"/>
              <a:t>. </a:t>
            </a:r>
            <a:endParaRPr lang="en-US" dirty="0"/>
          </a:p>
        </p:txBody>
      </p:sp>
      <p:sp>
        <p:nvSpPr>
          <p:cNvPr id="4" name="Slide Number Placeholder 3"/>
          <p:cNvSpPr>
            <a:spLocks noGrp="1"/>
          </p:cNvSpPr>
          <p:nvPr>
            <p:ph type="sldNum" sz="quarter" idx="5"/>
          </p:nvPr>
        </p:nvSpPr>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F7B995-E54B-9800-DD2C-22B526C7214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D7255DF-30A6-466C-9E4E-4B4F87E3D9FF}"/>
              </a:ext>
            </a:extLst>
          </p:cNvPr>
          <p:cNvSpPr>
            <a:spLocks noGrp="1" noRot="1" noChangeAspect="1"/>
          </p:cNvSpPr>
          <p:nvPr>
            <p:ph type="sldImg" idx="2"/>
          </p:nvPr>
        </p:nvSpPr>
        <p:spPr/>
      </p:sp>
      <p:sp>
        <p:nvSpPr>
          <p:cNvPr id="3" name="Notes Placeholder 2">
            <a:extLst>
              <a:ext uri="{FF2B5EF4-FFF2-40B4-BE49-F238E27FC236}">
                <a16:creationId xmlns:a16="http://schemas.microsoft.com/office/drawing/2014/main" id="{164E2E31-C6C6-45BE-9E3E-4D6A8542ADFC}"/>
              </a:ext>
            </a:extLst>
          </p:cNvPr>
          <p:cNvSpPr>
            <a:spLocks noGrp="1"/>
          </p:cNvSpPr>
          <p:nvPr>
            <p:ph type="body" sz="quarter" idx="3"/>
          </p:nvPr>
        </p:nvSpPr>
        <p:spPr/>
        <p:txBody>
          <a:bodyPr/>
          <a:lstStyle/>
          <a:p>
            <a:r>
              <a:rPr lang="en-US" dirty="0"/>
              <a:t>Create a test .</a:t>
            </a:r>
            <a:r>
              <a:rPr lang="en-US" dirty="0" err="1"/>
              <a:t>py</a:t>
            </a:r>
            <a:r>
              <a:rPr lang="en-US" dirty="0"/>
              <a:t> file in the Ubuntu working directory from within VS Code.  I have provided a GitHub repository containing the Python test file that can be used to validate a workload is being processed on the NVIDIA GPU.  You can access the file at the repository indicated here and re-use the code on your laptop.</a:t>
            </a:r>
            <a:endParaRPr dirty="0"/>
          </a:p>
        </p:txBody>
      </p:sp>
      <p:sp>
        <p:nvSpPr>
          <p:cNvPr id="4" name="Slide Number Placeholder 3">
            <a:extLst>
              <a:ext uri="{FF2B5EF4-FFF2-40B4-BE49-F238E27FC236}">
                <a16:creationId xmlns:a16="http://schemas.microsoft.com/office/drawing/2014/main" id="{E6315463-A1D1-7D3D-C3B4-13507F88A4BB}"/>
              </a:ext>
            </a:extLst>
          </p:cNvPr>
          <p:cNvSpPr>
            <a:spLocks noGrp="1"/>
          </p:cNvSpPr>
          <p:nvPr>
            <p:ph type="sldNum" sz="quarter" idx="5"/>
          </p:nvPr>
        </p:nvSpPr>
        <p:spPr/>
      </p:sp>
    </p:spTree>
    <p:extLst>
      <p:ext uri="{BB962C8B-B14F-4D97-AF65-F5344CB8AC3E}">
        <p14:creationId xmlns:p14="http://schemas.microsoft.com/office/powerpoint/2010/main" val="1072136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D70F70-702E-AA9D-52E7-05A0159D477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C91FCB7-D75F-91A6-F60D-CDDBC163B4A0}"/>
              </a:ext>
            </a:extLst>
          </p:cNvPr>
          <p:cNvSpPr>
            <a:spLocks noGrp="1" noRot="1" noChangeAspect="1"/>
          </p:cNvSpPr>
          <p:nvPr>
            <p:ph type="sldImg" idx="2"/>
          </p:nvPr>
        </p:nvSpPr>
        <p:spPr/>
      </p:sp>
      <p:sp>
        <p:nvSpPr>
          <p:cNvPr id="3" name="Notes Placeholder 2">
            <a:extLst>
              <a:ext uri="{FF2B5EF4-FFF2-40B4-BE49-F238E27FC236}">
                <a16:creationId xmlns:a16="http://schemas.microsoft.com/office/drawing/2014/main" id="{2831DA39-A127-DD3D-E5C2-4116FEB915C7}"/>
              </a:ext>
            </a:extLst>
          </p:cNvPr>
          <p:cNvSpPr>
            <a:spLocks noGrp="1"/>
          </p:cNvSpPr>
          <p:nvPr>
            <p:ph type="body" sz="quarter"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Select the Python interpreter inside the WSL environment so your code uses GPU-enabled TensorFlow.  The terminal at the bottom of the VS Code window should now display the environment as active.  If not, you can select the python interpreter using the command palette in VS Code.</a:t>
            </a:r>
          </a:p>
          <a:p>
            <a:endParaRPr dirty="0"/>
          </a:p>
        </p:txBody>
      </p:sp>
      <p:sp>
        <p:nvSpPr>
          <p:cNvPr id="4" name="Slide Number Placeholder 3">
            <a:extLst>
              <a:ext uri="{FF2B5EF4-FFF2-40B4-BE49-F238E27FC236}">
                <a16:creationId xmlns:a16="http://schemas.microsoft.com/office/drawing/2014/main" id="{532DEB49-9BF0-7912-FCD4-269D174748BA}"/>
              </a:ext>
            </a:extLst>
          </p:cNvPr>
          <p:cNvSpPr>
            <a:spLocks noGrp="1"/>
          </p:cNvSpPr>
          <p:nvPr>
            <p:ph type="sldNum" sz="quarter" idx="5"/>
          </p:nvPr>
        </p:nvSpPr>
        <p:spPr/>
      </p:sp>
    </p:spTree>
    <p:extLst>
      <p:ext uri="{BB962C8B-B14F-4D97-AF65-F5344CB8AC3E}">
        <p14:creationId xmlns:p14="http://schemas.microsoft.com/office/powerpoint/2010/main" val="33236354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rPr lang="en-US" dirty="0"/>
              <a:t>For a quick check to validate code is running on the GPU visually, you can open up the task manager and watch the processes occurring on the GPU.</a:t>
            </a:r>
            <a:endParaRPr dirty="0"/>
          </a:p>
        </p:txBody>
      </p:sp>
      <p:sp>
        <p:nvSpPr>
          <p:cNvPr id="4" name="Slide Number Placeholder 3"/>
          <p:cNvSpPr>
            <a:spLocks noGrp="1"/>
          </p:cNvSpPr>
          <p:nvPr>
            <p:ph type="sldNum" sz="quarter" idx="5"/>
          </p:nvPr>
        </p:nvSpPr>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rPr lang="en-US" dirty="0"/>
              <a:t>And now, the moment we’ve been waiting for… test to see if the TensorFlow code will run on the GPU.  Run the test file in VS code inside the Ubuntu WSL environment with the Python TensorFlow environment we created selected as the active Python interpreter.   Watch the terminal output for the messages in the file to ensure that the file processes correctly.  At this time, you should see a spike in memory on the GPU in the task manager.  Watch the interpreter terminal window in VS Code and validate the processing occurs and the messages confirm the GPU was utilized.  If the file runs successfully, and you see activity in the performance monitor for the GPU, the environment is set up to properly leverage the GPU for TensorFlow workloads.  You can now use this Ubuntu / WSL2 / Python environment for creating TensorFlow projects that leverage your GPU.</a:t>
            </a:r>
            <a:endParaRPr dirty="0"/>
          </a:p>
        </p:txBody>
      </p:sp>
      <p:sp>
        <p:nvSpPr>
          <p:cNvPr id="4" name="Slide Number Placeholder 3"/>
          <p:cNvSpPr>
            <a:spLocks noGrp="1"/>
          </p:cNvSpPr>
          <p:nvPr>
            <p:ph type="sldNum" sz="quarter" idx="5"/>
          </p:nvPr>
        </p:nvSpPr>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dirty="0"/>
          </a:p>
        </p:txBody>
      </p:sp>
      <p:sp>
        <p:nvSpPr>
          <p:cNvPr id="4" name="Slide Number Placeholder 3"/>
          <p:cNvSpPr>
            <a:spLocks noGrp="1"/>
          </p:cNvSpPr>
          <p:nvPr>
            <p:ph type="sldNum" sz="quarter" idx="5"/>
          </p:nvPr>
        </p:nvSpPr>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rPr dirty="0"/>
              <a:t>If TensorFlow does not see the GPU, confirm the </a:t>
            </a:r>
            <a:r>
              <a:rPr lang="en-US" dirty="0"/>
              <a:t>NVIDIA GPU Studio</a:t>
            </a:r>
            <a:r>
              <a:rPr dirty="0"/>
              <a:t> driver is up to date, CUDA toolkit matches driver capability, and environment variables are set. In VS Code, ensure the WSL </a:t>
            </a:r>
            <a:r>
              <a:rPr lang="en-US" dirty="0"/>
              <a:t>C</a:t>
            </a:r>
            <a:r>
              <a:rPr dirty="0"/>
              <a:t>onda interpreter</a:t>
            </a:r>
            <a:r>
              <a:rPr lang="en-US" dirty="0"/>
              <a:t> where TensorFlow with CUDA</a:t>
            </a:r>
            <a:r>
              <a:rPr dirty="0"/>
              <a:t> </a:t>
            </a:r>
            <a:r>
              <a:rPr lang="en-US" dirty="0"/>
              <a:t>was installed </a:t>
            </a:r>
            <a:r>
              <a:rPr dirty="0"/>
              <a:t>is selected. </a:t>
            </a:r>
            <a:r>
              <a:rPr lang="en-US" dirty="0"/>
              <a:t> Additional research may be required to match the NVIDIA driver and CUDA compatibility.</a:t>
            </a:r>
            <a:endParaRPr dirty="0"/>
          </a:p>
        </p:txBody>
      </p:sp>
      <p:sp>
        <p:nvSpPr>
          <p:cNvPr id="4" name="Slide Number Placeholder 3"/>
          <p:cNvSpPr>
            <a:spLocks noGrp="1"/>
          </p:cNvSpPr>
          <p:nvPr>
            <p:ph type="sldNum" sz="quarter" idx="5"/>
          </p:nvPr>
        </p:nvSpPr>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5189BC-F852-29B6-0532-1FAD768BE17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11BA744-2CAD-E46A-8F10-1D8D0FE961F9}"/>
              </a:ext>
            </a:extLst>
          </p:cNvPr>
          <p:cNvSpPr>
            <a:spLocks noGrp="1" noRot="1" noChangeAspect="1"/>
          </p:cNvSpPr>
          <p:nvPr>
            <p:ph type="sldImg" idx="2"/>
          </p:nvPr>
        </p:nvSpPr>
        <p:spPr/>
      </p:sp>
      <p:sp>
        <p:nvSpPr>
          <p:cNvPr id="3" name="Notes Placeholder 2">
            <a:extLst>
              <a:ext uri="{FF2B5EF4-FFF2-40B4-BE49-F238E27FC236}">
                <a16:creationId xmlns:a16="http://schemas.microsoft.com/office/drawing/2014/main" id="{4718A9F4-2623-217E-CCE3-117CBFBAF930}"/>
              </a:ext>
            </a:extLst>
          </p:cNvPr>
          <p:cNvSpPr>
            <a:spLocks noGrp="1"/>
          </p:cNvSpPr>
          <p:nvPr>
            <p:ph type="body" sz="quarter" idx="3"/>
          </p:nvPr>
        </p:nvSpPr>
        <p:spPr/>
        <p:txBody>
          <a:bodyPr/>
          <a:lstStyle/>
          <a:p>
            <a:endParaRPr dirty="0"/>
          </a:p>
        </p:txBody>
      </p:sp>
      <p:sp>
        <p:nvSpPr>
          <p:cNvPr id="4" name="Slide Number Placeholder 3">
            <a:extLst>
              <a:ext uri="{FF2B5EF4-FFF2-40B4-BE49-F238E27FC236}">
                <a16:creationId xmlns:a16="http://schemas.microsoft.com/office/drawing/2014/main" id="{0D7305AC-A174-7101-AAB9-5280DE1DCE3D}"/>
              </a:ext>
            </a:extLst>
          </p:cNvPr>
          <p:cNvSpPr>
            <a:spLocks noGrp="1"/>
          </p:cNvSpPr>
          <p:nvPr>
            <p:ph type="sldNum" sz="quarter" idx="5"/>
          </p:nvPr>
        </p:nvSpPr>
        <p:spPr/>
      </p:sp>
    </p:spTree>
    <p:extLst>
      <p:ext uri="{BB962C8B-B14F-4D97-AF65-F5344CB8AC3E}">
        <p14:creationId xmlns:p14="http://schemas.microsoft.com/office/powerpoint/2010/main" val="20383269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the industry, most deep learning frameworks target Linux first, so this approach is reliable and provides some visibility into working with data science project environments and code on Linux. </a:t>
            </a:r>
            <a:r>
              <a:rPr dirty="0"/>
              <a:t>WSL2 runs a real Linux kernel side by side with Windows, giving you near-native performance, package managers, standard Linux tooling</a:t>
            </a:r>
            <a:r>
              <a:rPr lang="en-US" dirty="0"/>
              <a:t>, and passthrough access from Linux to underlying Windows software like the NVIDIA drivers required to access the GPU on Windows 11</a:t>
            </a:r>
            <a:r>
              <a:rPr dirty="0"/>
              <a:t>. </a:t>
            </a:r>
            <a:r>
              <a:rPr lang="en-US" dirty="0"/>
              <a:t> </a:t>
            </a:r>
          </a:p>
          <a:p>
            <a:endParaRPr lang="en-US" dirty="0"/>
          </a:p>
        </p:txBody>
      </p:sp>
      <p:sp>
        <p:nvSpPr>
          <p:cNvPr id="4" name="Slide Number Placeholder 3"/>
          <p:cNvSpPr>
            <a:spLocks noGrp="1"/>
          </p:cNvSpPr>
          <p:nvPr>
            <p:ph type="sldNum" sz="quarter" idx="5"/>
          </p:nvPr>
        </p:nvSpPr>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F34DBC-D9F4-4B28-BA65-9462D0A959F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2E11D8F-F4E0-DFB3-5033-27A2A9D2C047}"/>
              </a:ext>
            </a:extLst>
          </p:cNvPr>
          <p:cNvSpPr>
            <a:spLocks noGrp="1" noRot="1" noChangeAspect="1"/>
          </p:cNvSpPr>
          <p:nvPr>
            <p:ph type="sldImg" idx="2"/>
          </p:nvPr>
        </p:nvSpPr>
        <p:spPr/>
      </p:sp>
      <p:sp>
        <p:nvSpPr>
          <p:cNvPr id="3" name="Notes Placeholder 2">
            <a:extLst>
              <a:ext uri="{FF2B5EF4-FFF2-40B4-BE49-F238E27FC236}">
                <a16:creationId xmlns:a16="http://schemas.microsoft.com/office/drawing/2014/main" id="{690DBA4F-50E6-CE92-8856-73E6C35C01EE}"/>
              </a:ext>
            </a:extLst>
          </p:cNvPr>
          <p:cNvSpPr>
            <a:spLocks noGrp="1"/>
          </p:cNvSpPr>
          <p:nvPr>
            <p:ph type="body" sz="quarter" idx="3"/>
          </p:nvPr>
        </p:nvSpPr>
        <p:spPr/>
        <p:txBody>
          <a:bodyPr/>
          <a:lstStyle/>
          <a:p>
            <a:r>
              <a:rPr lang="en-US" dirty="0"/>
              <a:t>By following the steps in this tutorial, I successfully established an environment to run TensorFlow workloads on my laptop GPU.  These were my starting environment specifications for reference.  If your specifications are significantly different, you may consider doing additional research before executing the steps of this guide.</a:t>
            </a:r>
            <a:endParaRPr dirty="0"/>
          </a:p>
        </p:txBody>
      </p:sp>
      <p:sp>
        <p:nvSpPr>
          <p:cNvPr id="4" name="Slide Number Placeholder 3">
            <a:extLst>
              <a:ext uri="{FF2B5EF4-FFF2-40B4-BE49-F238E27FC236}">
                <a16:creationId xmlns:a16="http://schemas.microsoft.com/office/drawing/2014/main" id="{A06B4385-7D54-E014-429B-00331FC05979}"/>
              </a:ext>
            </a:extLst>
          </p:cNvPr>
          <p:cNvSpPr>
            <a:spLocks noGrp="1"/>
          </p:cNvSpPr>
          <p:nvPr>
            <p:ph type="sldNum" sz="quarter" idx="5"/>
          </p:nvPr>
        </p:nvSpPr>
        <p:spPr/>
      </p:sp>
    </p:spTree>
    <p:extLst>
      <p:ext uri="{BB962C8B-B14F-4D97-AF65-F5344CB8AC3E}">
        <p14:creationId xmlns:p14="http://schemas.microsoft.com/office/powerpoint/2010/main" val="3669814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lang="en-US" dirty="0"/>
          </a:p>
          <a:p>
            <a:r>
              <a:rPr lang="en-US" dirty="0"/>
              <a:t>It’s important to have the latest driver for your NVIDIA GPU.  Let’s explore how to install the latest driver and confirm GPU and CUDA support.</a:t>
            </a:r>
          </a:p>
        </p:txBody>
      </p:sp>
      <p:sp>
        <p:nvSpPr>
          <p:cNvPr id="4" name="Slide Number Placeholder 3"/>
          <p:cNvSpPr>
            <a:spLocks noGrp="1"/>
          </p:cNvSpPr>
          <p:nvPr>
            <p:ph type="sldNum" sz="quarter" idx="5"/>
          </p:nvPr>
        </p:nvSpPr>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rPr lang="en-US" dirty="0"/>
              <a:t>First, download and install the latest NVIDIA GPU studio driver for your GPU on Windows to the latest version. To do this, I recommend using the NVIDIA App. Be sure to select the Studio version of the Driver as Studio drivers are optimized for compute-intensive tasks. Once the driver is installed, run the Windows command and validate the driver version and the CUDA Version line. The CUDA version shown is the maximum toolkit level your driver supports.</a:t>
            </a:r>
            <a:endParaRPr dirty="0"/>
          </a:p>
          <a:p>
            <a:endParaRPr lang="en-US" dirty="0"/>
          </a:p>
          <a:p>
            <a:endParaRPr lang="en-US" dirty="0"/>
          </a:p>
        </p:txBody>
      </p:sp>
      <p:sp>
        <p:nvSpPr>
          <p:cNvPr id="4" name="Slide Number Placeholder 3"/>
          <p:cNvSpPr>
            <a:spLocks noGrp="1"/>
          </p:cNvSpPr>
          <p:nvPr>
            <p:ph type="sldNum" sz="quarter" idx="5"/>
          </p:nvPr>
        </p:nvSpPr>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rPr lang="en-US" dirty="0"/>
              <a:t>In this section, </a:t>
            </a:r>
            <a:r>
              <a:rPr dirty="0"/>
              <a:t>we</a:t>
            </a:r>
            <a:r>
              <a:rPr lang="en-US" dirty="0"/>
              <a:t> will</a:t>
            </a:r>
            <a:r>
              <a:rPr dirty="0"/>
              <a:t> install </a:t>
            </a:r>
            <a:r>
              <a:rPr lang="en-US" dirty="0"/>
              <a:t>Ubuntu and </a:t>
            </a:r>
            <a:r>
              <a:rPr dirty="0"/>
              <a:t>WSL2.</a:t>
            </a:r>
            <a:r>
              <a:rPr lang="en-US" dirty="0"/>
              <a:t>  Ubuntu is a full Linux Distribution that includes the source code for the operating system, inclusive of the shell, tools, compilers and libraries.  WSL2 enables Windows to run Linux distributions, like Ubuntu, natively on Windows 11.</a:t>
            </a:r>
            <a:endParaRPr dirty="0"/>
          </a:p>
        </p:txBody>
      </p:sp>
      <p:sp>
        <p:nvSpPr>
          <p:cNvPr id="4" name="Slide Number Placeholder 3"/>
          <p:cNvSpPr>
            <a:spLocks noGrp="1"/>
          </p:cNvSpPr>
          <p:nvPr>
            <p:ph type="sldNum" sz="quarter" idx="5"/>
          </p:nvPr>
        </p:nvSpPr>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dirty="0"/>
          </a:p>
          <a:p>
            <a:r>
              <a:rPr lang="en-US" dirty="0"/>
              <a:t>For this step, Run a PowerShell as an administrator and run the commands individually in sequence.  The first command enables the Windows Virtual Machine Platform, and the second enables the Windows Subsystem for Linux (WSL) feature.  The third command installs a WSL2 Linux distribution – in this case, Ubuntu. You will be prompted to enter a username and password for the environment, do so and record this for reference. </a:t>
            </a:r>
            <a:r>
              <a:rPr dirty="0"/>
              <a:t>After setup, you’ll be able to open Ubuntu from the Start menu or Windows Terminal.</a:t>
            </a:r>
            <a:r>
              <a:rPr lang="en-US" dirty="0"/>
              <a:t>  Reboot if prompted.</a:t>
            </a:r>
            <a:endParaRPr dirty="0"/>
          </a:p>
        </p:txBody>
      </p:sp>
      <p:sp>
        <p:nvSpPr>
          <p:cNvPr id="4" name="Slide Number Placeholder 3"/>
          <p:cNvSpPr>
            <a:spLocks noGrp="1"/>
          </p:cNvSpPr>
          <p:nvPr>
            <p:ph type="sldNum" sz="quarter" idx="5"/>
          </p:nvPr>
        </p:nvSpPr>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rPr lang="en-US" dirty="0"/>
              <a:t>In this section, </a:t>
            </a:r>
            <a:r>
              <a:rPr dirty="0"/>
              <a:t>we’ll install the CUDA toolkit </a:t>
            </a:r>
            <a:r>
              <a:rPr lang="en-US" dirty="0"/>
              <a:t>in the Ubuntu environment that</a:t>
            </a:r>
            <a:r>
              <a:rPr dirty="0"/>
              <a:t> matches </a:t>
            </a:r>
            <a:r>
              <a:rPr lang="en-US" dirty="0"/>
              <a:t>the</a:t>
            </a:r>
            <a:r>
              <a:rPr dirty="0"/>
              <a:t> Windows driver capability. Then we’ll set PATH and library variables so compilers and TensorFlow find CUDA.</a:t>
            </a:r>
            <a:r>
              <a:rPr lang="en-US" dirty="0"/>
              <a:t>  If you do not already have an Ubuntu terminal running, go ahead and launch one from the Windows Start menu now as the commands on the next slide will be run from within the Ubuntu environment.</a:t>
            </a:r>
            <a:endParaRPr dirty="0"/>
          </a:p>
        </p:txBody>
      </p:sp>
      <p:sp>
        <p:nvSpPr>
          <p:cNvPr id="4" name="Slide Number Placeholder 3"/>
          <p:cNvSpPr>
            <a:spLocks noGrp="1"/>
          </p:cNvSpPr>
          <p:nvPr>
            <p:ph type="sldNum" sz="quarter" idx="5"/>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347" y="1122363"/>
            <a:ext cx="7773308"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685347" y="3602038"/>
            <a:ext cx="7773308"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7/29/2025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21442208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55" y="4289373"/>
            <a:ext cx="7775673"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355" y="621322"/>
            <a:ext cx="7775673"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85346" y="5108728"/>
            <a:ext cx="7774499"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7/29/2025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1039546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46" y="609601"/>
            <a:ext cx="776532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47" y="4204820"/>
            <a:ext cx="776532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7/29/2025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39842079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609600"/>
            <a:ext cx="6977064"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290484" y="3610032"/>
            <a:ext cx="6564224"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345" y="4204821"/>
            <a:ext cx="776532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7/29/2025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dirty="0"/>
          </a:p>
        </p:txBody>
      </p:sp>
      <p:sp>
        <p:nvSpPr>
          <p:cNvPr id="10" name="TextBox 9"/>
          <p:cNvSpPr txBox="1"/>
          <p:nvPr/>
        </p:nvSpPr>
        <p:spPr>
          <a:xfrm>
            <a:off x="505245" y="641749"/>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7946721" y="3073376"/>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8408611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355" y="2126943"/>
            <a:ext cx="7766495"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46" y="4650556"/>
            <a:ext cx="776532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7/29/2025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16918431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345" y="609601"/>
            <a:ext cx="776532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346" y="2088320"/>
            <a:ext cx="2474217"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346" y="2911624"/>
            <a:ext cx="2474217"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333658" y="2088320"/>
            <a:ext cx="2473919"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333659" y="2911624"/>
            <a:ext cx="247486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5979974" y="2088320"/>
            <a:ext cx="246840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5982260" y="2911624"/>
            <a:ext cx="2468408"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BCAD085-E8A6-8845-BD4E-CB4CCA059FC4}" type="datetimeFigureOut">
              <a:rPr lang="en-US" smtClean="0"/>
              <a:t>7/29/2025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32340268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346" y="609601"/>
            <a:ext cx="776532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5347" y="3989147"/>
            <a:ext cx="2474216"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819015" y="2092235"/>
            <a:ext cx="2205038"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1" name="Text Placeholder 3"/>
          <p:cNvSpPr>
            <a:spLocks noGrp="1"/>
          </p:cNvSpPr>
          <p:nvPr>
            <p:ph type="body" sz="half" idx="18"/>
          </p:nvPr>
        </p:nvSpPr>
        <p:spPr>
          <a:xfrm>
            <a:off x="685347" y="4565409"/>
            <a:ext cx="2474216" cy="122579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332026" y="3989147"/>
            <a:ext cx="2474237"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426747" y="2092235"/>
            <a:ext cx="2197894"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19"/>
          </p:nvPr>
        </p:nvSpPr>
        <p:spPr>
          <a:xfrm>
            <a:off x="3331011" y="4565408"/>
            <a:ext cx="2475252" cy="122579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5980067" y="3989147"/>
            <a:ext cx="246742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6114603" y="2092235"/>
            <a:ext cx="219908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7" name="Text Placeholder 3"/>
          <p:cNvSpPr>
            <a:spLocks noGrp="1"/>
          </p:cNvSpPr>
          <p:nvPr>
            <p:ph type="body" sz="half" idx="20"/>
          </p:nvPr>
        </p:nvSpPr>
        <p:spPr>
          <a:xfrm>
            <a:off x="5979973" y="4565410"/>
            <a:ext cx="2470694" cy="122579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BCAD085-E8A6-8845-BD4E-CB4CCA059FC4}" type="datetimeFigureOut">
              <a:rPr lang="en-US" smtClean="0"/>
              <a:t>7/29/2025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35014085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7/29/2025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17497130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609600"/>
            <a:ext cx="1906993"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685346" y="609600"/>
            <a:ext cx="5744029"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7/29/2025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8327285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7/29/2025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120701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21933" y="657227"/>
            <a:ext cx="7300134"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921933" y="3602039"/>
            <a:ext cx="7300134"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7/29/2025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40599549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85347" y="609601"/>
            <a:ext cx="776532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85346" y="2088320"/>
            <a:ext cx="3829503"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30052" y="2088320"/>
            <a:ext cx="3820616"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7/29/2025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42573192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5347" y="609601"/>
            <a:ext cx="776532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5427" y="2088320"/>
            <a:ext cx="3600326"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346" y="2912232"/>
            <a:ext cx="3830406"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59230" y="2088320"/>
            <a:ext cx="3591437"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912232"/>
            <a:ext cx="382151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7/29/2025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2684690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7/29/2025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26700482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7/29/2025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34928578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7921" y="609600"/>
            <a:ext cx="2949178"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3808548" y="609600"/>
            <a:ext cx="4642119"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7921" y="2971801"/>
            <a:ext cx="2949178"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7/29/2025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35222350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7921" y="609600"/>
            <a:ext cx="416760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49932" y="758881"/>
            <a:ext cx="2966938"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85346" y="2971800"/>
            <a:ext cx="4171242"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7/29/2025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29959375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347" y="609601"/>
            <a:ext cx="776532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346" y="2096064"/>
            <a:ext cx="776532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59052" y="5883276"/>
            <a:ext cx="20574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5BCAD085-E8A6-8845-BD4E-CB4CCA059FC4}" type="datetimeFigureOut">
              <a:rPr lang="en-US" smtClean="0"/>
              <a:t>7/29/2025</a:t>
            </a:fld>
            <a:endParaRPr lang="en-US" dirty="0"/>
          </a:p>
        </p:txBody>
      </p:sp>
      <p:sp>
        <p:nvSpPr>
          <p:cNvPr id="5" name="Footer Placeholder 4"/>
          <p:cNvSpPr>
            <a:spLocks noGrp="1"/>
          </p:cNvSpPr>
          <p:nvPr>
            <p:ph type="ftr" sz="quarter" idx="3"/>
          </p:nvPr>
        </p:nvSpPr>
        <p:spPr>
          <a:xfrm>
            <a:off x="685346" y="5883276"/>
            <a:ext cx="5004649"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7885509" y="5883276"/>
            <a:ext cx="565159"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C1FF6DA9-008F-8B48-92A6-B652298478BF}" type="slidenum">
              <a:rPr lang="en-US" smtClean="0"/>
              <a:t>‹#›</a:t>
            </a:fld>
            <a:endParaRPr lang="en-US" dirty="0"/>
          </a:p>
        </p:txBody>
      </p:sp>
    </p:spTree>
    <p:extLst>
      <p:ext uri="{BB962C8B-B14F-4D97-AF65-F5344CB8AC3E}">
        <p14:creationId xmlns:p14="http://schemas.microsoft.com/office/powerpoint/2010/main" val="65601290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347" y="2235200"/>
            <a:ext cx="7773308" cy="2387600"/>
          </a:xfrm>
        </p:spPr>
        <p:txBody>
          <a:bodyPr>
            <a:normAutofit fontScale="90000"/>
          </a:bodyPr>
          <a:lstStyle/>
          <a:p>
            <a:r>
              <a:rPr lang="en-US" dirty="0"/>
              <a:t>Enabling TensorFlow GPU on Windows 11 with the Windows Subsystem for Linux 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dirty="0"/>
              <a:t>Install CUDA Toolkit in Ubuntu (WSL2)</a:t>
            </a:r>
          </a:p>
        </p:txBody>
      </p:sp>
      <p:sp>
        <p:nvSpPr>
          <p:cNvPr id="5" name="TextBox 4">
            <a:extLst>
              <a:ext uri="{FF2B5EF4-FFF2-40B4-BE49-F238E27FC236}">
                <a16:creationId xmlns:a16="http://schemas.microsoft.com/office/drawing/2014/main" id="{19ECE360-E37B-7633-36E9-38FFD54604DF}"/>
              </a:ext>
            </a:extLst>
          </p:cNvPr>
          <p:cNvSpPr txBox="1"/>
          <p:nvPr/>
        </p:nvSpPr>
        <p:spPr>
          <a:xfrm>
            <a:off x="457200" y="1890097"/>
            <a:ext cx="8434552" cy="553998"/>
          </a:xfrm>
          <a:prstGeom prst="rect">
            <a:avLst/>
          </a:prstGeom>
          <a:solidFill>
            <a:schemeClr val="tx1">
              <a:lumMod val="50000"/>
            </a:schemeClr>
          </a:solidFill>
        </p:spPr>
        <p:txBody>
          <a:bodyPr wrap="square">
            <a:spAutoFit/>
          </a:bodyPr>
          <a:lstStyle>
            <a:defPPr>
              <a:defRPr lang="en-US"/>
            </a:defPPr>
            <a:lvl1pPr>
              <a:defRPr sz="1500">
                <a:latin typeface="Consolas"/>
              </a:defRPr>
            </a:lvl1pPr>
          </a:lstStyle>
          <a:p>
            <a:r>
              <a:rPr dirty="0"/>
              <a:t>wget https://developer.download.nvidia.com/compute/cuda/repos/wsl-ubuntu/x86_64/cuda-wsl-ubuntu.pin</a:t>
            </a:r>
          </a:p>
        </p:txBody>
      </p:sp>
      <p:sp>
        <p:nvSpPr>
          <p:cNvPr id="6" name="TextBox 5">
            <a:extLst>
              <a:ext uri="{FF2B5EF4-FFF2-40B4-BE49-F238E27FC236}">
                <a16:creationId xmlns:a16="http://schemas.microsoft.com/office/drawing/2014/main" id="{F44034D8-A9B3-A11B-7E5B-2E4B05336CBB}"/>
              </a:ext>
            </a:extLst>
          </p:cNvPr>
          <p:cNvSpPr txBox="1"/>
          <p:nvPr/>
        </p:nvSpPr>
        <p:spPr>
          <a:xfrm>
            <a:off x="457200" y="2709249"/>
            <a:ext cx="8434552" cy="323165"/>
          </a:xfrm>
          <a:prstGeom prst="rect">
            <a:avLst/>
          </a:prstGeom>
          <a:solidFill>
            <a:schemeClr val="tx1">
              <a:lumMod val="50000"/>
            </a:schemeClr>
          </a:solidFill>
        </p:spPr>
        <p:txBody>
          <a:bodyPr wrap="square">
            <a:spAutoFit/>
          </a:bodyPr>
          <a:lstStyle>
            <a:defPPr>
              <a:defRPr lang="en-US"/>
            </a:defPPr>
            <a:lvl1pPr>
              <a:defRPr sz="1500">
                <a:latin typeface="Consolas"/>
              </a:defRPr>
            </a:lvl1pPr>
          </a:lstStyle>
          <a:p>
            <a:r>
              <a:rPr lang="en-US" dirty="0"/>
              <a:t>sudo mv cuda-wsl-ubuntu.pin /etc/apt/preferences.d/cuda-repository-pin-600</a:t>
            </a:r>
            <a:endParaRPr dirty="0"/>
          </a:p>
        </p:txBody>
      </p:sp>
      <p:sp>
        <p:nvSpPr>
          <p:cNvPr id="7" name="TextBox 6">
            <a:extLst>
              <a:ext uri="{FF2B5EF4-FFF2-40B4-BE49-F238E27FC236}">
                <a16:creationId xmlns:a16="http://schemas.microsoft.com/office/drawing/2014/main" id="{221E47E5-CE3F-2498-D1D4-947D1EEA4D49}"/>
              </a:ext>
            </a:extLst>
          </p:cNvPr>
          <p:cNvSpPr txBox="1"/>
          <p:nvPr/>
        </p:nvSpPr>
        <p:spPr>
          <a:xfrm>
            <a:off x="457200" y="3313413"/>
            <a:ext cx="8434552" cy="784830"/>
          </a:xfrm>
          <a:prstGeom prst="rect">
            <a:avLst/>
          </a:prstGeom>
          <a:solidFill>
            <a:schemeClr val="tx1">
              <a:lumMod val="50000"/>
            </a:schemeClr>
          </a:solidFill>
        </p:spPr>
        <p:txBody>
          <a:bodyPr wrap="square">
            <a:spAutoFit/>
          </a:bodyPr>
          <a:lstStyle>
            <a:defPPr>
              <a:defRPr lang="en-US"/>
            </a:defPPr>
            <a:lvl1pPr>
              <a:defRPr sz="1500">
                <a:latin typeface="Consolas"/>
              </a:defRPr>
            </a:lvl1pPr>
          </a:lstStyle>
          <a:p>
            <a:r>
              <a:rPr lang="da-DK" dirty="0"/>
              <a:t>wget https://developer.download.nvidia.com/compute/cuda/12.9.1/local_installers/cuda-repo-wsl-ubuntu-12-9-local_12.9.1-1_amd64.deb</a:t>
            </a:r>
            <a:endParaRPr dirty="0"/>
          </a:p>
        </p:txBody>
      </p:sp>
      <p:sp>
        <p:nvSpPr>
          <p:cNvPr id="8" name="TextBox 7">
            <a:extLst>
              <a:ext uri="{FF2B5EF4-FFF2-40B4-BE49-F238E27FC236}">
                <a16:creationId xmlns:a16="http://schemas.microsoft.com/office/drawing/2014/main" id="{00F44601-ED1F-A881-9660-92F81FAF3D6E}"/>
              </a:ext>
            </a:extLst>
          </p:cNvPr>
          <p:cNvSpPr txBox="1"/>
          <p:nvPr/>
        </p:nvSpPr>
        <p:spPr>
          <a:xfrm>
            <a:off x="457200" y="4359635"/>
            <a:ext cx="8434552" cy="323165"/>
          </a:xfrm>
          <a:prstGeom prst="rect">
            <a:avLst/>
          </a:prstGeom>
          <a:solidFill>
            <a:schemeClr val="tx1">
              <a:lumMod val="50000"/>
            </a:schemeClr>
          </a:solidFill>
        </p:spPr>
        <p:txBody>
          <a:bodyPr wrap="square">
            <a:spAutoFit/>
          </a:bodyPr>
          <a:lstStyle>
            <a:defPPr>
              <a:defRPr lang="en-US"/>
            </a:defPPr>
            <a:lvl1pPr>
              <a:defRPr sz="1500">
                <a:latin typeface="Consolas"/>
              </a:defRPr>
            </a:lvl1pPr>
          </a:lstStyle>
          <a:p>
            <a:r>
              <a:rPr lang="en-US" dirty="0"/>
              <a:t>sudo dpkg -i cuda-repo-wsl-ubuntu-12-9-local_12.9.1-1_amd64.deb</a:t>
            </a:r>
            <a:endParaRPr dirty="0"/>
          </a:p>
        </p:txBody>
      </p:sp>
      <p:sp>
        <p:nvSpPr>
          <p:cNvPr id="9" name="TextBox 8">
            <a:extLst>
              <a:ext uri="{FF2B5EF4-FFF2-40B4-BE49-F238E27FC236}">
                <a16:creationId xmlns:a16="http://schemas.microsoft.com/office/drawing/2014/main" id="{E67E0127-6F14-2FDB-1DA3-CC340B82DB43}"/>
              </a:ext>
            </a:extLst>
          </p:cNvPr>
          <p:cNvSpPr txBox="1"/>
          <p:nvPr/>
        </p:nvSpPr>
        <p:spPr>
          <a:xfrm>
            <a:off x="457200" y="4934635"/>
            <a:ext cx="8434552" cy="553998"/>
          </a:xfrm>
          <a:prstGeom prst="rect">
            <a:avLst/>
          </a:prstGeom>
          <a:solidFill>
            <a:schemeClr val="tx1">
              <a:lumMod val="50000"/>
            </a:schemeClr>
          </a:solidFill>
        </p:spPr>
        <p:txBody>
          <a:bodyPr wrap="square">
            <a:spAutoFit/>
          </a:bodyPr>
          <a:lstStyle>
            <a:defPPr>
              <a:defRPr lang="en-US"/>
            </a:defPPr>
            <a:lvl1pPr>
              <a:defRPr sz="1500">
                <a:latin typeface="Consolas"/>
              </a:defRPr>
            </a:lvl1pPr>
          </a:lstStyle>
          <a:p>
            <a:r>
              <a:rPr lang="en-US" dirty="0"/>
              <a:t>sudo cp /var/cuda-repo-wsl-ubuntu-12-9-local/cuda-*-keyring.gpg /usr/share/keyrings/</a:t>
            </a:r>
            <a:endParaRPr dirty="0"/>
          </a:p>
        </p:txBody>
      </p:sp>
      <p:sp>
        <p:nvSpPr>
          <p:cNvPr id="10" name="TextBox 9">
            <a:extLst>
              <a:ext uri="{FF2B5EF4-FFF2-40B4-BE49-F238E27FC236}">
                <a16:creationId xmlns:a16="http://schemas.microsoft.com/office/drawing/2014/main" id="{59AC3ADC-96AD-582F-9DEC-6A2AECD59E6C}"/>
              </a:ext>
            </a:extLst>
          </p:cNvPr>
          <p:cNvSpPr txBox="1"/>
          <p:nvPr/>
        </p:nvSpPr>
        <p:spPr>
          <a:xfrm>
            <a:off x="457200" y="5746125"/>
            <a:ext cx="8434552" cy="323165"/>
          </a:xfrm>
          <a:prstGeom prst="rect">
            <a:avLst/>
          </a:prstGeom>
          <a:solidFill>
            <a:schemeClr val="tx1">
              <a:lumMod val="50000"/>
            </a:schemeClr>
          </a:solidFill>
        </p:spPr>
        <p:txBody>
          <a:bodyPr wrap="square">
            <a:spAutoFit/>
          </a:bodyPr>
          <a:lstStyle>
            <a:defPPr>
              <a:defRPr lang="en-US"/>
            </a:defPPr>
            <a:lvl1pPr>
              <a:defRPr sz="1500">
                <a:latin typeface="Consolas"/>
              </a:defRPr>
            </a:lvl1pPr>
          </a:lstStyle>
          <a:p>
            <a:r>
              <a:rPr lang="en-US" dirty="0"/>
              <a:t>sudo apt-get update</a:t>
            </a:r>
            <a:endParaRPr dirty="0"/>
          </a:p>
        </p:txBody>
      </p:sp>
      <p:sp>
        <p:nvSpPr>
          <p:cNvPr id="11" name="TextBox 10">
            <a:extLst>
              <a:ext uri="{FF2B5EF4-FFF2-40B4-BE49-F238E27FC236}">
                <a16:creationId xmlns:a16="http://schemas.microsoft.com/office/drawing/2014/main" id="{C08F16AD-FE88-5CDD-607C-D0E46A9E7124}"/>
              </a:ext>
            </a:extLst>
          </p:cNvPr>
          <p:cNvSpPr txBox="1"/>
          <p:nvPr/>
        </p:nvSpPr>
        <p:spPr>
          <a:xfrm>
            <a:off x="457200" y="6275402"/>
            <a:ext cx="8434552" cy="323165"/>
          </a:xfrm>
          <a:prstGeom prst="rect">
            <a:avLst/>
          </a:prstGeom>
          <a:solidFill>
            <a:schemeClr val="tx1">
              <a:lumMod val="50000"/>
            </a:schemeClr>
          </a:solidFill>
        </p:spPr>
        <p:txBody>
          <a:bodyPr wrap="square">
            <a:spAutoFit/>
          </a:bodyPr>
          <a:lstStyle>
            <a:defPPr>
              <a:defRPr lang="en-US"/>
            </a:defPPr>
            <a:lvl1pPr>
              <a:defRPr sz="1500">
                <a:latin typeface="Consolas"/>
              </a:defRPr>
            </a:lvl1pPr>
          </a:lstStyle>
          <a:p>
            <a:r>
              <a:rPr lang="en-US" dirty="0"/>
              <a:t>sudo apt-get -y install cuda-toolkit-12-9</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Set CUDA Environment Variables</a:t>
            </a:r>
          </a:p>
        </p:txBody>
      </p:sp>
      <p:sp>
        <p:nvSpPr>
          <p:cNvPr id="3" name="Content Placeholder 2"/>
          <p:cNvSpPr>
            <a:spLocks noGrp="1"/>
          </p:cNvSpPr>
          <p:nvPr>
            <p:ph idx="1"/>
          </p:nvPr>
        </p:nvSpPr>
        <p:spPr/>
        <p:txBody>
          <a:bodyPr/>
          <a:lstStyle/>
          <a:p>
            <a:pPr marL="0" indent="0">
              <a:buNone/>
              <a:defRPr sz="2000"/>
            </a:pPr>
            <a:r>
              <a:rPr dirty="0"/>
              <a:t>Add CUDA bin and lib64 to PATH and LD_LIBRARY_PAT</a:t>
            </a:r>
            <a:r>
              <a:rPr lang="en-US" dirty="0"/>
              <a:t>H</a:t>
            </a:r>
          </a:p>
        </p:txBody>
      </p:sp>
      <p:sp>
        <p:nvSpPr>
          <p:cNvPr id="4" name="TextBox 3"/>
          <p:cNvSpPr txBox="1"/>
          <p:nvPr/>
        </p:nvSpPr>
        <p:spPr>
          <a:xfrm>
            <a:off x="457200" y="2743200"/>
            <a:ext cx="7907934" cy="323165"/>
          </a:xfrm>
          <a:prstGeom prst="rect">
            <a:avLst/>
          </a:prstGeom>
          <a:solidFill>
            <a:schemeClr val="tx1">
              <a:lumMod val="50000"/>
            </a:schemeClr>
          </a:solidFill>
        </p:spPr>
        <p:txBody>
          <a:bodyPr wrap="square">
            <a:spAutoFit/>
          </a:bodyPr>
          <a:lstStyle>
            <a:defPPr>
              <a:defRPr lang="en-US"/>
            </a:defPPr>
            <a:lvl1pPr>
              <a:defRPr sz="1500">
                <a:latin typeface="Consolas"/>
              </a:defRPr>
            </a:lvl1pPr>
          </a:lstStyle>
          <a:p>
            <a:r>
              <a:rPr dirty="0"/>
              <a:t>echo 'export PATH=/usr/local/cuda-12.</a:t>
            </a:r>
            <a:r>
              <a:rPr lang="en-US" dirty="0"/>
              <a:t>9</a:t>
            </a:r>
            <a:r>
              <a:rPr dirty="0"/>
              <a:t>/bin${PATH:+:${PATH}}' &gt;&gt; ~/.bashrc</a:t>
            </a:r>
          </a:p>
        </p:txBody>
      </p:sp>
      <p:sp>
        <p:nvSpPr>
          <p:cNvPr id="5" name="TextBox 4">
            <a:extLst>
              <a:ext uri="{FF2B5EF4-FFF2-40B4-BE49-F238E27FC236}">
                <a16:creationId xmlns:a16="http://schemas.microsoft.com/office/drawing/2014/main" id="{A58127BB-D9FA-3DC1-9E9F-61E21EC58CA6}"/>
              </a:ext>
            </a:extLst>
          </p:cNvPr>
          <p:cNvSpPr txBox="1"/>
          <p:nvPr/>
        </p:nvSpPr>
        <p:spPr>
          <a:xfrm>
            <a:off x="457201" y="3397508"/>
            <a:ext cx="7907934" cy="784830"/>
          </a:xfrm>
          <a:prstGeom prst="rect">
            <a:avLst/>
          </a:prstGeom>
          <a:solidFill>
            <a:schemeClr val="tx1">
              <a:lumMod val="50000"/>
            </a:schemeClr>
          </a:solidFill>
        </p:spPr>
        <p:txBody>
          <a:bodyPr wrap="square">
            <a:spAutoFit/>
          </a:bodyPr>
          <a:lstStyle>
            <a:defPPr>
              <a:defRPr lang="en-US"/>
            </a:defPPr>
            <a:lvl1pPr>
              <a:defRPr sz="1500">
                <a:latin typeface="Consolas"/>
              </a:defRPr>
            </a:lvl1pPr>
          </a:lstStyle>
          <a:p>
            <a:r>
              <a:rPr dirty="0"/>
              <a:t>echo 'export LD_LIBRARY_PATH=/usr/local/cuda-12.</a:t>
            </a:r>
            <a:r>
              <a:rPr lang="en-US" dirty="0"/>
              <a:t>9</a:t>
            </a:r>
            <a:r>
              <a:rPr dirty="0"/>
              <a:t>/lib64${LD_LIBRARY_PATH:+:${LD_LIBRARY_PATH}}' &gt;&gt; ~/.bashrc</a:t>
            </a:r>
            <a:br>
              <a:rPr dirty="0"/>
            </a:br>
            <a:r>
              <a:rPr dirty="0"/>
              <a:t>source ~/.bashrc</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AC5E8C-C584-DC32-D2F3-AF03DC72149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C89AC9A-7BF5-967B-75D5-521AF598065E}"/>
              </a:ext>
            </a:extLst>
          </p:cNvPr>
          <p:cNvSpPr>
            <a:spLocks noGrp="1"/>
          </p:cNvSpPr>
          <p:nvPr>
            <p:ph type="title"/>
          </p:nvPr>
        </p:nvSpPr>
        <p:spPr/>
        <p:txBody>
          <a:bodyPr/>
          <a:lstStyle/>
          <a:p>
            <a:r>
              <a:rPr lang="en-US" dirty="0"/>
              <a:t>Verify </a:t>
            </a:r>
            <a:r>
              <a:rPr dirty="0"/>
              <a:t>CUDA Environment Variables</a:t>
            </a:r>
          </a:p>
        </p:txBody>
      </p:sp>
      <p:sp>
        <p:nvSpPr>
          <p:cNvPr id="3" name="Content Placeholder 2">
            <a:extLst>
              <a:ext uri="{FF2B5EF4-FFF2-40B4-BE49-F238E27FC236}">
                <a16:creationId xmlns:a16="http://schemas.microsoft.com/office/drawing/2014/main" id="{0E88236C-41FC-54F4-E914-890CDC586808}"/>
              </a:ext>
            </a:extLst>
          </p:cNvPr>
          <p:cNvSpPr>
            <a:spLocks noGrp="1"/>
          </p:cNvSpPr>
          <p:nvPr>
            <p:ph idx="1"/>
          </p:nvPr>
        </p:nvSpPr>
        <p:spPr/>
        <p:txBody>
          <a:bodyPr/>
          <a:lstStyle/>
          <a:p>
            <a:pPr marL="0" indent="0">
              <a:buNone/>
              <a:defRPr sz="2000"/>
            </a:pPr>
            <a:r>
              <a:rPr lang="en-US" dirty="0"/>
              <a:t>Verify the installations</a:t>
            </a:r>
          </a:p>
        </p:txBody>
      </p:sp>
      <p:sp>
        <p:nvSpPr>
          <p:cNvPr id="4" name="TextBox 3">
            <a:extLst>
              <a:ext uri="{FF2B5EF4-FFF2-40B4-BE49-F238E27FC236}">
                <a16:creationId xmlns:a16="http://schemas.microsoft.com/office/drawing/2014/main" id="{918E47F3-2A5F-8729-30F2-3ED64F075E65}"/>
              </a:ext>
            </a:extLst>
          </p:cNvPr>
          <p:cNvSpPr txBox="1"/>
          <p:nvPr/>
        </p:nvSpPr>
        <p:spPr>
          <a:xfrm>
            <a:off x="457200" y="2096430"/>
            <a:ext cx="7907934" cy="323165"/>
          </a:xfrm>
          <a:prstGeom prst="rect">
            <a:avLst/>
          </a:prstGeom>
          <a:solidFill>
            <a:schemeClr val="tx1">
              <a:lumMod val="50000"/>
            </a:schemeClr>
          </a:solidFill>
        </p:spPr>
        <p:txBody>
          <a:bodyPr wrap="square">
            <a:spAutoFit/>
          </a:bodyPr>
          <a:lstStyle>
            <a:defPPr>
              <a:defRPr lang="en-US"/>
            </a:defPPr>
            <a:lvl1pPr>
              <a:defRPr sz="1500">
                <a:latin typeface="Consolas"/>
              </a:defRPr>
            </a:lvl1pPr>
          </a:lstStyle>
          <a:p>
            <a:r>
              <a:rPr lang="en-US" dirty="0"/>
              <a:t>nvcc --version </a:t>
            </a:r>
            <a:endParaRPr dirty="0"/>
          </a:p>
        </p:txBody>
      </p:sp>
      <p:sp>
        <p:nvSpPr>
          <p:cNvPr id="5" name="TextBox 4">
            <a:extLst>
              <a:ext uri="{FF2B5EF4-FFF2-40B4-BE49-F238E27FC236}">
                <a16:creationId xmlns:a16="http://schemas.microsoft.com/office/drawing/2014/main" id="{A903161E-6908-16A0-C428-7956DB761CA0}"/>
              </a:ext>
            </a:extLst>
          </p:cNvPr>
          <p:cNvSpPr txBox="1"/>
          <p:nvPr/>
        </p:nvSpPr>
        <p:spPr>
          <a:xfrm>
            <a:off x="457201" y="2750738"/>
            <a:ext cx="7907934" cy="323165"/>
          </a:xfrm>
          <a:prstGeom prst="rect">
            <a:avLst/>
          </a:prstGeom>
          <a:solidFill>
            <a:schemeClr val="tx1">
              <a:lumMod val="50000"/>
            </a:schemeClr>
          </a:solidFill>
        </p:spPr>
        <p:txBody>
          <a:bodyPr wrap="square">
            <a:spAutoFit/>
          </a:bodyPr>
          <a:lstStyle>
            <a:defPPr>
              <a:defRPr lang="en-US"/>
            </a:defPPr>
            <a:lvl1pPr>
              <a:defRPr sz="1500">
                <a:latin typeface="Consolas"/>
              </a:defRPr>
            </a:lvl1pPr>
          </a:lstStyle>
          <a:p>
            <a:r>
              <a:rPr lang="en-US" dirty="0"/>
              <a:t>echo $LD_LIBRARY_PATH</a:t>
            </a:r>
            <a:endParaRPr dirty="0"/>
          </a:p>
        </p:txBody>
      </p:sp>
      <p:pic>
        <p:nvPicPr>
          <p:cNvPr id="7" name="Picture 6">
            <a:extLst>
              <a:ext uri="{FF2B5EF4-FFF2-40B4-BE49-F238E27FC236}">
                <a16:creationId xmlns:a16="http://schemas.microsoft.com/office/drawing/2014/main" id="{AF90DF67-8E75-16A2-3463-D459B8913558}"/>
              </a:ext>
            </a:extLst>
          </p:cNvPr>
          <p:cNvPicPr>
            <a:picLocks noChangeAspect="1"/>
          </p:cNvPicPr>
          <p:nvPr/>
        </p:nvPicPr>
        <p:blipFill>
          <a:blip r:embed="rId3"/>
          <a:stretch>
            <a:fillRect/>
          </a:stretch>
        </p:blipFill>
        <p:spPr>
          <a:xfrm>
            <a:off x="1888728" y="3488779"/>
            <a:ext cx="5044877" cy="2286198"/>
          </a:xfrm>
          <a:prstGeom prst="rect">
            <a:avLst/>
          </a:prstGeom>
        </p:spPr>
      </p:pic>
    </p:spTree>
    <p:extLst>
      <p:ext uri="{BB962C8B-B14F-4D97-AF65-F5344CB8AC3E}">
        <p14:creationId xmlns:p14="http://schemas.microsoft.com/office/powerpoint/2010/main" val="27557303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57500"/>
            <a:ext cx="8229600" cy="1143000"/>
          </a:xfrm>
        </p:spPr>
        <p:txBody>
          <a:bodyPr>
            <a:normAutofit/>
          </a:bodyPr>
          <a:lstStyle/>
          <a:p>
            <a:r>
              <a:rPr lang="en-US" dirty="0"/>
              <a:t>Create </a:t>
            </a:r>
            <a:r>
              <a:rPr dirty="0"/>
              <a:t>Python Environment &amp; TensorFlow GPU</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Install Miniconda</a:t>
            </a:r>
            <a:endParaRPr dirty="0"/>
          </a:p>
        </p:txBody>
      </p:sp>
      <p:sp>
        <p:nvSpPr>
          <p:cNvPr id="3" name="Content Placeholder 2"/>
          <p:cNvSpPr>
            <a:spLocks noGrp="1"/>
          </p:cNvSpPr>
          <p:nvPr>
            <p:ph idx="1"/>
          </p:nvPr>
        </p:nvSpPr>
        <p:spPr>
          <a:xfrm>
            <a:off x="457200" y="1600201"/>
            <a:ext cx="8229600" cy="551988"/>
          </a:xfrm>
        </p:spPr>
        <p:txBody>
          <a:bodyPr/>
          <a:lstStyle/>
          <a:p>
            <a:pPr marL="0" indent="0">
              <a:buNone/>
              <a:defRPr sz="2000"/>
            </a:pPr>
            <a:r>
              <a:rPr lang="en-US" dirty="0"/>
              <a:t>Download, i</a:t>
            </a:r>
            <a:r>
              <a:rPr dirty="0"/>
              <a:t>nstall</a:t>
            </a:r>
            <a:r>
              <a:rPr lang="en-US" dirty="0"/>
              <a:t>, and initialize</a:t>
            </a:r>
            <a:r>
              <a:rPr dirty="0"/>
              <a:t> Miniconda </a:t>
            </a:r>
            <a:r>
              <a:rPr lang="en-US" dirty="0"/>
              <a:t>for Linux</a:t>
            </a:r>
            <a:endParaRPr dirty="0"/>
          </a:p>
        </p:txBody>
      </p:sp>
      <p:sp>
        <p:nvSpPr>
          <p:cNvPr id="5" name="TextBox 4">
            <a:extLst>
              <a:ext uri="{FF2B5EF4-FFF2-40B4-BE49-F238E27FC236}">
                <a16:creationId xmlns:a16="http://schemas.microsoft.com/office/drawing/2014/main" id="{D86F2F51-C11E-47E4-029B-CB39E1F46782}"/>
              </a:ext>
            </a:extLst>
          </p:cNvPr>
          <p:cNvSpPr txBox="1"/>
          <p:nvPr/>
        </p:nvSpPr>
        <p:spPr>
          <a:xfrm>
            <a:off x="457200" y="2152188"/>
            <a:ext cx="7907934" cy="553998"/>
          </a:xfrm>
          <a:prstGeom prst="rect">
            <a:avLst/>
          </a:prstGeom>
          <a:solidFill>
            <a:schemeClr val="tx1">
              <a:lumMod val="50000"/>
            </a:schemeClr>
          </a:solidFill>
        </p:spPr>
        <p:txBody>
          <a:bodyPr wrap="square">
            <a:spAutoFit/>
          </a:bodyPr>
          <a:lstStyle>
            <a:defPPr>
              <a:defRPr lang="en-US"/>
            </a:defPPr>
            <a:lvl1pPr>
              <a:defRPr sz="1500">
                <a:latin typeface="Consolas"/>
              </a:defRPr>
            </a:lvl1pPr>
          </a:lstStyle>
          <a:p>
            <a:r>
              <a:rPr lang="da-DK" dirty="0"/>
              <a:t>wget https://repo.anaconda.com/miniconda/Miniconda3-latest-Linux-x86_64.sh</a:t>
            </a:r>
            <a:endParaRPr dirty="0"/>
          </a:p>
        </p:txBody>
      </p:sp>
      <p:sp>
        <p:nvSpPr>
          <p:cNvPr id="6" name="TextBox 5">
            <a:extLst>
              <a:ext uri="{FF2B5EF4-FFF2-40B4-BE49-F238E27FC236}">
                <a16:creationId xmlns:a16="http://schemas.microsoft.com/office/drawing/2014/main" id="{ECA4916C-B1F6-DE5C-BA1C-1997A8DCC213}"/>
              </a:ext>
            </a:extLst>
          </p:cNvPr>
          <p:cNvSpPr txBox="1"/>
          <p:nvPr/>
        </p:nvSpPr>
        <p:spPr>
          <a:xfrm>
            <a:off x="457200" y="2964402"/>
            <a:ext cx="7907934" cy="323165"/>
          </a:xfrm>
          <a:prstGeom prst="rect">
            <a:avLst/>
          </a:prstGeom>
          <a:solidFill>
            <a:schemeClr val="tx1">
              <a:lumMod val="50000"/>
            </a:schemeClr>
          </a:solidFill>
        </p:spPr>
        <p:txBody>
          <a:bodyPr wrap="square">
            <a:spAutoFit/>
          </a:bodyPr>
          <a:lstStyle>
            <a:defPPr>
              <a:defRPr lang="en-US"/>
            </a:defPPr>
            <a:lvl1pPr>
              <a:defRPr sz="1500">
                <a:latin typeface="Consolas"/>
              </a:defRPr>
            </a:lvl1pPr>
          </a:lstStyle>
          <a:p>
            <a:r>
              <a:rPr lang="en-US" dirty="0"/>
              <a:t>bash Miniconda3-latest-Linux-x86_64.sh</a:t>
            </a:r>
            <a:endParaRPr dirty="0"/>
          </a:p>
        </p:txBody>
      </p:sp>
      <p:sp>
        <p:nvSpPr>
          <p:cNvPr id="7" name="TextBox 6">
            <a:extLst>
              <a:ext uri="{FF2B5EF4-FFF2-40B4-BE49-F238E27FC236}">
                <a16:creationId xmlns:a16="http://schemas.microsoft.com/office/drawing/2014/main" id="{4463F4A8-FE55-BEDB-4EF8-FA87755CDE53}"/>
              </a:ext>
            </a:extLst>
          </p:cNvPr>
          <p:cNvSpPr txBox="1"/>
          <p:nvPr/>
        </p:nvSpPr>
        <p:spPr>
          <a:xfrm>
            <a:off x="457200" y="3559377"/>
            <a:ext cx="7907934" cy="323165"/>
          </a:xfrm>
          <a:prstGeom prst="rect">
            <a:avLst/>
          </a:prstGeom>
          <a:solidFill>
            <a:schemeClr val="tx1">
              <a:lumMod val="50000"/>
            </a:schemeClr>
          </a:solidFill>
        </p:spPr>
        <p:txBody>
          <a:bodyPr wrap="square">
            <a:spAutoFit/>
          </a:bodyPr>
          <a:lstStyle>
            <a:defPPr>
              <a:defRPr lang="en-US"/>
            </a:defPPr>
            <a:lvl1pPr>
              <a:defRPr sz="1500">
                <a:latin typeface="Consolas"/>
              </a:defRPr>
            </a:lvl1pPr>
          </a:lstStyle>
          <a:p>
            <a:r>
              <a:rPr lang="en-US" dirty="0"/>
              <a:t>rm Miniconda3-latest-Linux-x86_64.sh</a:t>
            </a:r>
            <a:endParaRPr dirty="0"/>
          </a:p>
        </p:txBody>
      </p:sp>
      <p:sp>
        <p:nvSpPr>
          <p:cNvPr id="8" name="TextBox 7">
            <a:extLst>
              <a:ext uri="{FF2B5EF4-FFF2-40B4-BE49-F238E27FC236}">
                <a16:creationId xmlns:a16="http://schemas.microsoft.com/office/drawing/2014/main" id="{2864D65E-EB75-A416-1349-6B585683410A}"/>
              </a:ext>
            </a:extLst>
          </p:cNvPr>
          <p:cNvSpPr txBox="1"/>
          <p:nvPr/>
        </p:nvSpPr>
        <p:spPr>
          <a:xfrm>
            <a:off x="486939" y="4869829"/>
            <a:ext cx="7907934" cy="323165"/>
          </a:xfrm>
          <a:prstGeom prst="rect">
            <a:avLst/>
          </a:prstGeom>
          <a:solidFill>
            <a:schemeClr val="tx1">
              <a:lumMod val="50000"/>
            </a:schemeClr>
          </a:solidFill>
        </p:spPr>
        <p:txBody>
          <a:bodyPr wrap="square">
            <a:spAutoFit/>
          </a:bodyPr>
          <a:lstStyle>
            <a:defPPr>
              <a:defRPr lang="en-US"/>
            </a:defPPr>
            <a:lvl1pPr>
              <a:defRPr sz="1500">
                <a:latin typeface="Consolas"/>
              </a:defRPr>
            </a:lvl1pPr>
          </a:lstStyle>
          <a:p>
            <a:r>
              <a:rPr lang="en-US" dirty="0"/>
              <a:t>conda –version </a:t>
            </a:r>
            <a:endParaRPr dirty="0"/>
          </a:p>
        </p:txBody>
      </p:sp>
      <p:sp>
        <p:nvSpPr>
          <p:cNvPr id="9" name="Content Placeholder 2">
            <a:extLst>
              <a:ext uri="{FF2B5EF4-FFF2-40B4-BE49-F238E27FC236}">
                <a16:creationId xmlns:a16="http://schemas.microsoft.com/office/drawing/2014/main" id="{540A27E1-2DF2-048D-4DBD-E2819AB8D560}"/>
              </a:ext>
            </a:extLst>
          </p:cNvPr>
          <p:cNvSpPr txBox="1">
            <a:spLocks/>
          </p:cNvSpPr>
          <p:nvPr/>
        </p:nvSpPr>
        <p:spPr>
          <a:xfrm>
            <a:off x="457200" y="4393178"/>
            <a:ext cx="8229600" cy="551988"/>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defRPr sz="2000"/>
            </a:pPr>
            <a:r>
              <a:rPr lang="en-US" sz="2000" dirty="0"/>
              <a:t>Restart terminal and verify</a:t>
            </a:r>
          </a:p>
        </p:txBody>
      </p:sp>
      <p:pic>
        <p:nvPicPr>
          <p:cNvPr id="11" name="Picture 10">
            <a:extLst>
              <a:ext uri="{FF2B5EF4-FFF2-40B4-BE49-F238E27FC236}">
                <a16:creationId xmlns:a16="http://schemas.microsoft.com/office/drawing/2014/main" id="{AC54D95A-A271-2D7D-652B-E4989FF370E9}"/>
              </a:ext>
            </a:extLst>
          </p:cNvPr>
          <p:cNvPicPr>
            <a:picLocks noChangeAspect="1"/>
          </p:cNvPicPr>
          <p:nvPr/>
        </p:nvPicPr>
        <p:blipFill>
          <a:blip r:embed="rId3"/>
          <a:stretch>
            <a:fillRect/>
          </a:stretch>
        </p:blipFill>
        <p:spPr>
          <a:xfrm>
            <a:off x="2193502" y="5360669"/>
            <a:ext cx="4494808" cy="1431383"/>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FACAE6-CA0E-1460-9790-C9E28814E4F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B1BC969-4750-D5B3-078E-05585720F602}"/>
              </a:ext>
            </a:extLst>
          </p:cNvPr>
          <p:cNvSpPr>
            <a:spLocks noGrp="1"/>
          </p:cNvSpPr>
          <p:nvPr>
            <p:ph type="title"/>
          </p:nvPr>
        </p:nvSpPr>
        <p:spPr/>
        <p:txBody>
          <a:bodyPr>
            <a:normAutofit/>
          </a:bodyPr>
          <a:lstStyle/>
          <a:p>
            <a:r>
              <a:rPr lang="en-US" dirty="0"/>
              <a:t>Create the Conda Environment</a:t>
            </a:r>
            <a:endParaRPr dirty="0"/>
          </a:p>
        </p:txBody>
      </p:sp>
      <p:sp>
        <p:nvSpPr>
          <p:cNvPr id="3" name="Content Placeholder 2">
            <a:extLst>
              <a:ext uri="{FF2B5EF4-FFF2-40B4-BE49-F238E27FC236}">
                <a16:creationId xmlns:a16="http://schemas.microsoft.com/office/drawing/2014/main" id="{32922B71-21A4-A4E6-6306-8AECD6142828}"/>
              </a:ext>
            </a:extLst>
          </p:cNvPr>
          <p:cNvSpPr>
            <a:spLocks noGrp="1"/>
          </p:cNvSpPr>
          <p:nvPr>
            <p:ph idx="1"/>
          </p:nvPr>
        </p:nvSpPr>
        <p:spPr>
          <a:xfrm>
            <a:off x="457200" y="1600201"/>
            <a:ext cx="8229600" cy="551988"/>
          </a:xfrm>
        </p:spPr>
        <p:txBody>
          <a:bodyPr/>
          <a:lstStyle/>
          <a:p>
            <a:pPr marL="0" indent="0">
              <a:buNone/>
              <a:defRPr sz="2000"/>
            </a:pPr>
            <a:r>
              <a:rPr lang="en-US" dirty="0"/>
              <a:t>Use Conda to create the Python environment</a:t>
            </a:r>
            <a:endParaRPr dirty="0"/>
          </a:p>
        </p:txBody>
      </p:sp>
      <p:sp>
        <p:nvSpPr>
          <p:cNvPr id="5" name="TextBox 4">
            <a:extLst>
              <a:ext uri="{FF2B5EF4-FFF2-40B4-BE49-F238E27FC236}">
                <a16:creationId xmlns:a16="http://schemas.microsoft.com/office/drawing/2014/main" id="{A381FCB6-A05F-252E-BA83-F2FBFF3A567A}"/>
              </a:ext>
            </a:extLst>
          </p:cNvPr>
          <p:cNvSpPr txBox="1"/>
          <p:nvPr/>
        </p:nvSpPr>
        <p:spPr>
          <a:xfrm>
            <a:off x="457200" y="2152188"/>
            <a:ext cx="7907934" cy="323165"/>
          </a:xfrm>
          <a:prstGeom prst="rect">
            <a:avLst/>
          </a:prstGeom>
          <a:solidFill>
            <a:schemeClr val="tx1">
              <a:lumMod val="50000"/>
            </a:schemeClr>
          </a:solidFill>
        </p:spPr>
        <p:txBody>
          <a:bodyPr wrap="square">
            <a:spAutoFit/>
          </a:bodyPr>
          <a:lstStyle>
            <a:defPPr>
              <a:defRPr lang="en-US"/>
            </a:defPPr>
            <a:lvl1pPr>
              <a:defRPr sz="1500">
                <a:latin typeface="Consolas"/>
              </a:defRPr>
            </a:lvl1pPr>
          </a:lstStyle>
          <a:p>
            <a:r>
              <a:rPr lang="en-US" dirty="0"/>
              <a:t>conda create --name my_TensorFlow_WSL_env python=3.10</a:t>
            </a:r>
            <a:endParaRPr dirty="0"/>
          </a:p>
        </p:txBody>
      </p:sp>
      <p:sp>
        <p:nvSpPr>
          <p:cNvPr id="6" name="TextBox 5">
            <a:extLst>
              <a:ext uri="{FF2B5EF4-FFF2-40B4-BE49-F238E27FC236}">
                <a16:creationId xmlns:a16="http://schemas.microsoft.com/office/drawing/2014/main" id="{ED7791AE-CF4A-3B23-A3DE-7D92396C952C}"/>
              </a:ext>
            </a:extLst>
          </p:cNvPr>
          <p:cNvSpPr txBox="1"/>
          <p:nvPr/>
        </p:nvSpPr>
        <p:spPr>
          <a:xfrm>
            <a:off x="460915" y="5341645"/>
            <a:ext cx="4283613" cy="323165"/>
          </a:xfrm>
          <a:prstGeom prst="rect">
            <a:avLst/>
          </a:prstGeom>
          <a:solidFill>
            <a:schemeClr val="tx1">
              <a:lumMod val="50000"/>
            </a:schemeClr>
          </a:solidFill>
        </p:spPr>
        <p:txBody>
          <a:bodyPr wrap="square">
            <a:spAutoFit/>
          </a:bodyPr>
          <a:lstStyle>
            <a:defPPr>
              <a:defRPr lang="en-US"/>
            </a:defPPr>
            <a:lvl1pPr>
              <a:defRPr sz="1500">
                <a:latin typeface="Consolas"/>
              </a:defRPr>
            </a:lvl1pPr>
          </a:lstStyle>
          <a:p>
            <a:r>
              <a:rPr lang="en-US" dirty="0"/>
              <a:t>conda activate my_TensorFlow_WSL_env</a:t>
            </a:r>
            <a:endParaRPr dirty="0"/>
          </a:p>
        </p:txBody>
      </p:sp>
      <p:sp>
        <p:nvSpPr>
          <p:cNvPr id="8" name="TextBox 7">
            <a:extLst>
              <a:ext uri="{FF2B5EF4-FFF2-40B4-BE49-F238E27FC236}">
                <a16:creationId xmlns:a16="http://schemas.microsoft.com/office/drawing/2014/main" id="{DC581F61-7E7C-ED1A-893B-1D3EB55A6329}"/>
              </a:ext>
            </a:extLst>
          </p:cNvPr>
          <p:cNvSpPr txBox="1"/>
          <p:nvPr/>
        </p:nvSpPr>
        <p:spPr>
          <a:xfrm>
            <a:off x="457200" y="3209648"/>
            <a:ext cx="4287328" cy="369332"/>
          </a:xfrm>
          <a:prstGeom prst="rect">
            <a:avLst/>
          </a:prstGeom>
          <a:solidFill>
            <a:schemeClr val="tx1">
              <a:lumMod val="50000"/>
            </a:schemeClr>
          </a:solidFill>
        </p:spPr>
        <p:txBody>
          <a:bodyPr wrap="square">
            <a:spAutoFit/>
          </a:bodyPr>
          <a:lstStyle>
            <a:defPPr>
              <a:defRPr lang="en-US"/>
            </a:defPPr>
            <a:lvl1pPr>
              <a:defRPr sz="1500">
                <a:latin typeface="Consolas"/>
              </a:defRPr>
            </a:lvl1pPr>
          </a:lstStyle>
          <a:p>
            <a:r>
              <a:rPr lang="en-US" dirty="0"/>
              <a:t>conda env list</a:t>
            </a:r>
          </a:p>
        </p:txBody>
      </p:sp>
      <p:sp>
        <p:nvSpPr>
          <p:cNvPr id="9" name="Content Placeholder 2">
            <a:extLst>
              <a:ext uri="{FF2B5EF4-FFF2-40B4-BE49-F238E27FC236}">
                <a16:creationId xmlns:a16="http://schemas.microsoft.com/office/drawing/2014/main" id="{91273C9A-4BB2-5314-2118-DC5AAD57E4DD}"/>
              </a:ext>
            </a:extLst>
          </p:cNvPr>
          <p:cNvSpPr txBox="1">
            <a:spLocks/>
          </p:cNvSpPr>
          <p:nvPr/>
        </p:nvSpPr>
        <p:spPr>
          <a:xfrm>
            <a:off x="457200" y="2697233"/>
            <a:ext cx="8229600" cy="369332"/>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defRPr sz="2000"/>
            </a:pPr>
            <a:r>
              <a:rPr lang="en-US" sz="2000" dirty="0"/>
              <a:t>Validate the environment</a:t>
            </a:r>
          </a:p>
        </p:txBody>
      </p:sp>
      <p:sp>
        <p:nvSpPr>
          <p:cNvPr id="4" name="TextBox 3">
            <a:extLst>
              <a:ext uri="{FF2B5EF4-FFF2-40B4-BE49-F238E27FC236}">
                <a16:creationId xmlns:a16="http://schemas.microsoft.com/office/drawing/2014/main" id="{4DCE5E5E-3BC9-EF3A-575B-31130892375E}"/>
              </a:ext>
            </a:extLst>
          </p:cNvPr>
          <p:cNvSpPr txBox="1"/>
          <p:nvPr/>
        </p:nvSpPr>
        <p:spPr>
          <a:xfrm>
            <a:off x="457200" y="5925234"/>
            <a:ext cx="4287328" cy="323165"/>
          </a:xfrm>
          <a:prstGeom prst="rect">
            <a:avLst/>
          </a:prstGeom>
          <a:solidFill>
            <a:schemeClr val="tx1">
              <a:lumMod val="50000"/>
            </a:schemeClr>
          </a:solidFill>
        </p:spPr>
        <p:txBody>
          <a:bodyPr wrap="square">
            <a:spAutoFit/>
          </a:bodyPr>
          <a:lstStyle>
            <a:defPPr>
              <a:defRPr lang="en-US"/>
            </a:defPPr>
            <a:lvl1pPr>
              <a:defRPr sz="1500">
                <a:latin typeface="Consolas"/>
              </a:defRPr>
            </a:lvl1pPr>
          </a:lstStyle>
          <a:p>
            <a:r>
              <a:rPr lang="en-US" dirty="0"/>
              <a:t>python --version</a:t>
            </a:r>
          </a:p>
        </p:txBody>
      </p:sp>
      <p:sp>
        <p:nvSpPr>
          <p:cNvPr id="10" name="Content Placeholder 2">
            <a:extLst>
              <a:ext uri="{FF2B5EF4-FFF2-40B4-BE49-F238E27FC236}">
                <a16:creationId xmlns:a16="http://schemas.microsoft.com/office/drawing/2014/main" id="{D7359A19-CD5E-D79C-A89A-8E8047780438}"/>
              </a:ext>
            </a:extLst>
          </p:cNvPr>
          <p:cNvSpPr txBox="1">
            <a:spLocks/>
          </p:cNvSpPr>
          <p:nvPr/>
        </p:nvSpPr>
        <p:spPr>
          <a:xfrm>
            <a:off x="457200" y="4806378"/>
            <a:ext cx="8229600" cy="551988"/>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defRPr sz="2000"/>
            </a:pPr>
            <a:r>
              <a:rPr lang="en-US" sz="2000" dirty="0"/>
              <a:t>Activate the environment and validate Python version</a:t>
            </a:r>
          </a:p>
        </p:txBody>
      </p:sp>
      <p:pic>
        <p:nvPicPr>
          <p:cNvPr id="12" name="Picture 11">
            <a:extLst>
              <a:ext uri="{FF2B5EF4-FFF2-40B4-BE49-F238E27FC236}">
                <a16:creationId xmlns:a16="http://schemas.microsoft.com/office/drawing/2014/main" id="{DF5AD0AF-6A05-BFFB-6399-657A2914A678}"/>
              </a:ext>
            </a:extLst>
          </p:cNvPr>
          <p:cNvPicPr>
            <a:picLocks noChangeAspect="1"/>
          </p:cNvPicPr>
          <p:nvPr/>
        </p:nvPicPr>
        <p:blipFill>
          <a:blip r:embed="rId3"/>
          <a:stretch>
            <a:fillRect/>
          </a:stretch>
        </p:blipFill>
        <p:spPr>
          <a:xfrm>
            <a:off x="4860394" y="3206091"/>
            <a:ext cx="4119704" cy="1019356"/>
          </a:xfrm>
          <a:prstGeom prst="rect">
            <a:avLst/>
          </a:prstGeom>
        </p:spPr>
      </p:pic>
      <p:pic>
        <p:nvPicPr>
          <p:cNvPr id="14" name="Picture 13">
            <a:extLst>
              <a:ext uri="{FF2B5EF4-FFF2-40B4-BE49-F238E27FC236}">
                <a16:creationId xmlns:a16="http://schemas.microsoft.com/office/drawing/2014/main" id="{00702A7E-9572-07B8-28CA-F3E0462722B7}"/>
              </a:ext>
            </a:extLst>
          </p:cNvPr>
          <p:cNvPicPr>
            <a:picLocks noChangeAspect="1"/>
          </p:cNvPicPr>
          <p:nvPr/>
        </p:nvPicPr>
        <p:blipFill>
          <a:blip r:embed="rId4"/>
          <a:stretch>
            <a:fillRect/>
          </a:stretch>
        </p:blipFill>
        <p:spPr>
          <a:xfrm>
            <a:off x="4860394" y="5359735"/>
            <a:ext cx="4119704" cy="888664"/>
          </a:xfrm>
          <a:prstGeom prst="rect">
            <a:avLst/>
          </a:prstGeom>
        </p:spPr>
      </p:pic>
    </p:spTree>
    <p:extLst>
      <p:ext uri="{BB962C8B-B14F-4D97-AF65-F5344CB8AC3E}">
        <p14:creationId xmlns:p14="http://schemas.microsoft.com/office/powerpoint/2010/main" val="34148483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5D1AA4-9B13-FA8C-FC2C-9EBBDE32D19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2DEA5E4-0D06-D219-A286-EEEA310D2B8F}"/>
              </a:ext>
            </a:extLst>
          </p:cNvPr>
          <p:cNvSpPr>
            <a:spLocks noGrp="1"/>
          </p:cNvSpPr>
          <p:nvPr>
            <p:ph type="title"/>
          </p:nvPr>
        </p:nvSpPr>
        <p:spPr/>
        <p:txBody>
          <a:bodyPr>
            <a:normAutofit/>
          </a:bodyPr>
          <a:lstStyle/>
          <a:p>
            <a:r>
              <a:rPr dirty="0"/>
              <a:t>Install TensorFlow</a:t>
            </a:r>
            <a:r>
              <a:rPr lang="en-US" dirty="0"/>
              <a:t> and CUDA</a:t>
            </a:r>
            <a:endParaRPr dirty="0"/>
          </a:p>
        </p:txBody>
      </p:sp>
      <p:sp>
        <p:nvSpPr>
          <p:cNvPr id="5" name="Content Placeholder 2">
            <a:extLst>
              <a:ext uri="{FF2B5EF4-FFF2-40B4-BE49-F238E27FC236}">
                <a16:creationId xmlns:a16="http://schemas.microsoft.com/office/drawing/2014/main" id="{BB0E1B58-680C-424D-EB97-836063183AA9}"/>
              </a:ext>
            </a:extLst>
          </p:cNvPr>
          <p:cNvSpPr>
            <a:spLocks noGrp="1"/>
          </p:cNvSpPr>
          <p:nvPr>
            <p:ph idx="1"/>
          </p:nvPr>
        </p:nvSpPr>
        <p:spPr>
          <a:xfrm>
            <a:off x="457200" y="1928003"/>
            <a:ext cx="8229600" cy="551988"/>
          </a:xfrm>
        </p:spPr>
        <p:txBody>
          <a:bodyPr>
            <a:normAutofit/>
          </a:bodyPr>
          <a:lstStyle/>
          <a:p>
            <a:pPr marL="0" indent="0">
              <a:buNone/>
              <a:defRPr sz="2000"/>
            </a:pPr>
            <a:r>
              <a:rPr lang="en-US" dirty="0"/>
              <a:t>I</a:t>
            </a:r>
            <a:r>
              <a:rPr dirty="0"/>
              <a:t>nstall</a:t>
            </a:r>
            <a:r>
              <a:rPr lang="en-US" dirty="0"/>
              <a:t> TensorFlow and CUDA in the active Python environment</a:t>
            </a:r>
            <a:endParaRPr dirty="0"/>
          </a:p>
        </p:txBody>
      </p:sp>
      <p:sp>
        <p:nvSpPr>
          <p:cNvPr id="6" name="TextBox 5">
            <a:extLst>
              <a:ext uri="{FF2B5EF4-FFF2-40B4-BE49-F238E27FC236}">
                <a16:creationId xmlns:a16="http://schemas.microsoft.com/office/drawing/2014/main" id="{231D75DA-5241-18C2-C511-2155BCFE75C9}"/>
              </a:ext>
            </a:extLst>
          </p:cNvPr>
          <p:cNvSpPr txBox="1"/>
          <p:nvPr/>
        </p:nvSpPr>
        <p:spPr>
          <a:xfrm>
            <a:off x="457200" y="2479990"/>
            <a:ext cx="7907934" cy="323165"/>
          </a:xfrm>
          <a:prstGeom prst="rect">
            <a:avLst/>
          </a:prstGeom>
          <a:solidFill>
            <a:schemeClr val="tx1">
              <a:lumMod val="50000"/>
            </a:schemeClr>
          </a:solidFill>
        </p:spPr>
        <p:txBody>
          <a:bodyPr wrap="square">
            <a:spAutoFit/>
          </a:bodyPr>
          <a:lstStyle>
            <a:defPPr>
              <a:defRPr lang="en-US"/>
            </a:defPPr>
            <a:lvl1pPr>
              <a:defRPr sz="1500">
                <a:latin typeface="Consolas"/>
              </a:defRPr>
            </a:lvl1pPr>
          </a:lstStyle>
          <a:p>
            <a:r>
              <a:rPr lang="en-US" dirty="0"/>
              <a:t>pip install tensorflow[and-cuda]</a:t>
            </a:r>
            <a:endParaRPr dirty="0"/>
          </a:p>
        </p:txBody>
      </p:sp>
      <p:sp>
        <p:nvSpPr>
          <p:cNvPr id="7" name="Content Placeholder 2">
            <a:extLst>
              <a:ext uri="{FF2B5EF4-FFF2-40B4-BE49-F238E27FC236}">
                <a16:creationId xmlns:a16="http://schemas.microsoft.com/office/drawing/2014/main" id="{94C64949-A2E5-DC73-C216-6F9DF38E7DE9}"/>
              </a:ext>
            </a:extLst>
          </p:cNvPr>
          <p:cNvSpPr txBox="1">
            <a:spLocks/>
          </p:cNvSpPr>
          <p:nvPr/>
        </p:nvSpPr>
        <p:spPr>
          <a:xfrm>
            <a:off x="457200" y="3860179"/>
            <a:ext cx="8229600" cy="551988"/>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defRPr sz="2000"/>
            </a:pPr>
            <a:r>
              <a:rPr lang="en-US" sz="2000" dirty="0"/>
              <a:t>Install Data Science libraries in the active Python environment</a:t>
            </a:r>
          </a:p>
        </p:txBody>
      </p:sp>
      <p:sp>
        <p:nvSpPr>
          <p:cNvPr id="8" name="TextBox 7">
            <a:extLst>
              <a:ext uri="{FF2B5EF4-FFF2-40B4-BE49-F238E27FC236}">
                <a16:creationId xmlns:a16="http://schemas.microsoft.com/office/drawing/2014/main" id="{2C639CA2-4BA8-DE56-8CF9-62BC79DA6D5E}"/>
              </a:ext>
            </a:extLst>
          </p:cNvPr>
          <p:cNvSpPr txBox="1"/>
          <p:nvPr/>
        </p:nvSpPr>
        <p:spPr>
          <a:xfrm>
            <a:off x="457200" y="4412166"/>
            <a:ext cx="7907934" cy="323165"/>
          </a:xfrm>
          <a:prstGeom prst="rect">
            <a:avLst/>
          </a:prstGeom>
          <a:solidFill>
            <a:schemeClr val="tx1">
              <a:lumMod val="50000"/>
            </a:schemeClr>
          </a:solidFill>
        </p:spPr>
        <p:txBody>
          <a:bodyPr wrap="square">
            <a:spAutoFit/>
          </a:bodyPr>
          <a:lstStyle>
            <a:defPPr>
              <a:defRPr lang="en-US"/>
            </a:defPPr>
            <a:lvl1pPr>
              <a:defRPr sz="1500">
                <a:latin typeface="Consolas"/>
              </a:defRPr>
            </a:lvl1pPr>
          </a:lstStyle>
          <a:p>
            <a:r>
              <a:rPr lang="en-US" dirty="0"/>
              <a:t>conda install numpy pandas scikit-learn matplotlib jupyterlab Ipykernel</a:t>
            </a:r>
            <a:endParaRPr dirty="0"/>
          </a:p>
        </p:txBody>
      </p:sp>
    </p:spTree>
    <p:extLst>
      <p:ext uri="{BB962C8B-B14F-4D97-AF65-F5344CB8AC3E}">
        <p14:creationId xmlns:p14="http://schemas.microsoft.com/office/powerpoint/2010/main" val="34118956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57500"/>
            <a:ext cx="8229600" cy="1143000"/>
          </a:xfrm>
        </p:spPr>
        <p:txBody>
          <a:bodyPr>
            <a:normAutofit fontScale="90000"/>
          </a:bodyPr>
          <a:lstStyle/>
          <a:p>
            <a:r>
              <a:rPr lang="en-US" dirty="0"/>
              <a:t>PROGRAM in your Ubuntu Environment from </a:t>
            </a:r>
            <a:r>
              <a:rPr dirty="0"/>
              <a:t>VS Code</a:t>
            </a:r>
            <a:r>
              <a:rPr lang="en-US" dirty="0"/>
              <a:t> In Windows</a:t>
            </a:r>
            <a:endParaRP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dirty="0"/>
              <a:t>Open Project in VS Code (Remote WSL)</a:t>
            </a:r>
          </a:p>
        </p:txBody>
      </p:sp>
      <p:sp>
        <p:nvSpPr>
          <p:cNvPr id="3" name="Content Placeholder 2"/>
          <p:cNvSpPr>
            <a:spLocks noGrp="1"/>
          </p:cNvSpPr>
          <p:nvPr>
            <p:ph idx="1"/>
          </p:nvPr>
        </p:nvSpPr>
        <p:spPr/>
        <p:txBody>
          <a:bodyPr/>
          <a:lstStyle/>
          <a:p>
            <a:pPr marL="0" indent="0">
              <a:buNone/>
              <a:defRPr sz="2000"/>
            </a:pPr>
            <a:r>
              <a:rPr dirty="0"/>
              <a:t>Launch VS Code </a:t>
            </a:r>
            <a:r>
              <a:rPr lang="en-US" dirty="0"/>
              <a:t>from the Ubuntu (WSL) Terminal using the following command:</a:t>
            </a:r>
            <a:endParaRPr dirty="0"/>
          </a:p>
        </p:txBody>
      </p:sp>
      <p:pic>
        <p:nvPicPr>
          <p:cNvPr id="8" name="Picture 7">
            <a:extLst>
              <a:ext uri="{FF2B5EF4-FFF2-40B4-BE49-F238E27FC236}">
                <a16:creationId xmlns:a16="http://schemas.microsoft.com/office/drawing/2014/main" id="{48797CEB-5049-7814-426A-99979AB427E4}"/>
              </a:ext>
            </a:extLst>
          </p:cNvPr>
          <p:cNvPicPr>
            <a:picLocks noChangeAspect="1"/>
          </p:cNvPicPr>
          <p:nvPr/>
        </p:nvPicPr>
        <p:blipFill>
          <a:blip r:embed="rId3"/>
          <a:stretch>
            <a:fillRect/>
          </a:stretch>
        </p:blipFill>
        <p:spPr>
          <a:xfrm>
            <a:off x="5104104" y="3213877"/>
            <a:ext cx="3868210" cy="3366776"/>
          </a:xfrm>
          <a:prstGeom prst="rect">
            <a:avLst/>
          </a:prstGeom>
        </p:spPr>
      </p:pic>
      <p:sp>
        <p:nvSpPr>
          <p:cNvPr id="11" name="TextBox 10">
            <a:extLst>
              <a:ext uri="{FF2B5EF4-FFF2-40B4-BE49-F238E27FC236}">
                <a16:creationId xmlns:a16="http://schemas.microsoft.com/office/drawing/2014/main" id="{8D514172-6E3F-18AB-C870-500D3DD06540}"/>
              </a:ext>
            </a:extLst>
          </p:cNvPr>
          <p:cNvSpPr txBox="1"/>
          <p:nvPr/>
        </p:nvSpPr>
        <p:spPr>
          <a:xfrm>
            <a:off x="685344" y="3213877"/>
            <a:ext cx="4037163" cy="323165"/>
          </a:xfrm>
          <a:prstGeom prst="rect">
            <a:avLst/>
          </a:prstGeom>
          <a:solidFill>
            <a:schemeClr val="tx1">
              <a:lumMod val="50000"/>
            </a:schemeClr>
          </a:solidFill>
        </p:spPr>
        <p:txBody>
          <a:bodyPr wrap="square">
            <a:spAutoFit/>
          </a:bodyPr>
          <a:lstStyle>
            <a:defPPr>
              <a:defRPr lang="en-US"/>
            </a:defPPr>
            <a:lvl1pPr>
              <a:defRPr sz="1500">
                <a:latin typeface="Consolas"/>
              </a:defRPr>
            </a:lvl1pPr>
          </a:lstStyle>
          <a:p>
            <a:r>
              <a:rPr lang="en-US" dirty="0"/>
              <a:t>code .</a:t>
            </a:r>
            <a:endParaRPr dirty="0"/>
          </a:p>
        </p:txBody>
      </p:sp>
      <p:pic>
        <p:nvPicPr>
          <p:cNvPr id="13" name="Picture 12">
            <a:extLst>
              <a:ext uri="{FF2B5EF4-FFF2-40B4-BE49-F238E27FC236}">
                <a16:creationId xmlns:a16="http://schemas.microsoft.com/office/drawing/2014/main" id="{49237152-D0FC-3E29-3E30-075456E2DDA3}"/>
              </a:ext>
            </a:extLst>
          </p:cNvPr>
          <p:cNvPicPr>
            <a:picLocks noChangeAspect="1"/>
          </p:cNvPicPr>
          <p:nvPr/>
        </p:nvPicPr>
        <p:blipFill>
          <a:blip r:embed="rId4"/>
          <a:stretch>
            <a:fillRect/>
          </a:stretch>
        </p:blipFill>
        <p:spPr>
          <a:xfrm>
            <a:off x="685346" y="3752166"/>
            <a:ext cx="4037162" cy="716832"/>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57500"/>
            <a:ext cx="8229600" cy="1143000"/>
          </a:xfrm>
        </p:spPr>
        <p:txBody>
          <a:bodyPr>
            <a:normAutofit/>
          </a:bodyPr>
          <a:lstStyle/>
          <a:p>
            <a:r>
              <a:rPr dirty="0"/>
              <a:t>Verify GPU Access in TensorFlow</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2131" y="2857500"/>
            <a:ext cx="8229600" cy="1143000"/>
          </a:xfrm>
        </p:spPr>
        <p:txBody>
          <a:bodyPr>
            <a:normAutofit/>
          </a:bodyPr>
          <a:lstStyle/>
          <a:p>
            <a:r>
              <a:rPr dirty="0"/>
              <a:t>TensorFlow </a:t>
            </a:r>
            <a:r>
              <a:rPr lang="en-US" dirty="0"/>
              <a:t>No Longer supports windows natively</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E5543B-304C-1002-49D5-ADE7278521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D0542EA-24A5-7288-15EC-326610F4EC3C}"/>
              </a:ext>
            </a:extLst>
          </p:cNvPr>
          <p:cNvSpPr>
            <a:spLocks noGrp="1"/>
          </p:cNvSpPr>
          <p:nvPr>
            <p:ph type="title"/>
          </p:nvPr>
        </p:nvSpPr>
        <p:spPr/>
        <p:txBody>
          <a:bodyPr>
            <a:normAutofit/>
          </a:bodyPr>
          <a:lstStyle/>
          <a:p>
            <a:r>
              <a:rPr lang="en-US" dirty="0"/>
              <a:t>Create a Test File in VS Code in Ubuntu</a:t>
            </a:r>
            <a:endParaRPr dirty="0"/>
          </a:p>
        </p:txBody>
      </p:sp>
      <p:sp>
        <p:nvSpPr>
          <p:cNvPr id="3" name="Content Placeholder 2">
            <a:extLst>
              <a:ext uri="{FF2B5EF4-FFF2-40B4-BE49-F238E27FC236}">
                <a16:creationId xmlns:a16="http://schemas.microsoft.com/office/drawing/2014/main" id="{2367EF26-B74A-AF9F-8D92-C76DC2B39593}"/>
              </a:ext>
            </a:extLst>
          </p:cNvPr>
          <p:cNvSpPr>
            <a:spLocks noGrp="1"/>
          </p:cNvSpPr>
          <p:nvPr>
            <p:ph idx="1"/>
          </p:nvPr>
        </p:nvSpPr>
        <p:spPr/>
        <p:txBody>
          <a:bodyPr/>
          <a:lstStyle/>
          <a:p>
            <a:pPr marL="0" lvl="0" indent="0">
              <a:buNone/>
            </a:pPr>
            <a:r>
              <a:rPr lang="en-US" sz="2000" dirty="0"/>
              <a:t>Create a new Python file named “tf_gpu_test.py” in the Ubuntu environment within VS Code.</a:t>
            </a:r>
          </a:p>
          <a:p>
            <a:pPr marL="0" lvl="0" indent="0">
              <a:buNone/>
            </a:pPr>
            <a:endParaRPr lang="en-US" sz="2000" dirty="0"/>
          </a:p>
          <a:p>
            <a:pPr marL="0" lvl="0" indent="0">
              <a:buNone/>
            </a:pPr>
            <a:r>
              <a:rPr lang="en-US" sz="2000" dirty="0"/>
              <a:t>Copy the code from this GitHub project file into the test file.</a:t>
            </a:r>
          </a:p>
        </p:txBody>
      </p:sp>
      <p:sp>
        <p:nvSpPr>
          <p:cNvPr id="9" name="TextBox 8">
            <a:extLst>
              <a:ext uri="{FF2B5EF4-FFF2-40B4-BE49-F238E27FC236}">
                <a16:creationId xmlns:a16="http://schemas.microsoft.com/office/drawing/2014/main" id="{E06BBD34-2AF9-8EFA-2512-FB3037EE5D82}"/>
              </a:ext>
            </a:extLst>
          </p:cNvPr>
          <p:cNvSpPr txBox="1"/>
          <p:nvPr/>
        </p:nvSpPr>
        <p:spPr>
          <a:xfrm>
            <a:off x="457200" y="3105835"/>
            <a:ext cx="4037163" cy="784830"/>
          </a:xfrm>
          <a:prstGeom prst="rect">
            <a:avLst/>
          </a:prstGeom>
          <a:solidFill>
            <a:schemeClr val="tx1">
              <a:lumMod val="50000"/>
            </a:schemeClr>
          </a:solidFill>
        </p:spPr>
        <p:txBody>
          <a:bodyPr wrap="square">
            <a:spAutoFit/>
          </a:bodyPr>
          <a:lstStyle>
            <a:defPPr>
              <a:defRPr lang="en-US"/>
            </a:defPPr>
            <a:lvl1pPr>
              <a:defRPr sz="1500">
                <a:latin typeface="Consolas"/>
              </a:defRPr>
            </a:lvl1pPr>
          </a:lstStyle>
          <a:p>
            <a:r>
              <a:rPr lang="en-US" dirty="0"/>
              <a:t>https://github.com/ChristopherAlanMurphy/TensorFlow.GPU.Windows11.via.WSL2/blob/main/tf_gpu_test.py</a:t>
            </a:r>
            <a:endParaRPr dirty="0"/>
          </a:p>
        </p:txBody>
      </p:sp>
      <p:pic>
        <p:nvPicPr>
          <p:cNvPr id="11" name="Picture 10">
            <a:extLst>
              <a:ext uri="{FF2B5EF4-FFF2-40B4-BE49-F238E27FC236}">
                <a16:creationId xmlns:a16="http://schemas.microsoft.com/office/drawing/2014/main" id="{F1F69ED5-D799-50AC-940A-39A78C0707FB}"/>
              </a:ext>
            </a:extLst>
          </p:cNvPr>
          <p:cNvPicPr>
            <a:picLocks noChangeAspect="1"/>
          </p:cNvPicPr>
          <p:nvPr/>
        </p:nvPicPr>
        <p:blipFill>
          <a:blip r:embed="rId3"/>
          <a:stretch>
            <a:fillRect/>
          </a:stretch>
        </p:blipFill>
        <p:spPr>
          <a:xfrm>
            <a:off x="4787660" y="3041226"/>
            <a:ext cx="4356340" cy="3816773"/>
          </a:xfrm>
          <a:prstGeom prst="rect">
            <a:avLst/>
          </a:prstGeom>
        </p:spPr>
      </p:pic>
    </p:spTree>
    <p:extLst>
      <p:ext uri="{BB962C8B-B14F-4D97-AF65-F5344CB8AC3E}">
        <p14:creationId xmlns:p14="http://schemas.microsoft.com/office/powerpoint/2010/main" val="3828709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E7963B-ABD8-A668-F5B8-02345960CFF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137DEA4-9B19-8C41-50D9-E57BB7B61214}"/>
              </a:ext>
            </a:extLst>
          </p:cNvPr>
          <p:cNvSpPr>
            <a:spLocks noGrp="1"/>
          </p:cNvSpPr>
          <p:nvPr>
            <p:ph type="title"/>
          </p:nvPr>
        </p:nvSpPr>
        <p:spPr/>
        <p:txBody>
          <a:bodyPr>
            <a:normAutofit/>
          </a:bodyPr>
          <a:lstStyle/>
          <a:p>
            <a:r>
              <a:rPr lang="en-US" dirty="0"/>
              <a:t>Select Your TensorFlow Python Environment</a:t>
            </a:r>
            <a:endParaRPr dirty="0"/>
          </a:p>
        </p:txBody>
      </p:sp>
      <p:sp>
        <p:nvSpPr>
          <p:cNvPr id="3" name="Content Placeholder 2">
            <a:extLst>
              <a:ext uri="{FF2B5EF4-FFF2-40B4-BE49-F238E27FC236}">
                <a16:creationId xmlns:a16="http://schemas.microsoft.com/office/drawing/2014/main" id="{D4F777CD-B986-A13A-CE3F-4AAA311285FA}"/>
              </a:ext>
            </a:extLst>
          </p:cNvPr>
          <p:cNvSpPr>
            <a:spLocks noGrp="1"/>
          </p:cNvSpPr>
          <p:nvPr>
            <p:ph idx="1"/>
          </p:nvPr>
        </p:nvSpPr>
        <p:spPr/>
        <p:txBody>
          <a:bodyPr/>
          <a:lstStyle/>
          <a:p>
            <a:pPr marL="0" lvl="0" indent="0">
              <a:buNone/>
            </a:pPr>
            <a:r>
              <a:rPr lang="en-US" sz="2000" dirty="0"/>
              <a:t>Within the VS Code instance launched from Ubuntu (WSL), ensure the newly created TensorFlow environment is selected as the active Python interpreter.</a:t>
            </a:r>
          </a:p>
        </p:txBody>
      </p:sp>
      <p:pic>
        <p:nvPicPr>
          <p:cNvPr id="7" name="Picture 6">
            <a:extLst>
              <a:ext uri="{FF2B5EF4-FFF2-40B4-BE49-F238E27FC236}">
                <a16:creationId xmlns:a16="http://schemas.microsoft.com/office/drawing/2014/main" id="{90DC49CA-D205-0A6A-BEE5-6919FF0AFB35}"/>
              </a:ext>
            </a:extLst>
          </p:cNvPr>
          <p:cNvPicPr>
            <a:picLocks noChangeAspect="1"/>
          </p:cNvPicPr>
          <p:nvPr/>
        </p:nvPicPr>
        <p:blipFill>
          <a:blip r:embed="rId3"/>
          <a:stretch>
            <a:fillRect/>
          </a:stretch>
        </p:blipFill>
        <p:spPr>
          <a:xfrm>
            <a:off x="1267498" y="3703785"/>
            <a:ext cx="6988146" cy="2149026"/>
          </a:xfrm>
          <a:prstGeom prst="rect">
            <a:avLst/>
          </a:prstGeom>
        </p:spPr>
      </p:pic>
    </p:spTree>
    <p:extLst>
      <p:ext uri="{BB962C8B-B14F-4D97-AF65-F5344CB8AC3E}">
        <p14:creationId xmlns:p14="http://schemas.microsoft.com/office/powerpoint/2010/main" val="33392543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Monitor GPU Activity</a:t>
            </a:r>
          </a:p>
        </p:txBody>
      </p:sp>
      <p:sp>
        <p:nvSpPr>
          <p:cNvPr id="3" name="Content Placeholder 2"/>
          <p:cNvSpPr>
            <a:spLocks noGrp="1"/>
          </p:cNvSpPr>
          <p:nvPr>
            <p:ph idx="1"/>
          </p:nvPr>
        </p:nvSpPr>
        <p:spPr>
          <a:xfrm>
            <a:off x="685346" y="1753164"/>
            <a:ext cx="7765322" cy="3695136"/>
          </a:xfrm>
        </p:spPr>
        <p:txBody>
          <a:bodyPr/>
          <a:lstStyle/>
          <a:p>
            <a:pPr marL="0" indent="0">
              <a:buNone/>
              <a:defRPr sz="2000"/>
            </a:pPr>
            <a:r>
              <a:rPr lang="en-US" dirty="0"/>
              <a:t>Open the Task Manager -&gt; Performance Window and Select the NVIDIA GPU.</a:t>
            </a:r>
            <a:endParaRPr dirty="0"/>
          </a:p>
        </p:txBody>
      </p:sp>
      <p:pic>
        <p:nvPicPr>
          <p:cNvPr id="6" name="Picture 5">
            <a:extLst>
              <a:ext uri="{FF2B5EF4-FFF2-40B4-BE49-F238E27FC236}">
                <a16:creationId xmlns:a16="http://schemas.microsoft.com/office/drawing/2014/main" id="{733B412C-8FC6-F023-6FE6-D5BBEAD3F3B7}"/>
              </a:ext>
            </a:extLst>
          </p:cNvPr>
          <p:cNvPicPr>
            <a:picLocks noChangeAspect="1"/>
          </p:cNvPicPr>
          <p:nvPr/>
        </p:nvPicPr>
        <p:blipFill>
          <a:blip r:embed="rId3"/>
          <a:stretch>
            <a:fillRect/>
          </a:stretch>
        </p:blipFill>
        <p:spPr>
          <a:xfrm>
            <a:off x="2098047" y="2693161"/>
            <a:ext cx="4947906" cy="3890201"/>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 the Test File in VS Code</a:t>
            </a:r>
            <a:endParaRPr dirty="0"/>
          </a:p>
        </p:txBody>
      </p:sp>
      <p:sp>
        <p:nvSpPr>
          <p:cNvPr id="3" name="Content Placeholder 2"/>
          <p:cNvSpPr>
            <a:spLocks noGrp="1"/>
          </p:cNvSpPr>
          <p:nvPr>
            <p:ph idx="1"/>
          </p:nvPr>
        </p:nvSpPr>
        <p:spPr/>
        <p:txBody>
          <a:bodyPr/>
          <a:lstStyle/>
          <a:p>
            <a:pPr>
              <a:defRPr sz="2000"/>
            </a:pPr>
            <a:r>
              <a:rPr lang="en-US" dirty="0"/>
              <a:t>Use the VSCode interface to run the test Python file and review the terminal output and GPU performance.</a:t>
            </a:r>
            <a:endParaRPr dirty="0"/>
          </a:p>
        </p:txBody>
      </p:sp>
      <p:pic>
        <p:nvPicPr>
          <p:cNvPr id="8" name="Picture 7">
            <a:extLst>
              <a:ext uri="{FF2B5EF4-FFF2-40B4-BE49-F238E27FC236}">
                <a16:creationId xmlns:a16="http://schemas.microsoft.com/office/drawing/2014/main" id="{ADEAAE50-346D-6EA1-F3D0-61083E5ED01F}"/>
              </a:ext>
            </a:extLst>
          </p:cNvPr>
          <p:cNvPicPr>
            <a:picLocks noChangeAspect="1"/>
          </p:cNvPicPr>
          <p:nvPr/>
        </p:nvPicPr>
        <p:blipFill>
          <a:blip r:embed="rId3"/>
          <a:stretch>
            <a:fillRect/>
          </a:stretch>
        </p:blipFill>
        <p:spPr>
          <a:xfrm>
            <a:off x="284588" y="3278412"/>
            <a:ext cx="4063125" cy="2831157"/>
          </a:xfrm>
          <a:prstGeom prst="rect">
            <a:avLst/>
          </a:prstGeom>
        </p:spPr>
      </p:pic>
      <p:pic>
        <p:nvPicPr>
          <p:cNvPr id="10" name="Picture 9">
            <a:extLst>
              <a:ext uri="{FF2B5EF4-FFF2-40B4-BE49-F238E27FC236}">
                <a16:creationId xmlns:a16="http://schemas.microsoft.com/office/drawing/2014/main" id="{CB8A170B-9A10-EB65-86BB-D8BD1187B34C}"/>
              </a:ext>
            </a:extLst>
          </p:cNvPr>
          <p:cNvPicPr>
            <a:picLocks noChangeAspect="1"/>
          </p:cNvPicPr>
          <p:nvPr/>
        </p:nvPicPr>
        <p:blipFill>
          <a:blip r:embed="rId4"/>
          <a:stretch>
            <a:fillRect/>
          </a:stretch>
        </p:blipFill>
        <p:spPr>
          <a:xfrm>
            <a:off x="4534931" y="3156560"/>
            <a:ext cx="4537205" cy="2953009"/>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57500"/>
            <a:ext cx="8229600" cy="1143000"/>
          </a:xfrm>
        </p:spPr>
        <p:txBody>
          <a:bodyPr>
            <a:normAutofit/>
          </a:bodyPr>
          <a:lstStyle/>
          <a:p>
            <a:r>
              <a:rPr lang="en-US" dirty="0"/>
              <a:t>Common Pitfalls</a:t>
            </a:r>
            <a:endParaRPr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Common Pitfalls &amp; Fixes</a:t>
            </a:r>
          </a:p>
        </p:txBody>
      </p:sp>
      <p:sp>
        <p:nvSpPr>
          <p:cNvPr id="3" name="Content Placeholder 2"/>
          <p:cNvSpPr>
            <a:spLocks noGrp="1"/>
          </p:cNvSpPr>
          <p:nvPr>
            <p:ph idx="1"/>
          </p:nvPr>
        </p:nvSpPr>
        <p:spPr/>
        <p:txBody>
          <a:bodyPr/>
          <a:lstStyle/>
          <a:p>
            <a:pPr>
              <a:defRPr sz="2000"/>
            </a:pPr>
            <a:r>
              <a:rPr dirty="0"/>
              <a:t>Driver–CUDA mismatch or outdated drivers</a:t>
            </a:r>
          </a:p>
          <a:p>
            <a:pPr>
              <a:defRPr sz="2000"/>
            </a:pPr>
            <a:r>
              <a:rPr dirty="0"/>
              <a:t>PATH/LD_LIBRARY_PATH or conda env not active</a:t>
            </a:r>
          </a:p>
          <a:p>
            <a:pPr>
              <a:defRPr sz="2000"/>
            </a:pPr>
            <a:r>
              <a:rPr dirty="0"/>
              <a:t>VS Code using the wrong interpreter</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3D81AA-E305-88F2-D65D-19765BC869F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8858715-7762-DCAF-9D26-7009BF89C527}"/>
              </a:ext>
            </a:extLst>
          </p:cNvPr>
          <p:cNvSpPr>
            <a:spLocks noGrp="1"/>
          </p:cNvSpPr>
          <p:nvPr>
            <p:ph type="title"/>
          </p:nvPr>
        </p:nvSpPr>
        <p:spPr>
          <a:xfrm>
            <a:off x="457200" y="2857500"/>
            <a:ext cx="8229600" cy="1143000"/>
          </a:xfrm>
        </p:spPr>
        <p:txBody>
          <a:bodyPr>
            <a:normAutofit/>
          </a:bodyPr>
          <a:lstStyle/>
          <a:p>
            <a:r>
              <a:rPr lang="en-US" dirty="0"/>
              <a:t>Thank you!</a:t>
            </a:r>
            <a:endParaRPr dirty="0"/>
          </a:p>
        </p:txBody>
      </p:sp>
    </p:spTree>
    <p:extLst>
      <p:ext uri="{BB962C8B-B14F-4D97-AF65-F5344CB8AC3E}">
        <p14:creationId xmlns:p14="http://schemas.microsoft.com/office/powerpoint/2010/main" val="982066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Benefits</a:t>
            </a:r>
            <a:endParaRPr dirty="0"/>
          </a:p>
        </p:txBody>
      </p:sp>
      <p:sp>
        <p:nvSpPr>
          <p:cNvPr id="3" name="Content Placeholder 2"/>
          <p:cNvSpPr>
            <a:spLocks noGrp="1"/>
          </p:cNvSpPr>
          <p:nvPr>
            <p:ph idx="1"/>
          </p:nvPr>
        </p:nvSpPr>
        <p:spPr/>
        <p:txBody>
          <a:bodyPr/>
          <a:lstStyle/>
          <a:p>
            <a:pPr>
              <a:defRPr sz="2000"/>
            </a:pPr>
            <a:r>
              <a:rPr dirty="0"/>
              <a:t>Linux-first support for modern TensorFlow GPU builds</a:t>
            </a:r>
          </a:p>
          <a:p>
            <a:pPr>
              <a:defRPr sz="2000"/>
            </a:pPr>
            <a:r>
              <a:rPr dirty="0"/>
              <a:t>Near-native performance with simple setup</a:t>
            </a:r>
          </a:p>
          <a:p>
            <a:pPr>
              <a:defRPr sz="2000"/>
            </a:pPr>
            <a:r>
              <a:rPr dirty="0"/>
              <a:t>NVIDIA GPU passthrough from Windows to WSL2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648A1D-1D13-2717-CFCA-DD010C64B74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060B91D-3BB5-E7E9-3F1E-E5FCE1EA3D97}"/>
              </a:ext>
            </a:extLst>
          </p:cNvPr>
          <p:cNvSpPr>
            <a:spLocks noGrp="1"/>
          </p:cNvSpPr>
          <p:nvPr>
            <p:ph type="title"/>
          </p:nvPr>
        </p:nvSpPr>
        <p:spPr/>
        <p:txBody>
          <a:bodyPr>
            <a:normAutofit/>
          </a:bodyPr>
          <a:lstStyle/>
          <a:p>
            <a:r>
              <a:rPr lang="en-US" dirty="0"/>
              <a:t>My Starting Point</a:t>
            </a:r>
            <a:endParaRPr dirty="0"/>
          </a:p>
        </p:txBody>
      </p:sp>
      <p:sp>
        <p:nvSpPr>
          <p:cNvPr id="3" name="TextBox 2">
            <a:extLst>
              <a:ext uri="{FF2B5EF4-FFF2-40B4-BE49-F238E27FC236}">
                <a16:creationId xmlns:a16="http://schemas.microsoft.com/office/drawing/2014/main" id="{72F4D3C7-D4F5-6EFF-A599-EFE9AA66B03F}"/>
              </a:ext>
            </a:extLst>
          </p:cNvPr>
          <p:cNvSpPr txBox="1"/>
          <p:nvPr/>
        </p:nvSpPr>
        <p:spPr>
          <a:xfrm>
            <a:off x="914400" y="1828800"/>
            <a:ext cx="7060367" cy="3108543"/>
          </a:xfrm>
          <a:prstGeom prst="rect">
            <a:avLst/>
          </a:prstGeom>
          <a:noFill/>
        </p:spPr>
        <p:txBody>
          <a:bodyPr wrap="square">
            <a:spAutoFit/>
          </a:bodyPr>
          <a:lstStyle/>
          <a:p>
            <a:pPr>
              <a:defRPr sz="2400">
                <a:solidFill>
                  <a:srgbClr val="505050"/>
                </a:solidFill>
              </a:defRPr>
            </a:pPr>
            <a:r>
              <a:rPr lang="en-US" dirty="0">
                <a:solidFill>
                  <a:schemeClr val="tx1">
                    <a:lumMod val="95000"/>
                  </a:schemeClr>
                </a:solidFill>
              </a:rPr>
              <a:t>My System Specifications:</a:t>
            </a:r>
          </a:p>
          <a:p>
            <a:pPr marL="342900" indent="-342900">
              <a:buFont typeface="Arial" panose="020B0604020202020204" pitchFamily="34" charset="0"/>
              <a:buChar char="•"/>
              <a:defRPr sz="2400">
                <a:solidFill>
                  <a:srgbClr val="505050"/>
                </a:solidFill>
              </a:defRPr>
            </a:pPr>
            <a:r>
              <a:rPr lang="en-US" sz="2000" dirty="0">
                <a:solidFill>
                  <a:schemeClr val="tx1">
                    <a:lumMod val="95000"/>
                  </a:schemeClr>
                </a:solidFill>
              </a:rPr>
              <a:t>Dell XPS 15 Laptop</a:t>
            </a:r>
          </a:p>
          <a:p>
            <a:pPr marL="342900" indent="-342900">
              <a:buFont typeface="Arial" panose="020B0604020202020204" pitchFamily="34" charset="0"/>
              <a:buChar char="•"/>
              <a:defRPr sz="2400">
                <a:solidFill>
                  <a:srgbClr val="505050"/>
                </a:solidFill>
              </a:defRPr>
            </a:pPr>
            <a:r>
              <a:rPr lang="en-US" sz="2000" dirty="0">
                <a:solidFill>
                  <a:schemeClr val="tx1">
                    <a:lumMod val="95000"/>
                  </a:schemeClr>
                </a:solidFill>
              </a:rPr>
              <a:t>Windows 11 operating system </a:t>
            </a:r>
          </a:p>
          <a:p>
            <a:pPr marL="800100" lvl="1" indent="-342900">
              <a:buFont typeface="Arial" panose="020B0604020202020204" pitchFamily="34" charset="0"/>
              <a:buChar char="•"/>
              <a:defRPr sz="2400">
                <a:solidFill>
                  <a:srgbClr val="505050"/>
                </a:solidFill>
              </a:defRPr>
            </a:pPr>
            <a:r>
              <a:rPr lang="en-US" dirty="0">
                <a:solidFill>
                  <a:schemeClr val="tx1">
                    <a:lumMod val="95000"/>
                  </a:schemeClr>
                </a:solidFill>
              </a:rPr>
              <a:t>(Windows 11 Home, OS Build 26100.4349, Windows Feature Experience Pack 1000.26100.107.0)</a:t>
            </a:r>
          </a:p>
          <a:p>
            <a:pPr marL="342900" indent="-342900">
              <a:buFont typeface="Arial" panose="020B0604020202020204" pitchFamily="34" charset="0"/>
              <a:buChar char="•"/>
              <a:defRPr sz="2400">
                <a:solidFill>
                  <a:srgbClr val="505050"/>
                </a:solidFill>
              </a:defRPr>
            </a:pPr>
            <a:r>
              <a:rPr lang="en-US" sz="2000" dirty="0">
                <a:solidFill>
                  <a:schemeClr val="tx1">
                    <a:lumMod val="95000"/>
                  </a:schemeClr>
                </a:solidFill>
              </a:rPr>
              <a:t>VS Code Version 1.101.2</a:t>
            </a:r>
          </a:p>
          <a:p>
            <a:pPr marL="342900" indent="-342900">
              <a:buFont typeface="Arial" panose="020B0604020202020204" pitchFamily="34" charset="0"/>
              <a:buChar char="•"/>
              <a:defRPr sz="2400">
                <a:solidFill>
                  <a:srgbClr val="505050"/>
                </a:solidFill>
              </a:defRPr>
            </a:pPr>
            <a:r>
              <a:rPr lang="en-US" sz="2000" dirty="0">
                <a:solidFill>
                  <a:schemeClr val="tx1">
                    <a:lumMod val="95000"/>
                  </a:schemeClr>
                </a:solidFill>
              </a:rPr>
              <a:t>NVIDIA GeForce RTX 4050 Laptop GPU</a:t>
            </a:r>
          </a:p>
          <a:p>
            <a:pPr marL="342900" indent="-342900">
              <a:buFont typeface="Arial" panose="020B0604020202020204" pitchFamily="34" charset="0"/>
              <a:buChar char="•"/>
              <a:defRPr sz="2400">
                <a:solidFill>
                  <a:srgbClr val="505050"/>
                </a:solidFill>
              </a:defRPr>
            </a:pPr>
            <a:r>
              <a:rPr lang="en-US" sz="2000" dirty="0">
                <a:solidFill>
                  <a:schemeClr val="tx1">
                    <a:lumMod val="95000"/>
                  </a:schemeClr>
                </a:solidFill>
              </a:rPr>
              <a:t>NVIDIA Studio Driver version 576.80</a:t>
            </a:r>
          </a:p>
        </p:txBody>
      </p:sp>
      <p:sp>
        <p:nvSpPr>
          <p:cNvPr id="4" name="TextBox 3">
            <a:extLst>
              <a:ext uri="{FF2B5EF4-FFF2-40B4-BE49-F238E27FC236}">
                <a16:creationId xmlns:a16="http://schemas.microsoft.com/office/drawing/2014/main" id="{E06ECF96-0779-A312-D5D5-1D6C58D67BBF}"/>
              </a:ext>
            </a:extLst>
          </p:cNvPr>
          <p:cNvSpPr txBox="1"/>
          <p:nvPr/>
        </p:nvSpPr>
        <p:spPr>
          <a:xfrm>
            <a:off x="1064301" y="5799118"/>
            <a:ext cx="5740418" cy="369332"/>
          </a:xfrm>
          <a:prstGeom prst="rect">
            <a:avLst/>
          </a:prstGeom>
          <a:noFill/>
        </p:spPr>
        <p:txBody>
          <a:bodyPr wrap="none" rtlCol="0">
            <a:spAutoFit/>
          </a:bodyPr>
          <a:lstStyle/>
          <a:p>
            <a:r>
              <a:rPr lang="en-US" dirty="0"/>
              <a:t>NVIDIA Reference: https://developer.nvidia.com/cuda-gpus</a:t>
            </a:r>
          </a:p>
        </p:txBody>
      </p:sp>
    </p:spTree>
    <p:extLst>
      <p:ext uri="{BB962C8B-B14F-4D97-AF65-F5344CB8AC3E}">
        <p14:creationId xmlns:p14="http://schemas.microsoft.com/office/powerpoint/2010/main" val="36611506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57500"/>
            <a:ext cx="8229600" cy="1143000"/>
          </a:xfrm>
        </p:spPr>
        <p:txBody>
          <a:bodyPr>
            <a:normAutofit/>
          </a:bodyPr>
          <a:lstStyle/>
          <a:p>
            <a:r>
              <a:rPr lang="en-US" dirty="0"/>
              <a:t>GPU Prerequisites</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dirty="0"/>
              <a:t>Check NVIDIA Driver &amp; CUDA Support (Windows)</a:t>
            </a:r>
          </a:p>
        </p:txBody>
      </p:sp>
      <p:sp>
        <p:nvSpPr>
          <p:cNvPr id="3" name="Content Placeholder 2"/>
          <p:cNvSpPr>
            <a:spLocks noGrp="1"/>
          </p:cNvSpPr>
          <p:nvPr>
            <p:ph idx="1"/>
          </p:nvPr>
        </p:nvSpPr>
        <p:spPr>
          <a:xfrm>
            <a:off x="457200" y="1851661"/>
            <a:ext cx="3095469" cy="1500234"/>
          </a:xfrm>
        </p:spPr>
        <p:txBody>
          <a:bodyPr vert="horz" lIns="91440" tIns="45720" rIns="91440" bIns="45720" rtlCol="0">
            <a:normAutofit/>
          </a:bodyPr>
          <a:lstStyle/>
          <a:p>
            <a:pPr marL="0" indent="0">
              <a:buNone/>
            </a:pPr>
            <a:r>
              <a:rPr sz="2000" dirty="0"/>
              <a:t>Update to the latest NVIDIA Studio driver</a:t>
            </a:r>
            <a:r>
              <a:rPr lang="en-US" sz="2000" dirty="0"/>
              <a:t> using the NVIDIA App</a:t>
            </a:r>
            <a:endParaRPr sz="2000" dirty="0"/>
          </a:p>
        </p:txBody>
      </p:sp>
      <p:sp>
        <p:nvSpPr>
          <p:cNvPr id="4" name="TextBox 3"/>
          <p:cNvSpPr txBox="1"/>
          <p:nvPr/>
        </p:nvSpPr>
        <p:spPr>
          <a:xfrm>
            <a:off x="547141" y="4247546"/>
            <a:ext cx="3335311" cy="1631216"/>
          </a:xfrm>
          <a:prstGeom prst="rect">
            <a:avLst/>
          </a:prstGeom>
        </p:spPr>
        <p:txBody>
          <a:bodyPr vert="horz" lIns="91440" tIns="45720" rIns="91440" bIns="45720" rtlCol="0">
            <a:normAutofit lnSpcReduction="10000"/>
          </a:bodyPr>
          <a:lstStyle>
            <a:lvl1pPr indent="0">
              <a:spcBef>
                <a:spcPct val="20000"/>
              </a:spcBef>
              <a:buFont typeface="Arial"/>
              <a:buNone/>
              <a:defRPr sz="2000"/>
            </a:lvl1pPr>
            <a:lvl2pPr marL="742950" indent="-285750">
              <a:spcBef>
                <a:spcPct val="20000"/>
              </a:spcBef>
              <a:buFont typeface="Arial"/>
              <a:buChar char="–"/>
              <a:defRPr sz="2800"/>
            </a:lvl2pPr>
            <a:lvl3pPr marL="1143000" indent="-228600">
              <a:spcBef>
                <a:spcPct val="20000"/>
              </a:spcBef>
              <a:buFont typeface="Arial"/>
              <a:buChar char="•"/>
              <a:defRPr sz="2400"/>
            </a:lvl3pPr>
            <a:lvl4pPr marL="1600200" indent="-228600">
              <a:spcBef>
                <a:spcPct val="20000"/>
              </a:spcBef>
              <a:buFont typeface="Arial"/>
              <a:buChar char="–"/>
              <a:defRPr sz="2000"/>
            </a:lvl4pPr>
            <a:lvl5pPr marL="2057400" indent="-228600">
              <a:spcBef>
                <a:spcPct val="20000"/>
              </a:spcBef>
              <a:buFont typeface="Arial"/>
              <a:buChar char="»"/>
              <a:defRPr sz="2000"/>
            </a:lvl5pPr>
            <a:lvl6pPr marL="2514600" indent="-228600">
              <a:spcBef>
                <a:spcPct val="20000"/>
              </a:spcBef>
              <a:buFont typeface="Arial"/>
              <a:buChar char="•"/>
              <a:defRPr sz="2000"/>
            </a:lvl6pPr>
            <a:lvl7pPr marL="2971800" indent="-228600">
              <a:spcBef>
                <a:spcPct val="20000"/>
              </a:spcBef>
              <a:buFont typeface="Arial"/>
              <a:buChar char="•"/>
              <a:defRPr sz="2000"/>
            </a:lvl7pPr>
            <a:lvl8pPr marL="3429000" indent="-228600">
              <a:spcBef>
                <a:spcPct val="20000"/>
              </a:spcBef>
              <a:buFont typeface="Arial"/>
              <a:buChar char="•"/>
              <a:defRPr sz="2000"/>
            </a:lvl8pPr>
            <a:lvl9pPr marL="3886200" indent="-228600">
              <a:spcBef>
                <a:spcPct val="20000"/>
              </a:spcBef>
              <a:buFont typeface="Arial"/>
              <a:buChar char="•"/>
              <a:defRPr sz="2000"/>
            </a:lvl9pPr>
          </a:lstStyle>
          <a:p>
            <a:r>
              <a:rPr lang="en-US" dirty="0"/>
              <a:t>Verify driver and CUDA capabilities</a:t>
            </a:r>
          </a:p>
          <a:p>
            <a:endParaRPr lang="en-US" dirty="0"/>
          </a:p>
          <a:p>
            <a:r>
              <a:rPr dirty="0"/>
              <a:t>In Windows PowerShell or Command Prompt</a:t>
            </a:r>
            <a:r>
              <a:rPr lang="en-US" dirty="0"/>
              <a:t>:</a:t>
            </a:r>
            <a:endParaRPr dirty="0"/>
          </a:p>
        </p:txBody>
      </p:sp>
      <p:pic>
        <p:nvPicPr>
          <p:cNvPr id="5" name="Picture 4">
            <a:extLst>
              <a:ext uri="{FF2B5EF4-FFF2-40B4-BE49-F238E27FC236}">
                <a16:creationId xmlns:a16="http://schemas.microsoft.com/office/drawing/2014/main" id="{DE924A41-ADAA-774B-2576-36968A01E9E1}"/>
              </a:ext>
            </a:extLst>
          </p:cNvPr>
          <p:cNvPicPr>
            <a:picLocks noChangeAspect="1"/>
          </p:cNvPicPr>
          <p:nvPr/>
        </p:nvPicPr>
        <p:blipFill>
          <a:blip r:embed="rId3"/>
          <a:stretch>
            <a:fillRect/>
          </a:stretch>
        </p:blipFill>
        <p:spPr>
          <a:xfrm>
            <a:off x="4155535" y="1851660"/>
            <a:ext cx="4966176" cy="1771434"/>
          </a:xfrm>
          <a:prstGeom prst="rect">
            <a:avLst/>
          </a:prstGeom>
        </p:spPr>
      </p:pic>
      <p:pic>
        <p:nvPicPr>
          <p:cNvPr id="7" name="Picture 6">
            <a:extLst>
              <a:ext uri="{FF2B5EF4-FFF2-40B4-BE49-F238E27FC236}">
                <a16:creationId xmlns:a16="http://schemas.microsoft.com/office/drawing/2014/main" id="{70E13D3C-DDF0-9504-2776-AE095C2083D8}"/>
              </a:ext>
            </a:extLst>
          </p:cNvPr>
          <p:cNvPicPr>
            <a:picLocks noChangeAspect="1"/>
          </p:cNvPicPr>
          <p:nvPr/>
        </p:nvPicPr>
        <p:blipFill>
          <a:blip r:embed="rId4"/>
          <a:stretch>
            <a:fillRect/>
          </a:stretch>
        </p:blipFill>
        <p:spPr>
          <a:xfrm>
            <a:off x="4155535" y="4122493"/>
            <a:ext cx="4859069" cy="2386711"/>
          </a:xfrm>
          <a:prstGeom prst="rect">
            <a:avLst/>
          </a:prstGeom>
        </p:spPr>
      </p:pic>
      <p:sp>
        <p:nvSpPr>
          <p:cNvPr id="6" name="TextBox 5">
            <a:extLst>
              <a:ext uri="{FF2B5EF4-FFF2-40B4-BE49-F238E27FC236}">
                <a16:creationId xmlns:a16="http://schemas.microsoft.com/office/drawing/2014/main" id="{0DBB1305-EED1-7537-496C-2B38E06DF89A}"/>
              </a:ext>
            </a:extLst>
          </p:cNvPr>
          <p:cNvSpPr txBox="1"/>
          <p:nvPr/>
        </p:nvSpPr>
        <p:spPr>
          <a:xfrm>
            <a:off x="548641" y="6094663"/>
            <a:ext cx="3333811" cy="323165"/>
          </a:xfrm>
          <a:prstGeom prst="rect">
            <a:avLst/>
          </a:prstGeom>
          <a:solidFill>
            <a:schemeClr val="tx1">
              <a:lumMod val="50000"/>
            </a:schemeClr>
          </a:solidFill>
        </p:spPr>
        <p:txBody>
          <a:bodyPr wrap="square">
            <a:spAutoFit/>
          </a:bodyPr>
          <a:lstStyle/>
          <a:p>
            <a:pPr>
              <a:defRPr sz="1500">
                <a:latin typeface="Consolas"/>
              </a:defRPr>
            </a:pPr>
            <a:r>
              <a:rPr lang="en-US" dirty="0"/>
              <a:t>nvidia-smi</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3025"/>
            <a:ext cx="8229600" cy="1143000"/>
          </a:xfrm>
        </p:spPr>
        <p:txBody>
          <a:bodyPr>
            <a:normAutofit/>
          </a:bodyPr>
          <a:lstStyle/>
          <a:p>
            <a:r>
              <a:rPr lang="en-US" dirty="0"/>
              <a:t>Installing </a:t>
            </a:r>
            <a:r>
              <a:rPr dirty="0"/>
              <a:t>Ubuntu</a:t>
            </a:r>
            <a:r>
              <a:rPr lang="en-US" dirty="0"/>
              <a:t> on WSL2</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Install WSL2 with Ubuntu</a:t>
            </a:r>
          </a:p>
        </p:txBody>
      </p:sp>
      <p:sp>
        <p:nvSpPr>
          <p:cNvPr id="4" name="TextBox 3"/>
          <p:cNvSpPr txBox="1"/>
          <p:nvPr/>
        </p:nvSpPr>
        <p:spPr>
          <a:xfrm>
            <a:off x="457200" y="5359419"/>
            <a:ext cx="4347716" cy="323165"/>
          </a:xfrm>
          <a:prstGeom prst="rect">
            <a:avLst/>
          </a:prstGeom>
          <a:solidFill>
            <a:schemeClr val="tx1">
              <a:lumMod val="50000"/>
            </a:schemeClr>
          </a:solidFill>
        </p:spPr>
        <p:txBody>
          <a:bodyPr wrap="square">
            <a:spAutoFit/>
          </a:bodyPr>
          <a:lstStyle>
            <a:defPPr>
              <a:defRPr lang="en-US"/>
            </a:defPPr>
            <a:lvl1pPr>
              <a:defRPr sz="1500">
                <a:latin typeface="Consolas"/>
              </a:defRPr>
            </a:lvl1pPr>
          </a:lstStyle>
          <a:p>
            <a:r>
              <a:rPr dirty="0"/>
              <a:t>wsl --install</a:t>
            </a:r>
          </a:p>
        </p:txBody>
      </p:sp>
      <p:sp>
        <p:nvSpPr>
          <p:cNvPr id="7" name="TextBox 6">
            <a:extLst>
              <a:ext uri="{FF2B5EF4-FFF2-40B4-BE49-F238E27FC236}">
                <a16:creationId xmlns:a16="http://schemas.microsoft.com/office/drawing/2014/main" id="{B93EE5BD-8C07-68B5-2875-E01E53DA833F}"/>
              </a:ext>
            </a:extLst>
          </p:cNvPr>
          <p:cNvSpPr txBox="1"/>
          <p:nvPr/>
        </p:nvSpPr>
        <p:spPr>
          <a:xfrm>
            <a:off x="457201" y="1948723"/>
            <a:ext cx="8229598" cy="646331"/>
          </a:xfrm>
          <a:prstGeom prst="rect">
            <a:avLst/>
          </a:prstGeom>
          <a:noFill/>
        </p:spPr>
        <p:txBody>
          <a:bodyPr wrap="square" rtlCol="0">
            <a:spAutoFit/>
          </a:bodyPr>
          <a:lstStyle/>
          <a:p>
            <a:r>
              <a:rPr lang="en-US" dirty="0"/>
              <a:t>In Windows PowerShell (Admin), run these commands individually and in sequence:</a:t>
            </a:r>
          </a:p>
        </p:txBody>
      </p:sp>
      <p:sp>
        <p:nvSpPr>
          <p:cNvPr id="8" name="TextBox 7">
            <a:extLst>
              <a:ext uri="{FF2B5EF4-FFF2-40B4-BE49-F238E27FC236}">
                <a16:creationId xmlns:a16="http://schemas.microsoft.com/office/drawing/2014/main" id="{5AFA5931-662F-B7EF-FACA-37B29E239408}"/>
              </a:ext>
            </a:extLst>
          </p:cNvPr>
          <p:cNvSpPr txBox="1"/>
          <p:nvPr/>
        </p:nvSpPr>
        <p:spPr>
          <a:xfrm>
            <a:off x="457202" y="2937963"/>
            <a:ext cx="4347712" cy="784830"/>
          </a:xfrm>
          <a:prstGeom prst="rect">
            <a:avLst/>
          </a:prstGeom>
          <a:solidFill>
            <a:schemeClr val="tx1">
              <a:lumMod val="50000"/>
            </a:schemeClr>
          </a:solidFill>
        </p:spPr>
        <p:txBody>
          <a:bodyPr wrap="square">
            <a:spAutoFit/>
          </a:bodyPr>
          <a:lstStyle>
            <a:defPPr>
              <a:defRPr lang="en-US"/>
            </a:defPPr>
            <a:lvl1pPr>
              <a:defRPr sz="1500">
                <a:latin typeface="Consolas"/>
              </a:defRPr>
            </a:lvl1pPr>
          </a:lstStyle>
          <a:p>
            <a:r>
              <a:rPr dirty="0"/>
              <a:t>dism.exe /online /enable-feature /featurename:VirtualMachinePlatform /all /norestart</a:t>
            </a:r>
            <a:endParaRPr lang="en-US" dirty="0"/>
          </a:p>
        </p:txBody>
      </p:sp>
      <p:sp>
        <p:nvSpPr>
          <p:cNvPr id="9" name="TextBox 8">
            <a:extLst>
              <a:ext uri="{FF2B5EF4-FFF2-40B4-BE49-F238E27FC236}">
                <a16:creationId xmlns:a16="http://schemas.microsoft.com/office/drawing/2014/main" id="{DCBABF1D-B443-9343-7F67-D05740ECFC5C}"/>
              </a:ext>
            </a:extLst>
          </p:cNvPr>
          <p:cNvSpPr txBox="1"/>
          <p:nvPr/>
        </p:nvSpPr>
        <p:spPr>
          <a:xfrm>
            <a:off x="457201" y="4148691"/>
            <a:ext cx="4347714" cy="784830"/>
          </a:xfrm>
          <a:prstGeom prst="rect">
            <a:avLst/>
          </a:prstGeom>
          <a:solidFill>
            <a:schemeClr val="tx1">
              <a:lumMod val="50000"/>
            </a:schemeClr>
          </a:solidFill>
        </p:spPr>
        <p:txBody>
          <a:bodyPr wrap="square">
            <a:spAutoFit/>
          </a:bodyPr>
          <a:lstStyle>
            <a:defPPr>
              <a:defRPr lang="en-US"/>
            </a:defPPr>
            <a:lvl1pPr>
              <a:defRPr sz="1500">
                <a:latin typeface="Consolas"/>
              </a:defRPr>
            </a:lvl1pPr>
          </a:lstStyle>
          <a:p>
            <a:r>
              <a:rPr dirty="0"/>
              <a:t>dism.exe /online /enable-feature /featurename:Microsoft-Windows-Subsystem-Linux /all /norestart</a:t>
            </a:r>
          </a:p>
        </p:txBody>
      </p:sp>
      <p:pic>
        <p:nvPicPr>
          <p:cNvPr id="5" name="Picture 4">
            <a:extLst>
              <a:ext uri="{FF2B5EF4-FFF2-40B4-BE49-F238E27FC236}">
                <a16:creationId xmlns:a16="http://schemas.microsoft.com/office/drawing/2014/main" id="{12F8730A-8688-BB78-5FB2-C151C06DA91B}"/>
              </a:ext>
            </a:extLst>
          </p:cNvPr>
          <p:cNvPicPr>
            <a:picLocks noChangeAspect="1"/>
          </p:cNvPicPr>
          <p:nvPr/>
        </p:nvPicPr>
        <p:blipFill>
          <a:blip r:embed="rId3"/>
          <a:stretch>
            <a:fillRect/>
          </a:stretch>
        </p:blipFill>
        <p:spPr>
          <a:xfrm>
            <a:off x="4872989" y="2937963"/>
            <a:ext cx="4128906" cy="3692106"/>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43084"/>
            <a:ext cx="8229600" cy="1143000"/>
          </a:xfrm>
        </p:spPr>
        <p:txBody>
          <a:bodyPr>
            <a:normAutofit/>
          </a:bodyPr>
          <a:lstStyle/>
          <a:p>
            <a:r>
              <a:rPr dirty="0"/>
              <a:t>Install CUDA Toolkit inside WSL2</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TM04033937[[fn=Vapor Trail]]</Template>
  <TotalTime>3319</TotalTime>
  <Words>2347</Words>
  <Application>Microsoft Office PowerPoint</Application>
  <PresentationFormat>On-screen Show (4:3)</PresentationFormat>
  <Paragraphs>118</Paragraphs>
  <Slides>26</Slides>
  <Notes>26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Bookman Old Style</vt:lpstr>
      <vt:lpstr>Rockwell</vt:lpstr>
      <vt:lpstr>Damask</vt:lpstr>
      <vt:lpstr>Enabling TensorFlow GPU on Windows 11 with the Windows Subsystem for Linux 2</vt:lpstr>
      <vt:lpstr>TensorFlow No Longer supports windows natively</vt:lpstr>
      <vt:lpstr>Benefits</vt:lpstr>
      <vt:lpstr>My Starting Point</vt:lpstr>
      <vt:lpstr>GPU Prerequisites</vt:lpstr>
      <vt:lpstr>Check NVIDIA Driver &amp; CUDA Support (Windows)</vt:lpstr>
      <vt:lpstr>Installing Ubuntu on WSL2</vt:lpstr>
      <vt:lpstr>Install WSL2 with Ubuntu</vt:lpstr>
      <vt:lpstr>Install CUDA Toolkit inside WSL2</vt:lpstr>
      <vt:lpstr>Install CUDA Toolkit in Ubuntu (WSL2)</vt:lpstr>
      <vt:lpstr>Set CUDA Environment Variables</vt:lpstr>
      <vt:lpstr>Verify CUDA Environment Variables</vt:lpstr>
      <vt:lpstr>Create Python Environment &amp; TensorFlow GPU</vt:lpstr>
      <vt:lpstr>Install Miniconda</vt:lpstr>
      <vt:lpstr>Create the Conda Environment</vt:lpstr>
      <vt:lpstr>Install TensorFlow and CUDA</vt:lpstr>
      <vt:lpstr>PROGRAM in your Ubuntu Environment from VS Code In Windows</vt:lpstr>
      <vt:lpstr>Open Project in VS Code (Remote WSL)</vt:lpstr>
      <vt:lpstr>Verify GPU Access in TensorFlow</vt:lpstr>
      <vt:lpstr>Create a Test File in VS Code in Ubuntu</vt:lpstr>
      <vt:lpstr>Select Your TensorFlow Python Environment</vt:lpstr>
      <vt:lpstr>Monitor GPU Activity</vt:lpstr>
      <vt:lpstr>Run the Test File in VS Code</vt:lpstr>
      <vt:lpstr>Common Pitfalls</vt:lpstr>
      <vt:lpstr>Common Pitfalls &amp; Fixes</vt:lpstr>
      <vt:lpstr>Thank you!</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Christopher Murphy</cp:lastModifiedBy>
  <cp:revision>26</cp:revision>
  <dcterms:created xsi:type="dcterms:W3CDTF">2013-01-27T09:14:16Z</dcterms:created>
  <dcterms:modified xsi:type="dcterms:W3CDTF">2025-07-29T18:34:45Z</dcterms:modified>
  <cp:category/>
</cp:coreProperties>
</file>