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4.png"/><Relationship Id="rId2" Type="http://schemas.openxmlformats.org/officeDocument/2006/relationships/tags" Target="../tags/tag3.xml"/><Relationship Id="rId16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4.png"/><Relationship Id="rId2" Type="http://schemas.openxmlformats.org/officeDocument/2006/relationships/tags" Target="../tags/tag15.xml"/><Relationship Id="rId16" Type="http://schemas.openxmlformats.org/officeDocument/2006/relationships/image" Target="../media/image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2.png"/><Relationship Id="rId10" Type="http://schemas.openxmlformats.org/officeDocument/2006/relationships/tags" Target="../tags/tag23.xml"/><Relationship Id="rId19" Type="http://schemas.openxmlformats.org/officeDocument/2006/relationships/image" Target="../media/image6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6.png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6.png"/><Relationship Id="rId4" Type="http://schemas.openxmlformats.org/officeDocument/2006/relationships/tags" Target="../tags/tag35.xml"/><Relationship Id="rId9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5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image" Target="../media/image4.png"/><Relationship Id="rId2" Type="http://schemas.openxmlformats.org/officeDocument/2006/relationships/tags" Target="../tags/tag39.xml"/><Relationship Id="rId16" Type="http://schemas.openxmlformats.org/officeDocument/2006/relationships/image" Target="../media/image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2.png"/><Relationship Id="rId10" Type="http://schemas.openxmlformats.org/officeDocument/2006/relationships/tags" Target="../tags/tag47.xml"/><Relationship Id="rId19" Type="http://schemas.openxmlformats.org/officeDocument/2006/relationships/image" Target="../media/image6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0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CQ (5-choices, 0-timer, BarChart-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3" hasCustomPrompt="1"/>
            <p:custDataLst>
              <p:tags r:id="rId1"/>
            </p:custDataLst>
          </p:nvPr>
        </p:nvSpPr>
        <p:spPr>
          <a:xfrm>
            <a:off x="127000" y="127000"/>
            <a:ext cx="8890000" cy="1460500"/>
          </a:xfrm>
        </p:spPr>
        <p:txBody>
          <a:bodyPr/>
          <a:lstStyle/>
          <a:p>
            <a:r>
              <a:rPr lang="en-US" smtClean="0"/>
              <a:t>Click to add question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108200"/>
            <a:ext cx="419100" cy="419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762000" y="1968500"/>
            <a:ext cx="4572000" cy="698500"/>
          </a:xfr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9" name="Picture 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933700"/>
            <a:ext cx="419100" cy="4191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0" y="2794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759200"/>
            <a:ext cx="419100" cy="4191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62000" y="3619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3" name="Picture 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84700"/>
            <a:ext cx="419100" cy="4191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62000" y="4445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5" name="Picture 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410200"/>
            <a:ext cx="419100" cy="4191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762000" y="5270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7" name="Picture 1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051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8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CQ (5-choices, 0-timer, BarChart-chart)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3" hasCustomPrompt="1"/>
            <p:custDataLst>
              <p:tags r:id="rId1"/>
            </p:custDataLst>
          </p:nvPr>
        </p:nvSpPr>
        <p:spPr>
          <a:xfrm>
            <a:off x="127000" y="127000"/>
            <a:ext cx="8890000" cy="1460500"/>
          </a:xfrm>
        </p:spPr>
        <p:txBody>
          <a:bodyPr/>
          <a:lstStyle/>
          <a:p>
            <a:r>
              <a:rPr lang="en-US" smtClean="0"/>
              <a:t>Click to add question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108200"/>
            <a:ext cx="419100" cy="419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762000" y="1968500"/>
            <a:ext cx="4572000" cy="698500"/>
          </a:xfr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9" name="Picture 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933700"/>
            <a:ext cx="419100" cy="4191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0" y="2794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759200"/>
            <a:ext cx="419100" cy="4191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62000" y="3619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3" name="Picture 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84700"/>
            <a:ext cx="419100" cy="4191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62000" y="4445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5" name="Picture 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410200"/>
            <a:ext cx="419100" cy="4191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762000" y="5270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7" name="Picture 1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051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CQ (2-choices, 0-timer, BarChart-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3" hasCustomPrompt="1"/>
            <p:custDataLst>
              <p:tags r:id="rId1"/>
            </p:custDataLst>
          </p:nvPr>
        </p:nvSpPr>
        <p:spPr>
          <a:xfrm>
            <a:off x="127000" y="127000"/>
            <a:ext cx="8890000" cy="1460500"/>
          </a:xfrm>
        </p:spPr>
        <p:txBody>
          <a:bodyPr/>
          <a:lstStyle/>
          <a:p>
            <a:r>
              <a:rPr lang="en-US" smtClean="0"/>
              <a:t>Click to add question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273300"/>
            <a:ext cx="495300" cy="4953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762000" y="1968500"/>
            <a:ext cx="4572000" cy="1104900"/>
          </a:xfrm>
        </p:spPr>
        <p:txBody>
          <a:bodyPr lIns="76200" tIns="38100" rIns="76200" bIns="3810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9" name="Picture 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505200"/>
            <a:ext cx="495300" cy="4953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0" y="3200400"/>
            <a:ext cx="4572000" cy="1104900"/>
          </a:xfrm>
          <a:prstGeom prst="rect">
            <a:avLst/>
          </a:prstGeom>
        </p:spPr>
        <p:txBody>
          <a:bodyPr lIns="76200" tIns="38100" rIns="76200" bIns="3810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051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8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CQ (2-choices, 0-timer, BarChart-chart)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3" hasCustomPrompt="1"/>
            <p:custDataLst>
              <p:tags r:id="rId1"/>
            </p:custDataLst>
          </p:nvPr>
        </p:nvSpPr>
        <p:spPr>
          <a:xfrm>
            <a:off x="127000" y="127000"/>
            <a:ext cx="8890000" cy="1460500"/>
          </a:xfrm>
        </p:spPr>
        <p:txBody>
          <a:bodyPr/>
          <a:lstStyle/>
          <a:p>
            <a:r>
              <a:rPr lang="en-US" smtClean="0"/>
              <a:t>Click to add question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273300"/>
            <a:ext cx="495300" cy="4953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762000" y="1968500"/>
            <a:ext cx="4572000" cy="1104900"/>
          </a:xfrm>
        </p:spPr>
        <p:txBody>
          <a:bodyPr lIns="76200" tIns="38100" rIns="76200" bIns="3810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9" name="Picture 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505200"/>
            <a:ext cx="495300" cy="4953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0" y="3200400"/>
            <a:ext cx="4572000" cy="1104900"/>
          </a:xfrm>
          <a:prstGeom prst="rect">
            <a:avLst/>
          </a:prstGeom>
        </p:spPr>
        <p:txBody>
          <a:bodyPr lIns="76200" tIns="38100" rIns="76200" bIns="3810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051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CQ (5-choices, 0-timer, BarChart-chart)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3" hasCustomPrompt="1"/>
            <p:custDataLst>
              <p:tags r:id="rId1"/>
            </p:custDataLst>
          </p:nvPr>
        </p:nvSpPr>
        <p:spPr>
          <a:xfrm>
            <a:off x="127000" y="127000"/>
            <a:ext cx="8890000" cy="1460500"/>
          </a:xfrm>
        </p:spPr>
        <p:txBody>
          <a:bodyPr/>
          <a:lstStyle/>
          <a:p>
            <a:r>
              <a:rPr lang="en-US" smtClean="0"/>
              <a:t>Click to add question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108200"/>
            <a:ext cx="419100" cy="419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762000" y="1968500"/>
            <a:ext cx="4572000" cy="698500"/>
          </a:xfr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9" name="Picture 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933700"/>
            <a:ext cx="419100" cy="4191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0" y="2794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759200"/>
            <a:ext cx="419100" cy="4191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62000" y="3619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3" name="Picture 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84700"/>
            <a:ext cx="419100" cy="4191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62000" y="44450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5" name="Picture 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410200"/>
            <a:ext cx="419100" cy="4191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762000" y="5270500"/>
            <a:ext cx="4572000" cy="698500"/>
          </a:xfrm>
          <a:prstGeom prst="rect">
            <a:avLst/>
          </a:prstGeom>
        </p:spPr>
        <p:txBody>
          <a:bodyPr lIns="63500" tIns="31750" rIns="63500" bIns="3175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>
                <a:latin typeface="Calibri"/>
              </a:defRPr>
            </a:lvl5pPr>
          </a:lstStyle>
          <a:p>
            <a:pPr lvl="0"/>
            <a:r>
              <a:rPr lang="en-US" smtClean="0"/>
              <a:t>Click to add answer</a:t>
            </a:r>
            <a:endParaRPr lang="en-US"/>
          </a:p>
        </p:txBody>
      </p:sp>
      <p:pic>
        <p:nvPicPr>
          <p:cNvPr id="17" name="Picture 1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051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9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37B696-4155-4081-8363-FEC242B7731C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3BE346-77A4-42D7-967B-811C976A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Inheritance and Interfaces and Another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Overriding the fly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dirty="0" smtClean="0"/>
              <a:t>We could override the fly method in Rubber Duck to do nothing.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057400"/>
            <a:ext cx="2805203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22334"/>
            <a:ext cx="2590800" cy="278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1910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happens when we add Wooden Duck Decoy? 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does not fly or quack?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5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are Disadvantages of using Inheritance to provide Duck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6705600" cy="3124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is duplicated across subclasses.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Runtime behavior changes are difficult.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can’t make ducks dance.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Hard to gain knowledge of all duck behaviors.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Ducks can’t fly and quack at the same time.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Changes can unintentionally affect other ducks.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Interface?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0" y="1600200"/>
            <a:ext cx="854165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4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design we removed the fly and quack behaviors from the superclass and created interfaces for flyable and </a:t>
            </a:r>
            <a:r>
              <a:rPr lang="en-US" dirty="0" err="1" smtClean="0"/>
              <a:t>quackable</a:t>
            </a:r>
            <a:r>
              <a:rPr lang="en-US" dirty="0"/>
              <a:t> </a:t>
            </a:r>
            <a:r>
              <a:rPr lang="en-US" dirty="0" smtClean="0"/>
              <a:t>– a duck could implement these if needed.</a:t>
            </a:r>
          </a:p>
          <a:p>
            <a:endParaRPr lang="en-US" dirty="0"/>
          </a:p>
          <a:p>
            <a:r>
              <a:rPr lang="en-US" dirty="0" smtClean="0"/>
              <a:t>Duplicate Code – Every duck that needed to quack would need to implement the </a:t>
            </a:r>
            <a:r>
              <a:rPr lang="en-US" dirty="0" err="1" smtClean="0"/>
              <a:t>quackable</a:t>
            </a:r>
            <a:r>
              <a:rPr lang="en-US" dirty="0" smtClean="0"/>
              <a:t> interface and we would have many classes </a:t>
            </a:r>
            <a:r>
              <a:rPr lang="en-US" dirty="0" err="1" smtClean="0"/>
              <a:t>reimplementing</a:t>
            </a:r>
            <a:r>
              <a:rPr lang="en-US" dirty="0" smtClean="0"/>
              <a:t> the same code.</a:t>
            </a:r>
          </a:p>
          <a:p>
            <a:endParaRPr lang="en-US" dirty="0"/>
          </a:p>
          <a:p>
            <a:r>
              <a:rPr lang="en-US" dirty="0" smtClean="0"/>
              <a:t>What if you have 48 difference ducks and then you needed to make a modification to the way flying works? Code reuse?  Forget about it!  Major maintenance nightmare!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1524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one constant in Software Development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133775" cy="331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Zeroing in on the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399"/>
            <a:ext cx="8229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Take what varies and “encapsulate” it so it won’t affect the rest of your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result? You can now alter or extend the parts that vary without affecting those that don’t.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2667000"/>
            <a:ext cx="6683203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what changes from what stays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know that fly() and quack() are the parts of the duck class that vary across ducks.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separate the behaviors from the Duck class, we’ll pull both methods out of the Duck class and create a new set of classes to represent each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what changes form what stays the same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36637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9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Duck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From now on, the Duck behaviors will live in a separate class – a class that implements a particular behavior interface.</a:t>
            </a:r>
          </a:p>
          <a:p>
            <a:endParaRPr lang="en-US" dirty="0"/>
          </a:p>
          <a:p>
            <a:r>
              <a:rPr lang="en-US" dirty="0" smtClean="0"/>
              <a:t>That way Duck classes won’t need to know any of the implementation details for their own behavior.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4190689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9" y="5507038"/>
            <a:ext cx="4406861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5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an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" y="2286000"/>
            <a:ext cx="864239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0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how a new class is created from an existing one.</a:t>
            </a:r>
          </a:p>
          <a:p>
            <a:endParaRPr lang="en-US" dirty="0"/>
          </a:p>
          <a:p>
            <a:r>
              <a:rPr lang="en-US" dirty="0"/>
              <a:t>One purpose of inheritance is to reuse existing classes.</a:t>
            </a:r>
          </a:p>
          <a:p>
            <a:endParaRPr lang="en-US" dirty="0"/>
          </a:p>
          <a:p>
            <a:r>
              <a:rPr lang="en-US" dirty="0"/>
              <a:t>Inherited variables and methods can be used in the derived class if they have been derived as public or protected in the superclass.</a:t>
            </a:r>
          </a:p>
          <a:p>
            <a:endParaRPr lang="en-US" dirty="0"/>
          </a:p>
          <a:p>
            <a:r>
              <a:rPr lang="en-US" dirty="0"/>
              <a:t>Inheritance creates an is-a relationship between all parent and child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Duck Behaviors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06076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Duck Behaviors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6850"/>
            <a:ext cx="5232400" cy="52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6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Duck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design, other types of objects can reuse our fly and quack behaviors because these behaviors are no longer hidden away in our Duck classes!</a:t>
            </a:r>
          </a:p>
          <a:p>
            <a:endParaRPr lang="en-US" dirty="0"/>
          </a:p>
          <a:p>
            <a:r>
              <a:rPr lang="en-US" dirty="0" smtClean="0"/>
              <a:t>And we can add new behaviors without modifying any of our existing behavior classes or touching any of the Duck classes that use flying behaviors.</a:t>
            </a:r>
          </a:p>
          <a:p>
            <a:endParaRPr lang="en-US" dirty="0"/>
          </a:p>
          <a:p>
            <a:r>
              <a:rPr lang="en-US" dirty="0" smtClean="0"/>
              <a:t>So we get the benefit of reuse without all the baggage that comes along with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Duck be an Interface too?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in this case.  There are some common features like properties and methods that are inherited.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that we have removed what varies from the Duck inheritance, we get the benefits of this structure without the maintenance problems.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 if you wanted to add “rocket-powered flying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Create a </a:t>
            </a:r>
            <a:r>
              <a:rPr lang="en-US" dirty="0" err="1" smtClean="0">
                <a:solidFill>
                  <a:srgbClr val="0070C0"/>
                </a:solidFill>
              </a:rPr>
              <a:t>FlyRocketPowered</a:t>
            </a:r>
            <a:r>
              <a:rPr lang="en-US" dirty="0" smtClean="0">
                <a:solidFill>
                  <a:srgbClr val="0070C0"/>
                </a:solidFill>
              </a:rPr>
              <a:t> class that implements the Flyable interface</a:t>
            </a:r>
          </a:p>
          <a:p>
            <a:endParaRPr lang="en-US" dirty="0"/>
          </a:p>
          <a:p>
            <a:r>
              <a:rPr lang="en-US" dirty="0" smtClean="0"/>
              <a:t>Can you think of a class that might want to use the Quack behavior that isn’t a duck?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duck call – a device that makes duck sounds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the Duck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smtClean="0"/>
              <a:t>The key to using our design is that a Duck will now delegate its flying and quacking behavior, instead of using quacking and flying methods defined in the Duck class (or subclass).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8999"/>
            <a:ext cx="8207374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Implement </a:t>
            </a:r>
            <a:r>
              <a:rPr lang="en-US" dirty="0" err="1" smtClean="0"/>
              <a:t>performQuack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524000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Duck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QuackBehavior</a:t>
            </a:r>
            <a:r>
              <a:rPr lang="en-US" sz="2000" dirty="0" smtClean="0"/>
              <a:t> </a:t>
            </a:r>
            <a:r>
              <a:rPr lang="en-US" sz="2000" dirty="0" err="1"/>
              <a:t>quackBehavior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smtClean="0"/>
              <a:t>   // </a:t>
            </a:r>
            <a:r>
              <a:rPr lang="en-US" sz="2000" dirty="0"/>
              <a:t>more </a:t>
            </a:r>
          </a:p>
          <a:p>
            <a:endParaRPr lang="en-US" sz="2000" dirty="0" smtClean="0"/>
          </a:p>
          <a:p>
            <a:r>
              <a:rPr lang="en-US" sz="2000" dirty="0" smtClean="0"/>
              <a:t>   public </a:t>
            </a:r>
            <a:r>
              <a:rPr lang="en-US" sz="2000" dirty="0"/>
              <a:t>void </a:t>
            </a:r>
            <a:r>
              <a:rPr lang="en-US" sz="2000" dirty="0" err="1"/>
              <a:t>performQuack</a:t>
            </a:r>
            <a:r>
              <a:rPr lang="en-US" sz="2000" dirty="0"/>
              <a:t>() {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quackBehavior.quack</a:t>
            </a:r>
            <a:r>
              <a:rPr lang="en-US" sz="2000" dirty="0"/>
              <a:t>(); </a:t>
            </a:r>
          </a:p>
          <a:p>
            <a:r>
              <a:rPr lang="en-US" sz="2000" dirty="0" smtClean="0"/>
              <a:t>   }  </a:t>
            </a:r>
            <a:endParaRPr lang="en-US" sz="2000" dirty="0"/>
          </a:p>
          <a:p>
            <a:r>
              <a:rPr lang="en-US" sz="2000" dirty="0" smtClean="0"/>
              <a:t>}             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Each Duck has a reference to something that implements the </a:t>
            </a:r>
            <a:r>
              <a:rPr lang="en-US" sz="2400" dirty="0" err="1" smtClean="0"/>
              <a:t>QuackBehavior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Rather than handling the quack behavior itself, the Duck delegates that </a:t>
            </a:r>
            <a:r>
              <a:rPr lang="en-US" sz="2400" u="sng" dirty="0" smtClean="0"/>
              <a:t>behavior</a:t>
            </a:r>
            <a:r>
              <a:rPr lang="en-US" sz="2400" dirty="0" smtClean="0"/>
              <a:t> to the object referenced by </a:t>
            </a:r>
            <a:r>
              <a:rPr lang="en-US" sz="2400" dirty="0" err="1" smtClean="0"/>
              <a:t>quackBehavior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set the Behaviors?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5" y="1828800"/>
            <a:ext cx="8686800" cy="37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Whoa… Did we not just program to an implementation?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wrote the constructor and set the behavior we were programming an implementation.</a:t>
            </a:r>
          </a:p>
          <a:p>
            <a:endParaRPr lang="en-US" dirty="0"/>
          </a:p>
          <a:p>
            <a:r>
              <a:rPr lang="en-US" dirty="0" smtClean="0"/>
              <a:t>This is still better than before and if we want we can come up with a way to change these behaviors at runtime.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Create setters for the behaviors!!!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Behaviors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two new methods to the Duck class: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81841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4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 Modifiers and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modifier determine which variable and methods, a child class can use; public and protected but not private variables and methods are visible in the child classes.</a:t>
            </a:r>
          </a:p>
          <a:p>
            <a:endParaRPr lang="en-US" dirty="0"/>
          </a:p>
          <a:p>
            <a:r>
              <a:rPr lang="en-US" dirty="0" smtClean="0"/>
              <a:t>There is no multiple inheritance in Java (there is in C++).  This means that you are unable to extend more than a single class.</a:t>
            </a:r>
          </a:p>
          <a:p>
            <a:endParaRPr lang="en-US" dirty="0"/>
          </a:p>
          <a:p>
            <a:r>
              <a:rPr lang="en-US" dirty="0" smtClean="0"/>
              <a:t>The child of one class can be the parent of one or more other classes, creating a class hierarchy.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New Design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76" y="1447799"/>
            <a:ext cx="6140224" cy="30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3132923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211"/>
            <a:ext cx="8484079" cy="55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1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Has-A can be better than 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HAS-A relationship is an interesting one: each duck has a </a:t>
            </a:r>
            <a:r>
              <a:rPr lang="en-US" dirty="0" err="1" smtClean="0"/>
              <a:t>FlyBehavor</a:t>
            </a:r>
            <a:r>
              <a:rPr lang="en-US" dirty="0" smtClean="0"/>
              <a:t> and a </a:t>
            </a:r>
            <a:r>
              <a:rPr lang="en-US" dirty="0" err="1" smtClean="0"/>
              <a:t>QuackBehavior</a:t>
            </a:r>
            <a:r>
              <a:rPr lang="en-US" dirty="0" smtClean="0"/>
              <a:t> to which it delegates flying and quacking.</a:t>
            </a:r>
          </a:p>
          <a:p>
            <a:endParaRPr lang="en-US" dirty="0"/>
          </a:p>
          <a:p>
            <a:r>
              <a:rPr lang="en-US" dirty="0" smtClean="0"/>
              <a:t>When you have two classes like this you are using </a:t>
            </a:r>
            <a:r>
              <a:rPr lang="en-US" dirty="0" smtClean="0">
                <a:solidFill>
                  <a:srgbClr val="0070C0"/>
                </a:solidFill>
              </a:rPr>
              <a:t>composition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Composition allows you to encapsulate a family of algorithms.</a:t>
            </a:r>
          </a:p>
          <a:p>
            <a:endParaRPr lang="en-US" dirty="0"/>
          </a:p>
          <a:p>
            <a:r>
              <a:rPr lang="en-US" dirty="0" smtClean="0"/>
              <a:t>We can now also change the behavior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Puzzle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1"/>
            <a:ext cx="8839200" cy="169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5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Puzzle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" y="1580606"/>
            <a:ext cx="908647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Puzzle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636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9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puzzle: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7171"/>
            <a:ext cx="786856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child class can override the parent’s definition of an inherited method.</a:t>
            </a:r>
          </a:p>
          <a:p>
            <a:endParaRPr lang="en-US" dirty="0"/>
          </a:p>
          <a:p>
            <a:r>
              <a:rPr lang="en-US" dirty="0" smtClean="0"/>
              <a:t>If a child has overridden a parent method, they may still access their parents method using the reserved word super.</a:t>
            </a:r>
          </a:p>
          <a:p>
            <a:endParaRPr lang="en-US" dirty="0"/>
          </a:p>
          <a:p>
            <a:r>
              <a:rPr lang="en-US" dirty="0" err="1" smtClean="0"/>
              <a:t>super.message</a:t>
            </a:r>
            <a:r>
              <a:rPr lang="en-US" dirty="0" smtClean="0"/>
              <a:t>() will access their parents message method and message will access their own.</a:t>
            </a:r>
          </a:p>
          <a:p>
            <a:endParaRPr lang="en-US" dirty="0"/>
          </a:p>
          <a:p>
            <a:r>
              <a:rPr lang="en-US" dirty="0" smtClean="0"/>
              <a:t>Common features should be located as high in a class hierarchy as is reasonably possible, minimizing maintenance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interface is a collection of abstract methods.  It cannot be instantiated.</a:t>
            </a:r>
          </a:p>
          <a:p>
            <a:endParaRPr lang="en-US" dirty="0" smtClean="0"/>
          </a:p>
          <a:p>
            <a:r>
              <a:rPr lang="en-US" dirty="0" smtClean="0"/>
              <a:t>A class implements an interface, which formally defines all of the methods defined in the interface.  If it does not, it must be declared as abstract.</a:t>
            </a:r>
          </a:p>
          <a:p>
            <a:endParaRPr lang="en-US" dirty="0" smtClean="0"/>
          </a:p>
          <a:p>
            <a:r>
              <a:rPr lang="en-US" dirty="0" smtClean="0"/>
              <a:t>An example of an interface is Comparable in which it defines a </a:t>
            </a:r>
            <a:r>
              <a:rPr lang="en-US" dirty="0" err="1" smtClean="0"/>
              <a:t>compareTo</a:t>
            </a:r>
            <a:r>
              <a:rPr lang="en-US" dirty="0" smtClean="0"/>
              <a:t> </a:t>
            </a:r>
            <a:r>
              <a:rPr lang="en-US" smtClean="0"/>
              <a:t>method.</a:t>
            </a:r>
          </a:p>
          <a:p>
            <a:endParaRPr lang="en-US" dirty="0" smtClean="0"/>
          </a:p>
          <a:p>
            <a:r>
              <a:rPr lang="en-US" dirty="0" smtClean="0"/>
              <a:t>Any class that implements Comparable must implement the </a:t>
            </a:r>
            <a:r>
              <a:rPr lang="en-US" dirty="0" err="1" smtClean="0"/>
              <a:t>compareTo</a:t>
            </a:r>
            <a:r>
              <a:rPr lang="en-US" dirty="0" smtClean="0"/>
              <a:t>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smtClean="0"/>
              <a:t>-U-Duck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8" y="1514475"/>
            <a:ext cx="8314429" cy="498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18784"/>
            <a:ext cx="1905000" cy="210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Now we need ducks to fly!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4" y="1371600"/>
            <a:ext cx="7183376" cy="53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69143"/>
            <a:ext cx="2549196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Something went horribly wrong…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" y="1752600"/>
            <a:ext cx="892322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3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failed to notice that not all Ducks should </a:t>
            </a:r>
            <a:r>
              <a:rPr lang="en-US" i="1" u="sng" dirty="0" smtClean="0"/>
              <a:t>fly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we added new behavior to the superclass, we added behavior that was not appropriate for some Duck classes.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A localized update to the code caused a non-local side effect (flying rubber ducks)!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Adding fly to Duck is great for </a:t>
            </a:r>
            <a:r>
              <a:rPr lang="en-US" u="sng" dirty="0" smtClean="0"/>
              <a:t>reuse</a:t>
            </a:r>
            <a:r>
              <a:rPr lang="en-US" dirty="0" smtClean="0"/>
              <a:t> but not great when it comes to </a:t>
            </a:r>
            <a:r>
              <a:rPr lang="en-US" u="sng" dirty="0" smtClean="0"/>
              <a:t>maintenance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MASTER" val="Polling Slide Desig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E&lt;/Label&gt;&lt;/PollingTag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ResultChart&lt;/Type&gt;&lt;Style&gt;1&lt;/Style&gt;&lt;/PollingTag&gt;"/>
  <p:tag name="IC_POLLINGDATA" val="&lt;PollingTag&gt;&lt;Version&gt;1&lt;/Version&gt;&lt;Type&gt;PollingSlide&lt;/Type&gt;&lt;PollingType&gt;0&lt;/PollingType&gt;&lt;ChoiceNumber&gt;5&lt;/ChoiceNumber&gt;&lt;Style&gt;1&lt;/Style&gt;&lt;TimeLimit&gt;0&lt;/TimeLimit&gt;&lt;/PollingTag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Question&lt;/Type&gt;&lt;/PollingTag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A&lt;/Label&gt;&lt;/PollingTag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B&lt;/Label&gt;&lt;/PollingTag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C&lt;/Label&gt;&lt;/PollingTag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Question&lt;/Type&gt;&lt;/PollingTag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D&lt;/Label&gt;&lt;/PollingTag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E&lt;/Label&gt;&lt;/PollingTag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ResultChart&lt;/Type&gt;&lt;Style&gt;1&lt;/Style&gt;&lt;/PollingTag&gt;"/>
  <p:tag name="IC_POLLINGDATA" val="&lt;PollingTag&gt;&lt;Version&gt;1&lt;/Version&gt;&lt;Type&gt;PollingSlide&lt;/Type&gt;&lt;PollingType&gt;0&lt;/PollingType&gt;&lt;ChoiceNumber&gt;5&lt;/ChoiceNumber&gt;&lt;Style&gt;1&lt;/Style&gt;&lt;TimeLimit&gt;0&lt;/TimeLimit&gt;&lt;/PollingTag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Question&lt;/Type&gt;&lt;/PollingTag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A&lt;/Label&gt;&lt;/PollingTag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B&lt;/Label&gt;&lt;/PollingTag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A&lt;/Label&gt;&lt;/PollingTag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ResultChart&lt;/Type&gt;&lt;Style&gt;1&lt;/Style&gt;&lt;/PollingTag&gt;"/>
  <p:tag name="IC_POLLINGDATA" val="&lt;PollingTag&gt;&lt;Version&gt;1&lt;/Version&gt;&lt;Type&gt;PollingSlide&lt;/Type&gt;&lt;PollingType&gt;1&lt;/PollingType&gt;&lt;ChoiceNumber&gt;2&lt;/ChoiceNumber&gt;&lt;Style&gt;1&lt;/Style&gt;&lt;TimeLimit&gt;0&lt;/TimeLimit&gt;&lt;/PollingTag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Question&lt;/Type&gt;&lt;/PollingTag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A&lt;/Label&gt;&lt;/PollingTag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B&lt;/Label&gt;&lt;/PollingTag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ResultChart&lt;/Type&gt;&lt;Style&gt;1&lt;/Style&gt;&lt;/PollingTag&gt;"/>
  <p:tag name="IC_POLLINGDATA" val="&lt;PollingTag&gt;&lt;Version&gt;1&lt;/Version&gt;&lt;Type&gt;PollingSlide&lt;/Type&gt;&lt;PollingType&gt;2&lt;/PollingType&gt;&lt;ChoiceNumber&gt;2&lt;/ChoiceNumber&gt;&lt;Style&gt;1&lt;/Style&gt;&lt;TimeLimit&gt;0&lt;/TimeLimit&gt;&lt;/PollingTag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Question&lt;/Type&gt;&lt;/PollingTag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A&lt;/Label&gt;&lt;/PollingTag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B&lt;/Label&gt;&lt;/PollingTag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C&lt;/Label&gt;&lt;/PollingTag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D&lt;/Label&gt;&lt;/PollingTag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E&lt;/Label&gt;&lt;/PollingTag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ResultChart&lt;/Type&gt;&lt;Style&gt;1&lt;/Style&gt;&lt;/PollingTag&gt;"/>
  <p:tag name="IC_POLLINGDATA" val="&lt;PollingTag&gt;&lt;Version&gt;1&lt;/Version&gt;&lt;Type&gt;PollingSlide&lt;/Type&gt;&lt;PollingType&gt;0&lt;/PollingType&gt;&lt;ChoiceNumber&gt;5&lt;/ChoiceNumber&gt;&lt;Style&gt;1&lt;/Style&gt;&lt;TimeLimit&gt;0&lt;/TimeLimit&gt;&lt;/PollingTag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B&lt;/Label&gt;&lt;/PollingTag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C&lt;/Label&gt;&lt;/PollingTag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Text&lt;/Type&gt;&lt;/PollingTag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SHAPE" val="&lt;PollingTag&gt;&lt;Version&gt;1&lt;/Version&gt;&lt;Type&gt;PollingAnswer&lt;/Type&gt;&lt;Label&gt;D&lt;/Label&gt;&lt;/PollingTag&gt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lling Slide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1184</Words>
  <Application>Microsoft Office PowerPoint</Application>
  <PresentationFormat>On-screen Show (4:3)</PresentationFormat>
  <Paragraphs>146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Polling Slide Design</vt:lpstr>
      <vt:lpstr>Clarity</vt:lpstr>
      <vt:lpstr>Inheritance and interfaces</vt:lpstr>
      <vt:lpstr>Review: What is Inheritance?</vt:lpstr>
      <vt:lpstr>Visibility Modifiers and Multiple Inheritance</vt:lpstr>
      <vt:lpstr>Overriding Methods</vt:lpstr>
      <vt:lpstr>Review: What is an interface?</vt:lpstr>
      <vt:lpstr>Sim-U-Duck</vt:lpstr>
      <vt:lpstr>But Now we need ducks to fly!</vt:lpstr>
      <vt:lpstr>But Something went horribly wrong…</vt:lpstr>
      <vt:lpstr>What Happened?</vt:lpstr>
      <vt:lpstr>What about Overriding the fly method?</vt:lpstr>
      <vt:lpstr>Which are Disadvantages of using Inheritance to provide Duck Behavior?</vt:lpstr>
      <vt:lpstr>How about an Interface?</vt:lpstr>
      <vt:lpstr>How about a Interface?</vt:lpstr>
      <vt:lpstr>The one constant in Software Development</vt:lpstr>
      <vt:lpstr>Zeroing in on the problem…</vt:lpstr>
      <vt:lpstr>Separate what changes from what stays the same</vt:lpstr>
      <vt:lpstr>Separate what changes form what stays the same</vt:lpstr>
      <vt:lpstr>Designing the Duck Behaviors</vt:lpstr>
      <vt:lpstr>Program to an Interface</vt:lpstr>
      <vt:lpstr>Implementing the Duck Behaviors</vt:lpstr>
      <vt:lpstr>Implementing the Duck Behaviors</vt:lpstr>
      <vt:lpstr>Implementing the Duck Behaviors</vt:lpstr>
      <vt:lpstr>Should Duck be an Interface too?</vt:lpstr>
      <vt:lpstr>Questions</vt:lpstr>
      <vt:lpstr>Integrating the Duck Behavior</vt:lpstr>
      <vt:lpstr>Now we Implement performQuack()</vt:lpstr>
      <vt:lpstr>How do we set the Behaviors?</vt:lpstr>
      <vt:lpstr>Whoa… Did we not just program to an implementation?</vt:lpstr>
      <vt:lpstr>Setting the Behaviors Dynamically</vt:lpstr>
      <vt:lpstr>Using our New Design</vt:lpstr>
      <vt:lpstr>The Big Picture</vt:lpstr>
      <vt:lpstr>Has-A can be better than IS-A</vt:lpstr>
      <vt:lpstr>Design Puzzle</vt:lpstr>
      <vt:lpstr>Design Puzzle</vt:lpstr>
      <vt:lpstr>Design Puzzle</vt:lpstr>
      <vt:lpstr>Design puzzle: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interfaces</dc:title>
  <dc:creator>bayviewglen</dc:creator>
  <cp:lastModifiedBy>bayviewglen</cp:lastModifiedBy>
  <cp:revision>18</cp:revision>
  <dcterms:created xsi:type="dcterms:W3CDTF">2010-10-27T23:39:52Z</dcterms:created>
  <dcterms:modified xsi:type="dcterms:W3CDTF">2010-10-28T13:07:26Z</dcterms:modified>
</cp:coreProperties>
</file>