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0" r:id="rId6"/>
    <p:sldId id="266" r:id="rId7"/>
    <p:sldId id="267" r:id="rId8"/>
    <p:sldId id="268" r:id="rId9"/>
    <p:sldId id="260" r:id="rId10"/>
    <p:sldId id="261" r:id="rId11"/>
    <p:sldId id="273" r:id="rId12"/>
    <p:sldId id="276" r:id="rId13"/>
    <p:sldId id="277" r:id="rId14"/>
    <p:sldId id="274" r:id="rId15"/>
    <p:sldId id="262" r:id="rId16"/>
    <p:sldId id="263" r:id="rId17"/>
    <p:sldId id="264" r:id="rId18"/>
    <p:sldId id="265" r:id="rId19"/>
    <p:sldId id="269" r:id="rId20"/>
    <p:sldId id="271" r:id="rId21"/>
    <p:sldId id="272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88" autoAdjust="0"/>
  </p:normalViewPr>
  <p:slideViewPr>
    <p:cSldViewPr>
      <p:cViewPr varScale="1">
        <p:scale>
          <a:sx n="66" d="100"/>
          <a:sy n="66" d="100"/>
        </p:scale>
        <p:origin x="18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C44BE-6FFD-421A-A1D3-6BEF29A9B9E6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D327A-8494-4698-858E-03053C31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for positive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 for negative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D327A-8494-4698-858E-03053C310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D327A-8494-4698-858E-03053C310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AF88322-41B9-4338-B63E-58640276C61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…and some things we breezed over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13932"/>
              </p:ext>
            </p:extLst>
          </p:nvPr>
        </p:nvGraphicFramePr>
        <p:xfrm>
          <a:off x="1447800" y="3200400"/>
          <a:ext cx="6096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2362200"/>
            <a:ext cx="266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yte, short, </a:t>
            </a:r>
            <a:r>
              <a:rPr lang="en-US" dirty="0" err="1" smtClean="0"/>
              <a:t>int</a:t>
            </a:r>
            <a:r>
              <a:rPr lang="en-US" dirty="0" smtClean="0"/>
              <a:t> and long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1828655" y="3733800"/>
            <a:ext cx="253978" cy="13960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5129838"/>
            <a:ext cx="3708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SIGN BIT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855" y="4396741"/>
            <a:ext cx="352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for positive and 1 for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Largest Possible Integer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byte(2</a:t>
            </a:r>
            <a:r>
              <a:rPr lang="en-US" baseline="30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– 1) =&gt; </a:t>
            </a:r>
            <a:r>
              <a:rPr lang="en-US" dirty="0" err="1" smtClean="0"/>
              <a:t>Byte.MAX_VALUE</a:t>
            </a:r>
            <a:endParaRPr lang="en-US" dirty="0" smtClean="0"/>
          </a:p>
          <a:p>
            <a:r>
              <a:rPr lang="en-US" dirty="0" smtClean="0"/>
              <a:t>short (2</a:t>
            </a:r>
            <a:r>
              <a:rPr lang="en-US" baseline="30000" dirty="0" smtClean="0"/>
              <a:t>15</a:t>
            </a:r>
            <a:r>
              <a:rPr lang="en-US" dirty="0" smtClean="0"/>
              <a:t> – 1) =&gt; </a:t>
            </a:r>
            <a:r>
              <a:rPr lang="en-US" dirty="0" err="1" smtClean="0"/>
              <a:t>Short.MAX_VALUE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(2</a:t>
            </a:r>
            <a:r>
              <a:rPr lang="en-US" baseline="30000" dirty="0" smtClean="0"/>
              <a:t>31</a:t>
            </a:r>
            <a:r>
              <a:rPr lang="en-US" dirty="0" smtClean="0"/>
              <a:t> </a:t>
            </a:r>
            <a:r>
              <a:rPr lang="en-US" dirty="0"/>
              <a:t>– 1) =&gt; </a:t>
            </a:r>
            <a:r>
              <a:rPr lang="en-US" dirty="0" err="1"/>
              <a:t>Integer.MAX_VALUE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63</a:t>
            </a:r>
            <a:r>
              <a:rPr lang="en-US" dirty="0" smtClean="0"/>
              <a:t> </a:t>
            </a:r>
            <a:r>
              <a:rPr lang="en-US" dirty="0"/>
              <a:t>– 1) =&gt; </a:t>
            </a:r>
            <a:r>
              <a:rPr lang="en-US" dirty="0" err="1" smtClean="0"/>
              <a:t>Long.MAX_VALUE</a:t>
            </a:r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Why? 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Because the positive value includes 0 and one bit is used for the 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Negative Binary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working with Negative Numbers – we live in bizarro world and need to do it a bit differently.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 smtClean="0"/>
              <a:t>That means 10000000 is actually the number -128 because and 10000001 is     -127.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40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 to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8 bit number with a sign bit take the seven extra bits and subtract from 128:</a:t>
            </a:r>
          </a:p>
          <a:p>
            <a:endParaRPr lang="en-CA" dirty="0"/>
          </a:p>
          <a:p>
            <a:r>
              <a:rPr lang="en-CA" dirty="0" smtClean="0"/>
              <a:t>11001111</a:t>
            </a:r>
            <a:r>
              <a:rPr lang="en-CA" baseline="-25000" dirty="0" smtClean="0"/>
              <a:t>bin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263523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Smallest Possible Integer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(</a:t>
            </a:r>
            <a:r>
              <a:rPr lang="en-US" dirty="0" smtClean="0"/>
              <a:t>2</a:t>
            </a:r>
            <a:r>
              <a:rPr lang="en-US" baseline="30000" dirty="0" smtClean="0"/>
              <a:t>15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err="1" smtClean="0"/>
              <a:t>Short.MIN_VALUE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(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err="1" smtClean="0"/>
              <a:t>Integer.MIN_VALUE</a:t>
            </a:r>
            <a:endParaRPr lang="en-US" dirty="0"/>
          </a:p>
          <a:p>
            <a:r>
              <a:rPr lang="en-US" dirty="0"/>
              <a:t>long (</a:t>
            </a:r>
            <a:r>
              <a:rPr lang="en-US" dirty="0" smtClean="0"/>
              <a:t>2</a:t>
            </a:r>
            <a:r>
              <a:rPr lang="en-US" baseline="30000" dirty="0" smtClean="0"/>
              <a:t>63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err="1" smtClean="0"/>
              <a:t>Long.MIN_VALUE</a:t>
            </a:r>
            <a:endParaRPr lang="en-US" dirty="0" smtClean="0"/>
          </a:p>
          <a:p>
            <a:r>
              <a:rPr lang="en-US" dirty="0" smtClean="0"/>
              <a:t>Byte (2</a:t>
            </a:r>
            <a:r>
              <a:rPr lang="en-US" baseline="30000" dirty="0" smtClean="0"/>
              <a:t>7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err="1" smtClean="0"/>
              <a:t>Byte.MIN_VALUE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Why?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Because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we still use one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bit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uses four bytes</a:t>
            </a:r>
          </a:p>
          <a:p>
            <a:endParaRPr lang="en-US" dirty="0"/>
          </a:p>
          <a:p>
            <a:r>
              <a:rPr lang="en-US" dirty="0" smtClean="0"/>
              <a:t>Double uses eight bytes</a:t>
            </a:r>
          </a:p>
          <a:p>
            <a:endParaRPr lang="en-US" dirty="0"/>
          </a:p>
          <a:p>
            <a:r>
              <a:rPr lang="en-US" dirty="0" smtClean="0"/>
              <a:t>Does not throw Exceptions but returns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or Infinity or -Infinity </a:t>
            </a:r>
            <a:r>
              <a:rPr lang="en-US" dirty="0" smtClean="0"/>
              <a:t>where integers will throw exceptions.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base (radix) 16</a:t>
            </a:r>
          </a:p>
          <a:p>
            <a:r>
              <a:rPr lang="en-US" dirty="0" smtClean="0"/>
              <a:t>Uses number 0-9, A-F</a:t>
            </a:r>
          </a:p>
          <a:p>
            <a:pPr lvl="1"/>
            <a:r>
              <a:rPr lang="en-US" dirty="0" smtClean="0"/>
              <a:t>A is 10 and F is 16</a:t>
            </a:r>
          </a:p>
          <a:p>
            <a:pPr lvl="1"/>
            <a:r>
              <a:rPr lang="en-US" dirty="0" smtClean="0"/>
              <a:t>Use 0x to represent hex in Java</a:t>
            </a:r>
          </a:p>
          <a:p>
            <a:pPr lvl="1"/>
            <a:r>
              <a:rPr lang="en-US" dirty="0" smtClean="0"/>
              <a:t>Compact and use less digits then other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0x2B2FA1 (represents a specific color as well)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number is 0xE32A?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number is 3EF20</a:t>
            </a:r>
            <a:r>
              <a:rPr lang="en-US" baseline="-25000" dirty="0" smtClean="0"/>
              <a:t>hex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and Binary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hex number converts to four bits.</a:t>
            </a:r>
          </a:p>
          <a:p>
            <a:pPr lvl="1"/>
            <a:r>
              <a:rPr lang="en-US" dirty="0" smtClean="0"/>
              <a:t>Converts very conveniently to binary and back.</a:t>
            </a:r>
          </a:p>
          <a:p>
            <a:pPr lvl="1"/>
            <a:endParaRPr lang="en-US" dirty="0"/>
          </a:p>
          <a:p>
            <a:r>
              <a:rPr lang="en-US" dirty="0" smtClean="0"/>
              <a:t>Remember 2</a:t>
            </a:r>
            <a:r>
              <a:rPr lang="en-US" baseline="30000" dirty="0" smtClean="0"/>
              <a:t>4</a:t>
            </a:r>
            <a:r>
              <a:rPr lang="en-US" dirty="0" smtClean="0"/>
              <a:t> = 16 that is a bit number</a:t>
            </a:r>
          </a:p>
          <a:p>
            <a:endParaRPr lang="en-US" dirty="0"/>
          </a:p>
          <a:p>
            <a:r>
              <a:rPr lang="en-US" dirty="0" smtClean="0"/>
              <a:t>5</a:t>
            </a:r>
            <a:r>
              <a:rPr lang="en-US" baseline="-25000" dirty="0" smtClean="0"/>
              <a:t>hex</a:t>
            </a:r>
            <a:r>
              <a:rPr lang="en-US" dirty="0" smtClean="0"/>
              <a:t> = 0101</a:t>
            </a:r>
            <a:r>
              <a:rPr lang="en-US" baseline="-25000" dirty="0" smtClean="0"/>
              <a:t>bin</a:t>
            </a:r>
            <a:r>
              <a:rPr lang="en-US" dirty="0" smtClean="0"/>
              <a:t>     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hex</a:t>
            </a:r>
            <a:r>
              <a:rPr lang="en-US" dirty="0" smtClean="0"/>
              <a:t> = 1111</a:t>
            </a:r>
            <a:r>
              <a:rPr lang="en-US" baseline="-25000" dirty="0" smtClean="0"/>
              <a:t>bin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is a name for a variable, parameter, constant, user-defined method, or user-defined class.</a:t>
            </a:r>
          </a:p>
          <a:p>
            <a:endParaRPr lang="en-US" dirty="0"/>
          </a:p>
          <a:p>
            <a:r>
              <a:rPr lang="en-US" dirty="0" smtClean="0"/>
              <a:t>Sequence of letter, digits and underscore</a:t>
            </a:r>
          </a:p>
          <a:p>
            <a:endParaRPr lang="en-US" dirty="0"/>
          </a:p>
          <a:p>
            <a:r>
              <a:rPr lang="en-US" dirty="0" smtClean="0"/>
              <a:t>May not start with a digit and may be a reserved word.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11011111</a:t>
            </a:r>
            <a:r>
              <a:rPr lang="en-US" baseline="-25000" dirty="0" smtClean="0"/>
              <a:t>bin</a:t>
            </a:r>
            <a:r>
              <a:rPr lang="en-US" dirty="0" smtClean="0"/>
              <a:t> to its base 16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3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0xF3E to its binary equivalent.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2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10110</a:t>
            </a:r>
            <a:r>
              <a:rPr lang="en-CA" baseline="-25000" dirty="0" smtClean="0"/>
              <a:t>bin</a:t>
            </a:r>
            <a:r>
              <a:rPr lang="en-CA" dirty="0" smtClean="0"/>
              <a:t> + 11010</a:t>
            </a:r>
            <a:r>
              <a:rPr lang="en-CA" baseline="-25000" dirty="0" smtClean="0"/>
              <a:t>bin</a:t>
            </a:r>
            <a:r>
              <a:rPr lang="en-CA" dirty="0" smtClean="0"/>
              <a:t> = </a:t>
            </a:r>
          </a:p>
          <a:p>
            <a:endParaRPr lang="en-CA" dirty="0"/>
          </a:p>
          <a:p>
            <a:r>
              <a:rPr lang="en-CA" dirty="0" smtClean="0"/>
              <a:t>01111111</a:t>
            </a:r>
            <a:r>
              <a:rPr lang="en-CA" baseline="-25000" dirty="0" smtClean="0"/>
              <a:t>bin</a:t>
            </a:r>
            <a:r>
              <a:rPr lang="en-CA" dirty="0" smtClean="0"/>
              <a:t> + 00000001</a:t>
            </a:r>
            <a:r>
              <a:rPr lang="en-CA" baseline="-25000" dirty="0" smtClean="0"/>
              <a:t>bin</a:t>
            </a:r>
            <a:r>
              <a:rPr lang="en-CA" dirty="0" smtClean="0"/>
              <a:t> =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9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Is Case 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different:</a:t>
            </a:r>
          </a:p>
          <a:p>
            <a:pPr lvl="1"/>
            <a:r>
              <a:rPr lang="en-US" dirty="0" err="1" smtClean="0"/>
              <a:t>numberOfDogs</a:t>
            </a:r>
            <a:endParaRPr lang="en-US" dirty="0" smtClean="0"/>
          </a:p>
          <a:p>
            <a:pPr lvl="1"/>
            <a:r>
              <a:rPr lang="en-US" dirty="0" err="1" smtClean="0"/>
              <a:t>numberofdogs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NUMBEROFDOGS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0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smtClean="0"/>
              <a:t>Constants use UPPER_CASE</a:t>
            </a:r>
          </a:p>
          <a:p>
            <a:r>
              <a:rPr lang="en-US" dirty="0" smtClean="0"/>
              <a:t>Classes use </a:t>
            </a:r>
            <a:r>
              <a:rPr lang="en-US" dirty="0" err="1" smtClean="0"/>
              <a:t>MixedCamelCase</a:t>
            </a:r>
            <a:endParaRPr lang="en-US" dirty="0" smtClean="0"/>
          </a:p>
          <a:p>
            <a:r>
              <a:rPr lang="en-US" dirty="0" smtClean="0"/>
              <a:t>Methods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smtClean="0"/>
              <a:t>Packages use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err="1" smtClean="0"/>
              <a:t>int</a:t>
            </a:r>
            <a:r>
              <a:rPr lang="en-US" dirty="0" smtClean="0"/>
              <a:t> FRAMES_PER_SECOND = 30;</a:t>
            </a:r>
          </a:p>
          <a:p>
            <a:endParaRPr lang="en-US" dirty="0"/>
          </a:p>
          <a:p>
            <a:r>
              <a:rPr lang="en-US" dirty="0" smtClean="0"/>
              <a:t>Makes it easier to modify code (NO MAGIC NUMBERS)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inal is a modifier that forbids you to change the value after it is initially given a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Base 2 </a:t>
            </a:r>
          </a:p>
          <a:p>
            <a:r>
              <a:rPr lang="en-US" dirty="0" smtClean="0"/>
              <a:t>Only digits 0 and 1 are used.</a:t>
            </a:r>
          </a:p>
          <a:p>
            <a:r>
              <a:rPr lang="en-US" dirty="0" smtClean="0"/>
              <a:t>In Java: 			0b1101</a:t>
            </a:r>
          </a:p>
          <a:p>
            <a:r>
              <a:rPr lang="en-US" dirty="0" smtClean="0"/>
              <a:t>When writing: 	1101</a:t>
            </a:r>
            <a:r>
              <a:rPr lang="en-US" baseline="-25000" dirty="0" smtClean="0"/>
              <a:t>bin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780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1011</a:t>
            </a:r>
            <a:r>
              <a:rPr lang="en-US" baseline="-25000" dirty="0" smtClean="0"/>
              <a:t>bin</a:t>
            </a:r>
            <a:r>
              <a:rPr lang="en-US" dirty="0" smtClean="0"/>
              <a:t> in decimal?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45 in binary?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6237"/>
            <a:ext cx="8686800" cy="4526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 		(32 bit or 4 bytes)	Integer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  	(1 bit)			true/false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double	(64 bits or 8 bytes)	Real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float 		(32 </a:t>
            </a:r>
            <a:r>
              <a:rPr lang="en-US" dirty="0"/>
              <a:t>bits or </a:t>
            </a:r>
            <a:r>
              <a:rPr lang="en-US" dirty="0" smtClean="0"/>
              <a:t>4 </a:t>
            </a:r>
            <a:r>
              <a:rPr lang="en-US" dirty="0"/>
              <a:t>bytes</a:t>
            </a:r>
            <a:r>
              <a:rPr lang="en-US" dirty="0" smtClean="0"/>
              <a:t>)	Real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byte 		(8 bits or 1 byte)		Integer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short		(16 bits or 2 bytes)	Integer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long</a:t>
            </a:r>
            <a:r>
              <a:rPr lang="en-US" dirty="0"/>
              <a:t>		</a:t>
            </a:r>
            <a:r>
              <a:rPr lang="en-US" dirty="0" smtClean="0"/>
              <a:t>(64 </a:t>
            </a:r>
            <a:r>
              <a:rPr lang="en-US" dirty="0"/>
              <a:t>bits or 8</a:t>
            </a:r>
            <a:r>
              <a:rPr lang="en-US" dirty="0" smtClean="0"/>
              <a:t> </a:t>
            </a:r>
            <a:r>
              <a:rPr lang="en-US" dirty="0"/>
              <a:t>bytes</a:t>
            </a:r>
            <a:r>
              <a:rPr lang="en-US" dirty="0" smtClean="0"/>
              <a:t>)	Integer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158</TotalTime>
  <Words>479</Words>
  <Application>Microsoft Office PowerPoint</Application>
  <PresentationFormat>On-screen Show (4:3)</PresentationFormat>
  <Paragraphs>117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Rockwell</vt:lpstr>
      <vt:lpstr>Wingdings 2</vt:lpstr>
      <vt:lpstr>Foundry</vt:lpstr>
      <vt:lpstr>Number Systems</vt:lpstr>
      <vt:lpstr>Identifiers</vt:lpstr>
      <vt:lpstr>Java Is Case Sensitive</vt:lpstr>
      <vt:lpstr>Naming Conventions</vt:lpstr>
      <vt:lpstr>Final Variables</vt:lpstr>
      <vt:lpstr>Binary</vt:lpstr>
      <vt:lpstr>Example</vt:lpstr>
      <vt:lpstr>Decimal to Binary</vt:lpstr>
      <vt:lpstr>Primitive Data Types</vt:lpstr>
      <vt:lpstr>Storage of Numbers</vt:lpstr>
      <vt:lpstr>Largest Possible Integer Values</vt:lpstr>
      <vt:lpstr>Negative Binary Numbers</vt:lpstr>
      <vt:lpstr>Convert to Decimal</vt:lpstr>
      <vt:lpstr>Smallest Possible Integer Values</vt:lpstr>
      <vt:lpstr>Floating Point Numbers</vt:lpstr>
      <vt:lpstr>Hexadecimal Numbers</vt:lpstr>
      <vt:lpstr>Example</vt:lpstr>
      <vt:lpstr>Example</vt:lpstr>
      <vt:lpstr>Hex and Binary Relationship</vt:lpstr>
      <vt:lpstr>Example</vt:lpstr>
      <vt:lpstr>Example</vt:lpstr>
      <vt:lpstr>Binary Addition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Identifiers</dc:title>
  <dc:creator>bayviewglen</dc:creator>
  <cp:lastModifiedBy>Kevin DesLauriers</cp:lastModifiedBy>
  <cp:revision>25</cp:revision>
  <dcterms:created xsi:type="dcterms:W3CDTF">2012-09-05T16:35:02Z</dcterms:created>
  <dcterms:modified xsi:type="dcterms:W3CDTF">2014-09-24T14:47:50Z</dcterms:modified>
</cp:coreProperties>
</file>